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3" r:id="rId2"/>
  </p:sldMasterIdLst>
  <p:notesMasterIdLst>
    <p:notesMasterId r:id="rId60"/>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5143500" type="screen16x9"/>
  <p:notesSz cx="7559675" cy="10691813"/>
  <p:defaultTextStyle>
    <a:defPPr>
      <a:defRPr lang="en-GB"/>
    </a:defPPr>
    <a:lvl1pPr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1pPr>
    <a:lvl2pPr marL="742950" indent="-28575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2pPr>
    <a:lvl3pPr marL="11430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3pPr>
    <a:lvl4pPr marL="16002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4pPr>
    <a:lvl5pPr marL="20574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3"/>
  </p:normalViewPr>
  <p:slideViewPr>
    <p:cSldViewPr>
      <p:cViewPr varScale="1">
        <p:scale>
          <a:sx n="114" d="100"/>
          <a:sy n="114" d="100"/>
        </p:scale>
        <p:origin x="1024"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731C607F-D7BE-0D96-2262-9A9D14E0DF3D}"/>
              </a:ext>
            </a:extLst>
          </p:cNvPr>
          <p:cNvSpPr>
            <a:spLocks noGrp="1" noChangeArrowheads="1"/>
          </p:cNvSpPr>
          <p:nvPr>
            <p:ph type="sldImg"/>
          </p:nvPr>
        </p:nvSpPr>
        <p:spPr bwMode="auto">
          <a:xfrm>
            <a:off x="215900" y="812800"/>
            <a:ext cx="712628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a:extLst>
              <a:ext uri="{FF2B5EF4-FFF2-40B4-BE49-F238E27FC236}">
                <a16:creationId xmlns:a16="http://schemas.microsoft.com/office/drawing/2014/main" id="{F2DD5CE3-EB4B-96FF-6ABC-627B40729A82}"/>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l-GR" altLang="el-GR"/>
          </a:p>
        </p:txBody>
      </p:sp>
      <p:sp>
        <p:nvSpPr>
          <p:cNvPr id="3075" name="Rectangle 3">
            <a:extLst>
              <a:ext uri="{FF2B5EF4-FFF2-40B4-BE49-F238E27FC236}">
                <a16:creationId xmlns:a16="http://schemas.microsoft.com/office/drawing/2014/main" id="{E4A6F6BC-35F0-47CB-98D6-8A731221376E}"/>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6" name="Rectangle 4">
            <a:extLst>
              <a:ext uri="{FF2B5EF4-FFF2-40B4-BE49-F238E27FC236}">
                <a16:creationId xmlns:a16="http://schemas.microsoft.com/office/drawing/2014/main" id="{FAA65232-3E19-75A5-ED0C-93F42D7DB186}"/>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7" name="Rectangle 5">
            <a:extLst>
              <a:ext uri="{FF2B5EF4-FFF2-40B4-BE49-F238E27FC236}">
                <a16:creationId xmlns:a16="http://schemas.microsoft.com/office/drawing/2014/main" id="{C12C2C73-B6BE-3AB7-48C6-139C18D43972}"/>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8" name="Rectangle 6">
            <a:extLst>
              <a:ext uri="{FF2B5EF4-FFF2-40B4-BE49-F238E27FC236}">
                <a16:creationId xmlns:a16="http://schemas.microsoft.com/office/drawing/2014/main" id="{5A3D1155-FFFA-D048-78BD-DC4A037FDBFA}"/>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fld id="{934C4983-CB91-A84B-A581-E1ED90E6659F}" type="slidenum">
              <a:rPr lang="en-US" altLang="el-G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BE11E7B-8B04-2C43-2626-5345C116F7A9}"/>
              </a:ext>
            </a:extLst>
          </p:cNvPr>
          <p:cNvSpPr>
            <a:spLocks noGrp="1" noChangeArrowheads="1"/>
          </p:cNvSpPr>
          <p:nvPr>
            <p:ph type="sldNum"/>
          </p:nvPr>
        </p:nvSpPr>
        <p:spPr>
          <a:ln/>
        </p:spPr>
        <p:txBody>
          <a:bodyPr/>
          <a:lstStyle/>
          <a:p>
            <a:fld id="{4A8FD712-FC96-A848-9914-E5F0C853AE0F}" type="slidenum">
              <a:rPr lang="en-US" altLang="el-GR"/>
              <a:pPr/>
              <a:t>1</a:t>
            </a:fld>
            <a:endParaRPr lang="en-US" altLang="el-GR"/>
          </a:p>
        </p:txBody>
      </p:sp>
      <p:sp>
        <p:nvSpPr>
          <p:cNvPr id="63489" name="Text Box 1">
            <a:extLst>
              <a:ext uri="{FF2B5EF4-FFF2-40B4-BE49-F238E27FC236}">
                <a16:creationId xmlns:a16="http://schemas.microsoft.com/office/drawing/2014/main" id="{DB6CCFC2-FE30-9169-8C30-280A63369D9C}"/>
              </a:ext>
            </a:extLst>
          </p:cNvPr>
          <p:cNvSpPr txBox="1">
            <a:spLocks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a:extLst>
              <a:ext uri="{FF2B5EF4-FFF2-40B4-BE49-F238E27FC236}">
                <a16:creationId xmlns:a16="http://schemas.microsoft.com/office/drawing/2014/main" id="{B9BC954E-E95A-4C51-8FE4-86B212DFC4C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8331A30-98AB-2729-5B2A-274B5DF66ACC}"/>
              </a:ext>
            </a:extLst>
          </p:cNvPr>
          <p:cNvSpPr>
            <a:spLocks noGrp="1" noChangeArrowheads="1"/>
          </p:cNvSpPr>
          <p:nvPr>
            <p:ph type="sldNum"/>
          </p:nvPr>
        </p:nvSpPr>
        <p:spPr>
          <a:ln/>
        </p:spPr>
        <p:txBody>
          <a:bodyPr/>
          <a:lstStyle/>
          <a:p>
            <a:fld id="{9FDE2F51-77E3-E342-9E38-3076E67D1CA3}" type="slidenum">
              <a:rPr lang="en-US" altLang="el-GR"/>
              <a:pPr/>
              <a:t>10</a:t>
            </a:fld>
            <a:endParaRPr lang="en-US" altLang="el-GR"/>
          </a:p>
        </p:txBody>
      </p:sp>
      <p:sp>
        <p:nvSpPr>
          <p:cNvPr id="73729" name="Text Box 1">
            <a:extLst>
              <a:ext uri="{FF2B5EF4-FFF2-40B4-BE49-F238E27FC236}">
                <a16:creationId xmlns:a16="http://schemas.microsoft.com/office/drawing/2014/main" id="{8CD208E9-1163-8FD9-BB70-0268D8A1954C}"/>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a:extLst>
              <a:ext uri="{FF2B5EF4-FFF2-40B4-BE49-F238E27FC236}">
                <a16:creationId xmlns:a16="http://schemas.microsoft.com/office/drawing/2014/main" id="{8035AB07-0CE7-5ABA-E4D4-C04FCEE1ACA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A6EC923-CBE4-A984-9A58-6F452EE3F1A0}"/>
              </a:ext>
            </a:extLst>
          </p:cNvPr>
          <p:cNvSpPr>
            <a:spLocks noGrp="1" noChangeArrowheads="1"/>
          </p:cNvSpPr>
          <p:nvPr>
            <p:ph type="sldNum"/>
          </p:nvPr>
        </p:nvSpPr>
        <p:spPr>
          <a:ln/>
        </p:spPr>
        <p:txBody>
          <a:bodyPr/>
          <a:lstStyle/>
          <a:p>
            <a:fld id="{18B634EE-32E9-0749-8407-2720BDD9545B}" type="slidenum">
              <a:rPr lang="en-US" altLang="el-GR"/>
              <a:pPr/>
              <a:t>11</a:t>
            </a:fld>
            <a:endParaRPr lang="en-US" altLang="el-GR"/>
          </a:p>
        </p:txBody>
      </p:sp>
      <p:sp>
        <p:nvSpPr>
          <p:cNvPr id="74753" name="Text Box 1">
            <a:extLst>
              <a:ext uri="{FF2B5EF4-FFF2-40B4-BE49-F238E27FC236}">
                <a16:creationId xmlns:a16="http://schemas.microsoft.com/office/drawing/2014/main" id="{16CB4A52-64C8-8047-5AC2-62AFCC11ADD5}"/>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a:extLst>
              <a:ext uri="{FF2B5EF4-FFF2-40B4-BE49-F238E27FC236}">
                <a16:creationId xmlns:a16="http://schemas.microsoft.com/office/drawing/2014/main" id="{CBA9805E-4958-8B7A-BBC6-D25D36F9A51C}"/>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DC76A6F-5678-D1D5-A3BF-7D0C00851E9F}"/>
              </a:ext>
            </a:extLst>
          </p:cNvPr>
          <p:cNvSpPr>
            <a:spLocks noGrp="1" noChangeArrowheads="1"/>
          </p:cNvSpPr>
          <p:nvPr>
            <p:ph type="sldNum"/>
          </p:nvPr>
        </p:nvSpPr>
        <p:spPr>
          <a:ln/>
        </p:spPr>
        <p:txBody>
          <a:bodyPr/>
          <a:lstStyle/>
          <a:p>
            <a:fld id="{2384AE12-E2C0-F142-B75D-ED55225D4F6B}" type="slidenum">
              <a:rPr lang="en-US" altLang="el-GR"/>
              <a:pPr/>
              <a:t>12</a:t>
            </a:fld>
            <a:endParaRPr lang="en-US" altLang="el-GR"/>
          </a:p>
        </p:txBody>
      </p:sp>
      <p:sp>
        <p:nvSpPr>
          <p:cNvPr id="75777" name="Text Box 1">
            <a:extLst>
              <a:ext uri="{FF2B5EF4-FFF2-40B4-BE49-F238E27FC236}">
                <a16:creationId xmlns:a16="http://schemas.microsoft.com/office/drawing/2014/main" id="{FE50D5A8-D638-8CE0-017C-D4FAEAF756B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F812384B-9EF0-4ECC-E9CE-27F6DA192E5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B2F1E06-ACC4-CF76-1127-007E9E10751D}"/>
              </a:ext>
            </a:extLst>
          </p:cNvPr>
          <p:cNvSpPr>
            <a:spLocks noGrp="1" noChangeArrowheads="1"/>
          </p:cNvSpPr>
          <p:nvPr>
            <p:ph type="sldNum"/>
          </p:nvPr>
        </p:nvSpPr>
        <p:spPr>
          <a:ln/>
        </p:spPr>
        <p:txBody>
          <a:bodyPr/>
          <a:lstStyle/>
          <a:p>
            <a:fld id="{264A8496-82F9-E44B-9584-5D89FC783BD4}" type="slidenum">
              <a:rPr lang="en-US" altLang="el-GR"/>
              <a:pPr/>
              <a:t>13</a:t>
            </a:fld>
            <a:endParaRPr lang="en-US" altLang="el-GR"/>
          </a:p>
        </p:txBody>
      </p:sp>
      <p:sp>
        <p:nvSpPr>
          <p:cNvPr id="76801" name="Text Box 1">
            <a:extLst>
              <a:ext uri="{FF2B5EF4-FFF2-40B4-BE49-F238E27FC236}">
                <a16:creationId xmlns:a16="http://schemas.microsoft.com/office/drawing/2014/main" id="{A579A4A9-0371-20C5-D448-FCAA6F259F9C}"/>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a:extLst>
              <a:ext uri="{FF2B5EF4-FFF2-40B4-BE49-F238E27FC236}">
                <a16:creationId xmlns:a16="http://schemas.microsoft.com/office/drawing/2014/main" id="{3E635594-37A7-3B66-EB3C-B93FDE7E317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B1F2EB4-AB5A-89E8-FD87-B5F250BF6423}"/>
              </a:ext>
            </a:extLst>
          </p:cNvPr>
          <p:cNvSpPr>
            <a:spLocks noGrp="1" noChangeArrowheads="1"/>
          </p:cNvSpPr>
          <p:nvPr>
            <p:ph type="sldNum"/>
          </p:nvPr>
        </p:nvSpPr>
        <p:spPr>
          <a:ln/>
        </p:spPr>
        <p:txBody>
          <a:bodyPr/>
          <a:lstStyle/>
          <a:p>
            <a:fld id="{E9389110-33F7-2D47-9428-C715674B5454}" type="slidenum">
              <a:rPr lang="en-US" altLang="el-GR"/>
              <a:pPr/>
              <a:t>14</a:t>
            </a:fld>
            <a:endParaRPr lang="en-US" altLang="el-GR"/>
          </a:p>
        </p:txBody>
      </p:sp>
      <p:sp>
        <p:nvSpPr>
          <p:cNvPr id="77825" name="Text Box 1">
            <a:extLst>
              <a:ext uri="{FF2B5EF4-FFF2-40B4-BE49-F238E27FC236}">
                <a16:creationId xmlns:a16="http://schemas.microsoft.com/office/drawing/2014/main" id="{D41B02C0-D478-FF8E-34D6-E4C5B420F339}"/>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a:extLst>
              <a:ext uri="{FF2B5EF4-FFF2-40B4-BE49-F238E27FC236}">
                <a16:creationId xmlns:a16="http://schemas.microsoft.com/office/drawing/2014/main" id="{5F23A128-0E77-B470-DBFB-43AB1E8F1CD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E7D8A99-06BE-683A-938C-B740560FE24B}"/>
              </a:ext>
            </a:extLst>
          </p:cNvPr>
          <p:cNvSpPr>
            <a:spLocks noGrp="1" noChangeArrowheads="1"/>
          </p:cNvSpPr>
          <p:nvPr>
            <p:ph type="sldNum"/>
          </p:nvPr>
        </p:nvSpPr>
        <p:spPr>
          <a:ln/>
        </p:spPr>
        <p:txBody>
          <a:bodyPr/>
          <a:lstStyle/>
          <a:p>
            <a:fld id="{074D8A49-F127-7B43-A4C9-8C9798948EDD}" type="slidenum">
              <a:rPr lang="en-US" altLang="el-GR"/>
              <a:pPr/>
              <a:t>15</a:t>
            </a:fld>
            <a:endParaRPr lang="en-US" altLang="el-GR"/>
          </a:p>
        </p:txBody>
      </p:sp>
      <p:sp>
        <p:nvSpPr>
          <p:cNvPr id="78849" name="Text Box 1">
            <a:extLst>
              <a:ext uri="{FF2B5EF4-FFF2-40B4-BE49-F238E27FC236}">
                <a16:creationId xmlns:a16="http://schemas.microsoft.com/office/drawing/2014/main" id="{1E423F82-3F6C-AEA3-8AD5-4CDDDDCA44A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2D045A8C-DAC6-D137-927D-AF077FC65657}"/>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CBC0ADC-E4B0-B726-CB62-70D6B60BEEC6}"/>
              </a:ext>
            </a:extLst>
          </p:cNvPr>
          <p:cNvSpPr>
            <a:spLocks noGrp="1" noChangeArrowheads="1"/>
          </p:cNvSpPr>
          <p:nvPr>
            <p:ph type="sldNum"/>
          </p:nvPr>
        </p:nvSpPr>
        <p:spPr>
          <a:ln/>
        </p:spPr>
        <p:txBody>
          <a:bodyPr/>
          <a:lstStyle/>
          <a:p>
            <a:fld id="{B5296D87-FC20-F047-AB0D-74F1AE0B4D33}" type="slidenum">
              <a:rPr lang="en-US" altLang="el-GR"/>
              <a:pPr/>
              <a:t>16</a:t>
            </a:fld>
            <a:endParaRPr lang="en-US" altLang="el-GR"/>
          </a:p>
        </p:txBody>
      </p:sp>
      <p:sp>
        <p:nvSpPr>
          <p:cNvPr id="79873" name="Text Box 1">
            <a:extLst>
              <a:ext uri="{FF2B5EF4-FFF2-40B4-BE49-F238E27FC236}">
                <a16:creationId xmlns:a16="http://schemas.microsoft.com/office/drawing/2014/main" id="{BA558646-CF15-8A98-D650-1EB8FBC6257A}"/>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7BDB9AA1-467E-2038-D985-06CC9F025F1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B831E3F-18FF-7DA3-BA23-478C6AE600FC}"/>
              </a:ext>
            </a:extLst>
          </p:cNvPr>
          <p:cNvSpPr>
            <a:spLocks noGrp="1" noChangeArrowheads="1"/>
          </p:cNvSpPr>
          <p:nvPr>
            <p:ph type="sldNum"/>
          </p:nvPr>
        </p:nvSpPr>
        <p:spPr>
          <a:ln/>
        </p:spPr>
        <p:txBody>
          <a:bodyPr/>
          <a:lstStyle/>
          <a:p>
            <a:fld id="{EF98E2A5-4C81-0E43-BDB4-422BB51A466C}" type="slidenum">
              <a:rPr lang="en-US" altLang="el-GR"/>
              <a:pPr/>
              <a:t>17</a:t>
            </a:fld>
            <a:endParaRPr lang="en-US" altLang="el-GR"/>
          </a:p>
        </p:txBody>
      </p:sp>
      <p:sp>
        <p:nvSpPr>
          <p:cNvPr id="80897" name="Text Box 1">
            <a:extLst>
              <a:ext uri="{FF2B5EF4-FFF2-40B4-BE49-F238E27FC236}">
                <a16:creationId xmlns:a16="http://schemas.microsoft.com/office/drawing/2014/main" id="{09E7BDFD-B529-977E-8208-FA0C9D38EA3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Text Box 2">
            <a:extLst>
              <a:ext uri="{FF2B5EF4-FFF2-40B4-BE49-F238E27FC236}">
                <a16:creationId xmlns:a16="http://schemas.microsoft.com/office/drawing/2014/main" id="{EFB1DD8A-5ABB-16EB-DEA4-55CB0EBDD39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7C9294C-DF4A-763F-29B2-B297A1024AEC}"/>
              </a:ext>
            </a:extLst>
          </p:cNvPr>
          <p:cNvSpPr>
            <a:spLocks noGrp="1" noChangeArrowheads="1"/>
          </p:cNvSpPr>
          <p:nvPr>
            <p:ph type="sldNum"/>
          </p:nvPr>
        </p:nvSpPr>
        <p:spPr>
          <a:ln/>
        </p:spPr>
        <p:txBody>
          <a:bodyPr/>
          <a:lstStyle/>
          <a:p>
            <a:fld id="{5F193FD4-79BD-BE47-9674-F5C3C21352F2}" type="slidenum">
              <a:rPr lang="en-US" altLang="el-GR"/>
              <a:pPr/>
              <a:t>18</a:t>
            </a:fld>
            <a:endParaRPr lang="en-US" altLang="el-GR"/>
          </a:p>
        </p:txBody>
      </p:sp>
      <p:sp>
        <p:nvSpPr>
          <p:cNvPr id="81921" name="Text Box 1">
            <a:extLst>
              <a:ext uri="{FF2B5EF4-FFF2-40B4-BE49-F238E27FC236}">
                <a16:creationId xmlns:a16="http://schemas.microsoft.com/office/drawing/2014/main" id="{E3EEE475-520E-4F57-8EC0-1052D2F1DB9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Text Box 2">
            <a:extLst>
              <a:ext uri="{FF2B5EF4-FFF2-40B4-BE49-F238E27FC236}">
                <a16:creationId xmlns:a16="http://schemas.microsoft.com/office/drawing/2014/main" id="{BD710B05-D8AD-817A-945D-792D8A5BC2A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BD55767-166E-72AF-7DF6-E87B24D44C95}"/>
              </a:ext>
            </a:extLst>
          </p:cNvPr>
          <p:cNvSpPr>
            <a:spLocks noGrp="1" noChangeArrowheads="1"/>
          </p:cNvSpPr>
          <p:nvPr>
            <p:ph type="sldNum"/>
          </p:nvPr>
        </p:nvSpPr>
        <p:spPr>
          <a:ln/>
        </p:spPr>
        <p:txBody>
          <a:bodyPr/>
          <a:lstStyle/>
          <a:p>
            <a:fld id="{7CFCB0E3-1A06-0548-B57B-A81A42464E95}" type="slidenum">
              <a:rPr lang="en-US" altLang="el-GR"/>
              <a:pPr/>
              <a:t>19</a:t>
            </a:fld>
            <a:endParaRPr lang="en-US" altLang="el-GR"/>
          </a:p>
        </p:txBody>
      </p:sp>
      <p:sp>
        <p:nvSpPr>
          <p:cNvPr id="82945" name="Text Box 1">
            <a:extLst>
              <a:ext uri="{FF2B5EF4-FFF2-40B4-BE49-F238E27FC236}">
                <a16:creationId xmlns:a16="http://schemas.microsoft.com/office/drawing/2014/main" id="{5D39B10C-2F90-B1BD-B0A1-2AA0A22552E9}"/>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Text Box 2">
            <a:extLst>
              <a:ext uri="{FF2B5EF4-FFF2-40B4-BE49-F238E27FC236}">
                <a16:creationId xmlns:a16="http://schemas.microsoft.com/office/drawing/2014/main" id="{EE941DE8-858B-A5AA-D41E-5FEC9A7592F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7518051-BBDD-E742-8065-CEE44B96F969}"/>
              </a:ext>
            </a:extLst>
          </p:cNvPr>
          <p:cNvSpPr>
            <a:spLocks noGrp="1" noChangeArrowheads="1"/>
          </p:cNvSpPr>
          <p:nvPr>
            <p:ph type="sldNum"/>
          </p:nvPr>
        </p:nvSpPr>
        <p:spPr>
          <a:ln/>
        </p:spPr>
        <p:txBody>
          <a:bodyPr/>
          <a:lstStyle/>
          <a:p>
            <a:fld id="{4B878CE8-438C-4B4F-B3B9-6C2E87C48DDE}" type="slidenum">
              <a:rPr lang="en-US" altLang="el-GR"/>
              <a:pPr/>
              <a:t>2</a:t>
            </a:fld>
            <a:endParaRPr lang="en-US" altLang="el-GR"/>
          </a:p>
        </p:txBody>
      </p:sp>
      <p:sp>
        <p:nvSpPr>
          <p:cNvPr id="65537" name="Text Box 1">
            <a:extLst>
              <a:ext uri="{FF2B5EF4-FFF2-40B4-BE49-F238E27FC236}">
                <a16:creationId xmlns:a16="http://schemas.microsoft.com/office/drawing/2014/main" id="{25C393B6-9FD2-D769-2098-50EC7AA336C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a:extLst>
              <a:ext uri="{FF2B5EF4-FFF2-40B4-BE49-F238E27FC236}">
                <a16:creationId xmlns:a16="http://schemas.microsoft.com/office/drawing/2014/main" id="{4B23E472-6021-48D9-FD51-9E42B825A74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383AB2F-6E8C-3A7F-3D5A-00EC39D6C95D}"/>
              </a:ext>
            </a:extLst>
          </p:cNvPr>
          <p:cNvSpPr>
            <a:spLocks noGrp="1" noChangeArrowheads="1"/>
          </p:cNvSpPr>
          <p:nvPr>
            <p:ph type="sldNum"/>
          </p:nvPr>
        </p:nvSpPr>
        <p:spPr>
          <a:ln/>
        </p:spPr>
        <p:txBody>
          <a:bodyPr/>
          <a:lstStyle/>
          <a:p>
            <a:fld id="{4553F20A-49AF-EA4E-849E-3E076F8D2500}" type="slidenum">
              <a:rPr lang="en-US" altLang="el-GR"/>
              <a:pPr/>
              <a:t>20</a:t>
            </a:fld>
            <a:endParaRPr lang="en-US" altLang="el-GR"/>
          </a:p>
        </p:txBody>
      </p:sp>
      <p:sp>
        <p:nvSpPr>
          <p:cNvPr id="83969" name="Text Box 1">
            <a:extLst>
              <a:ext uri="{FF2B5EF4-FFF2-40B4-BE49-F238E27FC236}">
                <a16:creationId xmlns:a16="http://schemas.microsoft.com/office/drawing/2014/main" id="{7AA36692-61FA-6412-A4F9-8F44C5542183}"/>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C82BC9B1-95D2-0A17-1427-E5FCE14A9DDF}"/>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5BE5877-F463-A0A7-793B-06E8D33B9BEE}"/>
              </a:ext>
            </a:extLst>
          </p:cNvPr>
          <p:cNvSpPr>
            <a:spLocks noGrp="1" noChangeArrowheads="1"/>
          </p:cNvSpPr>
          <p:nvPr>
            <p:ph type="sldNum"/>
          </p:nvPr>
        </p:nvSpPr>
        <p:spPr>
          <a:ln/>
        </p:spPr>
        <p:txBody>
          <a:bodyPr/>
          <a:lstStyle/>
          <a:p>
            <a:fld id="{55FB2556-23B8-4F43-BBAB-CF70AB0A56FB}" type="slidenum">
              <a:rPr lang="en-US" altLang="el-GR"/>
              <a:pPr/>
              <a:t>21</a:t>
            </a:fld>
            <a:endParaRPr lang="en-US" altLang="el-GR"/>
          </a:p>
        </p:txBody>
      </p:sp>
      <p:sp>
        <p:nvSpPr>
          <p:cNvPr id="84993" name="Text Box 1">
            <a:extLst>
              <a:ext uri="{FF2B5EF4-FFF2-40B4-BE49-F238E27FC236}">
                <a16:creationId xmlns:a16="http://schemas.microsoft.com/office/drawing/2014/main" id="{97A63257-62BF-4C1B-B947-D4BA666B58E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Text Box 2">
            <a:extLst>
              <a:ext uri="{FF2B5EF4-FFF2-40B4-BE49-F238E27FC236}">
                <a16:creationId xmlns:a16="http://schemas.microsoft.com/office/drawing/2014/main" id="{67152773-DD76-A1AE-C156-CC6B5D61302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1C52935-AA8E-CA3C-FEB8-0E0AC76F3BF5}"/>
              </a:ext>
            </a:extLst>
          </p:cNvPr>
          <p:cNvSpPr>
            <a:spLocks noGrp="1" noChangeArrowheads="1"/>
          </p:cNvSpPr>
          <p:nvPr>
            <p:ph type="sldNum"/>
          </p:nvPr>
        </p:nvSpPr>
        <p:spPr>
          <a:ln/>
        </p:spPr>
        <p:txBody>
          <a:bodyPr/>
          <a:lstStyle/>
          <a:p>
            <a:fld id="{44D79502-EE15-1544-A0A5-E2AFF9588489}" type="slidenum">
              <a:rPr lang="en-US" altLang="el-GR"/>
              <a:pPr/>
              <a:t>22</a:t>
            </a:fld>
            <a:endParaRPr lang="en-US" altLang="el-GR"/>
          </a:p>
        </p:txBody>
      </p:sp>
      <p:sp>
        <p:nvSpPr>
          <p:cNvPr id="86017" name="Text Box 1">
            <a:extLst>
              <a:ext uri="{FF2B5EF4-FFF2-40B4-BE49-F238E27FC236}">
                <a16:creationId xmlns:a16="http://schemas.microsoft.com/office/drawing/2014/main" id="{A70D0914-A87B-30AA-8575-DEB4431FE0C6}"/>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Text Box 2">
            <a:extLst>
              <a:ext uri="{FF2B5EF4-FFF2-40B4-BE49-F238E27FC236}">
                <a16:creationId xmlns:a16="http://schemas.microsoft.com/office/drawing/2014/main" id="{58008A38-0B26-2E2D-40DF-2D06FE0C9A9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2516FBD-2153-D66D-224E-5326A43956F1}"/>
              </a:ext>
            </a:extLst>
          </p:cNvPr>
          <p:cNvSpPr>
            <a:spLocks noGrp="1" noChangeArrowheads="1"/>
          </p:cNvSpPr>
          <p:nvPr>
            <p:ph type="sldNum"/>
          </p:nvPr>
        </p:nvSpPr>
        <p:spPr>
          <a:ln/>
        </p:spPr>
        <p:txBody>
          <a:bodyPr/>
          <a:lstStyle/>
          <a:p>
            <a:fld id="{6D118F57-7AE7-4D49-8CA2-49E0B68F47CD}" type="slidenum">
              <a:rPr lang="en-US" altLang="el-GR"/>
              <a:pPr/>
              <a:t>23</a:t>
            </a:fld>
            <a:endParaRPr lang="en-US" altLang="el-GR"/>
          </a:p>
        </p:txBody>
      </p:sp>
      <p:sp>
        <p:nvSpPr>
          <p:cNvPr id="87041" name="Text Box 1">
            <a:extLst>
              <a:ext uri="{FF2B5EF4-FFF2-40B4-BE49-F238E27FC236}">
                <a16:creationId xmlns:a16="http://schemas.microsoft.com/office/drawing/2014/main" id="{7AF6C7BD-7417-B094-0721-1C1C9CCF944A}"/>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A8808B8D-DA4B-4799-471C-7F2FF018650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12BF1EA-6F10-699D-6483-C482FCF59B7D}"/>
              </a:ext>
            </a:extLst>
          </p:cNvPr>
          <p:cNvSpPr>
            <a:spLocks noGrp="1" noChangeArrowheads="1"/>
          </p:cNvSpPr>
          <p:nvPr>
            <p:ph type="sldNum"/>
          </p:nvPr>
        </p:nvSpPr>
        <p:spPr>
          <a:ln/>
        </p:spPr>
        <p:txBody>
          <a:bodyPr/>
          <a:lstStyle/>
          <a:p>
            <a:fld id="{7A641CED-5470-1F4A-A9A3-7B72BA17F8CC}" type="slidenum">
              <a:rPr lang="en-US" altLang="el-GR"/>
              <a:pPr/>
              <a:t>24</a:t>
            </a:fld>
            <a:endParaRPr lang="en-US" altLang="el-GR"/>
          </a:p>
        </p:txBody>
      </p:sp>
      <p:sp>
        <p:nvSpPr>
          <p:cNvPr id="88065" name="Text Box 1">
            <a:extLst>
              <a:ext uri="{FF2B5EF4-FFF2-40B4-BE49-F238E27FC236}">
                <a16:creationId xmlns:a16="http://schemas.microsoft.com/office/drawing/2014/main" id="{CF6A4C9E-B452-35D0-BBAD-C75BBA60EFD6}"/>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a:extLst>
              <a:ext uri="{FF2B5EF4-FFF2-40B4-BE49-F238E27FC236}">
                <a16:creationId xmlns:a16="http://schemas.microsoft.com/office/drawing/2014/main" id="{DFE1C98D-32DA-3AF6-6705-CE30916C9BDD}"/>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1E15BE5-3E84-84F7-CB50-606C2C7193FD}"/>
              </a:ext>
            </a:extLst>
          </p:cNvPr>
          <p:cNvSpPr>
            <a:spLocks noGrp="1" noChangeArrowheads="1"/>
          </p:cNvSpPr>
          <p:nvPr>
            <p:ph type="sldNum"/>
          </p:nvPr>
        </p:nvSpPr>
        <p:spPr>
          <a:ln/>
        </p:spPr>
        <p:txBody>
          <a:bodyPr/>
          <a:lstStyle/>
          <a:p>
            <a:fld id="{322004DB-07E5-8A42-AA6E-E752E480DC59}" type="slidenum">
              <a:rPr lang="en-US" altLang="el-GR"/>
              <a:pPr/>
              <a:t>25</a:t>
            </a:fld>
            <a:endParaRPr lang="en-US" altLang="el-GR"/>
          </a:p>
        </p:txBody>
      </p:sp>
      <p:sp>
        <p:nvSpPr>
          <p:cNvPr id="89089" name="Text Box 1">
            <a:extLst>
              <a:ext uri="{FF2B5EF4-FFF2-40B4-BE49-F238E27FC236}">
                <a16:creationId xmlns:a16="http://schemas.microsoft.com/office/drawing/2014/main" id="{69DC261B-E7C0-9319-4F66-01F266E9D883}"/>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a:extLst>
              <a:ext uri="{FF2B5EF4-FFF2-40B4-BE49-F238E27FC236}">
                <a16:creationId xmlns:a16="http://schemas.microsoft.com/office/drawing/2014/main" id="{F82B3499-775B-0920-79A9-AD44BC5B641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8FFFA8A-7BDE-16D5-9EF3-05D07860B9F9}"/>
              </a:ext>
            </a:extLst>
          </p:cNvPr>
          <p:cNvSpPr>
            <a:spLocks noGrp="1" noChangeArrowheads="1"/>
          </p:cNvSpPr>
          <p:nvPr>
            <p:ph type="sldNum"/>
          </p:nvPr>
        </p:nvSpPr>
        <p:spPr>
          <a:ln/>
        </p:spPr>
        <p:txBody>
          <a:bodyPr/>
          <a:lstStyle/>
          <a:p>
            <a:fld id="{9300B35C-257B-6B4F-A039-2161B04469DB}" type="slidenum">
              <a:rPr lang="en-US" altLang="el-GR"/>
              <a:pPr/>
              <a:t>26</a:t>
            </a:fld>
            <a:endParaRPr lang="en-US" altLang="el-GR"/>
          </a:p>
        </p:txBody>
      </p:sp>
      <p:sp>
        <p:nvSpPr>
          <p:cNvPr id="90113" name="Text Box 1">
            <a:extLst>
              <a:ext uri="{FF2B5EF4-FFF2-40B4-BE49-F238E27FC236}">
                <a16:creationId xmlns:a16="http://schemas.microsoft.com/office/drawing/2014/main" id="{66B17F1C-ECCB-618D-FA36-A1B9DDB085D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Text Box 2">
            <a:extLst>
              <a:ext uri="{FF2B5EF4-FFF2-40B4-BE49-F238E27FC236}">
                <a16:creationId xmlns:a16="http://schemas.microsoft.com/office/drawing/2014/main" id="{7B0327C0-8015-E786-3ECF-4B98EF8F93F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6105BB2-A9FA-46F6-0E36-69EFC335C08A}"/>
              </a:ext>
            </a:extLst>
          </p:cNvPr>
          <p:cNvSpPr>
            <a:spLocks noGrp="1" noChangeArrowheads="1"/>
          </p:cNvSpPr>
          <p:nvPr>
            <p:ph type="sldNum"/>
          </p:nvPr>
        </p:nvSpPr>
        <p:spPr>
          <a:ln/>
        </p:spPr>
        <p:txBody>
          <a:bodyPr/>
          <a:lstStyle/>
          <a:p>
            <a:fld id="{C0AF104F-D413-F344-AC09-3D1DAD654D07}" type="slidenum">
              <a:rPr lang="en-US" altLang="el-GR"/>
              <a:pPr/>
              <a:t>27</a:t>
            </a:fld>
            <a:endParaRPr lang="en-US" altLang="el-GR"/>
          </a:p>
        </p:txBody>
      </p:sp>
      <p:sp>
        <p:nvSpPr>
          <p:cNvPr id="91137" name="Text Box 1">
            <a:extLst>
              <a:ext uri="{FF2B5EF4-FFF2-40B4-BE49-F238E27FC236}">
                <a16:creationId xmlns:a16="http://schemas.microsoft.com/office/drawing/2014/main" id="{59A2B30A-76A4-2E1C-FE97-4EA08E339CD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98F26A8C-D64C-5FC6-9A58-D4F67604DEEC}"/>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29C9053-19C6-A98A-6770-EE7094EE9489}"/>
              </a:ext>
            </a:extLst>
          </p:cNvPr>
          <p:cNvSpPr>
            <a:spLocks noGrp="1" noChangeArrowheads="1"/>
          </p:cNvSpPr>
          <p:nvPr>
            <p:ph type="sldNum"/>
          </p:nvPr>
        </p:nvSpPr>
        <p:spPr>
          <a:ln/>
        </p:spPr>
        <p:txBody>
          <a:bodyPr/>
          <a:lstStyle/>
          <a:p>
            <a:fld id="{B14E7DF6-5DEF-2947-843A-5826F788C6EC}" type="slidenum">
              <a:rPr lang="en-US" altLang="el-GR"/>
              <a:pPr/>
              <a:t>28</a:t>
            </a:fld>
            <a:endParaRPr lang="en-US" altLang="el-GR"/>
          </a:p>
        </p:txBody>
      </p:sp>
      <p:sp>
        <p:nvSpPr>
          <p:cNvPr id="92161" name="Text Box 1">
            <a:extLst>
              <a:ext uri="{FF2B5EF4-FFF2-40B4-BE49-F238E27FC236}">
                <a16:creationId xmlns:a16="http://schemas.microsoft.com/office/drawing/2014/main" id="{8402F08B-5335-6268-6821-A943D45F5F6A}"/>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Text Box 2">
            <a:extLst>
              <a:ext uri="{FF2B5EF4-FFF2-40B4-BE49-F238E27FC236}">
                <a16:creationId xmlns:a16="http://schemas.microsoft.com/office/drawing/2014/main" id="{6D057212-58FF-2D4A-D098-03615E62DC5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8084978-74C7-2CEB-9CC6-86BF16BA0933}"/>
              </a:ext>
            </a:extLst>
          </p:cNvPr>
          <p:cNvSpPr>
            <a:spLocks noGrp="1" noChangeArrowheads="1"/>
          </p:cNvSpPr>
          <p:nvPr>
            <p:ph type="sldNum"/>
          </p:nvPr>
        </p:nvSpPr>
        <p:spPr>
          <a:ln/>
        </p:spPr>
        <p:txBody>
          <a:bodyPr/>
          <a:lstStyle/>
          <a:p>
            <a:fld id="{70AB69DC-1400-374D-B906-56A9E49568EF}" type="slidenum">
              <a:rPr lang="en-US" altLang="el-GR"/>
              <a:pPr/>
              <a:t>29</a:t>
            </a:fld>
            <a:endParaRPr lang="en-US" altLang="el-GR"/>
          </a:p>
        </p:txBody>
      </p:sp>
      <p:sp>
        <p:nvSpPr>
          <p:cNvPr id="93185" name="Text Box 1">
            <a:extLst>
              <a:ext uri="{FF2B5EF4-FFF2-40B4-BE49-F238E27FC236}">
                <a16:creationId xmlns:a16="http://schemas.microsoft.com/office/drawing/2014/main" id="{9D5656FC-69CC-7A53-B311-B9FBCAB78E98}"/>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Text Box 2">
            <a:extLst>
              <a:ext uri="{FF2B5EF4-FFF2-40B4-BE49-F238E27FC236}">
                <a16:creationId xmlns:a16="http://schemas.microsoft.com/office/drawing/2014/main" id="{5C0D08B1-09BD-6A7F-AFC0-20DCF909D212}"/>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0E17C75-5175-CE6D-A499-8A4CAD64E98E}"/>
              </a:ext>
            </a:extLst>
          </p:cNvPr>
          <p:cNvSpPr>
            <a:spLocks noGrp="1" noChangeArrowheads="1"/>
          </p:cNvSpPr>
          <p:nvPr>
            <p:ph type="sldNum"/>
          </p:nvPr>
        </p:nvSpPr>
        <p:spPr>
          <a:ln/>
        </p:spPr>
        <p:txBody>
          <a:bodyPr/>
          <a:lstStyle/>
          <a:p>
            <a:fld id="{EAC3E7D0-A267-BF4D-8CB1-4D8B52DCC3AD}" type="slidenum">
              <a:rPr lang="en-US" altLang="el-GR"/>
              <a:pPr/>
              <a:t>3</a:t>
            </a:fld>
            <a:endParaRPr lang="en-US" altLang="el-GR"/>
          </a:p>
        </p:txBody>
      </p:sp>
      <p:sp>
        <p:nvSpPr>
          <p:cNvPr id="66561" name="Text Box 1">
            <a:extLst>
              <a:ext uri="{FF2B5EF4-FFF2-40B4-BE49-F238E27FC236}">
                <a16:creationId xmlns:a16="http://schemas.microsoft.com/office/drawing/2014/main" id="{77395B15-7050-09FB-DEA2-AC722BEC206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a:extLst>
              <a:ext uri="{FF2B5EF4-FFF2-40B4-BE49-F238E27FC236}">
                <a16:creationId xmlns:a16="http://schemas.microsoft.com/office/drawing/2014/main" id="{06332E12-101B-A266-94CA-01D3D2DE1C7C}"/>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0868A40-0608-DBEF-5E48-1D79E24F5D23}"/>
              </a:ext>
            </a:extLst>
          </p:cNvPr>
          <p:cNvSpPr>
            <a:spLocks noGrp="1" noChangeArrowheads="1"/>
          </p:cNvSpPr>
          <p:nvPr>
            <p:ph type="sldNum"/>
          </p:nvPr>
        </p:nvSpPr>
        <p:spPr>
          <a:ln/>
        </p:spPr>
        <p:txBody>
          <a:bodyPr/>
          <a:lstStyle/>
          <a:p>
            <a:fld id="{AE8B98C7-C503-AA4C-9DEA-FBFBB11304A7}" type="slidenum">
              <a:rPr lang="en-US" altLang="el-GR"/>
              <a:pPr/>
              <a:t>30</a:t>
            </a:fld>
            <a:endParaRPr lang="en-US" altLang="el-GR"/>
          </a:p>
        </p:txBody>
      </p:sp>
      <p:sp>
        <p:nvSpPr>
          <p:cNvPr id="94209" name="Text Box 1">
            <a:extLst>
              <a:ext uri="{FF2B5EF4-FFF2-40B4-BE49-F238E27FC236}">
                <a16:creationId xmlns:a16="http://schemas.microsoft.com/office/drawing/2014/main" id="{77561D4B-7797-8555-5B86-9DDCA6CBEC93}"/>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Text Box 2">
            <a:extLst>
              <a:ext uri="{FF2B5EF4-FFF2-40B4-BE49-F238E27FC236}">
                <a16:creationId xmlns:a16="http://schemas.microsoft.com/office/drawing/2014/main" id="{88B0BB9E-DCDC-6907-7F83-4AFCDC8FCAF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71166F4-C5CC-7086-C132-D6869700F8F9}"/>
              </a:ext>
            </a:extLst>
          </p:cNvPr>
          <p:cNvSpPr>
            <a:spLocks noGrp="1" noChangeArrowheads="1"/>
          </p:cNvSpPr>
          <p:nvPr>
            <p:ph type="sldNum"/>
          </p:nvPr>
        </p:nvSpPr>
        <p:spPr>
          <a:ln/>
        </p:spPr>
        <p:txBody>
          <a:bodyPr/>
          <a:lstStyle/>
          <a:p>
            <a:fld id="{3C96DECF-1FCA-E74E-B4FF-63DD304AEF3F}" type="slidenum">
              <a:rPr lang="en-US" altLang="el-GR"/>
              <a:pPr/>
              <a:t>31</a:t>
            </a:fld>
            <a:endParaRPr lang="en-US" altLang="el-GR"/>
          </a:p>
        </p:txBody>
      </p:sp>
      <p:sp>
        <p:nvSpPr>
          <p:cNvPr id="95233" name="Text Box 1">
            <a:extLst>
              <a:ext uri="{FF2B5EF4-FFF2-40B4-BE49-F238E27FC236}">
                <a16:creationId xmlns:a16="http://schemas.microsoft.com/office/drawing/2014/main" id="{A123341E-A27F-15CF-F7CB-BEAB3FA5C209}"/>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Text Box 2">
            <a:extLst>
              <a:ext uri="{FF2B5EF4-FFF2-40B4-BE49-F238E27FC236}">
                <a16:creationId xmlns:a16="http://schemas.microsoft.com/office/drawing/2014/main" id="{F1B46378-486B-C158-4355-EC99E81B009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837B7D1-F162-FCAF-E21A-98913FF40BC0}"/>
              </a:ext>
            </a:extLst>
          </p:cNvPr>
          <p:cNvSpPr>
            <a:spLocks noGrp="1" noChangeArrowheads="1"/>
          </p:cNvSpPr>
          <p:nvPr>
            <p:ph type="sldNum"/>
          </p:nvPr>
        </p:nvSpPr>
        <p:spPr>
          <a:ln/>
        </p:spPr>
        <p:txBody>
          <a:bodyPr/>
          <a:lstStyle/>
          <a:p>
            <a:fld id="{B9CA6293-D448-9345-BB36-FFB80DB1A378}" type="slidenum">
              <a:rPr lang="en-US" altLang="el-GR"/>
              <a:pPr/>
              <a:t>32</a:t>
            </a:fld>
            <a:endParaRPr lang="en-US" altLang="el-GR"/>
          </a:p>
        </p:txBody>
      </p:sp>
      <p:sp>
        <p:nvSpPr>
          <p:cNvPr id="96257" name="Text Box 1">
            <a:extLst>
              <a:ext uri="{FF2B5EF4-FFF2-40B4-BE49-F238E27FC236}">
                <a16:creationId xmlns:a16="http://schemas.microsoft.com/office/drawing/2014/main" id="{16A0A674-1A59-75C2-D03A-04BF2BDD930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a:extLst>
              <a:ext uri="{FF2B5EF4-FFF2-40B4-BE49-F238E27FC236}">
                <a16:creationId xmlns:a16="http://schemas.microsoft.com/office/drawing/2014/main" id="{3DC4DE4A-99A8-40AC-5CD2-D460E9B35C7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F0F7DF-591F-AA36-7610-65F9A5C4E555}"/>
              </a:ext>
            </a:extLst>
          </p:cNvPr>
          <p:cNvSpPr>
            <a:spLocks noGrp="1" noChangeArrowheads="1"/>
          </p:cNvSpPr>
          <p:nvPr>
            <p:ph type="sldNum"/>
          </p:nvPr>
        </p:nvSpPr>
        <p:spPr>
          <a:ln/>
        </p:spPr>
        <p:txBody>
          <a:bodyPr/>
          <a:lstStyle/>
          <a:p>
            <a:fld id="{0E7F9946-FFAA-E648-BCE1-610D36C9E819}" type="slidenum">
              <a:rPr lang="en-US" altLang="el-GR"/>
              <a:pPr/>
              <a:t>33</a:t>
            </a:fld>
            <a:endParaRPr lang="en-US" altLang="el-GR"/>
          </a:p>
        </p:txBody>
      </p:sp>
      <p:sp>
        <p:nvSpPr>
          <p:cNvPr id="97281" name="Text Box 1">
            <a:extLst>
              <a:ext uri="{FF2B5EF4-FFF2-40B4-BE49-F238E27FC236}">
                <a16:creationId xmlns:a16="http://schemas.microsoft.com/office/drawing/2014/main" id="{D271C52B-E64D-7683-4F09-B0B0B0270456}"/>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5BC00C36-8CEB-28DA-26A9-CD8541B295C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8FE025C-5BF8-2213-E1F4-A16642721D5D}"/>
              </a:ext>
            </a:extLst>
          </p:cNvPr>
          <p:cNvSpPr>
            <a:spLocks noGrp="1" noChangeArrowheads="1"/>
          </p:cNvSpPr>
          <p:nvPr>
            <p:ph type="sldNum"/>
          </p:nvPr>
        </p:nvSpPr>
        <p:spPr>
          <a:ln/>
        </p:spPr>
        <p:txBody>
          <a:bodyPr/>
          <a:lstStyle/>
          <a:p>
            <a:fld id="{7A748116-9FA2-774A-9787-96B3AF1AC997}" type="slidenum">
              <a:rPr lang="en-US" altLang="el-GR"/>
              <a:pPr/>
              <a:t>34</a:t>
            </a:fld>
            <a:endParaRPr lang="en-US" altLang="el-GR"/>
          </a:p>
        </p:txBody>
      </p:sp>
      <p:sp>
        <p:nvSpPr>
          <p:cNvPr id="98305" name="Text Box 1">
            <a:extLst>
              <a:ext uri="{FF2B5EF4-FFF2-40B4-BE49-F238E27FC236}">
                <a16:creationId xmlns:a16="http://schemas.microsoft.com/office/drawing/2014/main" id="{E156C905-7CB5-DA94-09E4-B6B4B006325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77FD3ABA-F111-18B2-FDBA-10CA040D93B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DA2A5AF-F936-7ABF-ABFE-3A6E9D15EA0A}"/>
              </a:ext>
            </a:extLst>
          </p:cNvPr>
          <p:cNvSpPr>
            <a:spLocks noGrp="1" noChangeArrowheads="1"/>
          </p:cNvSpPr>
          <p:nvPr>
            <p:ph type="sldNum"/>
          </p:nvPr>
        </p:nvSpPr>
        <p:spPr>
          <a:ln/>
        </p:spPr>
        <p:txBody>
          <a:bodyPr/>
          <a:lstStyle/>
          <a:p>
            <a:fld id="{904D2E30-F72F-D841-8DCC-AB85F9569A8E}" type="slidenum">
              <a:rPr lang="en-US" altLang="el-GR"/>
              <a:pPr/>
              <a:t>35</a:t>
            </a:fld>
            <a:endParaRPr lang="en-US" altLang="el-GR"/>
          </a:p>
        </p:txBody>
      </p:sp>
      <p:sp>
        <p:nvSpPr>
          <p:cNvPr id="99329" name="Text Box 1">
            <a:extLst>
              <a:ext uri="{FF2B5EF4-FFF2-40B4-BE49-F238E27FC236}">
                <a16:creationId xmlns:a16="http://schemas.microsoft.com/office/drawing/2014/main" id="{64D5557F-F6E5-44C0-C50A-3C99688B4F0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533333D0-37CF-F4E7-124F-C14E069FAB8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D876C05-140A-1191-56D3-89278104D54F}"/>
              </a:ext>
            </a:extLst>
          </p:cNvPr>
          <p:cNvSpPr>
            <a:spLocks noGrp="1" noChangeArrowheads="1"/>
          </p:cNvSpPr>
          <p:nvPr>
            <p:ph type="sldNum"/>
          </p:nvPr>
        </p:nvSpPr>
        <p:spPr>
          <a:ln/>
        </p:spPr>
        <p:txBody>
          <a:bodyPr/>
          <a:lstStyle/>
          <a:p>
            <a:fld id="{915951E8-48A5-8545-B00E-915A1A46BC73}" type="slidenum">
              <a:rPr lang="en-US" altLang="el-GR"/>
              <a:pPr/>
              <a:t>36</a:t>
            </a:fld>
            <a:endParaRPr lang="en-US" altLang="el-GR"/>
          </a:p>
        </p:txBody>
      </p:sp>
      <p:sp>
        <p:nvSpPr>
          <p:cNvPr id="100353" name="Text Box 1">
            <a:extLst>
              <a:ext uri="{FF2B5EF4-FFF2-40B4-BE49-F238E27FC236}">
                <a16:creationId xmlns:a16="http://schemas.microsoft.com/office/drawing/2014/main" id="{6271F9B1-E8B4-EC17-76D1-035964CA28C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750BB73F-FC00-E481-417E-29564C26507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495D095-08B1-2ACD-318E-568E4ABD71CD}"/>
              </a:ext>
            </a:extLst>
          </p:cNvPr>
          <p:cNvSpPr>
            <a:spLocks noGrp="1" noChangeArrowheads="1"/>
          </p:cNvSpPr>
          <p:nvPr>
            <p:ph type="sldNum"/>
          </p:nvPr>
        </p:nvSpPr>
        <p:spPr>
          <a:ln/>
        </p:spPr>
        <p:txBody>
          <a:bodyPr/>
          <a:lstStyle/>
          <a:p>
            <a:fld id="{BE7F7910-B08B-0443-B4AE-0943C811EDF7}" type="slidenum">
              <a:rPr lang="en-US" altLang="el-GR"/>
              <a:pPr/>
              <a:t>37</a:t>
            </a:fld>
            <a:endParaRPr lang="en-US" altLang="el-GR"/>
          </a:p>
        </p:txBody>
      </p:sp>
      <p:sp>
        <p:nvSpPr>
          <p:cNvPr id="101377" name="Text Box 1">
            <a:extLst>
              <a:ext uri="{FF2B5EF4-FFF2-40B4-BE49-F238E27FC236}">
                <a16:creationId xmlns:a16="http://schemas.microsoft.com/office/drawing/2014/main" id="{A8B8B15F-4340-457D-408D-4D788EC81855}"/>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Text Box 2">
            <a:extLst>
              <a:ext uri="{FF2B5EF4-FFF2-40B4-BE49-F238E27FC236}">
                <a16:creationId xmlns:a16="http://schemas.microsoft.com/office/drawing/2014/main" id="{F9FEFEBB-73FA-027A-DCA8-53D23732C41F}"/>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C7ED36C-5D2C-6FEC-D641-3B2CDBB310C9}"/>
              </a:ext>
            </a:extLst>
          </p:cNvPr>
          <p:cNvSpPr>
            <a:spLocks noGrp="1" noChangeArrowheads="1"/>
          </p:cNvSpPr>
          <p:nvPr>
            <p:ph type="sldNum"/>
          </p:nvPr>
        </p:nvSpPr>
        <p:spPr>
          <a:ln/>
        </p:spPr>
        <p:txBody>
          <a:bodyPr/>
          <a:lstStyle/>
          <a:p>
            <a:fld id="{8AD46554-1D95-8443-A9F1-9C35E48E4C5A}" type="slidenum">
              <a:rPr lang="en-US" altLang="el-GR"/>
              <a:pPr/>
              <a:t>38</a:t>
            </a:fld>
            <a:endParaRPr lang="en-US" altLang="el-GR"/>
          </a:p>
        </p:txBody>
      </p:sp>
      <p:sp>
        <p:nvSpPr>
          <p:cNvPr id="102401" name="Text Box 1">
            <a:extLst>
              <a:ext uri="{FF2B5EF4-FFF2-40B4-BE49-F238E27FC236}">
                <a16:creationId xmlns:a16="http://schemas.microsoft.com/office/drawing/2014/main" id="{2B9F058D-42EA-B2DD-7017-50EFEF7FA66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Text Box 2">
            <a:extLst>
              <a:ext uri="{FF2B5EF4-FFF2-40B4-BE49-F238E27FC236}">
                <a16:creationId xmlns:a16="http://schemas.microsoft.com/office/drawing/2014/main" id="{A72FE43D-361C-A71B-D6D9-DABCA380E5B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F4DD4B2-9591-F3C1-39AE-E0A4B8BC5472}"/>
              </a:ext>
            </a:extLst>
          </p:cNvPr>
          <p:cNvSpPr>
            <a:spLocks noGrp="1" noChangeArrowheads="1"/>
          </p:cNvSpPr>
          <p:nvPr>
            <p:ph type="sldNum"/>
          </p:nvPr>
        </p:nvSpPr>
        <p:spPr>
          <a:ln/>
        </p:spPr>
        <p:txBody>
          <a:bodyPr/>
          <a:lstStyle/>
          <a:p>
            <a:fld id="{297BE525-9AD6-0440-8C2A-9FDC9D2A9D5B}" type="slidenum">
              <a:rPr lang="en-US" altLang="el-GR"/>
              <a:pPr/>
              <a:t>39</a:t>
            </a:fld>
            <a:endParaRPr lang="en-US" altLang="el-GR"/>
          </a:p>
        </p:txBody>
      </p:sp>
      <p:sp>
        <p:nvSpPr>
          <p:cNvPr id="103425" name="Text Box 1">
            <a:extLst>
              <a:ext uri="{FF2B5EF4-FFF2-40B4-BE49-F238E27FC236}">
                <a16:creationId xmlns:a16="http://schemas.microsoft.com/office/drawing/2014/main" id="{8FA36DB9-FBFB-24D3-C12D-EA6C4FCE6B4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E813C9B1-B92F-4A56-06F9-12DF2A5ED83D}"/>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8ECDD7B-D996-CFC1-FE0F-49F6EBE1EC7E}"/>
              </a:ext>
            </a:extLst>
          </p:cNvPr>
          <p:cNvSpPr>
            <a:spLocks noGrp="1" noChangeArrowheads="1"/>
          </p:cNvSpPr>
          <p:nvPr>
            <p:ph type="sldNum"/>
          </p:nvPr>
        </p:nvSpPr>
        <p:spPr>
          <a:ln/>
        </p:spPr>
        <p:txBody>
          <a:bodyPr/>
          <a:lstStyle/>
          <a:p>
            <a:fld id="{61CBF598-8C7F-344F-8A7E-A7EDF589DE51}" type="slidenum">
              <a:rPr lang="en-US" altLang="el-GR"/>
              <a:pPr/>
              <a:t>4</a:t>
            </a:fld>
            <a:endParaRPr lang="en-US" altLang="el-GR"/>
          </a:p>
        </p:txBody>
      </p:sp>
      <p:sp>
        <p:nvSpPr>
          <p:cNvPr id="67585" name="Text Box 1">
            <a:extLst>
              <a:ext uri="{FF2B5EF4-FFF2-40B4-BE49-F238E27FC236}">
                <a16:creationId xmlns:a16="http://schemas.microsoft.com/office/drawing/2014/main" id="{BC533C38-59CF-A222-DF77-34C85A345CE5}"/>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Text Box 2">
            <a:extLst>
              <a:ext uri="{FF2B5EF4-FFF2-40B4-BE49-F238E27FC236}">
                <a16:creationId xmlns:a16="http://schemas.microsoft.com/office/drawing/2014/main" id="{D0121297-EAD2-067E-332E-676FA038084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976846A-0D45-D0A4-7391-8D7ABD84B2A4}"/>
              </a:ext>
            </a:extLst>
          </p:cNvPr>
          <p:cNvSpPr>
            <a:spLocks noGrp="1" noChangeArrowheads="1"/>
          </p:cNvSpPr>
          <p:nvPr>
            <p:ph type="sldNum"/>
          </p:nvPr>
        </p:nvSpPr>
        <p:spPr>
          <a:ln/>
        </p:spPr>
        <p:txBody>
          <a:bodyPr/>
          <a:lstStyle/>
          <a:p>
            <a:fld id="{C17E61D8-CC3C-074C-B68D-5A596AACD4C0}" type="slidenum">
              <a:rPr lang="en-US" altLang="el-GR"/>
              <a:pPr/>
              <a:t>40</a:t>
            </a:fld>
            <a:endParaRPr lang="en-US" altLang="el-GR"/>
          </a:p>
        </p:txBody>
      </p:sp>
      <p:sp>
        <p:nvSpPr>
          <p:cNvPr id="104449" name="Text Box 1">
            <a:extLst>
              <a:ext uri="{FF2B5EF4-FFF2-40B4-BE49-F238E27FC236}">
                <a16:creationId xmlns:a16="http://schemas.microsoft.com/office/drawing/2014/main" id="{D79185F7-AA7C-3DCA-498C-85402CC3011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3B9B5EF3-7228-A537-739B-980060FC802F}"/>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52EB992-1DB4-C99D-4C2E-373989FF73A5}"/>
              </a:ext>
            </a:extLst>
          </p:cNvPr>
          <p:cNvSpPr>
            <a:spLocks noGrp="1" noChangeArrowheads="1"/>
          </p:cNvSpPr>
          <p:nvPr>
            <p:ph type="sldNum"/>
          </p:nvPr>
        </p:nvSpPr>
        <p:spPr>
          <a:ln/>
        </p:spPr>
        <p:txBody>
          <a:bodyPr/>
          <a:lstStyle/>
          <a:p>
            <a:fld id="{0D8E9C2E-A106-714E-82E6-A9953562DAA4}" type="slidenum">
              <a:rPr lang="en-US" altLang="el-GR"/>
              <a:pPr/>
              <a:t>41</a:t>
            </a:fld>
            <a:endParaRPr lang="en-US" altLang="el-GR"/>
          </a:p>
        </p:txBody>
      </p:sp>
      <p:sp>
        <p:nvSpPr>
          <p:cNvPr id="105473" name="Text Box 1">
            <a:extLst>
              <a:ext uri="{FF2B5EF4-FFF2-40B4-BE49-F238E27FC236}">
                <a16:creationId xmlns:a16="http://schemas.microsoft.com/office/drawing/2014/main" id="{84DA57F1-EC20-0279-A2A4-76D3F5A99625}"/>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Text Box 2">
            <a:extLst>
              <a:ext uri="{FF2B5EF4-FFF2-40B4-BE49-F238E27FC236}">
                <a16:creationId xmlns:a16="http://schemas.microsoft.com/office/drawing/2014/main" id="{18FE55C7-91D5-3490-4F43-E8C2F593DFB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193CFB6-AE0B-F44E-487C-5D9218EDB78F}"/>
              </a:ext>
            </a:extLst>
          </p:cNvPr>
          <p:cNvSpPr>
            <a:spLocks noGrp="1" noChangeArrowheads="1"/>
          </p:cNvSpPr>
          <p:nvPr>
            <p:ph type="sldNum"/>
          </p:nvPr>
        </p:nvSpPr>
        <p:spPr>
          <a:ln/>
        </p:spPr>
        <p:txBody>
          <a:bodyPr/>
          <a:lstStyle/>
          <a:p>
            <a:fld id="{59D3BDE4-2CA5-1E41-8221-1433A7F82B60}" type="slidenum">
              <a:rPr lang="en-US" altLang="el-GR"/>
              <a:pPr/>
              <a:t>42</a:t>
            </a:fld>
            <a:endParaRPr lang="en-US" altLang="el-GR"/>
          </a:p>
        </p:txBody>
      </p:sp>
      <p:sp>
        <p:nvSpPr>
          <p:cNvPr id="106497" name="Text Box 1">
            <a:extLst>
              <a:ext uri="{FF2B5EF4-FFF2-40B4-BE49-F238E27FC236}">
                <a16:creationId xmlns:a16="http://schemas.microsoft.com/office/drawing/2014/main" id="{29177BA8-9C0A-B663-A9A3-3484F10FCC4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3B6FA84A-64C6-93E9-5D6D-974ABF589DFC}"/>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B970201-8FA6-31A8-267B-6C67D341813A}"/>
              </a:ext>
            </a:extLst>
          </p:cNvPr>
          <p:cNvSpPr>
            <a:spLocks noGrp="1" noChangeArrowheads="1"/>
          </p:cNvSpPr>
          <p:nvPr>
            <p:ph type="sldNum"/>
          </p:nvPr>
        </p:nvSpPr>
        <p:spPr>
          <a:ln/>
        </p:spPr>
        <p:txBody>
          <a:bodyPr/>
          <a:lstStyle/>
          <a:p>
            <a:fld id="{F80B5668-E091-C140-8863-69FDD4325156}" type="slidenum">
              <a:rPr lang="en-US" altLang="el-GR"/>
              <a:pPr/>
              <a:t>43</a:t>
            </a:fld>
            <a:endParaRPr lang="en-US" altLang="el-GR"/>
          </a:p>
        </p:txBody>
      </p:sp>
      <p:sp>
        <p:nvSpPr>
          <p:cNvPr id="107521" name="Text Box 1">
            <a:extLst>
              <a:ext uri="{FF2B5EF4-FFF2-40B4-BE49-F238E27FC236}">
                <a16:creationId xmlns:a16="http://schemas.microsoft.com/office/drawing/2014/main" id="{BBD4F802-6E37-1717-118F-DD250266FF25}"/>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a:extLst>
              <a:ext uri="{FF2B5EF4-FFF2-40B4-BE49-F238E27FC236}">
                <a16:creationId xmlns:a16="http://schemas.microsoft.com/office/drawing/2014/main" id="{7A580AB4-D095-92E8-2EB0-B3FA00F583B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4C6F95B-D087-4402-97A4-15E1982CF80C}"/>
              </a:ext>
            </a:extLst>
          </p:cNvPr>
          <p:cNvSpPr>
            <a:spLocks noGrp="1" noChangeArrowheads="1"/>
          </p:cNvSpPr>
          <p:nvPr>
            <p:ph type="sldNum"/>
          </p:nvPr>
        </p:nvSpPr>
        <p:spPr>
          <a:ln/>
        </p:spPr>
        <p:txBody>
          <a:bodyPr/>
          <a:lstStyle/>
          <a:p>
            <a:fld id="{2B5A5787-16CD-B746-98C4-DA65EAD124AD}" type="slidenum">
              <a:rPr lang="en-US" altLang="el-GR"/>
              <a:pPr/>
              <a:t>44</a:t>
            </a:fld>
            <a:endParaRPr lang="en-US" altLang="el-GR"/>
          </a:p>
        </p:txBody>
      </p:sp>
      <p:sp>
        <p:nvSpPr>
          <p:cNvPr id="108545" name="Text Box 1">
            <a:extLst>
              <a:ext uri="{FF2B5EF4-FFF2-40B4-BE49-F238E27FC236}">
                <a16:creationId xmlns:a16="http://schemas.microsoft.com/office/drawing/2014/main" id="{C81CF71A-CF06-3959-55C1-5190B838FF1C}"/>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a:extLst>
              <a:ext uri="{FF2B5EF4-FFF2-40B4-BE49-F238E27FC236}">
                <a16:creationId xmlns:a16="http://schemas.microsoft.com/office/drawing/2014/main" id="{286EC2EA-FD8D-CE04-F1A3-095BA2CA748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D60BC4B-5C8C-F882-D275-247EDAD86649}"/>
              </a:ext>
            </a:extLst>
          </p:cNvPr>
          <p:cNvSpPr>
            <a:spLocks noGrp="1" noChangeArrowheads="1"/>
          </p:cNvSpPr>
          <p:nvPr>
            <p:ph type="sldNum"/>
          </p:nvPr>
        </p:nvSpPr>
        <p:spPr>
          <a:ln/>
        </p:spPr>
        <p:txBody>
          <a:bodyPr/>
          <a:lstStyle/>
          <a:p>
            <a:fld id="{BA70805B-6B24-C14F-A0DC-71A43949F5A1}" type="slidenum">
              <a:rPr lang="en-US" altLang="el-GR"/>
              <a:pPr/>
              <a:t>45</a:t>
            </a:fld>
            <a:endParaRPr lang="en-US" altLang="el-GR"/>
          </a:p>
        </p:txBody>
      </p:sp>
      <p:sp>
        <p:nvSpPr>
          <p:cNvPr id="109569" name="Text Box 1">
            <a:extLst>
              <a:ext uri="{FF2B5EF4-FFF2-40B4-BE49-F238E27FC236}">
                <a16:creationId xmlns:a16="http://schemas.microsoft.com/office/drawing/2014/main" id="{08E4DA9C-3C25-86A6-CAEF-1F93FCC9C06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a:extLst>
              <a:ext uri="{FF2B5EF4-FFF2-40B4-BE49-F238E27FC236}">
                <a16:creationId xmlns:a16="http://schemas.microsoft.com/office/drawing/2014/main" id="{C77A958F-BBA0-658F-F6CD-0F4970DBB35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CD4D694-C8AF-2D50-EE93-179C59725F66}"/>
              </a:ext>
            </a:extLst>
          </p:cNvPr>
          <p:cNvSpPr>
            <a:spLocks noGrp="1" noChangeArrowheads="1"/>
          </p:cNvSpPr>
          <p:nvPr>
            <p:ph type="sldNum"/>
          </p:nvPr>
        </p:nvSpPr>
        <p:spPr>
          <a:ln/>
        </p:spPr>
        <p:txBody>
          <a:bodyPr/>
          <a:lstStyle/>
          <a:p>
            <a:fld id="{FD15118A-DF47-D640-BC7E-BBCFB8DAA247}" type="slidenum">
              <a:rPr lang="en-US" altLang="el-GR"/>
              <a:pPr/>
              <a:t>46</a:t>
            </a:fld>
            <a:endParaRPr lang="en-US" altLang="el-GR"/>
          </a:p>
        </p:txBody>
      </p:sp>
      <p:sp>
        <p:nvSpPr>
          <p:cNvPr id="110593" name="Text Box 1">
            <a:extLst>
              <a:ext uri="{FF2B5EF4-FFF2-40B4-BE49-F238E27FC236}">
                <a16:creationId xmlns:a16="http://schemas.microsoft.com/office/drawing/2014/main" id="{0B03D3C6-5A4D-B06C-2CF1-39A25196872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94A8F058-A5E0-7E00-BDF4-08C359DAF4C2}"/>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9FFA3DF-1844-2D22-1009-9D00B3C88051}"/>
              </a:ext>
            </a:extLst>
          </p:cNvPr>
          <p:cNvSpPr>
            <a:spLocks noGrp="1" noChangeArrowheads="1"/>
          </p:cNvSpPr>
          <p:nvPr>
            <p:ph type="sldNum"/>
          </p:nvPr>
        </p:nvSpPr>
        <p:spPr>
          <a:ln/>
        </p:spPr>
        <p:txBody>
          <a:bodyPr/>
          <a:lstStyle/>
          <a:p>
            <a:fld id="{D2CA315F-F652-7E4F-A0D0-4F3DCD762F84}" type="slidenum">
              <a:rPr lang="en-US" altLang="el-GR"/>
              <a:pPr/>
              <a:t>47</a:t>
            </a:fld>
            <a:endParaRPr lang="en-US" altLang="el-GR"/>
          </a:p>
        </p:txBody>
      </p:sp>
      <p:sp>
        <p:nvSpPr>
          <p:cNvPr id="111617" name="Text Box 1">
            <a:extLst>
              <a:ext uri="{FF2B5EF4-FFF2-40B4-BE49-F238E27FC236}">
                <a16:creationId xmlns:a16="http://schemas.microsoft.com/office/drawing/2014/main" id="{FBC9C529-F11D-6097-FD33-C7D859F4D4E3}"/>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6C26B91C-4B24-7835-9341-1E2C22DAC15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81A5463-0C4C-F867-9826-D7C7DBC41303}"/>
              </a:ext>
            </a:extLst>
          </p:cNvPr>
          <p:cNvSpPr>
            <a:spLocks noGrp="1" noChangeArrowheads="1"/>
          </p:cNvSpPr>
          <p:nvPr>
            <p:ph type="sldNum"/>
          </p:nvPr>
        </p:nvSpPr>
        <p:spPr>
          <a:ln/>
        </p:spPr>
        <p:txBody>
          <a:bodyPr/>
          <a:lstStyle/>
          <a:p>
            <a:fld id="{B50C6C18-EA99-824B-B582-2427F7F398F3}" type="slidenum">
              <a:rPr lang="en-US" altLang="el-GR"/>
              <a:pPr/>
              <a:t>48</a:t>
            </a:fld>
            <a:endParaRPr lang="en-US" altLang="el-GR"/>
          </a:p>
        </p:txBody>
      </p:sp>
      <p:sp>
        <p:nvSpPr>
          <p:cNvPr id="112641" name="Text Box 1">
            <a:extLst>
              <a:ext uri="{FF2B5EF4-FFF2-40B4-BE49-F238E27FC236}">
                <a16:creationId xmlns:a16="http://schemas.microsoft.com/office/drawing/2014/main" id="{584A006E-60B8-1633-6C71-113EABBD7D4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Text Box 2">
            <a:extLst>
              <a:ext uri="{FF2B5EF4-FFF2-40B4-BE49-F238E27FC236}">
                <a16:creationId xmlns:a16="http://schemas.microsoft.com/office/drawing/2014/main" id="{F44EF9FB-8995-8D6B-9821-027BF8B0803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35E37B3-8161-5CFF-38B9-6066C33ACBA1}"/>
              </a:ext>
            </a:extLst>
          </p:cNvPr>
          <p:cNvSpPr>
            <a:spLocks noGrp="1" noChangeArrowheads="1"/>
          </p:cNvSpPr>
          <p:nvPr>
            <p:ph type="sldNum"/>
          </p:nvPr>
        </p:nvSpPr>
        <p:spPr>
          <a:ln/>
        </p:spPr>
        <p:txBody>
          <a:bodyPr/>
          <a:lstStyle/>
          <a:p>
            <a:fld id="{E37205F7-632E-434A-9214-056D548E86C6}" type="slidenum">
              <a:rPr lang="en-US" altLang="el-GR"/>
              <a:pPr/>
              <a:t>49</a:t>
            </a:fld>
            <a:endParaRPr lang="en-US" altLang="el-GR"/>
          </a:p>
        </p:txBody>
      </p:sp>
      <p:sp>
        <p:nvSpPr>
          <p:cNvPr id="113665" name="Text Box 1">
            <a:extLst>
              <a:ext uri="{FF2B5EF4-FFF2-40B4-BE49-F238E27FC236}">
                <a16:creationId xmlns:a16="http://schemas.microsoft.com/office/drawing/2014/main" id="{F405F7C3-117D-30BC-DF8E-95788FA6070C}"/>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Text Box 2">
            <a:extLst>
              <a:ext uri="{FF2B5EF4-FFF2-40B4-BE49-F238E27FC236}">
                <a16:creationId xmlns:a16="http://schemas.microsoft.com/office/drawing/2014/main" id="{D196C940-B481-1C0C-B741-D1CAC099A07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32A0169-2A34-889A-FB2A-05FDFA63CF42}"/>
              </a:ext>
            </a:extLst>
          </p:cNvPr>
          <p:cNvSpPr>
            <a:spLocks noGrp="1" noChangeArrowheads="1"/>
          </p:cNvSpPr>
          <p:nvPr>
            <p:ph type="sldNum"/>
          </p:nvPr>
        </p:nvSpPr>
        <p:spPr>
          <a:ln/>
        </p:spPr>
        <p:txBody>
          <a:bodyPr/>
          <a:lstStyle/>
          <a:p>
            <a:fld id="{3A2A14FE-834D-EA40-A225-8F42757D5773}" type="slidenum">
              <a:rPr lang="en-US" altLang="el-GR"/>
              <a:pPr/>
              <a:t>5</a:t>
            </a:fld>
            <a:endParaRPr lang="en-US" altLang="el-GR"/>
          </a:p>
        </p:txBody>
      </p:sp>
      <p:sp>
        <p:nvSpPr>
          <p:cNvPr id="68609" name="Text Box 1">
            <a:extLst>
              <a:ext uri="{FF2B5EF4-FFF2-40B4-BE49-F238E27FC236}">
                <a16:creationId xmlns:a16="http://schemas.microsoft.com/office/drawing/2014/main" id="{FC009134-ADB1-AD8E-9707-CB996B1512A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Text Box 2">
            <a:extLst>
              <a:ext uri="{FF2B5EF4-FFF2-40B4-BE49-F238E27FC236}">
                <a16:creationId xmlns:a16="http://schemas.microsoft.com/office/drawing/2014/main" id="{80A5F135-5978-2BB8-B214-03FBAFCD787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B932706-D09F-579A-EEE0-11C51542F94E}"/>
              </a:ext>
            </a:extLst>
          </p:cNvPr>
          <p:cNvSpPr>
            <a:spLocks noGrp="1" noChangeArrowheads="1"/>
          </p:cNvSpPr>
          <p:nvPr>
            <p:ph type="sldNum"/>
          </p:nvPr>
        </p:nvSpPr>
        <p:spPr>
          <a:ln/>
        </p:spPr>
        <p:txBody>
          <a:bodyPr/>
          <a:lstStyle/>
          <a:p>
            <a:fld id="{FFC8E22B-4CBD-6C44-B6C7-C909FE1F6DCD}" type="slidenum">
              <a:rPr lang="en-US" altLang="el-GR"/>
              <a:pPr/>
              <a:t>50</a:t>
            </a:fld>
            <a:endParaRPr lang="en-US" altLang="el-GR"/>
          </a:p>
        </p:txBody>
      </p:sp>
      <p:sp>
        <p:nvSpPr>
          <p:cNvPr id="114689" name="Text Box 1">
            <a:extLst>
              <a:ext uri="{FF2B5EF4-FFF2-40B4-BE49-F238E27FC236}">
                <a16:creationId xmlns:a16="http://schemas.microsoft.com/office/drawing/2014/main" id="{DB7FC32C-84F8-1E4D-B483-6FB500A62B5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a:extLst>
              <a:ext uri="{FF2B5EF4-FFF2-40B4-BE49-F238E27FC236}">
                <a16:creationId xmlns:a16="http://schemas.microsoft.com/office/drawing/2014/main" id="{5C89C9EB-4567-511A-5517-CAC2B5A5081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E10C732-4AA7-360B-05B8-9572B1F6A5C0}"/>
              </a:ext>
            </a:extLst>
          </p:cNvPr>
          <p:cNvSpPr>
            <a:spLocks noGrp="1" noChangeArrowheads="1"/>
          </p:cNvSpPr>
          <p:nvPr>
            <p:ph type="sldNum"/>
          </p:nvPr>
        </p:nvSpPr>
        <p:spPr>
          <a:ln/>
        </p:spPr>
        <p:txBody>
          <a:bodyPr/>
          <a:lstStyle/>
          <a:p>
            <a:fld id="{C391E429-E3FD-804D-8EC5-9B46842A24AC}" type="slidenum">
              <a:rPr lang="en-US" altLang="el-GR"/>
              <a:pPr/>
              <a:t>51</a:t>
            </a:fld>
            <a:endParaRPr lang="en-US" altLang="el-GR"/>
          </a:p>
        </p:txBody>
      </p:sp>
      <p:sp>
        <p:nvSpPr>
          <p:cNvPr id="115713" name="Text Box 1">
            <a:extLst>
              <a:ext uri="{FF2B5EF4-FFF2-40B4-BE49-F238E27FC236}">
                <a16:creationId xmlns:a16="http://schemas.microsoft.com/office/drawing/2014/main" id="{5235FE3D-0F44-4138-3FC9-E0F8ADE33E6C}"/>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8CE4A7F8-3F5D-7268-7F3E-087B7A1C461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C289B13-F893-B11E-9680-22E5FC35417A}"/>
              </a:ext>
            </a:extLst>
          </p:cNvPr>
          <p:cNvSpPr>
            <a:spLocks noGrp="1" noChangeArrowheads="1"/>
          </p:cNvSpPr>
          <p:nvPr>
            <p:ph type="sldNum"/>
          </p:nvPr>
        </p:nvSpPr>
        <p:spPr>
          <a:ln/>
        </p:spPr>
        <p:txBody>
          <a:bodyPr/>
          <a:lstStyle/>
          <a:p>
            <a:fld id="{8B94738E-DB17-344C-9B44-E10CD61D4507}" type="slidenum">
              <a:rPr lang="en-US" altLang="el-GR"/>
              <a:pPr/>
              <a:t>52</a:t>
            </a:fld>
            <a:endParaRPr lang="en-US" altLang="el-GR"/>
          </a:p>
        </p:txBody>
      </p:sp>
      <p:sp>
        <p:nvSpPr>
          <p:cNvPr id="116737" name="Text Box 1">
            <a:extLst>
              <a:ext uri="{FF2B5EF4-FFF2-40B4-BE49-F238E27FC236}">
                <a16:creationId xmlns:a16="http://schemas.microsoft.com/office/drawing/2014/main" id="{FB617CCE-CA76-C7DF-E75C-43C74E50119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Text Box 2">
            <a:extLst>
              <a:ext uri="{FF2B5EF4-FFF2-40B4-BE49-F238E27FC236}">
                <a16:creationId xmlns:a16="http://schemas.microsoft.com/office/drawing/2014/main" id="{F37D6966-D601-17F6-722D-7E89C475761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2304C71-6FA6-CA89-F49E-9D86E8F3CEC7}"/>
              </a:ext>
            </a:extLst>
          </p:cNvPr>
          <p:cNvSpPr>
            <a:spLocks noGrp="1" noChangeArrowheads="1"/>
          </p:cNvSpPr>
          <p:nvPr>
            <p:ph type="sldNum"/>
          </p:nvPr>
        </p:nvSpPr>
        <p:spPr>
          <a:ln/>
        </p:spPr>
        <p:txBody>
          <a:bodyPr/>
          <a:lstStyle/>
          <a:p>
            <a:fld id="{6AC2E8DC-2DA6-A345-A752-F21E17ABD1EF}" type="slidenum">
              <a:rPr lang="en-US" altLang="el-GR"/>
              <a:pPr/>
              <a:t>53</a:t>
            </a:fld>
            <a:endParaRPr lang="en-US" altLang="el-GR"/>
          </a:p>
        </p:txBody>
      </p:sp>
      <p:sp>
        <p:nvSpPr>
          <p:cNvPr id="117761" name="Text Box 1">
            <a:extLst>
              <a:ext uri="{FF2B5EF4-FFF2-40B4-BE49-F238E27FC236}">
                <a16:creationId xmlns:a16="http://schemas.microsoft.com/office/drawing/2014/main" id="{327EDEE4-D1DD-2A17-7851-A77880D13D65}"/>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Text Box 2">
            <a:extLst>
              <a:ext uri="{FF2B5EF4-FFF2-40B4-BE49-F238E27FC236}">
                <a16:creationId xmlns:a16="http://schemas.microsoft.com/office/drawing/2014/main" id="{4FBF2D2C-BF1A-CB93-7E5E-255506131D4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442BD63-4AF6-1130-9D03-411F9C4BE1AD}"/>
              </a:ext>
            </a:extLst>
          </p:cNvPr>
          <p:cNvSpPr>
            <a:spLocks noGrp="1" noChangeArrowheads="1"/>
          </p:cNvSpPr>
          <p:nvPr>
            <p:ph type="sldNum"/>
          </p:nvPr>
        </p:nvSpPr>
        <p:spPr>
          <a:ln/>
        </p:spPr>
        <p:txBody>
          <a:bodyPr/>
          <a:lstStyle/>
          <a:p>
            <a:fld id="{A0904CB1-993F-0542-8CB0-45F271FD309D}" type="slidenum">
              <a:rPr lang="en-US" altLang="el-GR"/>
              <a:pPr/>
              <a:t>54</a:t>
            </a:fld>
            <a:endParaRPr lang="en-US" altLang="el-GR"/>
          </a:p>
        </p:txBody>
      </p:sp>
      <p:sp>
        <p:nvSpPr>
          <p:cNvPr id="118785" name="Text Box 1">
            <a:extLst>
              <a:ext uri="{FF2B5EF4-FFF2-40B4-BE49-F238E27FC236}">
                <a16:creationId xmlns:a16="http://schemas.microsoft.com/office/drawing/2014/main" id="{676A0DFA-7A1B-936C-9305-9C95EE3F7406}"/>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Text Box 2">
            <a:extLst>
              <a:ext uri="{FF2B5EF4-FFF2-40B4-BE49-F238E27FC236}">
                <a16:creationId xmlns:a16="http://schemas.microsoft.com/office/drawing/2014/main" id="{C07BA6E9-F16C-7FC8-8F88-C7EFABD7D93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FA33027-66C8-FC4C-72F2-278B314F23A5}"/>
              </a:ext>
            </a:extLst>
          </p:cNvPr>
          <p:cNvSpPr>
            <a:spLocks noGrp="1" noChangeArrowheads="1"/>
          </p:cNvSpPr>
          <p:nvPr>
            <p:ph type="sldNum"/>
          </p:nvPr>
        </p:nvSpPr>
        <p:spPr>
          <a:ln/>
        </p:spPr>
        <p:txBody>
          <a:bodyPr/>
          <a:lstStyle/>
          <a:p>
            <a:fld id="{9D50F95E-CD7C-6F4C-B6EA-BB2ABE1121F8}" type="slidenum">
              <a:rPr lang="en-US" altLang="el-GR"/>
              <a:pPr/>
              <a:t>55</a:t>
            </a:fld>
            <a:endParaRPr lang="en-US" altLang="el-GR"/>
          </a:p>
        </p:txBody>
      </p:sp>
      <p:sp>
        <p:nvSpPr>
          <p:cNvPr id="119809" name="Text Box 1">
            <a:extLst>
              <a:ext uri="{FF2B5EF4-FFF2-40B4-BE49-F238E27FC236}">
                <a16:creationId xmlns:a16="http://schemas.microsoft.com/office/drawing/2014/main" id="{9C69A887-4D77-079B-FD8D-38332BAB8EC6}"/>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Text Box 2">
            <a:extLst>
              <a:ext uri="{FF2B5EF4-FFF2-40B4-BE49-F238E27FC236}">
                <a16:creationId xmlns:a16="http://schemas.microsoft.com/office/drawing/2014/main" id="{15057DD8-C3BB-A36F-EC67-8224D547DF2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B64AE3E-5C17-77A6-F521-0CFE72CE0CC2}"/>
              </a:ext>
            </a:extLst>
          </p:cNvPr>
          <p:cNvSpPr>
            <a:spLocks noGrp="1" noChangeArrowheads="1"/>
          </p:cNvSpPr>
          <p:nvPr>
            <p:ph type="sldNum"/>
          </p:nvPr>
        </p:nvSpPr>
        <p:spPr>
          <a:ln/>
        </p:spPr>
        <p:txBody>
          <a:bodyPr/>
          <a:lstStyle/>
          <a:p>
            <a:fld id="{DCF02B5A-8CFF-9543-9661-78FE5B656D3D}" type="slidenum">
              <a:rPr lang="en-US" altLang="el-GR"/>
              <a:pPr/>
              <a:t>56</a:t>
            </a:fld>
            <a:endParaRPr lang="en-US" altLang="el-GR"/>
          </a:p>
        </p:txBody>
      </p:sp>
      <p:sp>
        <p:nvSpPr>
          <p:cNvPr id="120833" name="Text Box 1">
            <a:extLst>
              <a:ext uri="{FF2B5EF4-FFF2-40B4-BE49-F238E27FC236}">
                <a16:creationId xmlns:a16="http://schemas.microsoft.com/office/drawing/2014/main" id="{30B95CCD-76A1-E508-7A58-8FC85AD1F9E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Text Box 2">
            <a:extLst>
              <a:ext uri="{FF2B5EF4-FFF2-40B4-BE49-F238E27FC236}">
                <a16:creationId xmlns:a16="http://schemas.microsoft.com/office/drawing/2014/main" id="{9CAFEA48-C76E-4E17-1C6B-7585BEF68B07}"/>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CDD5EA8-E84F-4A25-9DDC-8AC3BE37CD77}"/>
              </a:ext>
            </a:extLst>
          </p:cNvPr>
          <p:cNvSpPr>
            <a:spLocks noGrp="1" noChangeArrowheads="1"/>
          </p:cNvSpPr>
          <p:nvPr>
            <p:ph type="sldNum"/>
          </p:nvPr>
        </p:nvSpPr>
        <p:spPr>
          <a:ln/>
        </p:spPr>
        <p:txBody>
          <a:bodyPr/>
          <a:lstStyle/>
          <a:p>
            <a:fld id="{2CD43D30-EF6F-AA43-8C39-C08CF6C680C7}" type="slidenum">
              <a:rPr lang="en-US" altLang="el-GR"/>
              <a:pPr/>
              <a:t>57</a:t>
            </a:fld>
            <a:endParaRPr lang="en-US" altLang="el-GR"/>
          </a:p>
        </p:txBody>
      </p:sp>
      <p:sp>
        <p:nvSpPr>
          <p:cNvPr id="121857" name="Text Box 1">
            <a:extLst>
              <a:ext uri="{FF2B5EF4-FFF2-40B4-BE49-F238E27FC236}">
                <a16:creationId xmlns:a16="http://schemas.microsoft.com/office/drawing/2014/main" id="{714971D3-BB58-89A7-5A02-8F7CD301AF69}"/>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Text Box 2">
            <a:extLst>
              <a:ext uri="{FF2B5EF4-FFF2-40B4-BE49-F238E27FC236}">
                <a16:creationId xmlns:a16="http://schemas.microsoft.com/office/drawing/2014/main" id="{6218042F-A0BD-56DC-61A2-1B3A8C251F0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6A2C3E7-6DFB-0AEF-15C4-8F54F035F9ED}"/>
              </a:ext>
            </a:extLst>
          </p:cNvPr>
          <p:cNvSpPr>
            <a:spLocks noGrp="1" noChangeArrowheads="1"/>
          </p:cNvSpPr>
          <p:nvPr>
            <p:ph type="sldNum"/>
          </p:nvPr>
        </p:nvSpPr>
        <p:spPr>
          <a:ln/>
        </p:spPr>
        <p:txBody>
          <a:bodyPr/>
          <a:lstStyle/>
          <a:p>
            <a:fld id="{7165D3A2-1108-E24C-A13A-EA106102B2DB}" type="slidenum">
              <a:rPr lang="en-US" altLang="el-GR"/>
              <a:pPr/>
              <a:t>6</a:t>
            </a:fld>
            <a:endParaRPr lang="en-US" altLang="el-GR"/>
          </a:p>
        </p:txBody>
      </p:sp>
      <p:sp>
        <p:nvSpPr>
          <p:cNvPr id="69633" name="Text Box 1">
            <a:extLst>
              <a:ext uri="{FF2B5EF4-FFF2-40B4-BE49-F238E27FC236}">
                <a16:creationId xmlns:a16="http://schemas.microsoft.com/office/drawing/2014/main" id="{F0D1484F-590F-05BE-7EF3-EE383C60B260}"/>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a:extLst>
              <a:ext uri="{FF2B5EF4-FFF2-40B4-BE49-F238E27FC236}">
                <a16:creationId xmlns:a16="http://schemas.microsoft.com/office/drawing/2014/main" id="{E6B25AB2-9229-A64E-B8B4-3372073F2F1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F0D6262-48CD-876D-3037-3A0E92535050}"/>
              </a:ext>
            </a:extLst>
          </p:cNvPr>
          <p:cNvSpPr>
            <a:spLocks noGrp="1" noChangeArrowheads="1"/>
          </p:cNvSpPr>
          <p:nvPr>
            <p:ph type="sldNum"/>
          </p:nvPr>
        </p:nvSpPr>
        <p:spPr>
          <a:ln/>
        </p:spPr>
        <p:txBody>
          <a:bodyPr/>
          <a:lstStyle/>
          <a:p>
            <a:fld id="{8E961605-36ED-E441-BE19-1289EC022FE3}" type="slidenum">
              <a:rPr lang="en-US" altLang="el-GR"/>
              <a:pPr/>
              <a:t>7</a:t>
            </a:fld>
            <a:endParaRPr lang="en-US" altLang="el-GR"/>
          </a:p>
        </p:txBody>
      </p:sp>
      <p:sp>
        <p:nvSpPr>
          <p:cNvPr id="70657" name="Text Box 1">
            <a:extLst>
              <a:ext uri="{FF2B5EF4-FFF2-40B4-BE49-F238E27FC236}">
                <a16:creationId xmlns:a16="http://schemas.microsoft.com/office/drawing/2014/main" id="{556C05BB-877D-07D6-8AA7-1DEEED92BFB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2114CEE9-A6E6-F360-F439-A8FD7C1A7BD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3F12311-D7F1-6485-E43E-1D98315192B4}"/>
              </a:ext>
            </a:extLst>
          </p:cNvPr>
          <p:cNvSpPr>
            <a:spLocks noGrp="1" noChangeArrowheads="1"/>
          </p:cNvSpPr>
          <p:nvPr>
            <p:ph type="sldNum"/>
          </p:nvPr>
        </p:nvSpPr>
        <p:spPr>
          <a:ln/>
        </p:spPr>
        <p:txBody>
          <a:bodyPr/>
          <a:lstStyle/>
          <a:p>
            <a:fld id="{957A7771-06F0-0643-9AE1-A5B62AB75FB7}" type="slidenum">
              <a:rPr lang="en-US" altLang="el-GR"/>
              <a:pPr/>
              <a:t>8</a:t>
            </a:fld>
            <a:endParaRPr lang="en-US" altLang="el-GR"/>
          </a:p>
        </p:txBody>
      </p:sp>
      <p:sp>
        <p:nvSpPr>
          <p:cNvPr id="71681" name="Text Box 1">
            <a:extLst>
              <a:ext uri="{FF2B5EF4-FFF2-40B4-BE49-F238E27FC236}">
                <a16:creationId xmlns:a16="http://schemas.microsoft.com/office/drawing/2014/main" id="{70C7511F-9BA4-74D3-942F-DCC72C07EB39}"/>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F90B352F-2C02-89D4-8F77-6B2C7464B9A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B24D025-E703-7498-E4E4-FBB8DBCCA34E}"/>
              </a:ext>
            </a:extLst>
          </p:cNvPr>
          <p:cNvSpPr>
            <a:spLocks noGrp="1" noChangeArrowheads="1"/>
          </p:cNvSpPr>
          <p:nvPr>
            <p:ph type="sldNum"/>
          </p:nvPr>
        </p:nvSpPr>
        <p:spPr>
          <a:ln/>
        </p:spPr>
        <p:txBody>
          <a:bodyPr/>
          <a:lstStyle/>
          <a:p>
            <a:fld id="{92D00AA7-E089-5C4D-91E7-81784A6C6F37}" type="slidenum">
              <a:rPr lang="en-US" altLang="el-GR"/>
              <a:pPr/>
              <a:t>9</a:t>
            </a:fld>
            <a:endParaRPr lang="en-US" altLang="el-GR"/>
          </a:p>
        </p:txBody>
      </p:sp>
      <p:sp>
        <p:nvSpPr>
          <p:cNvPr id="72705" name="Text Box 1">
            <a:extLst>
              <a:ext uri="{FF2B5EF4-FFF2-40B4-BE49-F238E27FC236}">
                <a16:creationId xmlns:a16="http://schemas.microsoft.com/office/drawing/2014/main" id="{DDEFDF6A-2E72-64CD-287A-12C7DBF71C5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1CFD630F-ABCD-35FD-306D-F47D90F9609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01E7A8-8B16-7EA5-E723-CC956E68E605}"/>
              </a:ext>
            </a:extLst>
          </p:cNvPr>
          <p:cNvSpPr>
            <a:spLocks noGrp="1"/>
          </p:cNvSpPr>
          <p:nvPr>
            <p:ph type="ctrTitle"/>
          </p:nvPr>
        </p:nvSpPr>
        <p:spPr>
          <a:xfrm>
            <a:off x="1143000" y="841375"/>
            <a:ext cx="6858000" cy="1790700"/>
          </a:xfrm>
        </p:spPr>
        <p:txBody>
          <a:bodyPr/>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CFA9EE2-F43A-2E11-5B8D-51CE1F264EC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36AC27F-3030-5883-E4A6-CB44FC5410DE}"/>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923F969D-18EB-7C20-7303-8C58739B1D45}"/>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A1C83186-BE11-39F7-32DA-DC3A1ECA9DA5}"/>
              </a:ext>
            </a:extLst>
          </p:cNvPr>
          <p:cNvSpPr>
            <a:spLocks noGrp="1"/>
          </p:cNvSpPr>
          <p:nvPr>
            <p:ph type="sldNum" idx="12"/>
          </p:nvPr>
        </p:nvSpPr>
        <p:spPr/>
        <p:txBody>
          <a:bodyPr/>
          <a:lstStyle>
            <a:lvl1pPr>
              <a:defRPr/>
            </a:lvl1pPr>
          </a:lstStyle>
          <a:p>
            <a:fld id="{0EF854F7-1209-694D-8531-264B2F59600E}" type="slidenum">
              <a:rPr lang="el-GR" altLang="el-GR"/>
              <a:pPr/>
              <a:t>‹#›</a:t>
            </a:fld>
            <a:endParaRPr lang="el-GR" altLang="el-GR"/>
          </a:p>
        </p:txBody>
      </p:sp>
    </p:spTree>
    <p:extLst>
      <p:ext uri="{BB962C8B-B14F-4D97-AF65-F5344CB8AC3E}">
        <p14:creationId xmlns:p14="http://schemas.microsoft.com/office/powerpoint/2010/main" val="10155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B80450-E137-82AE-4CF3-2B15F833FF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CFA2627-3010-79B4-0B68-AA2FC2F475B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008EA15-E43B-75B1-A5C9-838569D996AD}"/>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FD19E408-52D8-8C04-B293-ADC1D1251F57}"/>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075C0960-4143-AF15-09ED-8FF994A8DC3D}"/>
              </a:ext>
            </a:extLst>
          </p:cNvPr>
          <p:cNvSpPr>
            <a:spLocks noGrp="1"/>
          </p:cNvSpPr>
          <p:nvPr>
            <p:ph type="sldNum" idx="12"/>
          </p:nvPr>
        </p:nvSpPr>
        <p:spPr/>
        <p:txBody>
          <a:bodyPr/>
          <a:lstStyle>
            <a:lvl1pPr>
              <a:defRPr/>
            </a:lvl1pPr>
          </a:lstStyle>
          <a:p>
            <a:fld id="{13516395-F6F1-7E42-915D-95F80BE456CA}" type="slidenum">
              <a:rPr lang="el-GR" altLang="el-GR"/>
              <a:pPr/>
              <a:t>‹#›</a:t>
            </a:fld>
            <a:endParaRPr lang="el-GR" altLang="el-GR"/>
          </a:p>
        </p:txBody>
      </p:sp>
    </p:spTree>
    <p:extLst>
      <p:ext uri="{BB962C8B-B14F-4D97-AF65-F5344CB8AC3E}">
        <p14:creationId xmlns:p14="http://schemas.microsoft.com/office/powerpoint/2010/main" val="240002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A5C51A4-1088-63AA-7AEE-18E10771EC09}"/>
              </a:ext>
            </a:extLst>
          </p:cNvPr>
          <p:cNvSpPr>
            <a:spLocks noGrp="1"/>
          </p:cNvSpPr>
          <p:nvPr>
            <p:ph type="title" orient="vert"/>
          </p:nvPr>
        </p:nvSpPr>
        <p:spPr>
          <a:xfrm>
            <a:off x="6629400" y="1028700"/>
            <a:ext cx="2055813" cy="3155950"/>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F6A0DD0-BE90-716A-7C45-F5180ECD589D}"/>
              </a:ext>
            </a:extLst>
          </p:cNvPr>
          <p:cNvSpPr>
            <a:spLocks noGrp="1"/>
          </p:cNvSpPr>
          <p:nvPr>
            <p:ph type="body" orient="vert" idx="1"/>
          </p:nvPr>
        </p:nvSpPr>
        <p:spPr>
          <a:xfrm>
            <a:off x="457200" y="1028700"/>
            <a:ext cx="6019800" cy="31559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84F47D-ABB2-0736-5BC6-B412DA82BF4C}"/>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BF284B8A-66AB-3C44-87EC-F9F1F6DAF5E1}"/>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5344CB9D-DAD5-6E4E-451F-9DE688FBB391}"/>
              </a:ext>
            </a:extLst>
          </p:cNvPr>
          <p:cNvSpPr>
            <a:spLocks noGrp="1"/>
          </p:cNvSpPr>
          <p:nvPr>
            <p:ph type="sldNum" idx="12"/>
          </p:nvPr>
        </p:nvSpPr>
        <p:spPr/>
        <p:txBody>
          <a:bodyPr/>
          <a:lstStyle>
            <a:lvl1pPr>
              <a:defRPr/>
            </a:lvl1pPr>
          </a:lstStyle>
          <a:p>
            <a:fld id="{DBE05D2D-8190-B04A-9942-C1B76EB8BBFD}" type="slidenum">
              <a:rPr lang="el-GR" altLang="el-GR"/>
              <a:pPr/>
              <a:t>‹#›</a:t>
            </a:fld>
            <a:endParaRPr lang="el-GR" altLang="el-GR"/>
          </a:p>
        </p:txBody>
      </p:sp>
    </p:spTree>
    <p:extLst>
      <p:ext uri="{BB962C8B-B14F-4D97-AF65-F5344CB8AC3E}">
        <p14:creationId xmlns:p14="http://schemas.microsoft.com/office/powerpoint/2010/main" val="577128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0740DA-C9B3-0BB9-3F0E-1FE1FE3761A2}"/>
              </a:ext>
            </a:extLst>
          </p:cNvPr>
          <p:cNvSpPr>
            <a:spLocks noGrp="1"/>
          </p:cNvSpPr>
          <p:nvPr>
            <p:ph type="title"/>
          </p:nvPr>
        </p:nvSpPr>
        <p:spPr>
          <a:xfrm>
            <a:off x="533400" y="1028700"/>
            <a:ext cx="7850188" cy="1370013"/>
          </a:xfrm>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4144C5F-4EA9-D74A-5771-73524D2A5B50}"/>
              </a:ext>
            </a:extLst>
          </p:cNvPr>
          <p:cNvSpPr>
            <a:spLocks noGrp="1"/>
          </p:cNvSpPr>
          <p:nvPr>
            <p:ph type="dt" idx="10"/>
          </p:nvPr>
        </p:nvSpPr>
        <p:spPr>
          <a:xfrm>
            <a:off x="457200" y="4767263"/>
            <a:ext cx="2132013" cy="271462"/>
          </a:xfrm>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63CD7F28-FA9C-5AD1-B767-F5C4849E9689}"/>
              </a:ext>
            </a:extLst>
          </p:cNvPr>
          <p:cNvSpPr>
            <a:spLocks noGrp="1"/>
          </p:cNvSpPr>
          <p:nvPr>
            <p:ph type="ftr" idx="11"/>
          </p:nvPr>
        </p:nvSpPr>
        <p:spPr>
          <a:xfrm>
            <a:off x="2667000" y="4767263"/>
            <a:ext cx="3351213" cy="271462"/>
          </a:xfrm>
        </p:spPr>
        <p:txBody>
          <a:bodyPr/>
          <a:lstStyle>
            <a:lvl1pPr>
              <a:defRPr/>
            </a:lvl1pPr>
          </a:lstStyle>
          <a:p>
            <a:endParaRPr lang="en-US" altLang="el-GR"/>
          </a:p>
        </p:txBody>
      </p:sp>
      <p:sp>
        <p:nvSpPr>
          <p:cNvPr id="5" name="Θέση αριθμού διαφάνειας 4">
            <a:extLst>
              <a:ext uri="{FF2B5EF4-FFF2-40B4-BE49-F238E27FC236}">
                <a16:creationId xmlns:a16="http://schemas.microsoft.com/office/drawing/2014/main" id="{E20581EA-5497-392D-FD3E-5FA7ADAF6540}"/>
              </a:ext>
            </a:extLst>
          </p:cNvPr>
          <p:cNvSpPr>
            <a:spLocks noGrp="1"/>
          </p:cNvSpPr>
          <p:nvPr>
            <p:ph type="sldNum" idx="12"/>
          </p:nvPr>
        </p:nvSpPr>
        <p:spPr>
          <a:xfrm>
            <a:off x="7924800" y="4767263"/>
            <a:ext cx="760413" cy="271462"/>
          </a:xfrm>
        </p:spPr>
        <p:txBody>
          <a:bodyPr/>
          <a:lstStyle>
            <a:lvl1pPr>
              <a:defRPr/>
            </a:lvl1pPr>
          </a:lstStyle>
          <a:p>
            <a:fld id="{0762E940-C162-3D4F-8A81-CCBF1C09E7FE}" type="slidenum">
              <a:rPr lang="el-GR" altLang="el-GR"/>
              <a:pPr/>
              <a:t>‹#›</a:t>
            </a:fld>
            <a:endParaRPr lang="el-GR" altLang="el-GR"/>
          </a:p>
        </p:txBody>
      </p:sp>
    </p:spTree>
    <p:extLst>
      <p:ext uri="{BB962C8B-B14F-4D97-AF65-F5344CB8AC3E}">
        <p14:creationId xmlns:p14="http://schemas.microsoft.com/office/powerpoint/2010/main" val="4157964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A40C39-DFA1-E0DE-1FDD-5ACCBD0D1ADD}"/>
              </a:ext>
            </a:extLst>
          </p:cNvPr>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78F3C5D-5E75-C3A5-8240-187E5B4E320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01C5DEA-CEC9-DFC4-F594-5FADE0FEB990}"/>
              </a:ext>
            </a:extLst>
          </p:cNvPr>
          <p:cNvSpPr>
            <a:spLocks noGrp="1"/>
          </p:cNvSpPr>
          <p:nvPr>
            <p:ph type="dt" sz="half" idx="10"/>
          </p:nvPr>
        </p:nvSpPr>
        <p:spPr/>
        <p:txBody>
          <a:bodyPr/>
          <a:lstStyle/>
          <a:p>
            <a:fld id="{80C4D4DF-8376-4B45-9C6D-3B6649A71F4F}" type="datetimeFigureOut">
              <a:rPr lang="el-GR" smtClean="0"/>
              <a:t>17/3/24</a:t>
            </a:fld>
            <a:endParaRPr lang="el-GR"/>
          </a:p>
        </p:txBody>
      </p:sp>
      <p:sp>
        <p:nvSpPr>
          <p:cNvPr id="5" name="Θέση υποσέλιδου 4">
            <a:extLst>
              <a:ext uri="{FF2B5EF4-FFF2-40B4-BE49-F238E27FC236}">
                <a16:creationId xmlns:a16="http://schemas.microsoft.com/office/drawing/2014/main" id="{11D03639-ABAE-E1D4-2F9F-7921B6FC456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2E30CD2-FAE7-8739-1999-4B8FFA4043C7}"/>
              </a:ext>
            </a:extLst>
          </p:cNvPr>
          <p:cNvSpPr>
            <a:spLocks noGrp="1"/>
          </p:cNvSpPr>
          <p:nvPr>
            <p:ph type="sldNum" sz="quarter" idx="12"/>
          </p:nvPr>
        </p:nvSpPr>
        <p:spPr/>
        <p:txBody>
          <a:bodyPr/>
          <a:lstStyle/>
          <a:p>
            <a:fld id="{FD8B2BD0-A94B-A149-AEEF-9093DF322D40}" type="slidenum">
              <a:rPr lang="el-GR" smtClean="0"/>
              <a:t>‹#›</a:t>
            </a:fld>
            <a:endParaRPr lang="el-GR"/>
          </a:p>
        </p:txBody>
      </p:sp>
    </p:spTree>
    <p:extLst>
      <p:ext uri="{BB962C8B-B14F-4D97-AF65-F5344CB8AC3E}">
        <p14:creationId xmlns:p14="http://schemas.microsoft.com/office/powerpoint/2010/main" val="1889263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19AA31-92CE-22B3-71F1-D0D0E1700F0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51CAB77-2EDE-7D44-2C4C-09C6AC48FC8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905771-3C9C-FD70-D42E-FDB86EDB35F0}"/>
              </a:ext>
            </a:extLst>
          </p:cNvPr>
          <p:cNvSpPr>
            <a:spLocks noGrp="1"/>
          </p:cNvSpPr>
          <p:nvPr>
            <p:ph type="dt" sz="half" idx="10"/>
          </p:nvPr>
        </p:nvSpPr>
        <p:spPr/>
        <p:txBody>
          <a:bodyPr/>
          <a:lstStyle/>
          <a:p>
            <a:fld id="{80C4D4DF-8376-4B45-9C6D-3B6649A71F4F}" type="datetimeFigureOut">
              <a:rPr lang="el-GR" smtClean="0"/>
              <a:t>17/3/24</a:t>
            </a:fld>
            <a:endParaRPr lang="el-GR"/>
          </a:p>
        </p:txBody>
      </p:sp>
      <p:sp>
        <p:nvSpPr>
          <p:cNvPr id="5" name="Θέση υποσέλιδου 4">
            <a:extLst>
              <a:ext uri="{FF2B5EF4-FFF2-40B4-BE49-F238E27FC236}">
                <a16:creationId xmlns:a16="http://schemas.microsoft.com/office/drawing/2014/main" id="{9C80FCA2-A2AF-A1FC-62EF-79D5F909907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F5E0F8D-2A17-4D9F-7461-0A4D2E3D5A25}"/>
              </a:ext>
            </a:extLst>
          </p:cNvPr>
          <p:cNvSpPr>
            <a:spLocks noGrp="1"/>
          </p:cNvSpPr>
          <p:nvPr>
            <p:ph type="sldNum" sz="quarter" idx="12"/>
          </p:nvPr>
        </p:nvSpPr>
        <p:spPr/>
        <p:txBody>
          <a:bodyPr/>
          <a:lstStyle/>
          <a:p>
            <a:fld id="{FD8B2BD0-A94B-A149-AEEF-9093DF322D40}" type="slidenum">
              <a:rPr lang="el-GR" smtClean="0"/>
              <a:t>‹#›</a:t>
            </a:fld>
            <a:endParaRPr lang="el-GR"/>
          </a:p>
        </p:txBody>
      </p:sp>
    </p:spTree>
    <p:extLst>
      <p:ext uri="{BB962C8B-B14F-4D97-AF65-F5344CB8AC3E}">
        <p14:creationId xmlns:p14="http://schemas.microsoft.com/office/powerpoint/2010/main" val="1269500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95A803-B779-04BF-29AA-0F1330028037}"/>
              </a:ext>
            </a:extLst>
          </p:cNvPr>
          <p:cNvSpPr>
            <a:spLocks noGrp="1"/>
          </p:cNvSpPr>
          <p:nvPr>
            <p:ph type="title"/>
          </p:nvPr>
        </p:nvSpPr>
        <p:spPr>
          <a:xfrm>
            <a:off x="623887" y="1282304"/>
            <a:ext cx="7886700" cy="2139553"/>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A61ADD7-53AC-552C-7A0A-ABFD8DE256BC}"/>
              </a:ext>
            </a:extLst>
          </p:cNvPr>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E28ECD7-AE4D-4F2D-08C2-89D81A16C374}"/>
              </a:ext>
            </a:extLst>
          </p:cNvPr>
          <p:cNvSpPr>
            <a:spLocks noGrp="1"/>
          </p:cNvSpPr>
          <p:nvPr>
            <p:ph type="dt" sz="half" idx="10"/>
          </p:nvPr>
        </p:nvSpPr>
        <p:spPr/>
        <p:txBody>
          <a:bodyPr/>
          <a:lstStyle/>
          <a:p>
            <a:fld id="{80C4D4DF-8376-4B45-9C6D-3B6649A71F4F}" type="datetimeFigureOut">
              <a:rPr lang="el-GR" smtClean="0"/>
              <a:t>17/3/24</a:t>
            </a:fld>
            <a:endParaRPr lang="el-GR"/>
          </a:p>
        </p:txBody>
      </p:sp>
      <p:sp>
        <p:nvSpPr>
          <p:cNvPr id="5" name="Θέση υποσέλιδου 4">
            <a:extLst>
              <a:ext uri="{FF2B5EF4-FFF2-40B4-BE49-F238E27FC236}">
                <a16:creationId xmlns:a16="http://schemas.microsoft.com/office/drawing/2014/main" id="{3463543D-A00D-B244-49C4-3D9450B1AEA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A3A4611-E562-F2D4-FB54-0D9B6776731F}"/>
              </a:ext>
            </a:extLst>
          </p:cNvPr>
          <p:cNvSpPr>
            <a:spLocks noGrp="1"/>
          </p:cNvSpPr>
          <p:nvPr>
            <p:ph type="sldNum" sz="quarter" idx="12"/>
          </p:nvPr>
        </p:nvSpPr>
        <p:spPr/>
        <p:txBody>
          <a:bodyPr/>
          <a:lstStyle/>
          <a:p>
            <a:fld id="{FD8B2BD0-A94B-A149-AEEF-9093DF322D40}" type="slidenum">
              <a:rPr lang="el-GR" smtClean="0"/>
              <a:t>‹#›</a:t>
            </a:fld>
            <a:endParaRPr lang="el-GR"/>
          </a:p>
        </p:txBody>
      </p:sp>
    </p:spTree>
    <p:extLst>
      <p:ext uri="{BB962C8B-B14F-4D97-AF65-F5344CB8AC3E}">
        <p14:creationId xmlns:p14="http://schemas.microsoft.com/office/powerpoint/2010/main" val="2826815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501B47-BFCB-2791-41A3-FF67D524630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88B530F-1192-2D9B-6011-C3A75A1CC95D}"/>
              </a:ext>
            </a:extLst>
          </p:cNvPr>
          <p:cNvSpPr>
            <a:spLocks noGrp="1"/>
          </p:cNvSpPr>
          <p:nvPr>
            <p:ph sz="half" idx="1"/>
          </p:nvPr>
        </p:nvSpPr>
        <p:spPr>
          <a:xfrm>
            <a:off x="628650" y="1369218"/>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777E9D7-FD7B-7B53-3F94-C7D4421F22E1}"/>
              </a:ext>
            </a:extLst>
          </p:cNvPr>
          <p:cNvSpPr>
            <a:spLocks noGrp="1"/>
          </p:cNvSpPr>
          <p:nvPr>
            <p:ph sz="half" idx="2"/>
          </p:nvPr>
        </p:nvSpPr>
        <p:spPr>
          <a:xfrm>
            <a:off x="4629150" y="1369218"/>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65ECBBE-8A4F-83A4-844A-1DD2DC94072B}"/>
              </a:ext>
            </a:extLst>
          </p:cNvPr>
          <p:cNvSpPr>
            <a:spLocks noGrp="1"/>
          </p:cNvSpPr>
          <p:nvPr>
            <p:ph type="dt" sz="half" idx="10"/>
          </p:nvPr>
        </p:nvSpPr>
        <p:spPr/>
        <p:txBody>
          <a:bodyPr/>
          <a:lstStyle/>
          <a:p>
            <a:fld id="{80C4D4DF-8376-4B45-9C6D-3B6649A71F4F}" type="datetimeFigureOut">
              <a:rPr lang="el-GR" smtClean="0"/>
              <a:t>17/3/24</a:t>
            </a:fld>
            <a:endParaRPr lang="el-GR"/>
          </a:p>
        </p:txBody>
      </p:sp>
      <p:sp>
        <p:nvSpPr>
          <p:cNvPr id="6" name="Θέση υποσέλιδου 5">
            <a:extLst>
              <a:ext uri="{FF2B5EF4-FFF2-40B4-BE49-F238E27FC236}">
                <a16:creationId xmlns:a16="http://schemas.microsoft.com/office/drawing/2014/main" id="{8CE68FD5-FCE1-BBED-F3D4-198BE4FCEC3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7B5CBA5-B973-64C9-6550-6D7FE44D7413}"/>
              </a:ext>
            </a:extLst>
          </p:cNvPr>
          <p:cNvSpPr>
            <a:spLocks noGrp="1"/>
          </p:cNvSpPr>
          <p:nvPr>
            <p:ph type="sldNum" sz="quarter" idx="12"/>
          </p:nvPr>
        </p:nvSpPr>
        <p:spPr/>
        <p:txBody>
          <a:bodyPr/>
          <a:lstStyle/>
          <a:p>
            <a:fld id="{FD8B2BD0-A94B-A149-AEEF-9093DF322D40}" type="slidenum">
              <a:rPr lang="el-GR" smtClean="0"/>
              <a:t>‹#›</a:t>
            </a:fld>
            <a:endParaRPr lang="el-GR"/>
          </a:p>
        </p:txBody>
      </p:sp>
    </p:spTree>
    <p:extLst>
      <p:ext uri="{BB962C8B-B14F-4D97-AF65-F5344CB8AC3E}">
        <p14:creationId xmlns:p14="http://schemas.microsoft.com/office/powerpoint/2010/main" val="7398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4BB94E-D7E4-E633-05CB-6F73E4A1D62F}"/>
              </a:ext>
            </a:extLst>
          </p:cNvPr>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0305857-C011-74AD-8119-DEAA070CF77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3995CC6-4AB6-CEFA-A910-8440C43303BD}"/>
              </a:ext>
            </a:extLst>
          </p:cNvPr>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E6E6E44-8F9E-B97B-B3BD-A64E90D029C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1391938-CDDA-8D07-9A28-ED45B4817FB0}"/>
              </a:ext>
            </a:extLst>
          </p:cNvPr>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8017309-DA2D-4096-1B66-D28676CA1E26}"/>
              </a:ext>
            </a:extLst>
          </p:cNvPr>
          <p:cNvSpPr>
            <a:spLocks noGrp="1"/>
          </p:cNvSpPr>
          <p:nvPr>
            <p:ph type="dt" sz="half" idx="10"/>
          </p:nvPr>
        </p:nvSpPr>
        <p:spPr/>
        <p:txBody>
          <a:bodyPr/>
          <a:lstStyle/>
          <a:p>
            <a:fld id="{80C4D4DF-8376-4B45-9C6D-3B6649A71F4F}" type="datetimeFigureOut">
              <a:rPr lang="el-GR" smtClean="0"/>
              <a:t>17/3/24</a:t>
            </a:fld>
            <a:endParaRPr lang="el-GR"/>
          </a:p>
        </p:txBody>
      </p:sp>
      <p:sp>
        <p:nvSpPr>
          <p:cNvPr id="8" name="Θέση υποσέλιδου 7">
            <a:extLst>
              <a:ext uri="{FF2B5EF4-FFF2-40B4-BE49-F238E27FC236}">
                <a16:creationId xmlns:a16="http://schemas.microsoft.com/office/drawing/2014/main" id="{EF81450E-6722-0755-BC3A-B57D8DC3358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1D32D0FB-305F-A39B-709E-BF9B1CCE4005}"/>
              </a:ext>
            </a:extLst>
          </p:cNvPr>
          <p:cNvSpPr>
            <a:spLocks noGrp="1"/>
          </p:cNvSpPr>
          <p:nvPr>
            <p:ph type="sldNum" sz="quarter" idx="12"/>
          </p:nvPr>
        </p:nvSpPr>
        <p:spPr/>
        <p:txBody>
          <a:bodyPr/>
          <a:lstStyle/>
          <a:p>
            <a:fld id="{FD8B2BD0-A94B-A149-AEEF-9093DF322D40}" type="slidenum">
              <a:rPr lang="el-GR" smtClean="0"/>
              <a:t>‹#›</a:t>
            </a:fld>
            <a:endParaRPr lang="el-GR"/>
          </a:p>
        </p:txBody>
      </p:sp>
    </p:spTree>
    <p:extLst>
      <p:ext uri="{BB962C8B-B14F-4D97-AF65-F5344CB8AC3E}">
        <p14:creationId xmlns:p14="http://schemas.microsoft.com/office/powerpoint/2010/main" val="664207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9FC477-7626-E26E-5226-E199FA2EAE9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CC0316B-7E39-786F-C8F3-B383869A1F74}"/>
              </a:ext>
            </a:extLst>
          </p:cNvPr>
          <p:cNvSpPr>
            <a:spLocks noGrp="1"/>
          </p:cNvSpPr>
          <p:nvPr>
            <p:ph type="dt" sz="half" idx="10"/>
          </p:nvPr>
        </p:nvSpPr>
        <p:spPr/>
        <p:txBody>
          <a:bodyPr/>
          <a:lstStyle/>
          <a:p>
            <a:fld id="{80C4D4DF-8376-4B45-9C6D-3B6649A71F4F}" type="datetimeFigureOut">
              <a:rPr lang="el-GR" smtClean="0"/>
              <a:t>17/3/24</a:t>
            </a:fld>
            <a:endParaRPr lang="el-GR"/>
          </a:p>
        </p:txBody>
      </p:sp>
      <p:sp>
        <p:nvSpPr>
          <p:cNvPr id="4" name="Θέση υποσέλιδου 3">
            <a:extLst>
              <a:ext uri="{FF2B5EF4-FFF2-40B4-BE49-F238E27FC236}">
                <a16:creationId xmlns:a16="http://schemas.microsoft.com/office/drawing/2014/main" id="{0FDAAA54-1ABF-533D-83E1-74F3C3C2B69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9D1ADAB-02B8-C166-0524-5608AF5614EF}"/>
              </a:ext>
            </a:extLst>
          </p:cNvPr>
          <p:cNvSpPr>
            <a:spLocks noGrp="1"/>
          </p:cNvSpPr>
          <p:nvPr>
            <p:ph type="sldNum" sz="quarter" idx="12"/>
          </p:nvPr>
        </p:nvSpPr>
        <p:spPr/>
        <p:txBody>
          <a:bodyPr/>
          <a:lstStyle/>
          <a:p>
            <a:fld id="{FD8B2BD0-A94B-A149-AEEF-9093DF322D40}" type="slidenum">
              <a:rPr lang="el-GR" smtClean="0"/>
              <a:t>‹#›</a:t>
            </a:fld>
            <a:endParaRPr lang="el-GR"/>
          </a:p>
        </p:txBody>
      </p:sp>
    </p:spTree>
    <p:extLst>
      <p:ext uri="{BB962C8B-B14F-4D97-AF65-F5344CB8AC3E}">
        <p14:creationId xmlns:p14="http://schemas.microsoft.com/office/powerpoint/2010/main" val="3415297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3A71FDA-5099-14ED-67EF-BEEEBF0F5416}"/>
              </a:ext>
            </a:extLst>
          </p:cNvPr>
          <p:cNvSpPr>
            <a:spLocks noGrp="1"/>
          </p:cNvSpPr>
          <p:nvPr>
            <p:ph type="dt" sz="half" idx="10"/>
          </p:nvPr>
        </p:nvSpPr>
        <p:spPr/>
        <p:txBody>
          <a:bodyPr/>
          <a:lstStyle/>
          <a:p>
            <a:fld id="{80C4D4DF-8376-4B45-9C6D-3B6649A71F4F}" type="datetimeFigureOut">
              <a:rPr lang="el-GR" smtClean="0"/>
              <a:t>17/3/24</a:t>
            </a:fld>
            <a:endParaRPr lang="el-GR"/>
          </a:p>
        </p:txBody>
      </p:sp>
      <p:sp>
        <p:nvSpPr>
          <p:cNvPr id="3" name="Θέση υποσέλιδου 2">
            <a:extLst>
              <a:ext uri="{FF2B5EF4-FFF2-40B4-BE49-F238E27FC236}">
                <a16:creationId xmlns:a16="http://schemas.microsoft.com/office/drawing/2014/main" id="{A5A82C3D-36B2-CDBA-43CF-BEFCD4FAB5C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B8363E8-5E27-CCE1-2131-099864EDA8D0}"/>
              </a:ext>
            </a:extLst>
          </p:cNvPr>
          <p:cNvSpPr>
            <a:spLocks noGrp="1"/>
          </p:cNvSpPr>
          <p:nvPr>
            <p:ph type="sldNum" sz="quarter" idx="12"/>
          </p:nvPr>
        </p:nvSpPr>
        <p:spPr/>
        <p:txBody>
          <a:bodyPr/>
          <a:lstStyle/>
          <a:p>
            <a:fld id="{FD8B2BD0-A94B-A149-AEEF-9093DF322D40}" type="slidenum">
              <a:rPr lang="el-GR" smtClean="0"/>
              <a:t>‹#›</a:t>
            </a:fld>
            <a:endParaRPr lang="el-GR"/>
          </a:p>
        </p:txBody>
      </p:sp>
    </p:spTree>
    <p:extLst>
      <p:ext uri="{BB962C8B-B14F-4D97-AF65-F5344CB8AC3E}">
        <p14:creationId xmlns:p14="http://schemas.microsoft.com/office/powerpoint/2010/main" val="171994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6C4555-6486-6C1B-CCE7-02028DD90D1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FF25922-67A5-4492-ECE7-27622CF7FAB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1443EC9-3878-4BD0-FE36-4276C026078A}"/>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B321D3A5-E5EB-2C09-6E3F-9D5F5327F2D6}"/>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E0D7B7AC-2629-7F5C-4F35-A80A6B10695C}"/>
              </a:ext>
            </a:extLst>
          </p:cNvPr>
          <p:cNvSpPr>
            <a:spLocks noGrp="1"/>
          </p:cNvSpPr>
          <p:nvPr>
            <p:ph type="sldNum" idx="12"/>
          </p:nvPr>
        </p:nvSpPr>
        <p:spPr/>
        <p:txBody>
          <a:bodyPr/>
          <a:lstStyle>
            <a:lvl1pPr>
              <a:defRPr/>
            </a:lvl1pPr>
          </a:lstStyle>
          <a:p>
            <a:fld id="{5237C780-B799-B747-B0D2-33C2080A3647}" type="slidenum">
              <a:rPr lang="el-GR" altLang="el-GR"/>
              <a:pPr/>
              <a:t>‹#›</a:t>
            </a:fld>
            <a:endParaRPr lang="el-GR" altLang="el-GR"/>
          </a:p>
        </p:txBody>
      </p:sp>
    </p:spTree>
    <p:extLst>
      <p:ext uri="{BB962C8B-B14F-4D97-AF65-F5344CB8AC3E}">
        <p14:creationId xmlns:p14="http://schemas.microsoft.com/office/powerpoint/2010/main" val="2325556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6DAC35-23C4-F8E0-2125-485A68D8C907}"/>
              </a:ext>
            </a:extLst>
          </p:cNvPr>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F6D59CA-F867-351A-5FAD-3750DF0C8B6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188B908-4514-556B-BFA1-DB2E481334F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20CACAA-C1AF-2C92-4A4A-90CE5E926D23}"/>
              </a:ext>
            </a:extLst>
          </p:cNvPr>
          <p:cNvSpPr>
            <a:spLocks noGrp="1"/>
          </p:cNvSpPr>
          <p:nvPr>
            <p:ph type="dt" sz="half" idx="10"/>
          </p:nvPr>
        </p:nvSpPr>
        <p:spPr/>
        <p:txBody>
          <a:bodyPr/>
          <a:lstStyle/>
          <a:p>
            <a:fld id="{80C4D4DF-8376-4B45-9C6D-3B6649A71F4F}" type="datetimeFigureOut">
              <a:rPr lang="el-GR" smtClean="0"/>
              <a:t>17/3/24</a:t>
            </a:fld>
            <a:endParaRPr lang="el-GR"/>
          </a:p>
        </p:txBody>
      </p:sp>
      <p:sp>
        <p:nvSpPr>
          <p:cNvPr id="6" name="Θέση υποσέλιδου 5">
            <a:extLst>
              <a:ext uri="{FF2B5EF4-FFF2-40B4-BE49-F238E27FC236}">
                <a16:creationId xmlns:a16="http://schemas.microsoft.com/office/drawing/2014/main" id="{C7D72545-FAAC-F5ED-6AB8-18818F5E6B8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8E91B45-663F-51DD-97D3-E8D7578C27DF}"/>
              </a:ext>
            </a:extLst>
          </p:cNvPr>
          <p:cNvSpPr>
            <a:spLocks noGrp="1"/>
          </p:cNvSpPr>
          <p:nvPr>
            <p:ph type="sldNum" sz="quarter" idx="12"/>
          </p:nvPr>
        </p:nvSpPr>
        <p:spPr/>
        <p:txBody>
          <a:bodyPr/>
          <a:lstStyle/>
          <a:p>
            <a:fld id="{FD8B2BD0-A94B-A149-AEEF-9093DF322D40}" type="slidenum">
              <a:rPr lang="el-GR" smtClean="0"/>
              <a:t>‹#›</a:t>
            </a:fld>
            <a:endParaRPr lang="el-GR"/>
          </a:p>
        </p:txBody>
      </p:sp>
    </p:spTree>
    <p:extLst>
      <p:ext uri="{BB962C8B-B14F-4D97-AF65-F5344CB8AC3E}">
        <p14:creationId xmlns:p14="http://schemas.microsoft.com/office/powerpoint/2010/main" val="1841122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0933C3-0A01-9409-D377-4327EA2EC045}"/>
              </a:ext>
            </a:extLst>
          </p:cNvPr>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30A3062-B009-E27A-D29C-C40AF5F406A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64A4A5CC-928B-9163-A89D-C43A645BC75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7377462-5D64-8A2D-EDE6-F6BC7CF0E18B}"/>
              </a:ext>
            </a:extLst>
          </p:cNvPr>
          <p:cNvSpPr>
            <a:spLocks noGrp="1"/>
          </p:cNvSpPr>
          <p:nvPr>
            <p:ph type="dt" sz="half" idx="10"/>
          </p:nvPr>
        </p:nvSpPr>
        <p:spPr/>
        <p:txBody>
          <a:bodyPr/>
          <a:lstStyle/>
          <a:p>
            <a:fld id="{80C4D4DF-8376-4B45-9C6D-3B6649A71F4F}" type="datetimeFigureOut">
              <a:rPr lang="el-GR" smtClean="0"/>
              <a:t>17/3/24</a:t>
            </a:fld>
            <a:endParaRPr lang="el-GR"/>
          </a:p>
        </p:txBody>
      </p:sp>
      <p:sp>
        <p:nvSpPr>
          <p:cNvPr id="6" name="Θέση υποσέλιδου 5">
            <a:extLst>
              <a:ext uri="{FF2B5EF4-FFF2-40B4-BE49-F238E27FC236}">
                <a16:creationId xmlns:a16="http://schemas.microsoft.com/office/drawing/2014/main" id="{6F40D9D6-9831-7B61-4A6A-2CC33A3D7C0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6D14D40-07BE-50AC-B55E-17B231744C24}"/>
              </a:ext>
            </a:extLst>
          </p:cNvPr>
          <p:cNvSpPr>
            <a:spLocks noGrp="1"/>
          </p:cNvSpPr>
          <p:nvPr>
            <p:ph type="sldNum" sz="quarter" idx="12"/>
          </p:nvPr>
        </p:nvSpPr>
        <p:spPr/>
        <p:txBody>
          <a:bodyPr/>
          <a:lstStyle/>
          <a:p>
            <a:fld id="{FD8B2BD0-A94B-A149-AEEF-9093DF322D40}" type="slidenum">
              <a:rPr lang="el-GR" smtClean="0"/>
              <a:t>‹#›</a:t>
            </a:fld>
            <a:endParaRPr lang="el-GR"/>
          </a:p>
        </p:txBody>
      </p:sp>
    </p:spTree>
    <p:extLst>
      <p:ext uri="{BB962C8B-B14F-4D97-AF65-F5344CB8AC3E}">
        <p14:creationId xmlns:p14="http://schemas.microsoft.com/office/powerpoint/2010/main" val="2427817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4A05D2-F29C-6A78-A1BB-449ED410229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4079541-D10C-E926-93F6-B49873007CD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542C1D8-161D-9051-0440-06DBF871A487}"/>
              </a:ext>
            </a:extLst>
          </p:cNvPr>
          <p:cNvSpPr>
            <a:spLocks noGrp="1"/>
          </p:cNvSpPr>
          <p:nvPr>
            <p:ph type="dt" sz="half" idx="10"/>
          </p:nvPr>
        </p:nvSpPr>
        <p:spPr/>
        <p:txBody>
          <a:bodyPr/>
          <a:lstStyle/>
          <a:p>
            <a:fld id="{80C4D4DF-8376-4B45-9C6D-3B6649A71F4F}" type="datetimeFigureOut">
              <a:rPr lang="el-GR" smtClean="0"/>
              <a:t>17/3/24</a:t>
            </a:fld>
            <a:endParaRPr lang="el-GR"/>
          </a:p>
        </p:txBody>
      </p:sp>
      <p:sp>
        <p:nvSpPr>
          <p:cNvPr id="5" name="Θέση υποσέλιδου 4">
            <a:extLst>
              <a:ext uri="{FF2B5EF4-FFF2-40B4-BE49-F238E27FC236}">
                <a16:creationId xmlns:a16="http://schemas.microsoft.com/office/drawing/2014/main" id="{A0B78F71-56D7-9B70-77B7-6505342EAFF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5E7BA7F-BBC0-759F-3DD5-A3E64F3A395F}"/>
              </a:ext>
            </a:extLst>
          </p:cNvPr>
          <p:cNvSpPr>
            <a:spLocks noGrp="1"/>
          </p:cNvSpPr>
          <p:nvPr>
            <p:ph type="sldNum" sz="quarter" idx="12"/>
          </p:nvPr>
        </p:nvSpPr>
        <p:spPr/>
        <p:txBody>
          <a:bodyPr/>
          <a:lstStyle/>
          <a:p>
            <a:fld id="{FD8B2BD0-A94B-A149-AEEF-9093DF322D40}" type="slidenum">
              <a:rPr lang="el-GR" smtClean="0"/>
              <a:t>‹#›</a:t>
            </a:fld>
            <a:endParaRPr lang="el-GR"/>
          </a:p>
        </p:txBody>
      </p:sp>
    </p:spTree>
    <p:extLst>
      <p:ext uri="{BB962C8B-B14F-4D97-AF65-F5344CB8AC3E}">
        <p14:creationId xmlns:p14="http://schemas.microsoft.com/office/powerpoint/2010/main" val="1894534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72B7148-7D28-5827-1ADB-A54898D459C9}"/>
              </a:ext>
            </a:extLst>
          </p:cNvPr>
          <p:cNvSpPr>
            <a:spLocks noGrp="1"/>
          </p:cNvSpPr>
          <p:nvPr>
            <p:ph type="title" orient="vert"/>
          </p:nvPr>
        </p:nvSpPr>
        <p:spPr>
          <a:xfrm>
            <a:off x="6543675" y="273843"/>
            <a:ext cx="1971675" cy="4358879"/>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466BD97-CA68-E4AB-D3A7-D09D684DB829}"/>
              </a:ext>
            </a:extLst>
          </p:cNvPr>
          <p:cNvSpPr>
            <a:spLocks noGrp="1"/>
          </p:cNvSpPr>
          <p:nvPr>
            <p:ph type="body" orient="vert" idx="1"/>
          </p:nvPr>
        </p:nvSpPr>
        <p:spPr>
          <a:xfrm>
            <a:off x="628650" y="273843"/>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9633C62-2398-8822-E24F-331C527BC724}"/>
              </a:ext>
            </a:extLst>
          </p:cNvPr>
          <p:cNvSpPr>
            <a:spLocks noGrp="1"/>
          </p:cNvSpPr>
          <p:nvPr>
            <p:ph type="dt" sz="half" idx="10"/>
          </p:nvPr>
        </p:nvSpPr>
        <p:spPr/>
        <p:txBody>
          <a:bodyPr/>
          <a:lstStyle/>
          <a:p>
            <a:fld id="{80C4D4DF-8376-4B45-9C6D-3B6649A71F4F}" type="datetimeFigureOut">
              <a:rPr lang="el-GR" smtClean="0"/>
              <a:t>17/3/24</a:t>
            </a:fld>
            <a:endParaRPr lang="el-GR"/>
          </a:p>
        </p:txBody>
      </p:sp>
      <p:sp>
        <p:nvSpPr>
          <p:cNvPr id="5" name="Θέση υποσέλιδου 4">
            <a:extLst>
              <a:ext uri="{FF2B5EF4-FFF2-40B4-BE49-F238E27FC236}">
                <a16:creationId xmlns:a16="http://schemas.microsoft.com/office/drawing/2014/main" id="{FB25F721-1BA6-0776-D59E-66BF9D0CEF3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365CE37-AB44-7DB0-A4B3-0A81BD7A0113}"/>
              </a:ext>
            </a:extLst>
          </p:cNvPr>
          <p:cNvSpPr>
            <a:spLocks noGrp="1"/>
          </p:cNvSpPr>
          <p:nvPr>
            <p:ph type="sldNum" sz="quarter" idx="12"/>
          </p:nvPr>
        </p:nvSpPr>
        <p:spPr/>
        <p:txBody>
          <a:bodyPr/>
          <a:lstStyle/>
          <a:p>
            <a:fld id="{FD8B2BD0-A94B-A149-AEEF-9093DF322D40}" type="slidenum">
              <a:rPr lang="el-GR" smtClean="0"/>
              <a:t>‹#›</a:t>
            </a:fld>
            <a:endParaRPr lang="el-GR"/>
          </a:p>
        </p:txBody>
      </p:sp>
    </p:spTree>
    <p:extLst>
      <p:ext uri="{BB962C8B-B14F-4D97-AF65-F5344CB8AC3E}">
        <p14:creationId xmlns:p14="http://schemas.microsoft.com/office/powerpoint/2010/main" val="177842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A6F5AD-C004-E556-B641-761DEFBB2D4C}"/>
              </a:ext>
            </a:extLst>
          </p:cNvPr>
          <p:cNvSpPr>
            <a:spLocks noGrp="1"/>
          </p:cNvSpPr>
          <p:nvPr>
            <p:ph type="title"/>
          </p:nvPr>
        </p:nvSpPr>
        <p:spPr>
          <a:xfrm>
            <a:off x="623888" y="1282700"/>
            <a:ext cx="7886700" cy="2139950"/>
          </a:xfrm>
        </p:spPr>
        <p:txBody>
          <a:bodyPr/>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62F735A-1BE5-0503-616F-D343AF79D7C5}"/>
              </a:ext>
            </a:extLst>
          </p:cNvPr>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D95B63A-E419-D673-61F0-8A1681D43855}"/>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69FA0DA1-2E86-2E18-853D-9C9C1598A3E4}"/>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5FB9C69A-87B6-0399-7515-EAACE08452C5}"/>
              </a:ext>
            </a:extLst>
          </p:cNvPr>
          <p:cNvSpPr>
            <a:spLocks noGrp="1"/>
          </p:cNvSpPr>
          <p:nvPr>
            <p:ph type="sldNum" idx="12"/>
          </p:nvPr>
        </p:nvSpPr>
        <p:spPr/>
        <p:txBody>
          <a:bodyPr/>
          <a:lstStyle>
            <a:lvl1pPr>
              <a:defRPr/>
            </a:lvl1pPr>
          </a:lstStyle>
          <a:p>
            <a:fld id="{22BCC80A-B042-BE46-8519-07225D143027}" type="slidenum">
              <a:rPr lang="el-GR" altLang="el-GR"/>
              <a:pPr/>
              <a:t>‹#›</a:t>
            </a:fld>
            <a:endParaRPr lang="el-GR" altLang="el-GR"/>
          </a:p>
        </p:txBody>
      </p:sp>
    </p:spTree>
    <p:extLst>
      <p:ext uri="{BB962C8B-B14F-4D97-AF65-F5344CB8AC3E}">
        <p14:creationId xmlns:p14="http://schemas.microsoft.com/office/powerpoint/2010/main" val="387847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052100-DF8A-3C3C-6784-9F46251F2C6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0DF8460-7640-0A5C-6C27-6286886A4C55}"/>
              </a:ext>
            </a:extLst>
          </p:cNvPr>
          <p:cNvSpPr>
            <a:spLocks noGrp="1"/>
          </p:cNvSpPr>
          <p:nvPr>
            <p:ph sz="half" idx="1"/>
          </p:nvPr>
        </p:nvSpPr>
        <p:spPr>
          <a:xfrm>
            <a:off x="457200" y="1203325"/>
            <a:ext cx="4037013" cy="29813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F53F43A-C04E-9773-266C-DD068D1D107C}"/>
              </a:ext>
            </a:extLst>
          </p:cNvPr>
          <p:cNvSpPr>
            <a:spLocks noGrp="1"/>
          </p:cNvSpPr>
          <p:nvPr>
            <p:ph sz="half" idx="2"/>
          </p:nvPr>
        </p:nvSpPr>
        <p:spPr>
          <a:xfrm>
            <a:off x="4646613" y="1203325"/>
            <a:ext cx="4038600" cy="29813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E1ABC27-6B77-FCE1-5F37-1D0C8381B7BC}"/>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8CEE7DFD-DEA8-6DD0-0047-F33363B99AE2}"/>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A4637325-5FB7-5EA5-3C04-A84067C9A73F}"/>
              </a:ext>
            </a:extLst>
          </p:cNvPr>
          <p:cNvSpPr>
            <a:spLocks noGrp="1"/>
          </p:cNvSpPr>
          <p:nvPr>
            <p:ph type="sldNum" idx="12"/>
          </p:nvPr>
        </p:nvSpPr>
        <p:spPr/>
        <p:txBody>
          <a:bodyPr/>
          <a:lstStyle>
            <a:lvl1pPr>
              <a:defRPr/>
            </a:lvl1pPr>
          </a:lstStyle>
          <a:p>
            <a:fld id="{936D097D-4F24-4146-A5F8-EADAF713ACCD}" type="slidenum">
              <a:rPr lang="el-GR" altLang="el-GR"/>
              <a:pPr/>
              <a:t>‹#›</a:t>
            </a:fld>
            <a:endParaRPr lang="el-GR" altLang="el-GR"/>
          </a:p>
        </p:txBody>
      </p:sp>
    </p:spTree>
    <p:extLst>
      <p:ext uri="{BB962C8B-B14F-4D97-AF65-F5344CB8AC3E}">
        <p14:creationId xmlns:p14="http://schemas.microsoft.com/office/powerpoint/2010/main" val="386401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35063C-0FCC-8FC9-8C79-FF3F3FF30223}"/>
              </a:ext>
            </a:extLst>
          </p:cNvPr>
          <p:cNvSpPr>
            <a:spLocks noGrp="1"/>
          </p:cNvSpPr>
          <p:nvPr>
            <p:ph type="title"/>
          </p:nvPr>
        </p:nvSpPr>
        <p:spPr>
          <a:xfrm>
            <a:off x="630238" y="274638"/>
            <a:ext cx="7886700" cy="993775"/>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258FCC7-E766-282B-8684-F3E1567005D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E9AFAE0-968A-45C8-E3B1-4F15ECFFFBF4}"/>
              </a:ext>
            </a:extLst>
          </p:cNvPr>
          <p:cNvSpPr>
            <a:spLocks noGrp="1"/>
          </p:cNvSpPr>
          <p:nvPr>
            <p:ph sz="half" idx="2"/>
          </p:nvPr>
        </p:nvSpPr>
        <p:spPr>
          <a:xfrm>
            <a:off x="630238" y="1879600"/>
            <a:ext cx="3868737" cy="27622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E244D9E-FBE1-03B0-E1C0-5B6F8B55EB6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DA2A993-366F-28A5-B618-3C714A1A4514}"/>
              </a:ext>
            </a:extLst>
          </p:cNvPr>
          <p:cNvSpPr>
            <a:spLocks noGrp="1"/>
          </p:cNvSpPr>
          <p:nvPr>
            <p:ph sz="quarter" idx="4"/>
          </p:nvPr>
        </p:nvSpPr>
        <p:spPr>
          <a:xfrm>
            <a:off x="4629150" y="1879600"/>
            <a:ext cx="3887788" cy="27622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1D75FDB-CDAC-CA62-7FF4-C87A3CB39B1E}"/>
              </a:ext>
            </a:extLst>
          </p:cNvPr>
          <p:cNvSpPr>
            <a:spLocks noGrp="1"/>
          </p:cNvSpPr>
          <p:nvPr>
            <p:ph type="dt" idx="10"/>
          </p:nvPr>
        </p:nvSpPr>
        <p:spPr/>
        <p:txBody>
          <a:bodyPr/>
          <a:lstStyle>
            <a:lvl1pPr>
              <a:defRPr/>
            </a:lvl1pPr>
          </a:lstStyle>
          <a:p>
            <a:endParaRPr lang="el-GR" altLang="el-GR"/>
          </a:p>
        </p:txBody>
      </p:sp>
      <p:sp>
        <p:nvSpPr>
          <p:cNvPr id="8" name="Θέση υποσέλιδου 7">
            <a:extLst>
              <a:ext uri="{FF2B5EF4-FFF2-40B4-BE49-F238E27FC236}">
                <a16:creationId xmlns:a16="http://schemas.microsoft.com/office/drawing/2014/main" id="{AA27F9DC-0751-366D-D8EC-96DDD37C0BE2}"/>
              </a:ext>
            </a:extLst>
          </p:cNvPr>
          <p:cNvSpPr>
            <a:spLocks noGrp="1"/>
          </p:cNvSpPr>
          <p:nvPr>
            <p:ph type="ftr" idx="11"/>
          </p:nvPr>
        </p:nvSpPr>
        <p:spPr/>
        <p:txBody>
          <a:bodyPr/>
          <a:lstStyle>
            <a:lvl1pPr>
              <a:defRPr/>
            </a:lvl1pPr>
          </a:lstStyle>
          <a:p>
            <a:endParaRPr lang="en-US" altLang="el-GR"/>
          </a:p>
        </p:txBody>
      </p:sp>
      <p:sp>
        <p:nvSpPr>
          <p:cNvPr id="9" name="Θέση αριθμού διαφάνειας 8">
            <a:extLst>
              <a:ext uri="{FF2B5EF4-FFF2-40B4-BE49-F238E27FC236}">
                <a16:creationId xmlns:a16="http://schemas.microsoft.com/office/drawing/2014/main" id="{64B40123-66B9-92A0-1C32-0A5FB5C83344}"/>
              </a:ext>
            </a:extLst>
          </p:cNvPr>
          <p:cNvSpPr>
            <a:spLocks noGrp="1"/>
          </p:cNvSpPr>
          <p:nvPr>
            <p:ph type="sldNum" idx="12"/>
          </p:nvPr>
        </p:nvSpPr>
        <p:spPr/>
        <p:txBody>
          <a:bodyPr/>
          <a:lstStyle>
            <a:lvl1pPr>
              <a:defRPr/>
            </a:lvl1pPr>
          </a:lstStyle>
          <a:p>
            <a:fld id="{2020F438-D81B-1347-B260-9AFEB67246C0}" type="slidenum">
              <a:rPr lang="el-GR" altLang="el-GR"/>
              <a:pPr/>
              <a:t>‹#›</a:t>
            </a:fld>
            <a:endParaRPr lang="el-GR" altLang="el-GR"/>
          </a:p>
        </p:txBody>
      </p:sp>
    </p:spTree>
    <p:extLst>
      <p:ext uri="{BB962C8B-B14F-4D97-AF65-F5344CB8AC3E}">
        <p14:creationId xmlns:p14="http://schemas.microsoft.com/office/powerpoint/2010/main" val="71641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0D0127-704E-7232-3492-5FA5EE92E8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B646544-774C-A1D6-F224-E1431F23FE53}"/>
              </a:ext>
            </a:extLst>
          </p:cNvPr>
          <p:cNvSpPr>
            <a:spLocks noGrp="1"/>
          </p:cNvSpPr>
          <p:nvPr>
            <p:ph type="dt" idx="10"/>
          </p:nvPr>
        </p:nvSpPr>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3ABE2F37-84F5-92A1-A633-9F2D7C33EA26}"/>
              </a:ext>
            </a:extLst>
          </p:cNvPr>
          <p:cNvSpPr>
            <a:spLocks noGrp="1"/>
          </p:cNvSpPr>
          <p:nvPr>
            <p:ph type="ftr" idx="11"/>
          </p:nvPr>
        </p:nvSpPr>
        <p:spPr/>
        <p:txBody>
          <a:bodyPr/>
          <a:lstStyle>
            <a:lvl1pPr>
              <a:defRPr/>
            </a:lvl1pPr>
          </a:lstStyle>
          <a:p>
            <a:endParaRPr lang="en-US" altLang="el-GR"/>
          </a:p>
        </p:txBody>
      </p:sp>
      <p:sp>
        <p:nvSpPr>
          <p:cNvPr id="5" name="Θέση αριθμού διαφάνειας 4">
            <a:extLst>
              <a:ext uri="{FF2B5EF4-FFF2-40B4-BE49-F238E27FC236}">
                <a16:creationId xmlns:a16="http://schemas.microsoft.com/office/drawing/2014/main" id="{3BAB0BE7-471B-F838-EB17-671C878BFA47}"/>
              </a:ext>
            </a:extLst>
          </p:cNvPr>
          <p:cNvSpPr>
            <a:spLocks noGrp="1"/>
          </p:cNvSpPr>
          <p:nvPr>
            <p:ph type="sldNum" idx="12"/>
          </p:nvPr>
        </p:nvSpPr>
        <p:spPr/>
        <p:txBody>
          <a:bodyPr/>
          <a:lstStyle>
            <a:lvl1pPr>
              <a:defRPr/>
            </a:lvl1pPr>
          </a:lstStyle>
          <a:p>
            <a:fld id="{415055B7-74D2-454D-9172-3E29FAFBA70C}" type="slidenum">
              <a:rPr lang="el-GR" altLang="el-GR"/>
              <a:pPr/>
              <a:t>‹#›</a:t>
            </a:fld>
            <a:endParaRPr lang="el-GR" altLang="el-GR"/>
          </a:p>
        </p:txBody>
      </p:sp>
    </p:spTree>
    <p:extLst>
      <p:ext uri="{BB962C8B-B14F-4D97-AF65-F5344CB8AC3E}">
        <p14:creationId xmlns:p14="http://schemas.microsoft.com/office/powerpoint/2010/main" val="346642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F1E068E-3DDA-9BAC-0F68-7D371051CA71}"/>
              </a:ext>
            </a:extLst>
          </p:cNvPr>
          <p:cNvSpPr>
            <a:spLocks noGrp="1"/>
          </p:cNvSpPr>
          <p:nvPr>
            <p:ph type="dt" idx="10"/>
          </p:nvPr>
        </p:nvSpPr>
        <p:spPr/>
        <p:txBody>
          <a:bodyPr/>
          <a:lstStyle>
            <a:lvl1pPr>
              <a:defRPr/>
            </a:lvl1pPr>
          </a:lstStyle>
          <a:p>
            <a:endParaRPr lang="el-GR" altLang="el-GR"/>
          </a:p>
        </p:txBody>
      </p:sp>
      <p:sp>
        <p:nvSpPr>
          <p:cNvPr id="3" name="Θέση υποσέλιδου 2">
            <a:extLst>
              <a:ext uri="{FF2B5EF4-FFF2-40B4-BE49-F238E27FC236}">
                <a16:creationId xmlns:a16="http://schemas.microsoft.com/office/drawing/2014/main" id="{54356A9C-353B-9042-CB05-3B06B4F86F1B}"/>
              </a:ext>
            </a:extLst>
          </p:cNvPr>
          <p:cNvSpPr>
            <a:spLocks noGrp="1"/>
          </p:cNvSpPr>
          <p:nvPr>
            <p:ph type="ftr" idx="11"/>
          </p:nvPr>
        </p:nvSpPr>
        <p:spPr/>
        <p:txBody>
          <a:bodyPr/>
          <a:lstStyle>
            <a:lvl1pPr>
              <a:defRPr/>
            </a:lvl1pPr>
          </a:lstStyle>
          <a:p>
            <a:endParaRPr lang="en-US" altLang="el-GR"/>
          </a:p>
        </p:txBody>
      </p:sp>
      <p:sp>
        <p:nvSpPr>
          <p:cNvPr id="4" name="Θέση αριθμού διαφάνειας 3">
            <a:extLst>
              <a:ext uri="{FF2B5EF4-FFF2-40B4-BE49-F238E27FC236}">
                <a16:creationId xmlns:a16="http://schemas.microsoft.com/office/drawing/2014/main" id="{BEF4A613-C2AE-DD63-700A-5B1CB7749DD9}"/>
              </a:ext>
            </a:extLst>
          </p:cNvPr>
          <p:cNvSpPr>
            <a:spLocks noGrp="1"/>
          </p:cNvSpPr>
          <p:nvPr>
            <p:ph type="sldNum" idx="12"/>
          </p:nvPr>
        </p:nvSpPr>
        <p:spPr/>
        <p:txBody>
          <a:bodyPr/>
          <a:lstStyle>
            <a:lvl1pPr>
              <a:defRPr/>
            </a:lvl1pPr>
          </a:lstStyle>
          <a:p>
            <a:fld id="{ED50E404-BC65-E54B-AB29-A2905B1FC7D2}" type="slidenum">
              <a:rPr lang="el-GR" altLang="el-GR"/>
              <a:pPr/>
              <a:t>‹#›</a:t>
            </a:fld>
            <a:endParaRPr lang="el-GR" altLang="el-GR"/>
          </a:p>
        </p:txBody>
      </p:sp>
    </p:spTree>
    <p:extLst>
      <p:ext uri="{BB962C8B-B14F-4D97-AF65-F5344CB8AC3E}">
        <p14:creationId xmlns:p14="http://schemas.microsoft.com/office/powerpoint/2010/main" val="353094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9B2D74-F076-4308-58EF-A3A8AD6D9792}"/>
              </a:ext>
            </a:extLst>
          </p:cNvPr>
          <p:cNvSpPr>
            <a:spLocks noGrp="1"/>
          </p:cNvSpPr>
          <p:nvPr>
            <p:ph type="title"/>
          </p:nvPr>
        </p:nvSpPr>
        <p:spPr>
          <a:xfrm>
            <a:off x="630238" y="342900"/>
            <a:ext cx="2949575" cy="1200150"/>
          </a:xfrm>
        </p:spPr>
        <p:txBody>
          <a:bodyPr/>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1D94467-0064-DF3B-918F-A34C11C98671}"/>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01D9937-CAA9-E805-CB34-FBFD9B01E01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8B37D0F-D2A3-05C3-1B4E-91D237E2A3BF}"/>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335DEDB3-4CE5-DB87-872B-F7E44C1B56B4}"/>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7C04DD48-4027-DBDD-BB6F-9AD7BB9193F8}"/>
              </a:ext>
            </a:extLst>
          </p:cNvPr>
          <p:cNvSpPr>
            <a:spLocks noGrp="1"/>
          </p:cNvSpPr>
          <p:nvPr>
            <p:ph type="sldNum" idx="12"/>
          </p:nvPr>
        </p:nvSpPr>
        <p:spPr/>
        <p:txBody>
          <a:bodyPr/>
          <a:lstStyle>
            <a:lvl1pPr>
              <a:defRPr/>
            </a:lvl1pPr>
          </a:lstStyle>
          <a:p>
            <a:fld id="{80C32A32-47D8-5340-90CD-339285C0D1AA}" type="slidenum">
              <a:rPr lang="el-GR" altLang="el-GR"/>
              <a:pPr/>
              <a:t>‹#›</a:t>
            </a:fld>
            <a:endParaRPr lang="el-GR" altLang="el-GR"/>
          </a:p>
        </p:txBody>
      </p:sp>
    </p:spTree>
    <p:extLst>
      <p:ext uri="{BB962C8B-B14F-4D97-AF65-F5344CB8AC3E}">
        <p14:creationId xmlns:p14="http://schemas.microsoft.com/office/powerpoint/2010/main" val="205377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0F2333-DDC2-857F-F13E-5209C8576401}"/>
              </a:ext>
            </a:extLst>
          </p:cNvPr>
          <p:cNvSpPr>
            <a:spLocks noGrp="1"/>
          </p:cNvSpPr>
          <p:nvPr>
            <p:ph type="title"/>
          </p:nvPr>
        </p:nvSpPr>
        <p:spPr>
          <a:xfrm>
            <a:off x="630238" y="342900"/>
            <a:ext cx="2949575" cy="1200150"/>
          </a:xfrm>
        </p:spPr>
        <p:txBody>
          <a:bodyPr/>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77AC4C6-A7CD-5184-B39E-48CFBB1C63CA}"/>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07E22BF-EADE-54D6-E7FE-39A302542B8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5FC6679-F589-2DD8-4359-7B9FD85579E2}"/>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228EF4E2-9185-727C-F8D1-CC92C6CA5345}"/>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D2BAF74A-87B4-1005-7FB6-2EDD60FB8054}"/>
              </a:ext>
            </a:extLst>
          </p:cNvPr>
          <p:cNvSpPr>
            <a:spLocks noGrp="1"/>
          </p:cNvSpPr>
          <p:nvPr>
            <p:ph type="sldNum" idx="12"/>
          </p:nvPr>
        </p:nvSpPr>
        <p:spPr/>
        <p:txBody>
          <a:bodyPr/>
          <a:lstStyle>
            <a:lvl1pPr>
              <a:defRPr/>
            </a:lvl1pPr>
          </a:lstStyle>
          <a:p>
            <a:fld id="{F2DECC98-AEDD-B746-B2B2-FA631211931F}" type="slidenum">
              <a:rPr lang="el-GR" altLang="el-GR"/>
              <a:pPr/>
              <a:t>‹#›</a:t>
            </a:fld>
            <a:endParaRPr lang="el-GR" altLang="el-GR"/>
          </a:p>
        </p:txBody>
      </p:sp>
    </p:spTree>
    <p:extLst>
      <p:ext uri="{BB962C8B-B14F-4D97-AF65-F5344CB8AC3E}">
        <p14:creationId xmlns:p14="http://schemas.microsoft.com/office/powerpoint/2010/main" val="278346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AA2D6"/>
            </a:gs>
            <a:gs pos="100000">
              <a:srgbClr val="002B36"/>
            </a:gs>
          </a:gsLst>
          <a:path path="shape">
            <a:fillToRect l="50000" t="54999" r="50000" b="45001"/>
          </a:path>
        </a:gradFill>
        <a:effectLst/>
      </p:bgPr>
    </p:bg>
    <p:spTree>
      <p:nvGrpSpPr>
        <p:cNvPr id="1" name=""/>
        <p:cNvGrpSpPr/>
        <p:nvPr/>
      </p:nvGrpSpPr>
      <p:grpSpPr>
        <a:xfrm>
          <a:off x="0" y="0"/>
          <a:ext cx="0" cy="0"/>
          <a:chOff x="0" y="0"/>
          <a:chExt cx="0" cy="0"/>
        </a:xfrm>
      </p:grpSpPr>
      <p:sp>
        <p:nvSpPr>
          <p:cNvPr id="1025" name="AutoShape 1">
            <a:extLst>
              <a:ext uri="{FF2B5EF4-FFF2-40B4-BE49-F238E27FC236}">
                <a16:creationId xmlns:a16="http://schemas.microsoft.com/office/drawing/2014/main" id="{F0FA9520-1824-E6C1-D0E0-A78A015B9338}"/>
              </a:ext>
            </a:extLst>
          </p:cNvPr>
          <p:cNvSpPr>
            <a:spLocks noChangeArrowheads="1"/>
          </p:cNvSpPr>
          <p:nvPr/>
        </p:nvSpPr>
        <p:spPr bwMode="auto">
          <a:xfrm>
            <a:off x="-9525" y="-4763"/>
            <a:ext cx="9163050" cy="781051"/>
          </a:xfrm>
          <a:custGeom>
            <a:avLst/>
            <a:gdLst>
              <a:gd name="T0" fmla="*/ 0 w 9163050"/>
              <a:gd name="T1" fmla="*/ 0 h 781050"/>
              <a:gd name="T2" fmla="*/ 0 w 9163050"/>
              <a:gd name="T3" fmla="*/ 0 h 781050"/>
            </a:gdLst>
            <a:ahLst/>
            <a:cxnLst>
              <a:cxn ang="0">
                <a:pos x="r" y="vc"/>
              </a:cxn>
              <a:cxn ang="5400000">
                <a:pos x="hc" y="b"/>
              </a:cxn>
              <a:cxn ang="10800000">
                <a:pos x="l" y="vc"/>
              </a:cxn>
              <a:cxn ang="16200000">
                <a:pos x="hc" y="t"/>
              </a:cxn>
            </a:cxnLst>
            <a:rect l="T0" t="T1" r="T2" b="T3"/>
            <a:pathLst>
              <a:path w="9163050" h="78105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999"/>
                </a:srgbClr>
              </a:gs>
              <a:gs pos="100000">
                <a:srgbClr val="00C4CD">
                  <a:alpha val="56000"/>
                </a:srgbClr>
              </a:gs>
            </a:gsLst>
            <a:lin ang="5400000" scaled="1"/>
          </a:gradFill>
          <a:ln>
            <a:noFill/>
          </a:ln>
          <a:effectLst/>
          <a:extLs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26" name="AutoShape 2">
            <a:extLst>
              <a:ext uri="{FF2B5EF4-FFF2-40B4-BE49-F238E27FC236}">
                <a16:creationId xmlns:a16="http://schemas.microsoft.com/office/drawing/2014/main" id="{4754F222-78AE-6A01-D007-36F09598ECC7}"/>
              </a:ext>
            </a:extLst>
          </p:cNvPr>
          <p:cNvSpPr>
            <a:spLocks noChangeArrowheads="1"/>
          </p:cNvSpPr>
          <p:nvPr/>
        </p:nvSpPr>
        <p:spPr bwMode="auto">
          <a:xfrm>
            <a:off x="4381500" y="-4763"/>
            <a:ext cx="4762500" cy="477838"/>
          </a:xfrm>
          <a:custGeom>
            <a:avLst/>
            <a:gdLst>
              <a:gd name="T0" fmla="*/ 0 w 4762500"/>
              <a:gd name="T1" fmla="*/ 0 h 478631"/>
              <a:gd name="T2" fmla="*/ 0 w 4762500"/>
              <a:gd name="T3" fmla="*/ 0 h 478631"/>
            </a:gdLst>
            <a:ahLst/>
            <a:cxnLst>
              <a:cxn ang="0">
                <a:pos x="r" y="vc"/>
              </a:cxn>
              <a:cxn ang="5400000">
                <a:pos x="hc" y="b"/>
              </a:cxn>
              <a:cxn ang="10800000">
                <a:pos x="l" y="vc"/>
              </a:cxn>
              <a:cxn ang="16200000">
                <a:pos x="hc" y="t"/>
              </a:cxn>
            </a:cxnLst>
            <a:rect l="T0" t="T1" r="T2" b="T3"/>
            <a:pathLst>
              <a:path w="4762500" h="478631">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1000"/>
                </a:srgbClr>
              </a:gs>
              <a:gs pos="100000">
                <a:srgbClr val="008ABF">
                  <a:alpha val="45999"/>
                </a:srgbClr>
              </a:gs>
            </a:gsLst>
            <a:lin ang="5400000" scaled="1"/>
          </a:gradFill>
          <a:ln>
            <a:noFill/>
          </a:ln>
          <a:effectLst/>
          <a:extLs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27" name="Rectangle 3">
            <a:extLst>
              <a:ext uri="{FF2B5EF4-FFF2-40B4-BE49-F238E27FC236}">
                <a16:creationId xmlns:a16="http://schemas.microsoft.com/office/drawing/2014/main" id="{7A5F8F95-8FAF-9289-4B49-77068A6112D7}"/>
              </a:ext>
            </a:extLst>
          </p:cNvPr>
          <p:cNvSpPr>
            <a:spLocks noGrp="1" noChangeArrowheads="1"/>
          </p:cNvSpPr>
          <p:nvPr>
            <p:ph type="title"/>
          </p:nvPr>
        </p:nvSpPr>
        <p:spPr bwMode="auto">
          <a:xfrm>
            <a:off x="533400" y="1028700"/>
            <a:ext cx="7850188"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0" rIns="18360" bIns="0" numCol="1" anchor="b" anchorCtr="0" compatLnSpc="1">
            <a:prstTxWarp prst="textNoShape">
              <a:avLst/>
            </a:prstTxWarp>
          </a:bodyPr>
          <a:lstStyle/>
          <a:p>
            <a:pPr lvl="0"/>
            <a:r>
              <a:rPr lang="en-GB" altLang="el-GR"/>
              <a:t>Kλικ για επεξεργασία του τίτλου</a:t>
            </a:r>
          </a:p>
        </p:txBody>
      </p:sp>
      <p:sp>
        <p:nvSpPr>
          <p:cNvPr id="1028" name="Rectangle 4">
            <a:extLst>
              <a:ext uri="{FF2B5EF4-FFF2-40B4-BE49-F238E27FC236}">
                <a16:creationId xmlns:a16="http://schemas.microsoft.com/office/drawing/2014/main" id="{26E1B158-DD16-5CF6-24FB-27C629092C50}"/>
              </a:ext>
            </a:extLst>
          </p:cNvPr>
          <p:cNvSpPr>
            <a:spLocks noGrp="1" noChangeArrowheads="1"/>
          </p:cNvSpPr>
          <p:nvPr>
            <p:ph type="dt"/>
          </p:nvPr>
        </p:nvSpPr>
        <p:spPr bwMode="auto">
          <a:xfrm>
            <a:off x="457200" y="4767263"/>
            <a:ext cx="21320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hangingPunct="1">
              <a:lnSpc>
                <a:spcPct val="100000"/>
              </a:lnSpc>
              <a:tabLst>
                <a:tab pos="914400" algn="l"/>
                <a:tab pos="1828800" algn="l"/>
              </a:tabLst>
              <a:defRPr sz="1200">
                <a:solidFill>
                  <a:srgbClr val="D1EAED"/>
                </a:solidFill>
                <a:latin typeface="+mj-lt"/>
                <a:ea typeface="DejaVu Sans" charset="0"/>
                <a:cs typeface="DejaVu Sans" charset="0"/>
              </a:defRPr>
            </a:lvl1pPr>
          </a:lstStyle>
          <a:p>
            <a:endParaRPr lang="el-GR" altLang="el-GR"/>
          </a:p>
        </p:txBody>
      </p:sp>
      <p:sp>
        <p:nvSpPr>
          <p:cNvPr id="1029" name="Rectangle 5">
            <a:extLst>
              <a:ext uri="{FF2B5EF4-FFF2-40B4-BE49-F238E27FC236}">
                <a16:creationId xmlns:a16="http://schemas.microsoft.com/office/drawing/2014/main" id="{CE35EE61-7C3E-D858-8139-19D49EE18F46}"/>
              </a:ext>
            </a:extLst>
          </p:cNvPr>
          <p:cNvSpPr>
            <a:spLocks noGrp="1" noChangeArrowheads="1"/>
          </p:cNvSpPr>
          <p:nvPr>
            <p:ph type="ftr"/>
          </p:nvPr>
        </p:nvSpPr>
        <p:spPr bwMode="auto">
          <a:xfrm>
            <a:off x="2667000" y="4767263"/>
            <a:ext cx="33512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a:lnSpc>
                <a:spcPct val="100000"/>
              </a:lnSpc>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1030" name="Rectangle 6">
            <a:extLst>
              <a:ext uri="{FF2B5EF4-FFF2-40B4-BE49-F238E27FC236}">
                <a16:creationId xmlns:a16="http://schemas.microsoft.com/office/drawing/2014/main" id="{4F0B0D9D-7CDA-24C2-6DEF-4B5C02B7BA2E}"/>
              </a:ext>
            </a:extLst>
          </p:cNvPr>
          <p:cNvSpPr>
            <a:spLocks noGrp="1" noChangeArrowheads="1"/>
          </p:cNvSpPr>
          <p:nvPr>
            <p:ph type="sldNum"/>
          </p:nvPr>
        </p:nvSpPr>
        <p:spPr bwMode="auto">
          <a:xfrm>
            <a:off x="7924800" y="4767263"/>
            <a:ext cx="7604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hangingPunct="1">
              <a:lnSpc>
                <a:spcPct val="100000"/>
              </a:lnSpc>
              <a:defRPr sz="1200">
                <a:solidFill>
                  <a:srgbClr val="D1EAED"/>
                </a:solidFill>
                <a:latin typeface="+mj-lt"/>
                <a:ea typeface="DejaVu Sans" charset="0"/>
                <a:cs typeface="DejaVu Sans" charset="0"/>
              </a:defRPr>
            </a:lvl1pPr>
          </a:lstStyle>
          <a:p>
            <a:fld id="{781AD808-443C-CE49-80F8-0A331C3E5F03}" type="slidenum">
              <a:rPr lang="el-GR" altLang="el-GR"/>
              <a:pPr/>
              <a:t>‹#›</a:t>
            </a:fld>
            <a:endParaRPr lang="el-GR" altLang="el-GR"/>
          </a:p>
        </p:txBody>
      </p:sp>
      <p:sp>
        <p:nvSpPr>
          <p:cNvPr id="1031" name="Rectangle 7">
            <a:extLst>
              <a:ext uri="{FF2B5EF4-FFF2-40B4-BE49-F238E27FC236}">
                <a16:creationId xmlns:a16="http://schemas.microsoft.com/office/drawing/2014/main" id="{CED55D68-AFC3-42F5-A1C2-B5CBFD4F1CF3}"/>
              </a:ext>
            </a:extLst>
          </p:cNvPr>
          <p:cNvSpPr>
            <a:spLocks noGrp="1" noChangeArrowheads="1"/>
          </p:cNvSpPr>
          <p:nvPr>
            <p:ph type="body" idx="1"/>
          </p:nvPr>
        </p:nvSpPr>
        <p:spPr bwMode="auto">
          <a:xfrm>
            <a:off x="457200" y="1203325"/>
            <a:ext cx="8228013" cy="298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6134" rIns="0" bIns="0" numCol="1" anchor="t" anchorCtr="0" compatLnSpc="1">
            <a:prstTxWarp prst="textNoShape">
              <a:avLst/>
            </a:prstTxWarp>
          </a:bodyPr>
          <a:lstStyle/>
          <a:p>
            <a:pPr lvl="0"/>
            <a:r>
              <a:rPr lang="en-GB" altLang="el-GR"/>
              <a:t>Click to edit the outline text format</a:t>
            </a:r>
          </a:p>
          <a:p>
            <a:pPr lvl="1"/>
            <a:r>
              <a:rPr lang="en-GB" altLang="el-GR"/>
              <a:t>Second Outline Level</a:t>
            </a:r>
          </a:p>
          <a:p>
            <a:pPr lvl="2"/>
            <a:r>
              <a:rPr lang="en-GB" altLang="el-GR"/>
              <a:t>Third Outline Level</a:t>
            </a:r>
          </a:p>
          <a:p>
            <a:pPr lvl="3"/>
            <a:r>
              <a:rPr lang="en-GB" altLang="el-GR"/>
              <a:t>Fourth Outline Level</a:t>
            </a:r>
          </a:p>
          <a:p>
            <a:pPr lvl="4"/>
            <a:r>
              <a:rPr lang="en-GB" altLang="el-GR"/>
              <a:t>Fifth Outline Level</a:t>
            </a:r>
          </a:p>
          <a:p>
            <a:pPr lvl="4"/>
            <a:r>
              <a:rPr lang="en-GB" altLang="el-GR"/>
              <a:t>Sixth Outline Level</a:t>
            </a:r>
          </a:p>
          <a:p>
            <a:pPr lvl="4"/>
            <a:r>
              <a:rPr lang="en-GB" altLang="el-GR"/>
              <a:t>Seventh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l" rtl="0" fontAlgn="base">
        <a:lnSpc>
          <a:spcPct val="113000"/>
        </a:lnSpc>
        <a:spcBef>
          <a:spcPts val="13"/>
        </a:spcBef>
        <a:spcAft>
          <a:spcPts val="13"/>
        </a:spcAft>
        <a:buClr>
          <a:srgbClr val="000000"/>
        </a:buClr>
        <a:buSzPct val="100000"/>
        <a:buFont typeface="Times New Roman" panose="02020603050405020304" pitchFamily="18" charset="0"/>
        <a:defRPr kern="1200">
          <a:solidFill>
            <a:srgbClr val="FFFFFF"/>
          </a:solidFill>
          <a:latin typeface="+mj-lt"/>
          <a:ea typeface="+mj-ea"/>
          <a:cs typeface="+mj-cs"/>
        </a:defRPr>
      </a:lvl1pPr>
      <a:lvl2pPr marL="742950" indent="-28575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2pPr>
      <a:lvl3pPr marL="11430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3pPr>
      <a:lvl4pPr marL="16002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4pPr>
      <a:lvl5pPr marL="20574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5pPr>
      <a:lvl6pPr marL="25146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6pPr>
      <a:lvl7pPr marL="29718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7pPr>
      <a:lvl8pPr marL="34290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8pPr>
      <a:lvl9pPr marL="38862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9pPr>
    </p:titleStyle>
    <p:bodyStyle>
      <a:lvl1pPr marL="342900" indent="-342900" algn="l" rtl="0" fontAlgn="base">
        <a:lnSpc>
          <a:spcPct val="83000"/>
        </a:lnSpc>
        <a:spcBef>
          <a:spcPts val="1425"/>
        </a:spcBef>
        <a:spcAft>
          <a:spcPts val="13"/>
        </a:spcAft>
        <a:buClr>
          <a:srgbClr val="000000"/>
        </a:buClr>
        <a:buSzPct val="100000"/>
        <a:buFont typeface="Times New Roman" panose="02020603050405020304" pitchFamily="18" charset="0"/>
        <a:defRPr sz="2600" kern="1200">
          <a:solidFill>
            <a:srgbClr val="FFFFFF"/>
          </a:solidFill>
          <a:latin typeface="+mn-lt"/>
          <a:ea typeface="+mn-ea"/>
          <a:cs typeface="+mn-cs"/>
        </a:defRPr>
      </a:lvl1pPr>
      <a:lvl2pPr marL="742950" indent="-285750" algn="l" rtl="0" fontAlgn="base">
        <a:lnSpc>
          <a:spcPct val="83000"/>
        </a:lnSpc>
        <a:spcBef>
          <a:spcPts val="1138"/>
        </a:spcBef>
        <a:spcAft>
          <a:spcPts val="13"/>
        </a:spcAft>
        <a:buClr>
          <a:srgbClr val="000000"/>
        </a:buClr>
        <a:buSzPct val="100000"/>
        <a:buFont typeface="Times New Roman" panose="02020603050405020304" pitchFamily="18" charset="0"/>
        <a:defRPr sz="2100" kern="1200">
          <a:solidFill>
            <a:srgbClr val="FFFFFF"/>
          </a:solidFill>
          <a:latin typeface="+mn-lt"/>
          <a:ea typeface="+mn-ea"/>
          <a:cs typeface="+mn-cs"/>
        </a:defRPr>
      </a:lvl2pPr>
      <a:lvl3pPr marL="1143000" indent="-228600" algn="l" rtl="0" fontAlgn="base">
        <a:lnSpc>
          <a:spcPct val="83000"/>
        </a:lnSpc>
        <a:spcBef>
          <a:spcPts val="86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rtl="0" fontAlgn="base">
        <a:lnSpc>
          <a:spcPct val="83000"/>
        </a:lnSpc>
        <a:spcBef>
          <a:spcPts val="575"/>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rtl="0" fontAlgn="base">
        <a:lnSpc>
          <a:spcPct val="83000"/>
        </a:lnSpc>
        <a:spcBef>
          <a:spcPts val="288"/>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D58BD04-2459-7E17-F78D-CE57BC2DA3B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321AE66-785E-8D3F-EFAF-C4718B1F1B10}"/>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4F05908-4CF1-485C-464A-82BA5A0871D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l-GR" altLang="el-GR"/>
          </a:p>
        </p:txBody>
      </p:sp>
      <p:sp>
        <p:nvSpPr>
          <p:cNvPr id="5" name="Θέση υποσέλιδου 4">
            <a:extLst>
              <a:ext uri="{FF2B5EF4-FFF2-40B4-BE49-F238E27FC236}">
                <a16:creationId xmlns:a16="http://schemas.microsoft.com/office/drawing/2014/main" id="{BDFD8D01-2601-6619-3D8C-76A84452CF9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ltLang="el-GR"/>
          </a:p>
        </p:txBody>
      </p:sp>
      <p:sp>
        <p:nvSpPr>
          <p:cNvPr id="6" name="Θέση αριθμού διαφάνειας 5">
            <a:extLst>
              <a:ext uri="{FF2B5EF4-FFF2-40B4-BE49-F238E27FC236}">
                <a16:creationId xmlns:a16="http://schemas.microsoft.com/office/drawing/2014/main" id="{6E31BD0A-D77C-E46F-F735-129FAB90BDD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781AD808-443C-CE49-80F8-0A331C3E5F03}" type="slidenum">
              <a:rPr lang="el-GR" altLang="el-GR" smtClean="0"/>
              <a:pPr/>
              <a:t>‹#›</a:t>
            </a:fld>
            <a:endParaRPr lang="el-GR" altLang="el-GR"/>
          </a:p>
        </p:txBody>
      </p:sp>
    </p:spTree>
    <p:extLst>
      <p:ext uri="{BB962C8B-B14F-4D97-AF65-F5344CB8AC3E}">
        <p14:creationId xmlns:p14="http://schemas.microsoft.com/office/powerpoint/2010/main" val="20853526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F7D8678-3559-93EE-355F-A925E2213FAC}"/>
              </a:ext>
            </a:extLst>
          </p:cNvPr>
          <p:cNvSpPr>
            <a:spLocks noGrp="1" noChangeArrowheads="1"/>
          </p:cNvSpPr>
          <p:nvPr>
            <p:ph type="title" idx="4294967295"/>
          </p:nvPr>
        </p:nvSpPr>
        <p:spPr>
          <a:xfrm>
            <a:off x="533400" y="339725"/>
            <a:ext cx="7851775" cy="935038"/>
          </a:xfrm>
          <a:ln/>
        </p:spPr>
        <p:txBody>
          <a:bodyPr/>
          <a:lstStyle/>
          <a:p>
            <a:pPr algn="ctr">
              <a:lnSpc>
                <a:spcPct val="100000"/>
              </a:lnSpc>
              <a:tabLst>
                <a:tab pos="914400" algn="l"/>
                <a:tab pos="1828800" algn="l"/>
                <a:tab pos="2743200" algn="l"/>
                <a:tab pos="3657600" algn="l"/>
                <a:tab pos="4572000" algn="l"/>
                <a:tab pos="5486400" algn="l"/>
                <a:tab pos="6400800" algn="l"/>
                <a:tab pos="7315200" algn="l"/>
              </a:tabLst>
            </a:pPr>
            <a:r>
              <a:rPr lang="el-GR" altLang="el-GR" sz="5600" b="1">
                <a:solidFill>
                  <a:srgbClr val="50E0EA"/>
                </a:solidFill>
                <a:latin typeface="Calibri" panose="020F0502020204030204" pitchFamily="34" charset="0"/>
              </a:rPr>
              <a:t>Μ.Ε.Κ.  Ι</a:t>
            </a:r>
          </a:p>
        </p:txBody>
      </p:sp>
      <p:sp>
        <p:nvSpPr>
          <p:cNvPr id="4098" name="Rectangle 2">
            <a:extLst>
              <a:ext uri="{FF2B5EF4-FFF2-40B4-BE49-F238E27FC236}">
                <a16:creationId xmlns:a16="http://schemas.microsoft.com/office/drawing/2014/main" id="{237FD86F-4967-7411-82E4-32E43B44BB7A}"/>
              </a:ext>
            </a:extLst>
          </p:cNvPr>
          <p:cNvSpPr>
            <a:spLocks noGrp="1" noChangeArrowheads="1"/>
          </p:cNvSpPr>
          <p:nvPr>
            <p:ph type="subTitle" idx="4294967295"/>
          </p:nvPr>
        </p:nvSpPr>
        <p:spPr>
          <a:xfrm>
            <a:off x="533400" y="1131888"/>
            <a:ext cx="7854950" cy="2376487"/>
          </a:xfrm>
          <a:ln/>
        </p:spPr>
        <p:txBody>
          <a:bodyPr tIns="45000" rIns="18360" bIns="45000"/>
          <a:lstStyle/>
          <a:p>
            <a:pPr marL="0" indent="0" algn="r">
              <a:lnSpc>
                <a:spcPct val="150000"/>
              </a:lnSpc>
              <a:spcBef>
                <a:spcPts val="813"/>
              </a:spcBef>
              <a:tabLst>
                <a:tab pos="0" algn="l"/>
                <a:tab pos="914400" algn="l"/>
                <a:tab pos="1828800" algn="l"/>
                <a:tab pos="2743200" algn="l"/>
                <a:tab pos="3657600" algn="l"/>
                <a:tab pos="4572000" algn="l"/>
                <a:tab pos="5486400" algn="l"/>
                <a:tab pos="6400800" algn="l"/>
                <a:tab pos="7315200" algn="l"/>
              </a:tabLst>
            </a:pPr>
            <a:r>
              <a:rPr lang="el-GR" altLang="el-GR" sz="4000"/>
              <a:t>Κεφάλαιο  4</a:t>
            </a:r>
          </a:p>
          <a:p>
            <a:pPr marL="0" indent="0" algn="ctr">
              <a:lnSpc>
                <a:spcPct val="100000"/>
              </a:lnSpc>
              <a:spcBef>
                <a:spcPts val="813"/>
              </a:spcBef>
              <a:tabLst>
                <a:tab pos="0" algn="l"/>
                <a:tab pos="914400" algn="l"/>
                <a:tab pos="1828800" algn="l"/>
                <a:tab pos="2743200" algn="l"/>
                <a:tab pos="3657600" algn="l"/>
                <a:tab pos="4572000" algn="l"/>
                <a:tab pos="5486400" algn="l"/>
                <a:tab pos="6400800" algn="l"/>
                <a:tab pos="7315200" algn="l"/>
              </a:tabLst>
            </a:pPr>
            <a:r>
              <a:rPr lang="el-GR" altLang="el-GR" sz="4000" b="1">
                <a:solidFill>
                  <a:srgbClr val="E5F4E0"/>
                </a:solidFill>
              </a:rPr>
              <a:t>Σύστημα παρασκευής</a:t>
            </a:r>
          </a:p>
          <a:p>
            <a:pPr marL="0" indent="0" algn="ctr">
              <a:lnSpc>
                <a:spcPct val="100000"/>
              </a:lnSpc>
              <a:spcBef>
                <a:spcPts val="813"/>
              </a:spcBef>
              <a:tabLst>
                <a:tab pos="0" algn="l"/>
                <a:tab pos="914400" algn="l"/>
                <a:tab pos="1828800" algn="l"/>
                <a:tab pos="2743200" algn="l"/>
                <a:tab pos="3657600" algn="l"/>
                <a:tab pos="4572000" algn="l"/>
                <a:tab pos="5486400" algn="l"/>
                <a:tab pos="6400800" algn="l"/>
                <a:tab pos="7315200" algn="l"/>
              </a:tabLst>
            </a:pPr>
            <a:r>
              <a:rPr lang="el-GR" altLang="el-GR" sz="4000" b="1">
                <a:solidFill>
                  <a:srgbClr val="E5F4E0"/>
                </a:solidFill>
              </a:rPr>
              <a:t>καυσίμου μίγματος</a:t>
            </a:r>
          </a:p>
        </p:txBody>
      </p:sp>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3E16C2FE-17C8-CAD7-385E-9D82D36A3A56}"/>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Καυσαέρια</a:t>
            </a:r>
          </a:p>
        </p:txBody>
      </p:sp>
      <p:sp>
        <p:nvSpPr>
          <p:cNvPr id="14338" name="Rectangle 2">
            <a:extLst>
              <a:ext uri="{FF2B5EF4-FFF2-40B4-BE49-F238E27FC236}">
                <a16:creationId xmlns:a16="http://schemas.microsoft.com/office/drawing/2014/main" id="{582EA7CB-6974-8ED5-28B7-4F5A6DD66B2B}"/>
              </a:ext>
            </a:extLst>
          </p:cNvPr>
          <p:cNvSpPr>
            <a:spLocks noChangeArrowheads="1"/>
          </p:cNvSpPr>
          <p:nvPr/>
        </p:nvSpPr>
        <p:spPr bwMode="auto">
          <a:xfrm>
            <a:off x="395288" y="771525"/>
            <a:ext cx="8353425" cy="344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213"/>
              </a:spcAft>
            </a:pPr>
            <a:r>
              <a:rPr lang="el-GR" altLang="el-GR"/>
              <a:t>Από την καύση του μίγματος αέρα-βενζίνης παράγονται ορισμένα προϊόντα που συνθέτουν τα καυσαέρια.</a:t>
            </a:r>
          </a:p>
          <a:p>
            <a:pPr algn="ctr" hangingPunct="1">
              <a:lnSpc>
                <a:spcPct val="100000"/>
              </a:lnSpc>
              <a:spcAft>
                <a:spcPts val="1213"/>
              </a:spcAft>
            </a:pPr>
            <a:endParaRPr lang="el-GR" altLang="el-GR"/>
          </a:p>
          <a:p>
            <a:pPr algn="ctr" hangingPunct="1">
              <a:lnSpc>
                <a:spcPct val="100000"/>
              </a:lnSpc>
              <a:spcAft>
                <a:spcPts val="1213"/>
              </a:spcAft>
            </a:pPr>
            <a:r>
              <a:rPr lang="el-GR" altLang="el-GR"/>
              <a:t>Εάν η καύση είναι τέλεια (πλήρης), τότε ολόκληρη η ποσότητα του άνθρακα και του υδρογόνου του υδρογονάνθρακα (βενζίνης) ενώνεται με το οξυγόνο του ατμοσφαιρικού αέρα και παράγεται διοξείδιο του άνθρακα (CO2) και νερό (H2O) υπό μορφή υδρατμών, λόγω της υψηλής θερμοκρασίας. </a:t>
            </a:r>
          </a:p>
          <a:p>
            <a:pPr algn="ctr" hangingPunct="1">
              <a:lnSpc>
                <a:spcPct val="100000"/>
              </a:lnSpc>
              <a:spcAft>
                <a:spcPts val="1213"/>
              </a:spcAft>
            </a:pPr>
            <a:endParaRPr lang="el-GR" altLang="el-GR"/>
          </a:p>
          <a:p>
            <a:pPr algn="ctr" hangingPunct="1">
              <a:lnSpc>
                <a:spcPct val="100000"/>
              </a:lnSpc>
              <a:spcAft>
                <a:spcPts val="1213"/>
              </a:spcAft>
            </a:pPr>
            <a:r>
              <a:rPr lang="el-GR" altLang="el-GR"/>
              <a:t>Για να γίνει πλήρης καύση, η βενζίνη και ο αέρας πρέπει να βρίσκονται, τουλάχιστον με τη στοιχειομετρική αναλογία 14,7:1.</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4338">
                                            <p:txEl>
                                              <p:pRg st="2" end="2"/>
                                            </p:txEl>
                                          </p:spTgt>
                                        </p:tgtEl>
                                        <p:attrNameLst>
                                          <p:attrName>style.visibility</p:attrName>
                                        </p:attrNameLst>
                                      </p:cBhvr>
                                      <p:to>
                                        <p:strVal val="visible"/>
                                      </p:to>
                                    </p:set>
                                    <p:anim calcmode="lin" valueType="num">
                                      <p:cBhvr additive="repl">
                                        <p:cTn id="7" dur="500" fill="hold"/>
                                        <p:tgtEl>
                                          <p:spTgt spid="14338">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14338">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4338">
                                            <p:txEl>
                                              <p:pRg st="4" end="4"/>
                                            </p:txEl>
                                          </p:spTgt>
                                        </p:tgtEl>
                                        <p:attrNameLst>
                                          <p:attrName>style.visibility</p:attrName>
                                        </p:attrNameLst>
                                      </p:cBhvr>
                                      <p:to>
                                        <p:strVal val="visible"/>
                                      </p:to>
                                    </p:set>
                                    <p:anim calcmode="lin" valueType="num">
                                      <p:cBhvr additive="repl">
                                        <p:cTn id="13" dur="500" fill="hold"/>
                                        <p:tgtEl>
                                          <p:spTgt spid="14338">
                                            <p:txEl>
                                              <p:pRg st="4" end="4"/>
                                            </p:txEl>
                                          </p:spTgt>
                                        </p:tgtEl>
                                        <p:attrNameLst>
                                          <p:attrName>ppt_x</p:attrName>
                                        </p:attrNameLst>
                                      </p:cBhvr>
                                      <p:tavLst>
                                        <p:tav tm="100000">
                                          <p:val>
                                            <p:strVal val="#ppt_x"/>
                                          </p:val>
                                        </p:tav>
                                        <p:tav>
                                          <p:val>
                                            <p:strVal val="#ppt_x"/>
                                          </p:val>
                                        </p:tav>
                                      </p:tavLst>
                                    </p:anim>
                                    <p:anim calcmode="lin" valueType="num">
                                      <p:cBhvr additive="repl">
                                        <p:cTn id="14" dur="500" fill="hold"/>
                                        <p:tgtEl>
                                          <p:spTgt spid="14338">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DB965547-54F2-523E-CFBF-879AB6002132}"/>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Σύστημα τροφοδοσίας καυσίμου</a:t>
            </a:r>
          </a:p>
        </p:txBody>
      </p:sp>
      <p:sp>
        <p:nvSpPr>
          <p:cNvPr id="15362" name="Rectangle 2">
            <a:extLst>
              <a:ext uri="{FF2B5EF4-FFF2-40B4-BE49-F238E27FC236}">
                <a16:creationId xmlns:a16="http://schemas.microsoft.com/office/drawing/2014/main" id="{18749F21-8627-36B3-D005-482A3235344C}"/>
              </a:ext>
            </a:extLst>
          </p:cNvPr>
          <p:cNvSpPr>
            <a:spLocks noChangeArrowheads="1"/>
          </p:cNvSpPr>
          <p:nvPr/>
        </p:nvSpPr>
        <p:spPr bwMode="auto">
          <a:xfrm>
            <a:off x="395288" y="555625"/>
            <a:ext cx="8353425" cy="228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Το σύστημα τροφοδοσίας καυσίμου σκοπό έχει την άντληση καυσίμου από το δοχείο αποθήκευσής του και την τροφοδοσία του κινητήρα με την αναγκαία, για την καλύτερη δυνατή καύση, ποσότητα καυσίμου. </a:t>
            </a:r>
          </a:p>
          <a:p>
            <a:pPr algn="ctr" hangingPunct="1">
              <a:lnSpc>
                <a:spcPct val="100000"/>
              </a:lnSpc>
            </a:pPr>
            <a:endParaRPr lang="el-GR" altLang="el-GR"/>
          </a:p>
          <a:p>
            <a:pPr algn="ctr" hangingPunct="1">
              <a:lnSpc>
                <a:spcPct val="100000"/>
              </a:lnSpc>
            </a:pPr>
            <a:r>
              <a:rPr lang="el-GR" altLang="el-GR"/>
              <a:t>Η αναγκαία αυτή ποσότητα καυσίμου εξαρτάται από τις συνθήκες φορτίου του κινητήρα και την ατμοσφαιρική πίεση και θερμοκρασία που επικρατεί. </a:t>
            </a:r>
          </a:p>
          <a:p>
            <a:pPr algn="ctr" hangingPunct="1">
              <a:lnSpc>
                <a:spcPct val="100000"/>
              </a:lnSpc>
            </a:pPr>
            <a:endParaRPr lang="el-GR" altLang="el-GR"/>
          </a:p>
          <a:p>
            <a:pPr algn="ctr" hangingPunct="1">
              <a:lnSpc>
                <a:spcPct val="100000"/>
              </a:lnSpc>
            </a:pPr>
            <a:r>
              <a:rPr lang="el-GR" altLang="el-GR"/>
              <a:t>Το σύστημα τροφοδοσίας καυσίμου αποτελείται από</a:t>
            </a:r>
          </a:p>
        </p:txBody>
      </p:sp>
      <p:pic>
        <p:nvPicPr>
          <p:cNvPr id="15363" name="Picture 3">
            <a:extLst>
              <a:ext uri="{FF2B5EF4-FFF2-40B4-BE49-F238E27FC236}">
                <a16:creationId xmlns:a16="http://schemas.microsoft.com/office/drawing/2014/main" id="{F66A2437-A3EB-0408-CDE1-8E1588517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2900363"/>
            <a:ext cx="5511800" cy="1830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4">
            <a:extLst>
              <a:ext uri="{FF2B5EF4-FFF2-40B4-BE49-F238E27FC236}">
                <a16:creationId xmlns:a16="http://schemas.microsoft.com/office/drawing/2014/main" id="{DBC6A937-5552-3583-AB59-3B3772B93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3148013"/>
            <a:ext cx="1728788" cy="1025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2">
                                            <p:txEl>
                                              <p:pRg st="2" end="2"/>
                                            </p:txEl>
                                          </p:spTgt>
                                        </p:tgtEl>
                                        <p:attrNameLst>
                                          <p:attrName>style.visibility</p:attrName>
                                        </p:attrNameLst>
                                      </p:cBhvr>
                                      <p:to>
                                        <p:strVal val="visible"/>
                                      </p:to>
                                    </p:set>
                                    <p:anim calcmode="lin" valueType="num">
                                      <p:cBhvr additive="repl">
                                        <p:cTn id="7" dur="500" fill="hold"/>
                                        <p:tgtEl>
                                          <p:spTgt spid="15362">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15362">
                                            <p:txEl>
                                              <p:pRg st="2" end="2"/>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5362">
                                            <p:txEl>
                                              <p:pRg st="4" end="4"/>
                                            </p:txEl>
                                          </p:spTgt>
                                        </p:tgtEl>
                                        <p:attrNameLst>
                                          <p:attrName>style.visibility</p:attrName>
                                        </p:attrNameLst>
                                      </p:cBhvr>
                                      <p:to>
                                        <p:strVal val="visible"/>
                                      </p:to>
                                    </p:set>
                                    <p:anim calcmode="lin" valueType="num">
                                      <p:cBhvr additive="repl">
                                        <p:cTn id="11" dur="500" fill="hold"/>
                                        <p:tgtEl>
                                          <p:spTgt spid="15362">
                                            <p:txEl>
                                              <p:pRg st="4" end="4"/>
                                            </p:txEl>
                                          </p:spTgt>
                                        </p:tgtEl>
                                        <p:attrNameLst>
                                          <p:attrName>ppt_x</p:attrName>
                                        </p:attrNameLst>
                                      </p:cBhvr>
                                      <p:tavLst>
                                        <p:tav tm="100000">
                                          <p:val>
                                            <p:strVal val="#ppt_x"/>
                                          </p:val>
                                        </p:tav>
                                        <p:tav>
                                          <p:val>
                                            <p:strVal val="#ppt_x"/>
                                          </p:val>
                                        </p:tav>
                                      </p:tavLst>
                                    </p:anim>
                                    <p:anim calcmode="lin" valueType="num">
                                      <p:cBhvr additive="repl">
                                        <p:cTn id="12" dur="500" fill="hold"/>
                                        <p:tgtEl>
                                          <p:spTgt spid="15362">
                                            <p:txEl>
                                              <p:pRg st="4" end="4"/>
                                            </p:txEl>
                                          </p:spTgt>
                                        </p:tgtEl>
                                        <p:attrNameLst>
                                          <p:attrName>ppt_y</p:attrName>
                                        </p:attrNameLst>
                                      </p:cBhvr>
                                      <p:tavLst>
                                        <p:tav tm="100000">
                                          <p:val>
                                            <p:strVal val="1+#ppt_h/2"/>
                                          </p:val>
                                        </p:tav>
                                        <p:tav>
                                          <p:val>
                                            <p:strVal val="#ppt_y"/>
                                          </p:val>
                                        </p:tav>
                                      </p:tavLst>
                                    </p:anim>
                                  </p:childTnLst>
                                </p:cTn>
                              </p:par>
                            </p:childTnLst>
                          </p:cTn>
                        </p:par>
                        <p:par>
                          <p:cTn id="13" fill="hold" nodeType="afterGroup">
                            <p:stCondLst>
                              <p:cond delay="500"/>
                            </p:stCondLst>
                            <p:childTnLst>
                              <p:par>
                                <p:cTn id="14" presetID="3" presetClass="entr" presetSubtype="10" fill="hold" nodeType="afterEffect">
                                  <p:stCondLst>
                                    <p:cond delay="500"/>
                                  </p:stCondLst>
                                  <p:childTnLst>
                                    <p:set>
                                      <p:cBhvr additive="repl">
                                        <p:cTn id="15" dur="1" fill="hold">
                                          <p:stCondLst>
                                            <p:cond delay="0"/>
                                          </p:stCondLst>
                                        </p:cTn>
                                        <p:tgtEl>
                                          <p:spTgt spid="15363"/>
                                        </p:tgtEl>
                                        <p:attrNameLst>
                                          <p:attrName>style.visibility</p:attrName>
                                        </p:attrNameLst>
                                      </p:cBhvr>
                                      <p:to>
                                        <p:strVal val="visible"/>
                                      </p:to>
                                    </p:set>
                                    <p:animEffect transition="in" filter="blinds(horizontal)">
                                      <p:cBhvr additive="repl">
                                        <p:cTn id="16" dur="500"/>
                                        <p:tgtEl>
                                          <p:spTgt spid="15363"/>
                                        </p:tgtEl>
                                      </p:cBhvr>
                                    </p:animEffect>
                                  </p:childTnLst>
                                </p:cTn>
                              </p:par>
                            </p:childTnLst>
                          </p:cTn>
                        </p:par>
                        <p:par>
                          <p:cTn id="17" fill="hold" nodeType="afterGroup">
                            <p:stCondLst>
                              <p:cond delay="1500"/>
                            </p:stCondLst>
                            <p:childTnLst>
                              <p:par>
                                <p:cTn id="18" presetID="3" presetClass="entr" presetSubtype="10" fill="hold" nodeType="afterEffect">
                                  <p:stCondLst>
                                    <p:cond delay="500"/>
                                  </p:stCondLst>
                                  <p:childTnLst>
                                    <p:set>
                                      <p:cBhvr additive="repl">
                                        <p:cTn id="19" dur="1" fill="hold">
                                          <p:stCondLst>
                                            <p:cond delay="0"/>
                                          </p:stCondLst>
                                        </p:cTn>
                                        <p:tgtEl>
                                          <p:spTgt spid="15364"/>
                                        </p:tgtEl>
                                        <p:attrNameLst>
                                          <p:attrName>style.visibility</p:attrName>
                                        </p:attrNameLst>
                                      </p:cBhvr>
                                      <p:to>
                                        <p:strVal val="visible"/>
                                      </p:to>
                                    </p:set>
                                    <p:animEffect transition="in" filter="blinds(horizontal)">
                                      <p:cBhvr additive="repl">
                                        <p:cTn id="20"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14D1C1DC-CD28-4252-63FC-E86BCD88D0F4}"/>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Σύστημα τροφοδοσίας καυσίμου</a:t>
            </a:r>
          </a:p>
        </p:txBody>
      </p:sp>
      <p:sp>
        <p:nvSpPr>
          <p:cNvPr id="16386" name="Rectangle 2">
            <a:extLst>
              <a:ext uri="{FF2B5EF4-FFF2-40B4-BE49-F238E27FC236}">
                <a16:creationId xmlns:a16="http://schemas.microsoft.com/office/drawing/2014/main" id="{9060558E-2A7E-DD1A-2659-32992F8F2E3B}"/>
              </a:ext>
            </a:extLst>
          </p:cNvPr>
          <p:cNvSpPr>
            <a:spLocks noChangeArrowheads="1"/>
          </p:cNvSpPr>
          <p:nvPr/>
        </p:nvSpPr>
        <p:spPr bwMode="auto">
          <a:xfrm>
            <a:off x="395288" y="2427288"/>
            <a:ext cx="8353425" cy="219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just" hangingPunct="1">
              <a:lnSpc>
                <a:spcPct val="100000"/>
              </a:lnSpc>
              <a:spcAft>
                <a:spcPts val="1213"/>
              </a:spcAft>
              <a:buSzPct val="90000"/>
              <a:buFont typeface="Wingdings" pitchFamily="2" charset="0"/>
              <a:buChar char=""/>
            </a:pPr>
            <a:r>
              <a:rPr lang="el-GR" altLang="el-GR"/>
              <a:t>Τη δεξαμενή βενζίνης (ρεζερβουάρ) (Α) μαζί με τον ηλεκτρικό δείκτη στάθμης (Β), ο οποίος μεταφέρει τις ενδείξεις του σε ένα όργανο που βρίσκεται στον πίνακα οργάνων (ταμπλώ) μπροστά στον οδηγό.</a:t>
            </a:r>
          </a:p>
          <a:p>
            <a:pPr algn="just" hangingPunct="1">
              <a:lnSpc>
                <a:spcPct val="100000"/>
              </a:lnSpc>
              <a:spcAft>
                <a:spcPts val="1213"/>
              </a:spcAft>
              <a:buSzPct val="90000"/>
              <a:buFont typeface="Wingdings" pitchFamily="2" charset="0"/>
              <a:buChar char=""/>
            </a:pPr>
            <a:r>
              <a:rPr lang="el-GR" altLang="el-GR"/>
              <a:t>Τις σωληνώσεις βενζίνης (Γ) από τη δεξαμενή στην αντλία και τον εξαεριωτή.</a:t>
            </a:r>
          </a:p>
          <a:p>
            <a:pPr algn="just" hangingPunct="1">
              <a:lnSpc>
                <a:spcPct val="100000"/>
              </a:lnSpc>
              <a:spcAft>
                <a:spcPts val="1213"/>
              </a:spcAft>
              <a:buSzPct val="90000"/>
              <a:buFont typeface="Wingdings" pitchFamily="2" charset="0"/>
              <a:buChar char=""/>
            </a:pPr>
            <a:r>
              <a:rPr lang="el-GR" altLang="el-GR"/>
              <a:t>Τα φίλτρα βενζίνης.</a:t>
            </a:r>
          </a:p>
          <a:p>
            <a:pPr algn="just" hangingPunct="1">
              <a:lnSpc>
                <a:spcPct val="100000"/>
              </a:lnSpc>
              <a:spcAft>
                <a:spcPts val="1213"/>
              </a:spcAft>
              <a:buSzPct val="90000"/>
              <a:buFont typeface="Wingdings" pitchFamily="2" charset="0"/>
              <a:buChar char=""/>
            </a:pPr>
            <a:r>
              <a:rPr lang="el-GR" altLang="el-GR"/>
              <a:t>Το φίλτρο αέρα.</a:t>
            </a:r>
          </a:p>
        </p:txBody>
      </p:sp>
      <p:pic>
        <p:nvPicPr>
          <p:cNvPr id="16387" name="Picture 3">
            <a:extLst>
              <a:ext uri="{FF2B5EF4-FFF2-40B4-BE49-F238E27FC236}">
                <a16:creationId xmlns:a16="http://schemas.microsoft.com/office/drawing/2014/main" id="{D113E701-CC8C-B458-1E30-FEA5743B8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512763"/>
            <a:ext cx="5329238" cy="1770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16386">
                                            <p:txEl>
                                              <p:pRg st="0" end="0"/>
                                            </p:txEl>
                                          </p:spTgt>
                                        </p:tgtEl>
                                        <p:attrNameLst>
                                          <p:attrName>style.visibility</p:attrName>
                                        </p:attrNameLst>
                                      </p:cBhvr>
                                      <p:to>
                                        <p:strVal val="visible"/>
                                      </p:to>
                                    </p:set>
                                    <p:anim calcmode="lin" valueType="num">
                                      <p:cBhvr additive="repl">
                                        <p:cTn id="7" dur="500" fill="hold"/>
                                        <p:tgtEl>
                                          <p:spTgt spid="16386">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6386">
                                            <p:txEl>
                                              <p:pRg st="0" end="0"/>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6386">
                                            <p:txEl>
                                              <p:pRg st="1" end="1"/>
                                            </p:txEl>
                                          </p:spTgt>
                                        </p:tgtEl>
                                        <p:attrNameLst>
                                          <p:attrName>style.visibility</p:attrName>
                                        </p:attrNameLst>
                                      </p:cBhvr>
                                      <p:to>
                                        <p:strVal val="visible"/>
                                      </p:to>
                                    </p:set>
                                    <p:anim calcmode="lin" valueType="num">
                                      <p:cBhvr additive="repl">
                                        <p:cTn id="11" dur="500" fill="hold"/>
                                        <p:tgtEl>
                                          <p:spTgt spid="16386">
                                            <p:txEl>
                                              <p:pRg st="1" end="1"/>
                                            </p:txEl>
                                          </p:spTgt>
                                        </p:tgtEl>
                                        <p:attrNameLst>
                                          <p:attrName>ppt_x</p:attrName>
                                        </p:attrNameLst>
                                      </p:cBhvr>
                                      <p:tavLst>
                                        <p:tav tm="100000">
                                          <p:val>
                                            <p:strVal val="#ppt_x"/>
                                          </p:val>
                                        </p:tav>
                                        <p:tav>
                                          <p:val>
                                            <p:strVal val="#ppt_x"/>
                                          </p:val>
                                        </p:tav>
                                      </p:tavLst>
                                    </p:anim>
                                    <p:anim calcmode="lin" valueType="num">
                                      <p:cBhvr additive="repl">
                                        <p:cTn id="12" dur="500" fill="hold"/>
                                        <p:tgtEl>
                                          <p:spTgt spid="16386">
                                            <p:txEl>
                                              <p:pRg st="1" end="1"/>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6386">
                                            <p:txEl>
                                              <p:pRg st="2" end="2"/>
                                            </p:txEl>
                                          </p:spTgt>
                                        </p:tgtEl>
                                        <p:attrNameLst>
                                          <p:attrName>style.visibility</p:attrName>
                                        </p:attrNameLst>
                                      </p:cBhvr>
                                      <p:to>
                                        <p:strVal val="visible"/>
                                      </p:to>
                                    </p:set>
                                    <p:anim calcmode="lin" valueType="num">
                                      <p:cBhvr additive="repl">
                                        <p:cTn id="15" dur="500" fill="hold"/>
                                        <p:tgtEl>
                                          <p:spTgt spid="16386">
                                            <p:txEl>
                                              <p:pRg st="2" end="2"/>
                                            </p:txEl>
                                          </p:spTgt>
                                        </p:tgtEl>
                                        <p:attrNameLst>
                                          <p:attrName>ppt_x</p:attrName>
                                        </p:attrNameLst>
                                      </p:cBhvr>
                                      <p:tavLst>
                                        <p:tav tm="100000">
                                          <p:val>
                                            <p:strVal val="#ppt_x"/>
                                          </p:val>
                                        </p:tav>
                                        <p:tav>
                                          <p:val>
                                            <p:strVal val="#ppt_x"/>
                                          </p:val>
                                        </p:tav>
                                      </p:tavLst>
                                    </p:anim>
                                    <p:anim calcmode="lin" valueType="num">
                                      <p:cBhvr additive="repl">
                                        <p:cTn id="16" dur="500" fill="hold"/>
                                        <p:tgtEl>
                                          <p:spTgt spid="16386">
                                            <p:txEl>
                                              <p:pRg st="2" end="2"/>
                                            </p:txEl>
                                          </p:spTgt>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6386">
                                            <p:txEl>
                                              <p:pRg st="3" end="3"/>
                                            </p:txEl>
                                          </p:spTgt>
                                        </p:tgtEl>
                                        <p:attrNameLst>
                                          <p:attrName>style.visibility</p:attrName>
                                        </p:attrNameLst>
                                      </p:cBhvr>
                                      <p:to>
                                        <p:strVal val="visible"/>
                                      </p:to>
                                    </p:set>
                                    <p:anim calcmode="lin" valueType="num">
                                      <p:cBhvr additive="repl">
                                        <p:cTn id="19" dur="500" fill="hold"/>
                                        <p:tgtEl>
                                          <p:spTgt spid="16386">
                                            <p:txEl>
                                              <p:pRg st="3" end="3"/>
                                            </p:txEl>
                                          </p:spTgt>
                                        </p:tgtEl>
                                        <p:attrNameLst>
                                          <p:attrName>ppt_x</p:attrName>
                                        </p:attrNameLst>
                                      </p:cBhvr>
                                      <p:tavLst>
                                        <p:tav tm="100000">
                                          <p:val>
                                            <p:strVal val="#ppt_x"/>
                                          </p:val>
                                        </p:tav>
                                        <p:tav>
                                          <p:val>
                                            <p:strVal val="#ppt_x"/>
                                          </p:val>
                                        </p:tav>
                                      </p:tavLst>
                                    </p:anim>
                                    <p:anim calcmode="lin" valueType="num">
                                      <p:cBhvr additive="repl">
                                        <p:cTn id="20" dur="500" fill="hold"/>
                                        <p:tgtEl>
                                          <p:spTgt spid="16386">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B5342E1B-0782-73AE-C309-CCB3F2800E89}"/>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Σύστημα τροφοδοσίας καυσίμου</a:t>
            </a:r>
          </a:p>
        </p:txBody>
      </p:sp>
      <p:sp>
        <p:nvSpPr>
          <p:cNvPr id="17410" name="Rectangle 2">
            <a:extLst>
              <a:ext uri="{FF2B5EF4-FFF2-40B4-BE49-F238E27FC236}">
                <a16:creationId xmlns:a16="http://schemas.microsoft.com/office/drawing/2014/main" id="{2D9CE510-30E7-E03F-A313-FEF95535D4D1}"/>
              </a:ext>
            </a:extLst>
          </p:cNvPr>
          <p:cNvSpPr>
            <a:spLocks noChangeArrowheads="1"/>
          </p:cNvSpPr>
          <p:nvPr/>
        </p:nvSpPr>
        <p:spPr bwMode="auto">
          <a:xfrm>
            <a:off x="395288" y="2346325"/>
            <a:ext cx="8353425" cy="236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just" hangingPunct="1">
              <a:lnSpc>
                <a:spcPct val="100000"/>
              </a:lnSpc>
              <a:spcAft>
                <a:spcPts val="613"/>
              </a:spcAft>
              <a:buSzPct val="90000"/>
              <a:buFont typeface="Wingdings" pitchFamily="2" charset="0"/>
              <a:buChar char=""/>
            </a:pPr>
            <a:r>
              <a:rPr lang="el-GR" altLang="el-GR"/>
              <a:t>Την αντλία (Δ), που μπορεί να είναι μηχανική ή ηλεκτρική. Η αντλία σκοπό έχει να παρέχει ορισμένη ποσότητα βενζίνης στον εξαεριωτή για όλες τις στροφές του κινητήρα. Τόσο η παροχή, όσο και η πίεση που δίνει η αντλία αυξάνουν με την αύξηση των στροφών του κινητήρα. Έτσι, η μηχανική αντλία παίρνει κίνηση από τον εκκεντροφόρο άξονα, ενώ η ηλεκτρική αντλία παίρνει κίνηση από ηλεκτρομαγνήτη.</a:t>
            </a:r>
          </a:p>
          <a:p>
            <a:pPr algn="just" hangingPunct="1">
              <a:lnSpc>
                <a:spcPct val="100000"/>
              </a:lnSpc>
              <a:spcAft>
                <a:spcPts val="613"/>
              </a:spcAft>
              <a:buSzPct val="90000"/>
              <a:buFont typeface="Wingdings" pitchFamily="2" charset="0"/>
              <a:buChar char=""/>
            </a:pPr>
            <a:r>
              <a:rPr lang="el-GR" altLang="el-GR"/>
              <a:t>Τον εξαεριωτή (Ε), στα παλαιάς τεχνολογίας αυτοκίνητα, ή το σύστημα ψεκασμού, στα σύγχρονης τεχνολογίας αυτοκίνητα.</a:t>
            </a:r>
          </a:p>
        </p:txBody>
      </p:sp>
      <p:pic>
        <p:nvPicPr>
          <p:cNvPr id="17411" name="Picture 3">
            <a:extLst>
              <a:ext uri="{FF2B5EF4-FFF2-40B4-BE49-F238E27FC236}">
                <a16:creationId xmlns:a16="http://schemas.microsoft.com/office/drawing/2014/main" id="{AF27542B-BD0D-95D3-46BB-644895348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512763"/>
            <a:ext cx="5329238" cy="1770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anim calcmode="lin" valueType="num">
                                      <p:cBhvr additive="repl">
                                        <p:cTn id="7" dur="500" fill="hold"/>
                                        <p:tgtEl>
                                          <p:spTgt spid="17410">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7410">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7410">
                                            <p:txEl>
                                              <p:pRg st="1" end="1"/>
                                            </p:txEl>
                                          </p:spTgt>
                                        </p:tgtEl>
                                        <p:attrNameLst>
                                          <p:attrName>style.visibility</p:attrName>
                                        </p:attrNameLst>
                                      </p:cBhvr>
                                      <p:to>
                                        <p:strVal val="visible"/>
                                      </p:to>
                                    </p:set>
                                    <p:anim calcmode="lin" valueType="num">
                                      <p:cBhvr additive="repl">
                                        <p:cTn id="13" dur="500" fill="hold"/>
                                        <p:tgtEl>
                                          <p:spTgt spid="17410">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7410">
                                            <p:txEl>
                                              <p:pRg st="1" end="1"/>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5F5A20C8-81A4-E14A-9A21-2D829D33920B}"/>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Σύστημα τροφοδοσίας καυσίμου</a:t>
            </a:r>
          </a:p>
        </p:txBody>
      </p:sp>
      <p:sp>
        <p:nvSpPr>
          <p:cNvPr id="18434" name="Rectangle 2">
            <a:extLst>
              <a:ext uri="{FF2B5EF4-FFF2-40B4-BE49-F238E27FC236}">
                <a16:creationId xmlns:a16="http://schemas.microsoft.com/office/drawing/2014/main" id="{178F0A41-B798-1C48-B3DA-FC93661F6751}"/>
              </a:ext>
            </a:extLst>
          </p:cNvPr>
          <p:cNvSpPr>
            <a:spLocks noChangeArrowheads="1"/>
          </p:cNvSpPr>
          <p:nvPr/>
        </p:nvSpPr>
        <p:spPr bwMode="auto">
          <a:xfrm>
            <a:off x="323850" y="587375"/>
            <a:ext cx="8424863" cy="3960813"/>
          </a:xfrm>
          <a:prstGeom prst="rect">
            <a:avLst/>
          </a:prstGeom>
          <a:gradFill rotWithShape="0">
            <a:gsLst>
              <a:gs pos="0">
                <a:srgbClr val="8BE9F1"/>
              </a:gs>
              <a:gs pos="100000">
                <a:srgbClr val="F7FDFF"/>
              </a:gs>
            </a:gsLst>
            <a:path path="shape">
              <a:fillToRect l="50000" t="100000" r="50000"/>
            </a:path>
          </a:gradFill>
          <a:ln w="9360" cap="flat">
            <a:solidFill>
              <a:srgbClr val="069BA2"/>
            </a:solidFill>
            <a:round/>
            <a:headEnd/>
            <a:tailEnd/>
          </a:ln>
          <a:effectLst>
            <a:outerShdw dist="38160" dir="5400000" algn="ctr" rotWithShape="0">
              <a:srgbClr val="FFFFFF">
                <a:alpha val="48029"/>
              </a:srgbClr>
            </a:outerShdw>
          </a:effec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Οι συνθήκες κίνησης του αυτοκινήτου, για τις οποίες δημιουργούνται κάθε φορά διαφορετικές απαιτήσεις τροφοδοσίας καυσίμου, και στις οποίες πρέπει να ανταπεξέλθει το σύστημα τροφοδοσίας, είναι οι ακόλουθες:</a:t>
            </a:r>
          </a:p>
          <a:p>
            <a:pPr algn="ctr" hangingPunct="1">
              <a:lnSpc>
                <a:spcPct val="100000"/>
              </a:lnSpc>
            </a:pPr>
            <a:endParaRPr lang="el-GR" altLang="el-GR"/>
          </a:p>
          <a:p>
            <a:pPr marL="538163" hangingPunct="1">
              <a:lnSpc>
                <a:spcPct val="100000"/>
              </a:lnSpc>
              <a:spcAft>
                <a:spcPts val="613"/>
              </a:spcAft>
            </a:pPr>
            <a:r>
              <a:rPr lang="el-GR" altLang="el-GR"/>
              <a:t>1. Η κανονική πορεία, με μερική ή πλήρη ισχύ του κινητήρα,</a:t>
            </a:r>
          </a:p>
          <a:p>
            <a:pPr marL="538163" hangingPunct="1">
              <a:lnSpc>
                <a:spcPct val="100000"/>
              </a:lnSpc>
              <a:spcAft>
                <a:spcPts val="613"/>
              </a:spcAft>
            </a:pPr>
            <a:r>
              <a:rPr lang="el-GR" altLang="el-GR"/>
              <a:t>2. Η βραδυπορία (ρελαντί),</a:t>
            </a:r>
          </a:p>
          <a:p>
            <a:pPr marL="538163" hangingPunct="1">
              <a:lnSpc>
                <a:spcPct val="100000"/>
              </a:lnSpc>
              <a:spcAft>
                <a:spcPts val="613"/>
              </a:spcAft>
            </a:pPr>
            <a:r>
              <a:rPr lang="el-GR" altLang="el-GR"/>
              <a:t>3. Η στιγμιαία επιτάχυνση, και</a:t>
            </a:r>
          </a:p>
          <a:p>
            <a:pPr marL="538163" hangingPunct="1">
              <a:lnSpc>
                <a:spcPct val="100000"/>
              </a:lnSpc>
              <a:spcAft>
                <a:spcPts val="613"/>
              </a:spcAft>
            </a:pPr>
            <a:r>
              <a:rPr lang="el-GR" altLang="el-GR"/>
              <a:t>4. Η ψυχρή εκκίνηση.</a:t>
            </a:r>
          </a:p>
          <a:p>
            <a:pPr algn="ctr" hangingPunct="1">
              <a:lnSpc>
                <a:spcPct val="100000"/>
              </a:lnSpc>
            </a:pPr>
            <a:endParaRPr lang="el-GR" altLang="el-GR"/>
          </a:p>
          <a:p>
            <a:pPr algn="ctr" hangingPunct="1">
              <a:lnSpc>
                <a:spcPct val="100000"/>
              </a:lnSpc>
            </a:pPr>
            <a:r>
              <a:rPr lang="el-GR" altLang="el-GR"/>
              <a:t>Η κύρια αποστολή του συστήματος τροφοδοσίας είναι η εξαερίωση του καυσίμου (βενζίνης) για την καλύτερη -πλήρη και ομοιογενή- ανάμιξή του με τον αέρα, ικανοποιώντας, κατά περίπτωση, τις απαιτήσεις των συνθηκών κίνησης του αυτοκινήτου.</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8434">
                                            <p:txEl>
                                              <p:pRg st="2" end="2"/>
                                            </p:txEl>
                                          </p:spTgt>
                                        </p:tgtEl>
                                        <p:attrNameLst>
                                          <p:attrName>style.visibility</p:attrName>
                                        </p:attrNameLst>
                                      </p:cBhvr>
                                      <p:to>
                                        <p:strVal val="visible"/>
                                      </p:to>
                                    </p:set>
                                    <p:anim calcmode="lin" valueType="num">
                                      <p:cBhvr additive="repl">
                                        <p:cTn id="7" dur="500" fill="hold"/>
                                        <p:tgtEl>
                                          <p:spTgt spid="18434">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18434">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8434">
                                            <p:txEl>
                                              <p:pRg st="3" end="3"/>
                                            </p:txEl>
                                          </p:spTgt>
                                        </p:tgtEl>
                                        <p:attrNameLst>
                                          <p:attrName>style.visibility</p:attrName>
                                        </p:attrNameLst>
                                      </p:cBhvr>
                                      <p:to>
                                        <p:strVal val="visible"/>
                                      </p:to>
                                    </p:set>
                                    <p:anim calcmode="lin" valueType="num">
                                      <p:cBhvr additive="repl">
                                        <p:cTn id="13" dur="500" fill="hold"/>
                                        <p:tgtEl>
                                          <p:spTgt spid="18434">
                                            <p:txEl>
                                              <p:pRg st="3" end="3"/>
                                            </p:txEl>
                                          </p:spTgt>
                                        </p:tgtEl>
                                        <p:attrNameLst>
                                          <p:attrName>ppt_x</p:attrName>
                                        </p:attrNameLst>
                                      </p:cBhvr>
                                      <p:tavLst>
                                        <p:tav tm="100000">
                                          <p:val>
                                            <p:strVal val="#ppt_x"/>
                                          </p:val>
                                        </p:tav>
                                        <p:tav>
                                          <p:val>
                                            <p:strVal val="#ppt_x"/>
                                          </p:val>
                                        </p:tav>
                                      </p:tavLst>
                                    </p:anim>
                                    <p:anim calcmode="lin" valueType="num">
                                      <p:cBhvr additive="repl">
                                        <p:cTn id="14" dur="500" fill="hold"/>
                                        <p:tgtEl>
                                          <p:spTgt spid="18434">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8434">
                                            <p:txEl>
                                              <p:pRg st="4" end="4"/>
                                            </p:txEl>
                                          </p:spTgt>
                                        </p:tgtEl>
                                        <p:attrNameLst>
                                          <p:attrName>style.visibility</p:attrName>
                                        </p:attrNameLst>
                                      </p:cBhvr>
                                      <p:to>
                                        <p:strVal val="visible"/>
                                      </p:to>
                                    </p:set>
                                    <p:anim calcmode="lin" valueType="num">
                                      <p:cBhvr additive="repl">
                                        <p:cTn id="19" dur="500" fill="hold"/>
                                        <p:tgtEl>
                                          <p:spTgt spid="18434">
                                            <p:txEl>
                                              <p:pRg st="4" end="4"/>
                                            </p:txEl>
                                          </p:spTgt>
                                        </p:tgtEl>
                                        <p:attrNameLst>
                                          <p:attrName>ppt_x</p:attrName>
                                        </p:attrNameLst>
                                      </p:cBhvr>
                                      <p:tavLst>
                                        <p:tav tm="100000">
                                          <p:val>
                                            <p:strVal val="#ppt_x"/>
                                          </p:val>
                                        </p:tav>
                                        <p:tav>
                                          <p:val>
                                            <p:strVal val="#ppt_x"/>
                                          </p:val>
                                        </p:tav>
                                      </p:tavLst>
                                    </p:anim>
                                    <p:anim calcmode="lin" valueType="num">
                                      <p:cBhvr additive="repl">
                                        <p:cTn id="20" dur="500" fill="hold"/>
                                        <p:tgtEl>
                                          <p:spTgt spid="18434">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8434">
                                            <p:txEl>
                                              <p:pRg st="5" end="5"/>
                                            </p:txEl>
                                          </p:spTgt>
                                        </p:tgtEl>
                                        <p:attrNameLst>
                                          <p:attrName>style.visibility</p:attrName>
                                        </p:attrNameLst>
                                      </p:cBhvr>
                                      <p:to>
                                        <p:strVal val="visible"/>
                                      </p:to>
                                    </p:set>
                                    <p:anim calcmode="lin" valueType="num">
                                      <p:cBhvr additive="repl">
                                        <p:cTn id="25" dur="500" fill="hold"/>
                                        <p:tgtEl>
                                          <p:spTgt spid="18434">
                                            <p:txEl>
                                              <p:pRg st="5" end="5"/>
                                            </p:txEl>
                                          </p:spTgt>
                                        </p:tgtEl>
                                        <p:attrNameLst>
                                          <p:attrName>ppt_x</p:attrName>
                                        </p:attrNameLst>
                                      </p:cBhvr>
                                      <p:tavLst>
                                        <p:tav tm="100000">
                                          <p:val>
                                            <p:strVal val="#ppt_x"/>
                                          </p:val>
                                        </p:tav>
                                        <p:tav>
                                          <p:val>
                                            <p:strVal val="#ppt_x"/>
                                          </p:val>
                                        </p:tav>
                                      </p:tavLst>
                                    </p:anim>
                                    <p:anim calcmode="lin" valueType="num">
                                      <p:cBhvr additive="repl">
                                        <p:cTn id="26" dur="500" fill="hold"/>
                                        <p:tgtEl>
                                          <p:spTgt spid="18434">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8434">
                                            <p:txEl>
                                              <p:pRg st="7" end="7"/>
                                            </p:txEl>
                                          </p:spTgt>
                                        </p:tgtEl>
                                        <p:attrNameLst>
                                          <p:attrName>style.visibility</p:attrName>
                                        </p:attrNameLst>
                                      </p:cBhvr>
                                      <p:to>
                                        <p:strVal val="visible"/>
                                      </p:to>
                                    </p:set>
                                    <p:anim calcmode="lin" valueType="num">
                                      <p:cBhvr additive="repl">
                                        <p:cTn id="31" dur="500" fill="hold"/>
                                        <p:tgtEl>
                                          <p:spTgt spid="18434">
                                            <p:txEl>
                                              <p:pRg st="7" end="7"/>
                                            </p:txEl>
                                          </p:spTgt>
                                        </p:tgtEl>
                                        <p:attrNameLst>
                                          <p:attrName>ppt_x</p:attrName>
                                        </p:attrNameLst>
                                      </p:cBhvr>
                                      <p:tavLst>
                                        <p:tav tm="100000">
                                          <p:val>
                                            <p:strVal val="#ppt_x"/>
                                          </p:val>
                                        </p:tav>
                                        <p:tav>
                                          <p:val>
                                            <p:strVal val="#ppt_x"/>
                                          </p:val>
                                        </p:tav>
                                      </p:tavLst>
                                    </p:anim>
                                    <p:anim calcmode="lin" valueType="num">
                                      <p:cBhvr additive="repl">
                                        <p:cTn id="32" dur="500" fill="hold"/>
                                        <p:tgtEl>
                                          <p:spTgt spid="18434">
                                            <p:txEl>
                                              <p:pRg st="7" end="7"/>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9F436D02-5E26-AA71-BDEE-F3E3566ACAFF}"/>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19458" name="Rectangle 2">
            <a:extLst>
              <a:ext uri="{FF2B5EF4-FFF2-40B4-BE49-F238E27FC236}">
                <a16:creationId xmlns:a16="http://schemas.microsoft.com/office/drawing/2014/main" id="{D1894ADD-61B1-9E09-F426-36D51087824B}"/>
              </a:ext>
            </a:extLst>
          </p:cNvPr>
          <p:cNvSpPr>
            <a:spLocks noChangeArrowheads="1"/>
          </p:cNvSpPr>
          <p:nvPr/>
        </p:nvSpPr>
        <p:spPr bwMode="auto">
          <a:xfrm>
            <a:off x="395288" y="696913"/>
            <a:ext cx="8353425" cy="313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613"/>
              </a:spcAft>
            </a:pPr>
            <a:r>
              <a:rPr lang="el-GR" altLang="el-GR"/>
              <a:t>Οι εξαεριωτές (καρμπυρατέρ) που χρησιμοποιούνται στους διάφορους βενζινοκινητήρες για την εξαερίωση της βενζίνης, ώστε αυτή να αναμιχθεί καλύτερα με τον αέρα, αν και βασίζονται στην ίδια γενική αρχή λειτουργίας, παρουσιάζουν μεγάλη ποικιλία. </a:t>
            </a:r>
          </a:p>
          <a:p>
            <a:pPr algn="ctr" hangingPunct="1">
              <a:lnSpc>
                <a:spcPct val="100000"/>
              </a:lnSpc>
              <a:spcAft>
                <a:spcPts val="613"/>
              </a:spcAft>
            </a:pPr>
            <a:endParaRPr lang="el-GR" altLang="el-GR"/>
          </a:p>
          <a:p>
            <a:pPr algn="ctr" hangingPunct="1">
              <a:lnSpc>
                <a:spcPct val="100000"/>
              </a:lnSpc>
              <a:spcAft>
                <a:spcPts val="613"/>
              </a:spcAft>
            </a:pPr>
            <a:r>
              <a:rPr lang="el-GR" altLang="el-GR"/>
              <a:t>Ο κάθε τύπος έχει τη δική του κατασκευαστική μορφή, που είναι ανάλογη με τον κινητήρα στον οποίο πρόκειται να χρησιμοποιηθεί. </a:t>
            </a:r>
          </a:p>
          <a:p>
            <a:pPr algn="ctr" hangingPunct="1">
              <a:lnSpc>
                <a:spcPct val="100000"/>
              </a:lnSpc>
              <a:spcAft>
                <a:spcPts val="613"/>
              </a:spcAft>
            </a:pPr>
            <a:endParaRPr lang="el-GR" altLang="el-GR"/>
          </a:p>
          <a:p>
            <a:pPr algn="ctr" hangingPunct="1">
              <a:lnSpc>
                <a:spcPct val="100000"/>
              </a:lnSpc>
              <a:spcAft>
                <a:spcPts val="613"/>
              </a:spcAft>
            </a:pPr>
            <a:r>
              <a:rPr lang="el-GR" altLang="el-GR"/>
              <a:t>Μια βασική διάκριση γίνεται ανάλογα με το είδος και τον αριθμό των βεντούρι που έχουν και την πορεία του καύσιμου μίγματος.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9458">
                                            <p:txEl>
                                              <p:pRg st="2" end="2"/>
                                            </p:txEl>
                                          </p:spTgt>
                                        </p:tgtEl>
                                        <p:attrNameLst>
                                          <p:attrName>style.visibility</p:attrName>
                                        </p:attrNameLst>
                                      </p:cBhvr>
                                      <p:to>
                                        <p:strVal val="visible"/>
                                      </p:to>
                                    </p:set>
                                    <p:anim calcmode="lin" valueType="num">
                                      <p:cBhvr additive="repl">
                                        <p:cTn id="7" dur="500" fill="hold"/>
                                        <p:tgtEl>
                                          <p:spTgt spid="19458">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19458">
                                            <p:txEl>
                                              <p:pRg st="2" end="2"/>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9458">
                                            <p:txEl>
                                              <p:pRg st="4" end="4"/>
                                            </p:txEl>
                                          </p:spTgt>
                                        </p:tgtEl>
                                        <p:attrNameLst>
                                          <p:attrName>style.visibility</p:attrName>
                                        </p:attrNameLst>
                                      </p:cBhvr>
                                      <p:to>
                                        <p:strVal val="visible"/>
                                      </p:to>
                                    </p:set>
                                    <p:anim calcmode="lin" valueType="num">
                                      <p:cBhvr additive="repl">
                                        <p:cTn id="11" dur="500" fill="hold"/>
                                        <p:tgtEl>
                                          <p:spTgt spid="19458">
                                            <p:txEl>
                                              <p:pRg st="4" end="4"/>
                                            </p:txEl>
                                          </p:spTgt>
                                        </p:tgtEl>
                                        <p:attrNameLst>
                                          <p:attrName>ppt_x</p:attrName>
                                        </p:attrNameLst>
                                      </p:cBhvr>
                                      <p:tavLst>
                                        <p:tav tm="100000">
                                          <p:val>
                                            <p:strVal val="#ppt_x"/>
                                          </p:val>
                                        </p:tav>
                                        <p:tav>
                                          <p:val>
                                            <p:strVal val="#ppt_x"/>
                                          </p:val>
                                        </p:tav>
                                      </p:tavLst>
                                    </p:anim>
                                    <p:anim calcmode="lin" valueType="num">
                                      <p:cBhvr additive="repl">
                                        <p:cTn id="12" dur="500" fill="hold"/>
                                        <p:tgtEl>
                                          <p:spTgt spid="19458">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83F6F1F5-FF45-7ADC-14B9-7F8C2C02EFD9}"/>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20482" name="Rectangle 2">
            <a:extLst>
              <a:ext uri="{FF2B5EF4-FFF2-40B4-BE49-F238E27FC236}">
                <a16:creationId xmlns:a16="http://schemas.microsoft.com/office/drawing/2014/main" id="{FA0E403C-0DC5-2060-8B9A-E157A5EB59CC}"/>
              </a:ext>
            </a:extLst>
          </p:cNvPr>
          <p:cNvSpPr>
            <a:spLocks noChangeArrowheads="1"/>
          </p:cNvSpPr>
          <p:nvPr/>
        </p:nvSpPr>
        <p:spPr bwMode="auto">
          <a:xfrm>
            <a:off x="395288" y="865188"/>
            <a:ext cx="8353425" cy="211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Τέσσερις οι βασικοί τύποι εξαεριωτών:</a:t>
            </a:r>
          </a:p>
          <a:p>
            <a:pPr algn="ctr" hangingPunct="1">
              <a:lnSpc>
                <a:spcPct val="100000"/>
              </a:lnSpc>
            </a:pPr>
            <a:endParaRPr lang="el-GR" altLang="el-GR"/>
          </a:p>
          <a:p>
            <a:pPr marL="355600" hangingPunct="1">
              <a:lnSpc>
                <a:spcPct val="100000"/>
              </a:lnSpc>
              <a:spcAft>
                <a:spcPts val="1013"/>
              </a:spcAft>
            </a:pPr>
            <a:r>
              <a:rPr lang="el-GR" altLang="el-GR"/>
              <a:t>α. Εξαεριωτής με κάθετη ροή καυσίμου  </a:t>
            </a:r>
          </a:p>
          <a:p>
            <a:pPr marL="355600" hangingPunct="1">
              <a:lnSpc>
                <a:spcPct val="100000"/>
              </a:lnSpc>
              <a:spcAft>
                <a:spcPts val="1013"/>
              </a:spcAft>
            </a:pPr>
            <a:r>
              <a:rPr lang="el-GR" altLang="el-GR"/>
              <a:t>β. Εξαεριωτής με οριζόντια ροή καυσίμου  </a:t>
            </a:r>
          </a:p>
          <a:p>
            <a:pPr marL="355600" hangingPunct="1">
              <a:lnSpc>
                <a:spcPct val="100000"/>
              </a:lnSpc>
              <a:spcAft>
                <a:spcPts val="1013"/>
              </a:spcAft>
            </a:pPr>
            <a:r>
              <a:rPr lang="el-GR" altLang="el-GR"/>
              <a:t>γ. Εξαεριωτής με διπλό βεντούρι και </a:t>
            </a:r>
          </a:p>
          <a:p>
            <a:pPr marL="355600" hangingPunct="1">
              <a:lnSpc>
                <a:spcPct val="100000"/>
              </a:lnSpc>
              <a:spcAft>
                <a:spcPts val="1013"/>
              </a:spcAft>
            </a:pPr>
            <a:r>
              <a:rPr lang="el-GR" altLang="el-GR"/>
              <a:t>δ. Εξαεριωτής μεταβλητής ροής ή σταθερής υποπίεσης.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0482">
                                            <p:txEl>
                                              <p:pRg st="2" end="2"/>
                                            </p:txEl>
                                          </p:spTgt>
                                        </p:tgtEl>
                                        <p:attrNameLst>
                                          <p:attrName>style.visibility</p:attrName>
                                        </p:attrNameLst>
                                      </p:cBhvr>
                                      <p:to>
                                        <p:strVal val="visible"/>
                                      </p:to>
                                    </p:set>
                                    <p:anim calcmode="lin" valueType="num">
                                      <p:cBhvr additive="repl">
                                        <p:cTn id="7" dur="500" fill="hold"/>
                                        <p:tgtEl>
                                          <p:spTgt spid="20482">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2048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20482">
                                            <p:txEl>
                                              <p:pRg st="3" end="3"/>
                                            </p:txEl>
                                          </p:spTgt>
                                        </p:tgtEl>
                                        <p:attrNameLst>
                                          <p:attrName>style.visibility</p:attrName>
                                        </p:attrNameLst>
                                      </p:cBhvr>
                                      <p:to>
                                        <p:strVal val="visible"/>
                                      </p:to>
                                    </p:set>
                                    <p:anim calcmode="lin" valueType="num">
                                      <p:cBhvr additive="repl">
                                        <p:cTn id="13" dur="500" fill="hold"/>
                                        <p:tgtEl>
                                          <p:spTgt spid="20482">
                                            <p:txEl>
                                              <p:pRg st="3" end="3"/>
                                            </p:txEl>
                                          </p:spTgt>
                                        </p:tgtEl>
                                        <p:attrNameLst>
                                          <p:attrName>ppt_x</p:attrName>
                                        </p:attrNameLst>
                                      </p:cBhvr>
                                      <p:tavLst>
                                        <p:tav tm="100000">
                                          <p:val>
                                            <p:strVal val="#ppt_x"/>
                                          </p:val>
                                        </p:tav>
                                        <p:tav>
                                          <p:val>
                                            <p:strVal val="#ppt_x"/>
                                          </p:val>
                                        </p:tav>
                                      </p:tavLst>
                                    </p:anim>
                                    <p:anim calcmode="lin" valueType="num">
                                      <p:cBhvr additive="repl">
                                        <p:cTn id="14" dur="500" fill="hold"/>
                                        <p:tgtEl>
                                          <p:spTgt spid="20482">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20482">
                                            <p:txEl>
                                              <p:pRg st="4" end="4"/>
                                            </p:txEl>
                                          </p:spTgt>
                                        </p:tgtEl>
                                        <p:attrNameLst>
                                          <p:attrName>style.visibility</p:attrName>
                                        </p:attrNameLst>
                                      </p:cBhvr>
                                      <p:to>
                                        <p:strVal val="visible"/>
                                      </p:to>
                                    </p:set>
                                    <p:anim calcmode="lin" valueType="num">
                                      <p:cBhvr additive="repl">
                                        <p:cTn id="19" dur="500" fill="hold"/>
                                        <p:tgtEl>
                                          <p:spTgt spid="20482">
                                            <p:txEl>
                                              <p:pRg st="4" end="4"/>
                                            </p:txEl>
                                          </p:spTgt>
                                        </p:tgtEl>
                                        <p:attrNameLst>
                                          <p:attrName>ppt_x</p:attrName>
                                        </p:attrNameLst>
                                      </p:cBhvr>
                                      <p:tavLst>
                                        <p:tav tm="100000">
                                          <p:val>
                                            <p:strVal val="#ppt_x"/>
                                          </p:val>
                                        </p:tav>
                                        <p:tav>
                                          <p:val>
                                            <p:strVal val="#ppt_x"/>
                                          </p:val>
                                        </p:tav>
                                      </p:tavLst>
                                    </p:anim>
                                    <p:anim calcmode="lin" valueType="num">
                                      <p:cBhvr additive="repl">
                                        <p:cTn id="20" dur="500" fill="hold"/>
                                        <p:tgtEl>
                                          <p:spTgt spid="20482">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20482">
                                            <p:txEl>
                                              <p:pRg st="5" end="5"/>
                                            </p:txEl>
                                          </p:spTgt>
                                        </p:tgtEl>
                                        <p:attrNameLst>
                                          <p:attrName>style.visibility</p:attrName>
                                        </p:attrNameLst>
                                      </p:cBhvr>
                                      <p:to>
                                        <p:strVal val="visible"/>
                                      </p:to>
                                    </p:set>
                                    <p:anim calcmode="lin" valueType="num">
                                      <p:cBhvr additive="repl">
                                        <p:cTn id="25" dur="500" fill="hold"/>
                                        <p:tgtEl>
                                          <p:spTgt spid="20482">
                                            <p:txEl>
                                              <p:pRg st="5" end="5"/>
                                            </p:txEl>
                                          </p:spTgt>
                                        </p:tgtEl>
                                        <p:attrNameLst>
                                          <p:attrName>ppt_x</p:attrName>
                                        </p:attrNameLst>
                                      </p:cBhvr>
                                      <p:tavLst>
                                        <p:tav tm="100000">
                                          <p:val>
                                            <p:strVal val="#ppt_x"/>
                                          </p:val>
                                        </p:tav>
                                        <p:tav>
                                          <p:val>
                                            <p:strVal val="#ppt_x"/>
                                          </p:val>
                                        </p:tav>
                                      </p:tavLst>
                                    </p:anim>
                                    <p:anim calcmode="lin" valueType="num">
                                      <p:cBhvr additive="repl">
                                        <p:cTn id="26" dur="500" fill="hold"/>
                                        <p:tgtEl>
                                          <p:spTgt spid="20482">
                                            <p:txEl>
                                              <p:pRg st="5" end="5"/>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8E4CC99A-F6FD-1C03-B1B1-8E7D818B12DF}"/>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pic>
        <p:nvPicPr>
          <p:cNvPr id="21506" name="Picture 2">
            <a:extLst>
              <a:ext uri="{FF2B5EF4-FFF2-40B4-BE49-F238E27FC236}">
                <a16:creationId xmlns:a16="http://schemas.microsoft.com/office/drawing/2014/main" id="{E01773C7-00DC-2DCB-745D-518E3A5F4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685800"/>
            <a:ext cx="5111750" cy="4044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Rectangle 3">
            <a:extLst>
              <a:ext uri="{FF2B5EF4-FFF2-40B4-BE49-F238E27FC236}">
                <a16:creationId xmlns:a16="http://schemas.microsoft.com/office/drawing/2014/main" id="{F0047309-1C94-3BBA-88DF-A8461DCAB6DC}"/>
              </a:ext>
            </a:extLst>
          </p:cNvPr>
          <p:cNvSpPr>
            <a:spLocks noChangeArrowheads="1"/>
          </p:cNvSpPr>
          <p:nvPr/>
        </p:nvSpPr>
        <p:spPr bwMode="auto">
          <a:xfrm>
            <a:off x="6227763" y="1419225"/>
            <a:ext cx="2447925"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latin typeface="Calibri" panose="020F0502020204030204" pitchFamily="34" charset="0"/>
              </a:rPr>
              <a:t>Ο κάθε τύπος χρησιμοποιείται ανάλογα με τον κινητήρα στον οποίο προσαρμόζεται.</a:t>
            </a:r>
          </a:p>
        </p:txBody>
      </p:sp>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CCF10B37-0C2A-C4DA-91A6-FFCC0E7B9660}"/>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22530" name="Rectangle 2">
            <a:extLst>
              <a:ext uri="{FF2B5EF4-FFF2-40B4-BE49-F238E27FC236}">
                <a16:creationId xmlns:a16="http://schemas.microsoft.com/office/drawing/2014/main" id="{B899BBAF-21A8-679F-6583-6D2F3FFE3888}"/>
              </a:ext>
            </a:extLst>
          </p:cNvPr>
          <p:cNvSpPr>
            <a:spLocks noChangeArrowheads="1"/>
          </p:cNvSpPr>
          <p:nvPr/>
        </p:nvSpPr>
        <p:spPr bwMode="auto">
          <a:xfrm>
            <a:off x="395288" y="484188"/>
            <a:ext cx="8353425" cy="420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t>Αρχή λειτουργίας του εξαεριωτή. </a:t>
            </a:r>
          </a:p>
          <a:p>
            <a:pPr algn="ctr" hangingPunct="1">
              <a:lnSpc>
                <a:spcPct val="100000"/>
              </a:lnSpc>
            </a:pPr>
            <a:endParaRPr lang="el-GR" altLang="el-GR"/>
          </a:p>
          <a:p>
            <a:pPr algn="ctr" hangingPunct="1">
              <a:lnSpc>
                <a:spcPct val="100000"/>
              </a:lnSpc>
            </a:pPr>
            <a:r>
              <a:rPr lang="el-GR" altLang="el-GR"/>
              <a:t>Η λειτουργία του εξαεριωτή βασίζεται στην ταχύτητα που αναπτύσσει ο αέρας από την υποπίεση που δημιουργεί το έμβολο κατά το χρόνο εισαγωγής του καυσίμου στον κύλινδρο. </a:t>
            </a:r>
          </a:p>
          <a:p>
            <a:pPr algn="ctr" hangingPunct="1">
              <a:lnSpc>
                <a:spcPct val="100000"/>
              </a:lnSpc>
            </a:pPr>
            <a:endParaRPr lang="el-GR" altLang="el-GR"/>
          </a:p>
          <a:p>
            <a:pPr algn="ctr" hangingPunct="1">
              <a:lnSpc>
                <a:spcPct val="100000"/>
              </a:lnSpc>
            </a:pPr>
            <a:r>
              <a:rPr lang="el-GR" altLang="el-GR"/>
              <a:t>Η ταχύτητα αυτή του αέρα επαυξάνεται μέσα στον εξαεριωτή, λόγω της διαμόρφωσης του βεντούρι </a:t>
            </a:r>
          </a:p>
          <a:p>
            <a:pPr algn="ctr" hangingPunct="1">
              <a:lnSpc>
                <a:spcPct val="100000"/>
              </a:lnSpc>
            </a:pPr>
            <a:endParaRPr lang="el-GR" altLang="el-GR"/>
          </a:p>
          <a:p>
            <a:pPr algn="ctr" hangingPunct="1">
              <a:lnSpc>
                <a:spcPct val="100000"/>
              </a:lnSpc>
            </a:pPr>
            <a:r>
              <a:rPr lang="el-GR" altLang="el-GR"/>
              <a:t>(διαμόρφωση σωλήνα βεντούρι, που σύμφωνα με τη Φυσική: </a:t>
            </a:r>
            <a:r>
              <a:rPr lang="el-GR" altLang="el-GR" i="1"/>
              <a:t>«κατά τη ροή ενός ρευστού μέσα σε σωλήνα, η μείωση της διατομής -στένωση- του σωλήνα δημιουργεί αύξηση της ταχύτητας ροής και ταυτόχρονη μείωση της πίεσης του ρευστού)». </a:t>
            </a:r>
          </a:p>
          <a:p>
            <a:pPr algn="ctr" hangingPunct="1">
              <a:lnSpc>
                <a:spcPct val="100000"/>
              </a:lnSpc>
            </a:pPr>
            <a:endParaRPr lang="el-GR" altLang="el-GR"/>
          </a:p>
          <a:p>
            <a:pPr algn="ctr" hangingPunct="1">
              <a:lnSpc>
                <a:spcPct val="100000"/>
              </a:lnSpc>
            </a:pPr>
            <a:r>
              <a:rPr lang="el-GR" altLang="el-GR"/>
              <a:t>Έτσι, δημιουργείται επιπλέον υποπίεση που παρασύρει περαιτέρω τη βενζίνη.</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2530">
                                            <p:txEl>
                                              <p:pRg st="4" end="4"/>
                                            </p:txEl>
                                          </p:spTgt>
                                        </p:tgtEl>
                                        <p:attrNameLst>
                                          <p:attrName>style.visibility</p:attrName>
                                        </p:attrNameLst>
                                      </p:cBhvr>
                                      <p:to>
                                        <p:strVal val="visible"/>
                                      </p:to>
                                    </p:set>
                                    <p:anim calcmode="lin" valueType="num">
                                      <p:cBhvr additive="repl">
                                        <p:cTn id="7" dur="500" fill="hold"/>
                                        <p:tgtEl>
                                          <p:spTgt spid="22530">
                                            <p:txEl>
                                              <p:pRg st="4" end="4"/>
                                            </p:txEl>
                                          </p:spTgt>
                                        </p:tgtEl>
                                        <p:attrNameLst>
                                          <p:attrName>ppt_x</p:attrName>
                                        </p:attrNameLst>
                                      </p:cBhvr>
                                      <p:tavLst>
                                        <p:tav tm="100000">
                                          <p:val>
                                            <p:strVal val="#ppt_x"/>
                                          </p:val>
                                        </p:tav>
                                        <p:tav>
                                          <p:val>
                                            <p:strVal val="#ppt_x"/>
                                          </p:val>
                                        </p:tav>
                                      </p:tavLst>
                                    </p:anim>
                                    <p:anim calcmode="lin" valueType="num">
                                      <p:cBhvr additive="repl">
                                        <p:cTn id="8" dur="500" fill="hold"/>
                                        <p:tgtEl>
                                          <p:spTgt spid="22530">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22530">
                                            <p:txEl>
                                              <p:pRg st="6" end="6"/>
                                            </p:txEl>
                                          </p:spTgt>
                                        </p:tgtEl>
                                        <p:attrNameLst>
                                          <p:attrName>style.visibility</p:attrName>
                                        </p:attrNameLst>
                                      </p:cBhvr>
                                      <p:to>
                                        <p:strVal val="visible"/>
                                      </p:to>
                                    </p:set>
                                    <p:anim calcmode="lin" valueType="num">
                                      <p:cBhvr additive="repl">
                                        <p:cTn id="13" dur="500" fill="hold"/>
                                        <p:tgtEl>
                                          <p:spTgt spid="22530">
                                            <p:txEl>
                                              <p:pRg st="6" end="6"/>
                                            </p:txEl>
                                          </p:spTgt>
                                        </p:tgtEl>
                                        <p:attrNameLst>
                                          <p:attrName>ppt_x</p:attrName>
                                        </p:attrNameLst>
                                      </p:cBhvr>
                                      <p:tavLst>
                                        <p:tav tm="100000">
                                          <p:val>
                                            <p:strVal val="#ppt_x"/>
                                          </p:val>
                                        </p:tav>
                                        <p:tav>
                                          <p:val>
                                            <p:strVal val="#ppt_x"/>
                                          </p:val>
                                        </p:tav>
                                      </p:tavLst>
                                    </p:anim>
                                    <p:anim calcmode="lin" valueType="num">
                                      <p:cBhvr additive="repl">
                                        <p:cTn id="14" dur="500" fill="hold"/>
                                        <p:tgtEl>
                                          <p:spTgt spid="22530">
                                            <p:txEl>
                                              <p:pRg st="6" end="6"/>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22530">
                                            <p:txEl>
                                              <p:pRg st="8" end="8"/>
                                            </p:txEl>
                                          </p:spTgt>
                                        </p:tgtEl>
                                        <p:attrNameLst>
                                          <p:attrName>style.visibility</p:attrName>
                                        </p:attrNameLst>
                                      </p:cBhvr>
                                      <p:to>
                                        <p:strVal val="visible"/>
                                      </p:to>
                                    </p:set>
                                    <p:anim calcmode="lin" valueType="num">
                                      <p:cBhvr additive="repl">
                                        <p:cTn id="19" dur="500" fill="hold"/>
                                        <p:tgtEl>
                                          <p:spTgt spid="22530">
                                            <p:txEl>
                                              <p:pRg st="8" end="8"/>
                                            </p:txEl>
                                          </p:spTgt>
                                        </p:tgtEl>
                                        <p:attrNameLst>
                                          <p:attrName>ppt_x</p:attrName>
                                        </p:attrNameLst>
                                      </p:cBhvr>
                                      <p:tavLst>
                                        <p:tav tm="100000">
                                          <p:val>
                                            <p:strVal val="#ppt_x"/>
                                          </p:val>
                                        </p:tav>
                                        <p:tav>
                                          <p:val>
                                            <p:strVal val="#ppt_x"/>
                                          </p:val>
                                        </p:tav>
                                      </p:tavLst>
                                    </p:anim>
                                    <p:anim calcmode="lin" valueType="num">
                                      <p:cBhvr additive="repl">
                                        <p:cTn id="20" dur="500" fill="hold"/>
                                        <p:tgtEl>
                                          <p:spTgt spid="22530">
                                            <p:txEl>
                                              <p:pRg st="8" end="8"/>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A28A3C5D-575B-DC6E-FB69-E743BA688480}"/>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23554" name="Rectangle 2">
            <a:extLst>
              <a:ext uri="{FF2B5EF4-FFF2-40B4-BE49-F238E27FC236}">
                <a16:creationId xmlns:a16="http://schemas.microsoft.com/office/drawing/2014/main" id="{CA816183-F53F-9480-FF32-5B38B95642F9}"/>
              </a:ext>
            </a:extLst>
          </p:cNvPr>
          <p:cNvSpPr>
            <a:spLocks noChangeArrowheads="1"/>
          </p:cNvSpPr>
          <p:nvPr/>
        </p:nvSpPr>
        <p:spPr bwMode="auto">
          <a:xfrm>
            <a:off x="395288" y="485775"/>
            <a:ext cx="83534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t>Η βενζίνη εισρέοντας στον εξαεριωτή συναντά, πρώτα, ένα κλειστό δοχείο που λέγεται δοχείο σταθερής στάθμης. </a:t>
            </a:r>
          </a:p>
        </p:txBody>
      </p:sp>
      <p:pic>
        <p:nvPicPr>
          <p:cNvPr id="23555" name="Picture 3">
            <a:extLst>
              <a:ext uri="{FF2B5EF4-FFF2-40B4-BE49-F238E27FC236}">
                <a16:creationId xmlns:a16="http://schemas.microsoft.com/office/drawing/2014/main" id="{E2D4FC46-68F8-D0CB-9890-EC278F693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830263"/>
            <a:ext cx="2303462" cy="2244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Rectangle 4">
            <a:extLst>
              <a:ext uri="{FF2B5EF4-FFF2-40B4-BE49-F238E27FC236}">
                <a16:creationId xmlns:a16="http://schemas.microsoft.com/office/drawing/2014/main" id="{44C300A8-703D-783B-68F6-B5FDE49898A0}"/>
              </a:ext>
            </a:extLst>
          </p:cNvPr>
          <p:cNvSpPr>
            <a:spLocks noChangeArrowheads="1"/>
          </p:cNvSpPr>
          <p:nvPr/>
        </p:nvSpPr>
        <p:spPr bwMode="auto">
          <a:xfrm>
            <a:off x="323850" y="1198563"/>
            <a:ext cx="5976938"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Στην επιφάνεια της βενζίνης που βρίσκεται στη λεκάνη αυτή, ασκείται η ατμοσφαιρική πίεση. </a:t>
            </a:r>
          </a:p>
          <a:p>
            <a:pPr algn="ctr" hangingPunct="1">
              <a:lnSpc>
                <a:spcPct val="100000"/>
              </a:lnSpc>
            </a:pPr>
            <a:endParaRPr lang="el-GR" altLang="el-GR" sz="800"/>
          </a:p>
          <a:p>
            <a:pPr algn="ctr" hangingPunct="1">
              <a:lnSpc>
                <a:spcPct val="100000"/>
              </a:lnSpc>
            </a:pPr>
            <a:r>
              <a:rPr lang="el-GR" altLang="el-GR"/>
              <a:t>Η διαφορά αυτή πίεσης που δημιουργείται, αναγκάζει τη βενζίνη να φθάσει, δια μέσου των σωληνώσεων, μέχρι το βεντούρι, όπου - λόγω της ταχύτητας του αέρα- εξαεριώνεται, καθώς αναμιγνύεται μ' αυτόν. </a:t>
            </a:r>
          </a:p>
        </p:txBody>
      </p:sp>
      <p:sp>
        <p:nvSpPr>
          <p:cNvPr id="23557" name="Rectangle 5">
            <a:extLst>
              <a:ext uri="{FF2B5EF4-FFF2-40B4-BE49-F238E27FC236}">
                <a16:creationId xmlns:a16="http://schemas.microsoft.com/office/drawing/2014/main" id="{BC60FA4F-96B5-92D1-D260-2FAB6AE708C4}"/>
              </a:ext>
            </a:extLst>
          </p:cNvPr>
          <p:cNvSpPr>
            <a:spLocks noChangeArrowheads="1"/>
          </p:cNvSpPr>
          <p:nvPr/>
        </p:nvSpPr>
        <p:spPr bwMode="auto">
          <a:xfrm>
            <a:off x="395288" y="3076575"/>
            <a:ext cx="8208962" cy="173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Στη συνέχεια, το μίγμα πλέον αέρα-βενζίνης διοχετεύεται με μεγάλη ταχύτητα, μέσω της πολλαπλής εισαγωγής, στους κυλίνδρους του κινητήρα. </a:t>
            </a:r>
          </a:p>
          <a:p>
            <a:pPr algn="ctr" hangingPunct="1">
              <a:lnSpc>
                <a:spcPct val="100000"/>
              </a:lnSpc>
            </a:pPr>
            <a:r>
              <a:rPr lang="el-GR" altLang="el-GR"/>
              <a:t>Η πεταλούδα, που βρίσκεται στην έξοδο του εξαεριωτή, ανοιγοκλείνει και ρυθμίζει τη διατομή της διόδου απ' όπου διέρχεται το μίγμα. Έτσι, επιτυγχάνεται η παροχή της αναγκαίας ποσότητας μίγματος προς τους κυλίνδρους, ανάλογα, με το φορτίο και την ταχύτητα περιστροφής του κινητήρα.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3556">
                                            <p:txEl>
                                              <p:pRg st="0" end="0"/>
                                            </p:txEl>
                                          </p:spTgt>
                                        </p:tgtEl>
                                        <p:attrNameLst>
                                          <p:attrName>style.visibility</p:attrName>
                                        </p:attrNameLst>
                                      </p:cBhvr>
                                      <p:to>
                                        <p:strVal val="visible"/>
                                      </p:to>
                                    </p:set>
                                    <p:anim calcmode="lin" valueType="num">
                                      <p:cBhvr additive="repl">
                                        <p:cTn id="7" dur="500" fill="hold"/>
                                        <p:tgtEl>
                                          <p:spTgt spid="23556">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23556">
                                            <p:txEl>
                                              <p:pRg st="0" end="0"/>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23556">
                                            <p:txEl>
                                              <p:pRg st="2" end="2"/>
                                            </p:txEl>
                                          </p:spTgt>
                                        </p:tgtEl>
                                        <p:attrNameLst>
                                          <p:attrName>style.visibility</p:attrName>
                                        </p:attrNameLst>
                                      </p:cBhvr>
                                      <p:to>
                                        <p:strVal val="visible"/>
                                      </p:to>
                                    </p:set>
                                    <p:anim calcmode="lin" valueType="num">
                                      <p:cBhvr additive="repl">
                                        <p:cTn id="11" dur="500" fill="hold"/>
                                        <p:tgtEl>
                                          <p:spTgt spid="23556">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23556">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additive="repl">
                                        <p:cTn id="16" dur="1" fill="hold">
                                          <p:stCondLst>
                                            <p:cond delay="0"/>
                                          </p:stCondLst>
                                        </p:cTn>
                                        <p:tgtEl>
                                          <p:spTgt spid="23557">
                                            <p:txEl>
                                              <p:pRg st="0" end="0"/>
                                            </p:txEl>
                                          </p:spTgt>
                                        </p:tgtEl>
                                        <p:attrNameLst>
                                          <p:attrName>style.visibility</p:attrName>
                                        </p:attrNameLst>
                                      </p:cBhvr>
                                      <p:to>
                                        <p:strVal val="visible"/>
                                      </p:to>
                                    </p:set>
                                    <p:anim calcmode="lin" valueType="num">
                                      <p:cBhvr additive="repl">
                                        <p:cTn id="17" dur="500" fill="hold"/>
                                        <p:tgtEl>
                                          <p:spTgt spid="23557">
                                            <p:txEl>
                                              <p:pRg st="0" end="0"/>
                                            </p:txEl>
                                          </p:spTgt>
                                        </p:tgtEl>
                                        <p:attrNameLst>
                                          <p:attrName>ppt_x</p:attrName>
                                        </p:attrNameLst>
                                      </p:cBhvr>
                                      <p:tavLst>
                                        <p:tav tm="100000">
                                          <p:val>
                                            <p:strVal val="#ppt_x"/>
                                          </p:val>
                                        </p:tav>
                                        <p:tav>
                                          <p:val>
                                            <p:strVal val="#ppt_x"/>
                                          </p:val>
                                        </p:tav>
                                      </p:tavLst>
                                    </p:anim>
                                    <p:anim calcmode="lin" valueType="num">
                                      <p:cBhvr additive="repl">
                                        <p:cTn id="18" dur="500" fill="hold"/>
                                        <p:tgtEl>
                                          <p:spTgt spid="23557">
                                            <p:txEl>
                                              <p:pRg st="0" end="0"/>
                                            </p:txEl>
                                          </p:spTgt>
                                        </p:tgtEl>
                                        <p:attrNameLst>
                                          <p:attrName>ppt_y</p:attrName>
                                        </p:attrNameLst>
                                      </p:cBhvr>
                                      <p:tavLst>
                                        <p:tav tm="100000">
                                          <p:val>
                                            <p:strVal val="1+#ppt_h/2"/>
                                          </p:val>
                                        </p:tav>
                                        <p:tav>
                                          <p:val>
                                            <p:strVal val="#ppt_y"/>
                                          </p:val>
                                        </p:tav>
                                      </p:tavLst>
                                    </p:anim>
                                  </p:childTnLst>
                                </p:cTn>
                              </p:par>
                              <p:par>
                                <p:cTn id="19" presetID="2" presetClass="entr" presetSubtype="4" fill="hold" nodeType="withEffect">
                                  <p:stCondLst>
                                    <p:cond delay="0"/>
                                  </p:stCondLst>
                                  <p:childTnLst>
                                    <p:set>
                                      <p:cBhvr additive="repl">
                                        <p:cTn id="20" dur="1" fill="hold">
                                          <p:stCondLst>
                                            <p:cond delay="0"/>
                                          </p:stCondLst>
                                        </p:cTn>
                                        <p:tgtEl>
                                          <p:spTgt spid="23557">
                                            <p:txEl>
                                              <p:pRg st="1" end="1"/>
                                            </p:txEl>
                                          </p:spTgt>
                                        </p:tgtEl>
                                        <p:attrNameLst>
                                          <p:attrName>style.visibility</p:attrName>
                                        </p:attrNameLst>
                                      </p:cBhvr>
                                      <p:to>
                                        <p:strVal val="visible"/>
                                      </p:to>
                                    </p:set>
                                    <p:anim calcmode="lin" valueType="num">
                                      <p:cBhvr additive="repl">
                                        <p:cTn id="21" dur="500" fill="hold"/>
                                        <p:tgtEl>
                                          <p:spTgt spid="23557">
                                            <p:txEl>
                                              <p:pRg st="1" end="1"/>
                                            </p:txEl>
                                          </p:spTgt>
                                        </p:tgtEl>
                                        <p:attrNameLst>
                                          <p:attrName>ppt_x</p:attrName>
                                        </p:attrNameLst>
                                      </p:cBhvr>
                                      <p:tavLst>
                                        <p:tav tm="100000">
                                          <p:val>
                                            <p:strVal val="#ppt_x"/>
                                          </p:val>
                                        </p:tav>
                                        <p:tav>
                                          <p:val>
                                            <p:strVal val="#ppt_x"/>
                                          </p:val>
                                        </p:tav>
                                      </p:tavLst>
                                    </p:anim>
                                    <p:anim calcmode="lin" valueType="num">
                                      <p:cBhvr additive="repl">
                                        <p:cTn id="22" dur="500" fill="hold"/>
                                        <p:tgtEl>
                                          <p:spTgt spid="23557">
                                            <p:txEl>
                                              <p:pRg st="1" end="1"/>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17463831-3E29-1EBC-4C3D-ECD96B747CD2}"/>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Ποιότητα καυσίμου</a:t>
            </a:r>
          </a:p>
        </p:txBody>
      </p:sp>
      <p:sp>
        <p:nvSpPr>
          <p:cNvPr id="6146" name="Rectangle 2">
            <a:extLst>
              <a:ext uri="{FF2B5EF4-FFF2-40B4-BE49-F238E27FC236}">
                <a16:creationId xmlns:a16="http://schemas.microsoft.com/office/drawing/2014/main" id="{6078EF3E-1F7D-F67B-2A1C-8E91D4EC74B3}"/>
              </a:ext>
            </a:extLst>
          </p:cNvPr>
          <p:cNvSpPr>
            <a:spLocks noChangeArrowheads="1"/>
          </p:cNvSpPr>
          <p:nvPr/>
        </p:nvSpPr>
        <p:spPr bwMode="auto">
          <a:xfrm>
            <a:off x="395288" y="771525"/>
            <a:ext cx="8353425" cy="310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Για να πραγματοποιηθεί τέλεια ή πλήρης καύση της βενζίνης, αυτή πρέπει να αεριοποιηθεί και να αναμιχθεί με μία ελάχιστη ποσότητα αέρα, σχηματίζοντας το κατάλληλο καύσιμο μίγμα (αέρα - βενζίνης). </a:t>
            </a:r>
          </a:p>
          <a:p>
            <a:pPr algn="ctr" hangingPunct="1">
              <a:lnSpc>
                <a:spcPct val="100000"/>
              </a:lnSpc>
            </a:pPr>
            <a:endParaRPr lang="el-GR" altLang="el-GR"/>
          </a:p>
          <a:p>
            <a:pPr algn="ctr" hangingPunct="1">
              <a:lnSpc>
                <a:spcPct val="100000"/>
              </a:lnSpc>
            </a:pPr>
            <a:endParaRPr lang="el-GR" altLang="el-GR"/>
          </a:p>
          <a:p>
            <a:pPr algn="ctr" hangingPunct="1">
              <a:lnSpc>
                <a:spcPct val="100000"/>
              </a:lnSpc>
            </a:pPr>
            <a:r>
              <a:rPr lang="el-GR" altLang="el-GR"/>
              <a:t>Το μίγμα αυτό, στην κατά βάρος σύνθεση του, αποτελείται από 1 μέρος βενζίνη και 14,7 μέρη αέρα, που ονομάζεται </a:t>
            </a:r>
            <a:r>
              <a:rPr lang="el-GR" altLang="el-GR">
                <a:solidFill>
                  <a:srgbClr val="0070C0"/>
                </a:solidFill>
              </a:rPr>
              <a:t>στοιχειομετρική αναλογία</a:t>
            </a:r>
            <a:r>
              <a:rPr lang="el-GR" altLang="el-GR"/>
              <a:t>. </a:t>
            </a:r>
          </a:p>
          <a:p>
            <a:pPr algn="ctr" hangingPunct="1">
              <a:lnSpc>
                <a:spcPct val="100000"/>
              </a:lnSpc>
            </a:pPr>
            <a:endParaRPr lang="el-GR" altLang="el-GR"/>
          </a:p>
          <a:p>
            <a:pPr algn="ctr" hangingPunct="1">
              <a:lnSpc>
                <a:spcPct val="100000"/>
              </a:lnSpc>
            </a:pPr>
            <a:endParaRPr lang="el-GR" altLang="el-GR"/>
          </a:p>
          <a:p>
            <a:pPr algn="ctr" hangingPunct="1">
              <a:lnSpc>
                <a:spcPct val="100000"/>
              </a:lnSpc>
            </a:pPr>
            <a:r>
              <a:rPr lang="el-GR" altLang="el-GR"/>
              <a:t>Η τυπική αυτή αναλογία του μίγματος μεταβάλλεται, ανάλογα με τις συνθήκες λειτουργίας του κινητήρα.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6146">
                                            <p:txEl>
                                              <p:pRg st="3" end="3"/>
                                            </p:txEl>
                                          </p:spTgt>
                                        </p:tgtEl>
                                        <p:attrNameLst>
                                          <p:attrName>style.visibility</p:attrName>
                                        </p:attrNameLst>
                                      </p:cBhvr>
                                      <p:to>
                                        <p:strVal val="visible"/>
                                      </p:to>
                                    </p:set>
                                    <p:anim calcmode="lin" valueType="num">
                                      <p:cBhvr additive="repl">
                                        <p:cTn id="7" dur="500" fill="hold"/>
                                        <p:tgtEl>
                                          <p:spTgt spid="6146">
                                            <p:txEl>
                                              <p:pRg st="3" end="3"/>
                                            </p:txEl>
                                          </p:spTgt>
                                        </p:tgtEl>
                                        <p:attrNameLst>
                                          <p:attrName>ppt_x</p:attrName>
                                        </p:attrNameLst>
                                      </p:cBhvr>
                                      <p:tavLst>
                                        <p:tav tm="100000">
                                          <p:val>
                                            <p:strVal val="#ppt_x"/>
                                          </p:val>
                                        </p:tav>
                                        <p:tav>
                                          <p:val>
                                            <p:strVal val="#ppt_x"/>
                                          </p:val>
                                        </p:tav>
                                      </p:tavLst>
                                    </p:anim>
                                    <p:anim calcmode="lin" valueType="num">
                                      <p:cBhvr additive="repl">
                                        <p:cTn id="8" dur="500" fill="hold"/>
                                        <p:tgtEl>
                                          <p:spTgt spid="6146">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6146">
                                            <p:txEl>
                                              <p:pRg st="6" end="6"/>
                                            </p:txEl>
                                          </p:spTgt>
                                        </p:tgtEl>
                                        <p:attrNameLst>
                                          <p:attrName>style.visibility</p:attrName>
                                        </p:attrNameLst>
                                      </p:cBhvr>
                                      <p:to>
                                        <p:strVal val="visible"/>
                                      </p:to>
                                    </p:set>
                                    <p:anim calcmode="lin" valueType="num">
                                      <p:cBhvr additive="repl">
                                        <p:cTn id="13" dur="500" fill="hold"/>
                                        <p:tgtEl>
                                          <p:spTgt spid="6146">
                                            <p:txEl>
                                              <p:pRg st="6" end="6"/>
                                            </p:txEl>
                                          </p:spTgt>
                                        </p:tgtEl>
                                        <p:attrNameLst>
                                          <p:attrName>ppt_x</p:attrName>
                                        </p:attrNameLst>
                                      </p:cBhvr>
                                      <p:tavLst>
                                        <p:tav tm="100000">
                                          <p:val>
                                            <p:strVal val="#ppt_x"/>
                                          </p:val>
                                        </p:tav>
                                        <p:tav>
                                          <p:val>
                                            <p:strVal val="#ppt_x"/>
                                          </p:val>
                                        </p:tav>
                                      </p:tavLst>
                                    </p:anim>
                                    <p:anim calcmode="lin" valueType="num">
                                      <p:cBhvr additive="repl">
                                        <p:cTn id="14" dur="500" fill="hold"/>
                                        <p:tgtEl>
                                          <p:spTgt spid="6146">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165635FF-F851-56D5-5C25-DCBFDA9FE439}"/>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24578" name="Rectangle 2">
            <a:extLst>
              <a:ext uri="{FF2B5EF4-FFF2-40B4-BE49-F238E27FC236}">
                <a16:creationId xmlns:a16="http://schemas.microsoft.com/office/drawing/2014/main" id="{2E232C78-A675-1115-8C72-3126C104E52A}"/>
              </a:ext>
            </a:extLst>
          </p:cNvPr>
          <p:cNvSpPr>
            <a:spLocks noChangeArrowheads="1"/>
          </p:cNvSpPr>
          <p:nvPr/>
        </p:nvSpPr>
        <p:spPr bwMode="auto">
          <a:xfrm>
            <a:off x="179388" y="771525"/>
            <a:ext cx="5761037" cy="380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613"/>
              </a:spcAft>
            </a:pPr>
            <a:r>
              <a:rPr lang="el-GR" altLang="el-GR"/>
              <a:t>Το δοχείο σταθερής στάθμης έχει προορισμό να κρατάει πάντα μια σταθερή ποσότητα βενζίνης (γι' αυτό λέγεται και «σταθερής στάθμης») για όλες τις ανάγκες του κινητήρα. </a:t>
            </a:r>
          </a:p>
          <a:p>
            <a:pPr algn="ctr" hangingPunct="1">
              <a:lnSpc>
                <a:spcPct val="100000"/>
              </a:lnSpc>
              <a:spcAft>
                <a:spcPts val="613"/>
              </a:spcAft>
            </a:pPr>
            <a:r>
              <a:rPr lang="el-GR" altLang="el-GR"/>
              <a:t>Μέσα στο δοχείο υπάρχει ένας μηχανισμός με πλωτήρα (φλοτέρ). Όταν το δοχείο γεμίσει με βενζίνη μέχρι την επιθυμητή στάθμη, ο πλωτήρας ανεβαίνει και μια κωνική βελόνα, που βρίσκεται στερεωμένη στην άκρη του, κλείνει τη δίοδο εισαγωγής της βενζίνης.</a:t>
            </a:r>
          </a:p>
          <a:p>
            <a:pPr algn="ctr" hangingPunct="1">
              <a:lnSpc>
                <a:spcPct val="100000"/>
              </a:lnSpc>
              <a:spcAft>
                <a:spcPts val="613"/>
              </a:spcAft>
            </a:pPr>
            <a:r>
              <a:rPr lang="el-GR" altLang="el-GR"/>
              <a:t>Όταν η στάθμη της βενζίνης κατέβει, τότε και ο πλωτήρας κατεβαίνει, οπότε η κωνική βελόνα του ανοίγει τη δίοδο της βενζίνης και το δοχείο γεμίζει και πάλι.</a:t>
            </a:r>
          </a:p>
        </p:txBody>
      </p:sp>
      <p:pic>
        <p:nvPicPr>
          <p:cNvPr id="24579" name="Picture 3">
            <a:extLst>
              <a:ext uri="{FF2B5EF4-FFF2-40B4-BE49-F238E27FC236}">
                <a16:creationId xmlns:a16="http://schemas.microsoft.com/office/drawing/2014/main" id="{94B64E44-8020-5E58-8C84-F472EDFBE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625475"/>
            <a:ext cx="2735263" cy="2292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Rectangle 4">
            <a:extLst>
              <a:ext uri="{FF2B5EF4-FFF2-40B4-BE49-F238E27FC236}">
                <a16:creationId xmlns:a16="http://schemas.microsoft.com/office/drawing/2014/main" id="{62D0DA8A-8E4F-381F-4CCD-019711032F52}"/>
              </a:ext>
            </a:extLst>
          </p:cNvPr>
          <p:cNvSpPr>
            <a:spLocks noChangeArrowheads="1"/>
          </p:cNvSpPr>
          <p:nvPr/>
        </p:nvSpPr>
        <p:spPr bwMode="auto">
          <a:xfrm>
            <a:off x="6083300" y="2932113"/>
            <a:ext cx="2952750"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400" i="1">
                <a:latin typeface="Calibri" panose="020F0502020204030204" pitchFamily="34" charset="0"/>
              </a:rPr>
              <a:t>Σύστημα δοχείου σταθερής στάθμης.</a:t>
            </a:r>
          </a:p>
          <a:p>
            <a:pPr hangingPunct="1">
              <a:lnSpc>
                <a:spcPct val="100000"/>
              </a:lnSpc>
            </a:pPr>
            <a:r>
              <a:rPr lang="el-GR" altLang="el-GR" sz="1400">
                <a:latin typeface="Calibri" panose="020F0502020204030204" pitchFamily="34" charset="0"/>
              </a:rPr>
              <a:t>1. Αναπνοή δοχείου</a:t>
            </a:r>
          </a:p>
          <a:p>
            <a:pPr hangingPunct="1">
              <a:lnSpc>
                <a:spcPct val="100000"/>
              </a:lnSpc>
            </a:pPr>
            <a:r>
              <a:rPr lang="el-GR" altLang="el-GR" sz="1400">
                <a:latin typeface="Calibri" panose="020F0502020204030204" pitchFamily="34" charset="0"/>
              </a:rPr>
              <a:t>2. Είσοδος καυσίμου από την αντλία</a:t>
            </a:r>
          </a:p>
          <a:p>
            <a:pPr hangingPunct="1">
              <a:lnSpc>
                <a:spcPct val="100000"/>
              </a:lnSpc>
            </a:pPr>
            <a:r>
              <a:rPr lang="el-GR" altLang="el-GR" sz="1400">
                <a:latin typeface="Calibri" panose="020F0502020204030204" pitchFamily="34" charset="0"/>
              </a:rPr>
              <a:t>3. Κωνική βελόνα</a:t>
            </a:r>
          </a:p>
          <a:p>
            <a:pPr hangingPunct="1">
              <a:lnSpc>
                <a:spcPct val="100000"/>
              </a:lnSpc>
            </a:pPr>
            <a:r>
              <a:rPr lang="el-GR" altLang="el-GR" sz="1400">
                <a:latin typeface="Calibri" panose="020F0502020204030204" pitchFamily="34" charset="0"/>
              </a:rPr>
              <a:t>4. Φλότερ</a:t>
            </a:r>
          </a:p>
          <a:p>
            <a:pPr hangingPunct="1">
              <a:lnSpc>
                <a:spcPct val="100000"/>
              </a:lnSpc>
            </a:pPr>
            <a:r>
              <a:rPr lang="el-GR" altLang="el-GR" sz="1400">
                <a:latin typeface="Calibri" panose="020F0502020204030204" pitchFamily="34" charset="0"/>
              </a:rPr>
              <a:t>5. Δοχείο</a:t>
            </a:r>
          </a:p>
          <a:p>
            <a:pPr hangingPunct="1">
              <a:lnSpc>
                <a:spcPct val="100000"/>
              </a:lnSpc>
            </a:pPr>
            <a:r>
              <a:rPr lang="el-GR" altLang="el-GR" sz="1400">
                <a:latin typeface="Calibri" panose="020F0502020204030204" pitchFamily="34" charset="0"/>
              </a:rPr>
              <a:t>6. Πεταλούδα γκαζιού</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4578">
                                            <p:txEl>
                                              <p:pRg st="1" end="1"/>
                                            </p:txEl>
                                          </p:spTgt>
                                        </p:tgtEl>
                                        <p:attrNameLst>
                                          <p:attrName>style.visibility</p:attrName>
                                        </p:attrNameLst>
                                      </p:cBhvr>
                                      <p:to>
                                        <p:strVal val="visible"/>
                                      </p:to>
                                    </p:set>
                                    <p:anim calcmode="lin" valueType="num">
                                      <p:cBhvr additive="repl">
                                        <p:cTn id="7" dur="500" fill="hold"/>
                                        <p:tgtEl>
                                          <p:spTgt spid="24578">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24578">
                                            <p:txEl>
                                              <p:pRg st="1" end="1"/>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24578">
                                            <p:txEl>
                                              <p:pRg st="2" end="2"/>
                                            </p:txEl>
                                          </p:spTgt>
                                        </p:tgtEl>
                                        <p:attrNameLst>
                                          <p:attrName>style.visibility</p:attrName>
                                        </p:attrNameLst>
                                      </p:cBhvr>
                                      <p:to>
                                        <p:strVal val="visible"/>
                                      </p:to>
                                    </p:set>
                                    <p:anim calcmode="lin" valueType="num">
                                      <p:cBhvr additive="repl">
                                        <p:cTn id="11" dur="500" fill="hold"/>
                                        <p:tgtEl>
                                          <p:spTgt spid="24578">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24578">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20A9805B-95DC-7661-3148-09A75DC3B237}"/>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25602" name="Rectangle 2">
            <a:extLst>
              <a:ext uri="{FF2B5EF4-FFF2-40B4-BE49-F238E27FC236}">
                <a16:creationId xmlns:a16="http://schemas.microsoft.com/office/drawing/2014/main" id="{37899230-103E-8BA2-D8FE-41AA298D5ED6}"/>
              </a:ext>
            </a:extLst>
          </p:cNvPr>
          <p:cNvSpPr>
            <a:spLocks noChangeArrowheads="1"/>
          </p:cNvSpPr>
          <p:nvPr/>
        </p:nvSpPr>
        <p:spPr bwMode="auto">
          <a:xfrm>
            <a:off x="395288" y="771525"/>
            <a:ext cx="8353425" cy="301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Συστήματα και λειτουργία του εξαεριωτή. </a:t>
            </a:r>
          </a:p>
          <a:p>
            <a:pPr algn="ctr" hangingPunct="1">
              <a:lnSpc>
                <a:spcPct val="100000"/>
              </a:lnSpc>
            </a:pPr>
            <a:endParaRPr lang="el-GR" altLang="el-GR"/>
          </a:p>
          <a:p>
            <a:pPr algn="ctr" hangingPunct="1">
              <a:lnSpc>
                <a:spcPct val="100000"/>
              </a:lnSpc>
            </a:pPr>
            <a:r>
              <a:rPr lang="el-GR" altLang="el-GR"/>
              <a:t>Ένας σύγχρονος εξαεριωτής διαθέτει για τη σωστή λειτουργία του κινητήρα και για όλες τις συνθήκες οδήγησης, τα ακόλουθα συστήματα:</a:t>
            </a:r>
          </a:p>
          <a:p>
            <a:pPr algn="ctr" hangingPunct="1">
              <a:lnSpc>
                <a:spcPct val="100000"/>
              </a:lnSpc>
            </a:pPr>
            <a:endParaRPr lang="el-GR" altLang="el-GR"/>
          </a:p>
          <a:p>
            <a:pPr marL="450850" hangingPunct="1">
              <a:lnSpc>
                <a:spcPct val="100000"/>
              </a:lnSpc>
              <a:spcAft>
                <a:spcPts val="1213"/>
              </a:spcAft>
            </a:pPr>
            <a:r>
              <a:rPr lang="el-GR" altLang="el-GR"/>
              <a:t>1. Σύστημα κανονικής πορείας με μερική ή πλήρη ισχύ του κινητήρα.</a:t>
            </a:r>
          </a:p>
          <a:p>
            <a:pPr marL="450850" hangingPunct="1">
              <a:lnSpc>
                <a:spcPct val="100000"/>
              </a:lnSpc>
              <a:spcAft>
                <a:spcPts val="1213"/>
              </a:spcAft>
            </a:pPr>
            <a:r>
              <a:rPr lang="el-GR" altLang="el-GR"/>
              <a:t>2. Σύστημα βραδυπορίας (ρελαντί).</a:t>
            </a:r>
          </a:p>
          <a:p>
            <a:pPr marL="450850" hangingPunct="1">
              <a:lnSpc>
                <a:spcPct val="100000"/>
              </a:lnSpc>
              <a:spcAft>
                <a:spcPts val="1213"/>
              </a:spcAft>
            </a:pPr>
            <a:r>
              <a:rPr lang="el-GR" altLang="el-GR"/>
              <a:t>3. Σύστημα στιγμιαίας επιτάχυνσης.</a:t>
            </a:r>
          </a:p>
          <a:p>
            <a:pPr marL="450850" hangingPunct="1">
              <a:lnSpc>
                <a:spcPct val="100000"/>
              </a:lnSpc>
              <a:spcAft>
                <a:spcPts val="1213"/>
              </a:spcAft>
            </a:pPr>
            <a:r>
              <a:rPr lang="el-GR" altLang="el-GR"/>
              <a:t>4. Σύστημα ψυχρής εκκίνησης.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5602">
                                            <p:txEl>
                                              <p:pRg st="4" end="4"/>
                                            </p:txEl>
                                          </p:spTgt>
                                        </p:tgtEl>
                                        <p:attrNameLst>
                                          <p:attrName>style.visibility</p:attrName>
                                        </p:attrNameLst>
                                      </p:cBhvr>
                                      <p:to>
                                        <p:strVal val="visible"/>
                                      </p:to>
                                    </p:set>
                                    <p:anim calcmode="lin" valueType="num">
                                      <p:cBhvr additive="repl">
                                        <p:cTn id="7" dur="500" fill="hold"/>
                                        <p:tgtEl>
                                          <p:spTgt spid="25602">
                                            <p:txEl>
                                              <p:pRg st="4" end="4"/>
                                            </p:txEl>
                                          </p:spTgt>
                                        </p:tgtEl>
                                        <p:attrNameLst>
                                          <p:attrName>ppt_x</p:attrName>
                                        </p:attrNameLst>
                                      </p:cBhvr>
                                      <p:tavLst>
                                        <p:tav tm="100000">
                                          <p:val>
                                            <p:strVal val="#ppt_x"/>
                                          </p:val>
                                        </p:tav>
                                        <p:tav>
                                          <p:val>
                                            <p:strVal val="#ppt_x"/>
                                          </p:val>
                                        </p:tav>
                                      </p:tavLst>
                                    </p:anim>
                                    <p:anim calcmode="lin" valueType="num">
                                      <p:cBhvr additive="repl">
                                        <p:cTn id="8" dur="500" fill="hold"/>
                                        <p:tgtEl>
                                          <p:spTgt spid="25602">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25602">
                                            <p:txEl>
                                              <p:pRg st="5" end="5"/>
                                            </p:txEl>
                                          </p:spTgt>
                                        </p:tgtEl>
                                        <p:attrNameLst>
                                          <p:attrName>style.visibility</p:attrName>
                                        </p:attrNameLst>
                                      </p:cBhvr>
                                      <p:to>
                                        <p:strVal val="visible"/>
                                      </p:to>
                                    </p:set>
                                    <p:anim calcmode="lin" valueType="num">
                                      <p:cBhvr additive="repl">
                                        <p:cTn id="13" dur="500" fill="hold"/>
                                        <p:tgtEl>
                                          <p:spTgt spid="25602">
                                            <p:txEl>
                                              <p:pRg st="5" end="5"/>
                                            </p:txEl>
                                          </p:spTgt>
                                        </p:tgtEl>
                                        <p:attrNameLst>
                                          <p:attrName>ppt_x</p:attrName>
                                        </p:attrNameLst>
                                      </p:cBhvr>
                                      <p:tavLst>
                                        <p:tav tm="100000">
                                          <p:val>
                                            <p:strVal val="#ppt_x"/>
                                          </p:val>
                                        </p:tav>
                                        <p:tav>
                                          <p:val>
                                            <p:strVal val="#ppt_x"/>
                                          </p:val>
                                        </p:tav>
                                      </p:tavLst>
                                    </p:anim>
                                    <p:anim calcmode="lin" valueType="num">
                                      <p:cBhvr additive="repl">
                                        <p:cTn id="14" dur="500" fill="hold"/>
                                        <p:tgtEl>
                                          <p:spTgt spid="25602">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25602">
                                            <p:txEl>
                                              <p:pRg st="6" end="6"/>
                                            </p:txEl>
                                          </p:spTgt>
                                        </p:tgtEl>
                                        <p:attrNameLst>
                                          <p:attrName>style.visibility</p:attrName>
                                        </p:attrNameLst>
                                      </p:cBhvr>
                                      <p:to>
                                        <p:strVal val="visible"/>
                                      </p:to>
                                    </p:set>
                                    <p:anim calcmode="lin" valueType="num">
                                      <p:cBhvr additive="repl">
                                        <p:cTn id="19" dur="500" fill="hold"/>
                                        <p:tgtEl>
                                          <p:spTgt spid="25602">
                                            <p:txEl>
                                              <p:pRg st="6" end="6"/>
                                            </p:txEl>
                                          </p:spTgt>
                                        </p:tgtEl>
                                        <p:attrNameLst>
                                          <p:attrName>ppt_x</p:attrName>
                                        </p:attrNameLst>
                                      </p:cBhvr>
                                      <p:tavLst>
                                        <p:tav tm="100000">
                                          <p:val>
                                            <p:strVal val="#ppt_x"/>
                                          </p:val>
                                        </p:tav>
                                        <p:tav>
                                          <p:val>
                                            <p:strVal val="#ppt_x"/>
                                          </p:val>
                                        </p:tav>
                                      </p:tavLst>
                                    </p:anim>
                                    <p:anim calcmode="lin" valueType="num">
                                      <p:cBhvr additive="repl">
                                        <p:cTn id="20" dur="500" fill="hold"/>
                                        <p:tgtEl>
                                          <p:spTgt spid="25602">
                                            <p:txEl>
                                              <p:pRg st="6" end="6"/>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25602">
                                            <p:txEl>
                                              <p:pRg st="7" end="7"/>
                                            </p:txEl>
                                          </p:spTgt>
                                        </p:tgtEl>
                                        <p:attrNameLst>
                                          <p:attrName>style.visibility</p:attrName>
                                        </p:attrNameLst>
                                      </p:cBhvr>
                                      <p:to>
                                        <p:strVal val="visible"/>
                                      </p:to>
                                    </p:set>
                                    <p:anim calcmode="lin" valueType="num">
                                      <p:cBhvr additive="repl">
                                        <p:cTn id="25" dur="500" fill="hold"/>
                                        <p:tgtEl>
                                          <p:spTgt spid="25602">
                                            <p:txEl>
                                              <p:pRg st="7" end="7"/>
                                            </p:txEl>
                                          </p:spTgt>
                                        </p:tgtEl>
                                        <p:attrNameLst>
                                          <p:attrName>ppt_x</p:attrName>
                                        </p:attrNameLst>
                                      </p:cBhvr>
                                      <p:tavLst>
                                        <p:tav tm="100000">
                                          <p:val>
                                            <p:strVal val="#ppt_x"/>
                                          </p:val>
                                        </p:tav>
                                        <p:tav>
                                          <p:val>
                                            <p:strVal val="#ppt_x"/>
                                          </p:val>
                                        </p:tav>
                                      </p:tavLst>
                                    </p:anim>
                                    <p:anim calcmode="lin" valueType="num">
                                      <p:cBhvr additive="repl">
                                        <p:cTn id="26" dur="500" fill="hold"/>
                                        <p:tgtEl>
                                          <p:spTgt spid="25602">
                                            <p:txEl>
                                              <p:pRg st="7" end="7"/>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4810A71-2C2E-2B9A-A5F4-F70A611CBAB9}"/>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26626" name="Rectangle 2">
            <a:extLst>
              <a:ext uri="{FF2B5EF4-FFF2-40B4-BE49-F238E27FC236}">
                <a16:creationId xmlns:a16="http://schemas.microsoft.com/office/drawing/2014/main" id="{0A12D847-ADE5-983F-6586-D01A75CA3001}"/>
              </a:ext>
            </a:extLst>
          </p:cNvPr>
          <p:cNvSpPr>
            <a:spLocks noChangeArrowheads="1"/>
          </p:cNvSpPr>
          <p:nvPr/>
        </p:nvSpPr>
        <p:spPr bwMode="auto">
          <a:xfrm>
            <a:off x="395288" y="484188"/>
            <a:ext cx="8353425" cy="1065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213"/>
              </a:spcAft>
            </a:pPr>
            <a:r>
              <a:rPr lang="el-GR" altLang="el-GR"/>
              <a:t>Σύστημα κανονικής πορείας με πλήρη ή μερική ισχύ. </a:t>
            </a:r>
          </a:p>
          <a:p>
            <a:pPr algn="ctr" hangingPunct="1">
              <a:lnSpc>
                <a:spcPct val="100000"/>
              </a:lnSpc>
              <a:spcAft>
                <a:spcPts val="1213"/>
              </a:spcAft>
            </a:pPr>
            <a:r>
              <a:rPr lang="el-GR" altLang="el-GR"/>
              <a:t>Το σύστημα πορείας έχει προορισμό την τροφοδοσία του κινητήρα με καύσιμο, κατά την ομαλή πορεία (σταθερή ταχύτητα) του αυτοκινήτου. </a:t>
            </a:r>
          </a:p>
        </p:txBody>
      </p:sp>
      <p:pic>
        <p:nvPicPr>
          <p:cNvPr id="26627" name="Picture 3">
            <a:extLst>
              <a:ext uri="{FF2B5EF4-FFF2-40B4-BE49-F238E27FC236}">
                <a16:creationId xmlns:a16="http://schemas.microsoft.com/office/drawing/2014/main" id="{37E733B2-BF44-E2D2-01D6-CB81D231C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35125"/>
            <a:ext cx="4505325" cy="3168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Rectangle 4">
            <a:extLst>
              <a:ext uri="{FF2B5EF4-FFF2-40B4-BE49-F238E27FC236}">
                <a16:creationId xmlns:a16="http://schemas.microsoft.com/office/drawing/2014/main" id="{53464BAF-EEAF-030A-077B-A6523EBA9015}"/>
              </a:ext>
            </a:extLst>
          </p:cNvPr>
          <p:cNvSpPr>
            <a:spLocks noChangeArrowheads="1"/>
          </p:cNvSpPr>
          <p:nvPr/>
        </p:nvSpPr>
        <p:spPr bwMode="auto">
          <a:xfrm>
            <a:off x="5075238" y="1779588"/>
            <a:ext cx="3455987" cy="173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t>Η </a:t>
            </a:r>
            <a:r>
              <a:rPr lang="el-GR" altLang="el-GR" u="sng"/>
              <a:t>πεταλούδα του επιταχυντή (γκαζιού) είναι σχεδόν ανοιχτή</a:t>
            </a:r>
            <a:r>
              <a:rPr lang="el-GR" altLang="el-GR"/>
              <a:t>, η ταχύτητα του αέρα στο σωλήνα είναι μεγάλη και στο βεντούρι υπάρχει, αντίστοιχα, μεγάλη υποπίεση.</a:t>
            </a:r>
          </a:p>
        </p:txBody>
      </p:sp>
      <p:sp>
        <p:nvSpPr>
          <p:cNvPr id="26629" name="Rectangle 5">
            <a:extLst>
              <a:ext uri="{FF2B5EF4-FFF2-40B4-BE49-F238E27FC236}">
                <a16:creationId xmlns:a16="http://schemas.microsoft.com/office/drawing/2014/main" id="{B6186138-7589-6448-27C7-CF4CC858E9A3}"/>
              </a:ext>
            </a:extLst>
          </p:cNvPr>
          <p:cNvSpPr>
            <a:spLocks noChangeArrowheads="1"/>
          </p:cNvSpPr>
          <p:nvPr/>
        </p:nvSpPr>
        <p:spPr bwMode="auto">
          <a:xfrm>
            <a:off x="4859338" y="4443413"/>
            <a:ext cx="360045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400" i="1">
                <a:latin typeface="Calibri" panose="020F0502020204030204" pitchFamily="34" charset="0"/>
              </a:rPr>
              <a:t>Σύστημα κανονικής πορείας.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6626">
                                            <p:txEl>
                                              <p:pRg st="1" end="1"/>
                                            </p:txEl>
                                          </p:spTgt>
                                        </p:tgtEl>
                                        <p:attrNameLst>
                                          <p:attrName>style.visibility</p:attrName>
                                        </p:attrNameLst>
                                      </p:cBhvr>
                                      <p:to>
                                        <p:strVal val="visible"/>
                                      </p:to>
                                    </p:set>
                                    <p:anim calcmode="lin" valueType="num">
                                      <p:cBhvr additive="repl">
                                        <p:cTn id="7" dur="500" fill="hold"/>
                                        <p:tgtEl>
                                          <p:spTgt spid="26626">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26626">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additive="repl">
                                        <p:cTn id="12" dur="1" fill="hold">
                                          <p:stCondLst>
                                            <p:cond delay="0"/>
                                          </p:stCondLst>
                                        </p:cTn>
                                        <p:tgtEl>
                                          <p:spTgt spid="26627"/>
                                        </p:tgtEl>
                                        <p:attrNameLst>
                                          <p:attrName>style.visibility</p:attrName>
                                        </p:attrNameLst>
                                      </p:cBhvr>
                                      <p:to>
                                        <p:strVal val="visible"/>
                                      </p:to>
                                    </p:set>
                                    <p:animEffect transition="in" filter="blinds(horizontal)">
                                      <p:cBhvr additive="repl">
                                        <p:cTn id="13" dur="500"/>
                                        <p:tgtEl>
                                          <p:spTgt spid="26627"/>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26629"/>
                                        </p:tgtEl>
                                        <p:attrNameLst>
                                          <p:attrName>style.visibility</p:attrName>
                                        </p:attrNameLst>
                                      </p:cBhvr>
                                      <p:to>
                                        <p:strVal val="visible"/>
                                      </p:to>
                                    </p:set>
                                    <p:animEffect transition="in" filter="blinds(horizontal)">
                                      <p:cBhvr additive="repl">
                                        <p:cTn id="16" dur="500"/>
                                        <p:tgtEl>
                                          <p:spTgt spid="266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additive="repl">
                                        <p:cTn id="20" dur="1" fill="hold">
                                          <p:stCondLst>
                                            <p:cond delay="0"/>
                                          </p:stCondLst>
                                        </p:cTn>
                                        <p:tgtEl>
                                          <p:spTgt spid="26628"/>
                                        </p:tgtEl>
                                        <p:attrNameLst>
                                          <p:attrName>style.visibility</p:attrName>
                                        </p:attrNameLst>
                                      </p:cBhvr>
                                      <p:to>
                                        <p:strVal val="visible"/>
                                      </p:to>
                                    </p:set>
                                    <p:anim calcmode="lin" valueType="num">
                                      <p:cBhvr additive="repl">
                                        <p:cTn id="21" dur="500" fill="hold"/>
                                        <p:tgtEl>
                                          <p:spTgt spid="26628"/>
                                        </p:tgtEl>
                                        <p:attrNameLst>
                                          <p:attrName>ppt_x</p:attrName>
                                        </p:attrNameLst>
                                      </p:cBhvr>
                                      <p:tavLst>
                                        <p:tav tm="100000">
                                          <p:val>
                                            <p:strVal val="#ppt_x"/>
                                          </p:val>
                                        </p:tav>
                                        <p:tav>
                                          <p:val>
                                            <p:strVal val="#ppt_x"/>
                                          </p:val>
                                        </p:tav>
                                      </p:tavLst>
                                    </p:anim>
                                    <p:anim calcmode="lin" valueType="num">
                                      <p:cBhvr additive="repl">
                                        <p:cTn id="22" dur="500" fill="hold"/>
                                        <p:tgtEl>
                                          <p:spTgt spid="2662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BD08E12D-5EEC-0BDD-3E24-51B99A199C6E}"/>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27650" name="Rectangle 2">
            <a:extLst>
              <a:ext uri="{FF2B5EF4-FFF2-40B4-BE49-F238E27FC236}">
                <a16:creationId xmlns:a16="http://schemas.microsoft.com/office/drawing/2014/main" id="{364057D1-5A01-F773-8407-DC61AD56626F}"/>
              </a:ext>
            </a:extLst>
          </p:cNvPr>
          <p:cNvSpPr>
            <a:spLocks noChangeArrowheads="1"/>
          </p:cNvSpPr>
          <p:nvPr/>
        </p:nvSpPr>
        <p:spPr bwMode="auto">
          <a:xfrm>
            <a:off x="252413" y="1354138"/>
            <a:ext cx="4032250" cy="255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t>Η βενζίνη από το δοχείο σταθερής στάθμης, διά μέσου του κεντρικού αγωγού της, λόγω της υποπίεσης στο βεντούρι, φθάνει στην έξοδο του αγωγού που καταλήγει στο βεντούρι, εξαερώνεται, αναμιγνύεται με τον αέρα και σε μορφή μίγματος, πλέον, κατευθύνεται προς τους κυλίνδρους του κινητήρα. </a:t>
            </a:r>
          </a:p>
        </p:txBody>
      </p:sp>
      <p:pic>
        <p:nvPicPr>
          <p:cNvPr id="27651" name="Picture 3">
            <a:extLst>
              <a:ext uri="{FF2B5EF4-FFF2-40B4-BE49-F238E27FC236}">
                <a16:creationId xmlns:a16="http://schemas.microsoft.com/office/drawing/2014/main" id="{9751916C-0EFA-8DDD-22AC-DCBC934D6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184275"/>
            <a:ext cx="4505325" cy="3168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Rectangle 4">
            <a:extLst>
              <a:ext uri="{FF2B5EF4-FFF2-40B4-BE49-F238E27FC236}">
                <a16:creationId xmlns:a16="http://schemas.microsoft.com/office/drawing/2014/main" id="{7950E9C0-BD59-1D00-90CE-3B9B5260CB10}"/>
              </a:ext>
            </a:extLst>
          </p:cNvPr>
          <p:cNvSpPr>
            <a:spLocks noChangeArrowheads="1"/>
          </p:cNvSpPr>
          <p:nvPr/>
        </p:nvSpPr>
        <p:spPr bwMode="auto">
          <a:xfrm>
            <a:off x="4859338" y="4424363"/>
            <a:ext cx="360045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400" i="1">
                <a:latin typeface="Calibri" panose="020F0502020204030204" pitchFamily="34" charset="0"/>
              </a:rPr>
              <a:t>Σύστημα κανονικής πορείας.</a:t>
            </a:r>
          </a:p>
        </p:txBody>
      </p:sp>
      <p:sp>
        <p:nvSpPr>
          <p:cNvPr id="27653" name="Rectangle 5">
            <a:extLst>
              <a:ext uri="{FF2B5EF4-FFF2-40B4-BE49-F238E27FC236}">
                <a16:creationId xmlns:a16="http://schemas.microsoft.com/office/drawing/2014/main" id="{25D977DE-FDD3-D289-4EFD-C61B47FC99E5}"/>
              </a:ext>
            </a:extLst>
          </p:cNvPr>
          <p:cNvSpPr>
            <a:spLocks noChangeArrowheads="1"/>
          </p:cNvSpPr>
          <p:nvPr/>
        </p:nvSpPr>
        <p:spPr bwMode="auto">
          <a:xfrm>
            <a:off x="395288" y="484188"/>
            <a:ext cx="835342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213"/>
              </a:spcAft>
            </a:pPr>
            <a:r>
              <a:rPr lang="el-GR" altLang="el-GR"/>
              <a:t>Σύστημα κανονικής πορείας με πλήρη ή μερική ισχύ.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7650"/>
                                        </p:tgtEl>
                                        <p:attrNameLst>
                                          <p:attrName>style.visibility</p:attrName>
                                        </p:attrNameLst>
                                      </p:cBhvr>
                                      <p:to>
                                        <p:strVal val="visible"/>
                                      </p:to>
                                    </p:set>
                                    <p:anim calcmode="lin" valueType="num">
                                      <p:cBhvr additive="repl">
                                        <p:cTn id="7" dur="500" fill="hold"/>
                                        <p:tgtEl>
                                          <p:spTgt spid="27650"/>
                                        </p:tgtEl>
                                        <p:attrNameLst>
                                          <p:attrName>ppt_x</p:attrName>
                                        </p:attrNameLst>
                                      </p:cBhvr>
                                      <p:tavLst>
                                        <p:tav tm="100000">
                                          <p:val>
                                            <p:strVal val="#ppt_x"/>
                                          </p:val>
                                        </p:tav>
                                        <p:tav>
                                          <p:val>
                                            <p:strVal val="#ppt_x"/>
                                          </p:val>
                                        </p:tav>
                                      </p:tavLst>
                                    </p:anim>
                                    <p:anim calcmode="lin" valueType="num">
                                      <p:cBhvr additive="repl">
                                        <p:cTn id="8" dur="500" fill="hold"/>
                                        <p:tgtEl>
                                          <p:spTgt spid="27650"/>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B4C3A31-4EB3-F487-034D-DDED32F9303B}"/>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28674" name="Rectangle 2">
            <a:extLst>
              <a:ext uri="{FF2B5EF4-FFF2-40B4-BE49-F238E27FC236}">
                <a16:creationId xmlns:a16="http://schemas.microsoft.com/office/drawing/2014/main" id="{666BAB0C-6514-A9B2-0690-7EE89A17D078}"/>
              </a:ext>
            </a:extLst>
          </p:cNvPr>
          <p:cNvSpPr>
            <a:spLocks noChangeArrowheads="1"/>
          </p:cNvSpPr>
          <p:nvPr/>
        </p:nvSpPr>
        <p:spPr bwMode="auto">
          <a:xfrm>
            <a:off x="252413" y="1765300"/>
            <a:ext cx="4032250" cy="173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t>Η διατομή του κεντρικού αγωγού ελέγχεται με ένα ζιγκλέρ που υπάρχει στην άκρη του, μέσα στο δοχείο σταθερής στάθμης, ώστε η ποσότητα του διερχόμενου καυσίμου να είναι ακριβής.</a:t>
            </a:r>
          </a:p>
        </p:txBody>
      </p:sp>
      <p:sp>
        <p:nvSpPr>
          <p:cNvPr id="28675" name="Rectangle 3">
            <a:extLst>
              <a:ext uri="{FF2B5EF4-FFF2-40B4-BE49-F238E27FC236}">
                <a16:creationId xmlns:a16="http://schemas.microsoft.com/office/drawing/2014/main" id="{1C2E67E9-1E0B-DA0B-4EFE-65E2D16874E1}"/>
              </a:ext>
            </a:extLst>
          </p:cNvPr>
          <p:cNvSpPr>
            <a:spLocks noChangeArrowheads="1"/>
          </p:cNvSpPr>
          <p:nvPr/>
        </p:nvSpPr>
        <p:spPr bwMode="auto">
          <a:xfrm>
            <a:off x="4859338" y="4371975"/>
            <a:ext cx="360045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400" i="1">
                <a:latin typeface="Calibri" panose="020F0502020204030204" pitchFamily="34" charset="0"/>
              </a:rPr>
              <a:t>Σύστημα κανονικής πορείας.</a:t>
            </a:r>
          </a:p>
        </p:txBody>
      </p:sp>
      <p:sp>
        <p:nvSpPr>
          <p:cNvPr id="28676" name="Rectangle 4">
            <a:extLst>
              <a:ext uri="{FF2B5EF4-FFF2-40B4-BE49-F238E27FC236}">
                <a16:creationId xmlns:a16="http://schemas.microsoft.com/office/drawing/2014/main" id="{BCADAAA5-0D70-89D6-9BA5-86CC704D8D10}"/>
              </a:ext>
            </a:extLst>
          </p:cNvPr>
          <p:cNvSpPr>
            <a:spLocks noChangeArrowheads="1"/>
          </p:cNvSpPr>
          <p:nvPr/>
        </p:nvSpPr>
        <p:spPr bwMode="auto">
          <a:xfrm>
            <a:off x="395288" y="484188"/>
            <a:ext cx="835342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213"/>
              </a:spcAft>
            </a:pPr>
            <a:r>
              <a:rPr lang="el-GR" altLang="el-GR"/>
              <a:t>Σύστημα κανονικής πορείας με πλήρη ή μερική ισχύ. </a:t>
            </a:r>
          </a:p>
        </p:txBody>
      </p:sp>
      <p:pic>
        <p:nvPicPr>
          <p:cNvPr id="28677" name="Picture 5">
            <a:extLst>
              <a:ext uri="{FF2B5EF4-FFF2-40B4-BE49-F238E27FC236}">
                <a16:creationId xmlns:a16="http://schemas.microsoft.com/office/drawing/2014/main" id="{0623BB9F-D40C-9D50-8B1E-BBE138F25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184275"/>
            <a:ext cx="4505325" cy="3168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8674"/>
                                        </p:tgtEl>
                                        <p:attrNameLst>
                                          <p:attrName>style.visibility</p:attrName>
                                        </p:attrNameLst>
                                      </p:cBhvr>
                                      <p:to>
                                        <p:strVal val="visible"/>
                                      </p:to>
                                    </p:set>
                                    <p:anim calcmode="lin" valueType="num">
                                      <p:cBhvr additive="repl">
                                        <p:cTn id="7" dur="500" fill="hold"/>
                                        <p:tgtEl>
                                          <p:spTgt spid="28674"/>
                                        </p:tgtEl>
                                        <p:attrNameLst>
                                          <p:attrName>ppt_x</p:attrName>
                                        </p:attrNameLst>
                                      </p:cBhvr>
                                      <p:tavLst>
                                        <p:tav tm="100000">
                                          <p:val>
                                            <p:strVal val="#ppt_x"/>
                                          </p:val>
                                        </p:tav>
                                        <p:tav>
                                          <p:val>
                                            <p:strVal val="#ppt_x"/>
                                          </p:val>
                                        </p:tav>
                                      </p:tavLst>
                                    </p:anim>
                                    <p:anim calcmode="lin" valueType="num">
                                      <p:cBhvr additive="repl">
                                        <p:cTn id="8" dur="500" fill="hold"/>
                                        <p:tgtEl>
                                          <p:spTgt spid="28674"/>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9604E30B-8707-1A60-16AB-AE7B393D6846}"/>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29698" name="Rectangle 2">
            <a:extLst>
              <a:ext uri="{FF2B5EF4-FFF2-40B4-BE49-F238E27FC236}">
                <a16:creationId xmlns:a16="http://schemas.microsoft.com/office/drawing/2014/main" id="{C437C7B8-C0FC-9983-C0CB-249874A0EA27}"/>
              </a:ext>
            </a:extLst>
          </p:cNvPr>
          <p:cNvSpPr>
            <a:spLocks noChangeArrowheads="1"/>
          </p:cNvSpPr>
          <p:nvPr/>
        </p:nvSpPr>
        <p:spPr bwMode="auto">
          <a:xfrm>
            <a:off x="395288" y="484188"/>
            <a:ext cx="8353425" cy="98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Σύστημα βραδυπορίας</a:t>
            </a:r>
            <a:r>
              <a:rPr lang="en-US" altLang="el-GR"/>
              <a:t>.</a:t>
            </a:r>
            <a:r>
              <a:rPr lang="el-GR" altLang="el-GR"/>
              <a:t> </a:t>
            </a:r>
          </a:p>
          <a:p>
            <a:pPr hangingPunct="1">
              <a:lnSpc>
                <a:spcPct val="100000"/>
              </a:lnSpc>
              <a:spcAft>
                <a:spcPts val="1213"/>
              </a:spcAft>
            </a:pPr>
            <a:r>
              <a:rPr lang="el-GR" altLang="el-GR"/>
              <a:t>Το σύστημα βραδυπορίας (ρελαντί) σκοπό έχει την τροφοδοσία του κινητήρα με καύσιμο όταν αυτός λειτουργεί στις χαμηλές στροφές (στο ρελαντί).</a:t>
            </a:r>
          </a:p>
        </p:txBody>
      </p:sp>
      <p:sp>
        <p:nvSpPr>
          <p:cNvPr id="29699" name="Rectangle 3">
            <a:extLst>
              <a:ext uri="{FF2B5EF4-FFF2-40B4-BE49-F238E27FC236}">
                <a16:creationId xmlns:a16="http://schemas.microsoft.com/office/drawing/2014/main" id="{C56BF341-7995-ADB5-303B-4FEF3A12816F}"/>
              </a:ext>
            </a:extLst>
          </p:cNvPr>
          <p:cNvSpPr>
            <a:spLocks noChangeArrowheads="1"/>
          </p:cNvSpPr>
          <p:nvPr/>
        </p:nvSpPr>
        <p:spPr bwMode="auto">
          <a:xfrm>
            <a:off x="4427538" y="1492250"/>
            <a:ext cx="4464050" cy="255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Για να λειτουργήσει ο κινητήρας στην κατάσταση αυτή, </a:t>
            </a:r>
            <a:r>
              <a:rPr lang="el-GR" altLang="el-GR" u="sng"/>
              <a:t>η πεταλούδα πρέπει να είναι σχεδόν κλειστή</a:t>
            </a:r>
            <a:r>
              <a:rPr lang="el-GR" altLang="el-GR"/>
              <a:t>. Στην περίπτωση αυτή, η ροή του αέρα στο βεντούρι είναι πολύ μικρή και δεν μπορεί να δημιουργήσει επαρκή υποπίεση για να αναγκάσει τη βενζίνη να τρέξει από το δοχείο σταθερής στάθμης, οπότε και ο κινητήρας θα σταματήσει να δουλεύει. </a:t>
            </a:r>
          </a:p>
        </p:txBody>
      </p:sp>
      <p:sp>
        <p:nvSpPr>
          <p:cNvPr id="29700" name="Rectangle 4">
            <a:extLst>
              <a:ext uri="{FF2B5EF4-FFF2-40B4-BE49-F238E27FC236}">
                <a16:creationId xmlns:a16="http://schemas.microsoft.com/office/drawing/2014/main" id="{720252CC-DA87-1AD0-C70D-4D36AD82FB5F}"/>
              </a:ext>
            </a:extLst>
          </p:cNvPr>
          <p:cNvSpPr>
            <a:spLocks noChangeArrowheads="1"/>
          </p:cNvSpPr>
          <p:nvPr/>
        </p:nvSpPr>
        <p:spPr bwMode="auto">
          <a:xfrm>
            <a:off x="252413" y="4568825"/>
            <a:ext cx="360045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400" i="1">
                <a:latin typeface="Calibri" panose="020F0502020204030204" pitchFamily="34" charset="0"/>
              </a:rPr>
              <a:t>Σύστημα Βραδυπορίας.</a:t>
            </a:r>
          </a:p>
        </p:txBody>
      </p:sp>
      <p:pic>
        <p:nvPicPr>
          <p:cNvPr id="29701" name="Picture 5">
            <a:extLst>
              <a:ext uri="{FF2B5EF4-FFF2-40B4-BE49-F238E27FC236}">
                <a16:creationId xmlns:a16="http://schemas.microsoft.com/office/drawing/2014/main" id="{9892DF6C-7ACF-A09D-05E5-BD304E5C7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1522413"/>
            <a:ext cx="4221162" cy="2994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9698">
                                            <p:txEl>
                                              <p:pRg st="1" end="1"/>
                                            </p:txEl>
                                          </p:spTgt>
                                        </p:tgtEl>
                                        <p:attrNameLst>
                                          <p:attrName>style.visibility</p:attrName>
                                        </p:attrNameLst>
                                      </p:cBhvr>
                                      <p:to>
                                        <p:strVal val="visible"/>
                                      </p:to>
                                    </p:set>
                                    <p:anim calcmode="lin" valueType="num">
                                      <p:cBhvr additive="repl">
                                        <p:cTn id="7" dur="500" fill="hold"/>
                                        <p:tgtEl>
                                          <p:spTgt spid="29698">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29698">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additive="repl">
                                        <p:cTn id="12" dur="1" fill="hold">
                                          <p:stCondLst>
                                            <p:cond delay="0"/>
                                          </p:stCondLst>
                                        </p:cTn>
                                        <p:tgtEl>
                                          <p:spTgt spid="29701"/>
                                        </p:tgtEl>
                                        <p:attrNameLst>
                                          <p:attrName>style.visibility</p:attrName>
                                        </p:attrNameLst>
                                      </p:cBhvr>
                                      <p:to>
                                        <p:strVal val="visible"/>
                                      </p:to>
                                    </p:set>
                                    <p:animEffect transition="in" filter="blinds(horizontal)">
                                      <p:cBhvr additive="repl">
                                        <p:cTn id="13" dur="500"/>
                                        <p:tgtEl>
                                          <p:spTgt spid="29701"/>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29700"/>
                                        </p:tgtEl>
                                        <p:attrNameLst>
                                          <p:attrName>style.visibility</p:attrName>
                                        </p:attrNameLst>
                                      </p:cBhvr>
                                      <p:to>
                                        <p:strVal val="visible"/>
                                      </p:to>
                                    </p:set>
                                    <p:animEffect transition="in" filter="blinds(horizontal)">
                                      <p:cBhvr additive="repl">
                                        <p:cTn id="16" dur="500"/>
                                        <p:tgtEl>
                                          <p:spTgt spid="297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additive="repl">
                                        <p:cTn id="20" dur="1" fill="hold">
                                          <p:stCondLst>
                                            <p:cond delay="0"/>
                                          </p:stCondLst>
                                        </p:cTn>
                                        <p:tgtEl>
                                          <p:spTgt spid="29699"/>
                                        </p:tgtEl>
                                        <p:attrNameLst>
                                          <p:attrName>style.visibility</p:attrName>
                                        </p:attrNameLst>
                                      </p:cBhvr>
                                      <p:to>
                                        <p:strVal val="visible"/>
                                      </p:to>
                                    </p:set>
                                    <p:anim calcmode="lin" valueType="num">
                                      <p:cBhvr additive="repl">
                                        <p:cTn id="21" dur="500" fill="hold"/>
                                        <p:tgtEl>
                                          <p:spTgt spid="29699"/>
                                        </p:tgtEl>
                                        <p:attrNameLst>
                                          <p:attrName>ppt_x</p:attrName>
                                        </p:attrNameLst>
                                      </p:cBhvr>
                                      <p:tavLst>
                                        <p:tav tm="100000">
                                          <p:val>
                                            <p:strVal val="#ppt_x"/>
                                          </p:val>
                                        </p:tav>
                                        <p:tav>
                                          <p:val>
                                            <p:strVal val="#ppt_x"/>
                                          </p:val>
                                        </p:tav>
                                      </p:tavLst>
                                    </p:anim>
                                    <p:anim calcmode="lin" valueType="num">
                                      <p:cBhvr additive="repl">
                                        <p:cTn id="22" dur="500" fill="hold"/>
                                        <p:tgtEl>
                                          <p:spTgt spid="29699"/>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2E0AB3A6-CC3D-167E-3181-0E09568B8EF5}"/>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30722" name="Rectangle 2">
            <a:extLst>
              <a:ext uri="{FF2B5EF4-FFF2-40B4-BE49-F238E27FC236}">
                <a16:creationId xmlns:a16="http://schemas.microsoft.com/office/drawing/2014/main" id="{A9C4525C-9558-A735-EC58-3249F3BAEB72}"/>
              </a:ext>
            </a:extLst>
          </p:cNvPr>
          <p:cNvSpPr>
            <a:spLocks noChangeArrowheads="1"/>
          </p:cNvSpPr>
          <p:nvPr/>
        </p:nvSpPr>
        <p:spPr bwMode="auto">
          <a:xfrm>
            <a:off x="179388" y="1131888"/>
            <a:ext cx="4464050" cy="310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Παρόλα αυτά, στον αγωγό του αέρα η ταχύτητα του αέρα είναι σημαντική και μπορεί να γίνει αναρρόφηση βενζίνης.</a:t>
            </a:r>
          </a:p>
          <a:p>
            <a:pPr algn="ctr" hangingPunct="1">
              <a:lnSpc>
                <a:spcPct val="100000"/>
              </a:lnSpc>
            </a:pPr>
            <a:endParaRPr lang="el-GR" altLang="el-GR"/>
          </a:p>
          <a:p>
            <a:pPr algn="ctr" hangingPunct="1">
              <a:lnSpc>
                <a:spcPct val="100000"/>
              </a:lnSpc>
            </a:pPr>
            <a:r>
              <a:rPr lang="el-GR" altLang="el-GR"/>
              <a:t>Έτσι, η βενζίνη βγαίνει από το σημείο (1), παρασυρόμενη από τον αέρα, αναμιγνύεται μ' αυτόν και ως μίγμα πλέον εξέρχεται κάτω από την κλειστή πεταλούδα, με τη ροή της βενζίνης να ρυθμίζεται από μια βίδα που υπάρχει στο σημείο αυτό.</a:t>
            </a:r>
          </a:p>
        </p:txBody>
      </p:sp>
      <p:sp>
        <p:nvSpPr>
          <p:cNvPr id="30723" name="Rectangle 3">
            <a:extLst>
              <a:ext uri="{FF2B5EF4-FFF2-40B4-BE49-F238E27FC236}">
                <a16:creationId xmlns:a16="http://schemas.microsoft.com/office/drawing/2014/main" id="{15AA1D97-93A6-27E8-3E6E-2DA7EFE68B8E}"/>
              </a:ext>
            </a:extLst>
          </p:cNvPr>
          <p:cNvSpPr>
            <a:spLocks noChangeArrowheads="1"/>
          </p:cNvSpPr>
          <p:nvPr/>
        </p:nvSpPr>
        <p:spPr bwMode="auto">
          <a:xfrm>
            <a:off x="5219700" y="4156075"/>
            <a:ext cx="360045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400" i="1">
                <a:latin typeface="Calibri" panose="020F0502020204030204" pitchFamily="34" charset="0"/>
              </a:rPr>
              <a:t>Σύστημα βραδυπορίας.</a:t>
            </a:r>
          </a:p>
        </p:txBody>
      </p:sp>
      <p:pic>
        <p:nvPicPr>
          <p:cNvPr id="30724" name="Picture 4">
            <a:extLst>
              <a:ext uri="{FF2B5EF4-FFF2-40B4-BE49-F238E27FC236}">
                <a16:creationId xmlns:a16="http://schemas.microsoft.com/office/drawing/2014/main" id="{434A57F2-40D5-8C83-8F57-A05CEE343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058863"/>
            <a:ext cx="4221162" cy="2994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Rectangle 5">
            <a:extLst>
              <a:ext uri="{FF2B5EF4-FFF2-40B4-BE49-F238E27FC236}">
                <a16:creationId xmlns:a16="http://schemas.microsoft.com/office/drawing/2014/main" id="{8B40440D-078C-EDFE-FA3E-664421083E53}"/>
              </a:ext>
            </a:extLst>
          </p:cNvPr>
          <p:cNvSpPr>
            <a:spLocks noChangeArrowheads="1"/>
          </p:cNvSpPr>
          <p:nvPr/>
        </p:nvSpPr>
        <p:spPr bwMode="auto">
          <a:xfrm>
            <a:off x="395288" y="484188"/>
            <a:ext cx="835342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Σύστημα βραδυπορίας</a:t>
            </a:r>
            <a:r>
              <a:rPr lang="en-US" altLang="el-GR"/>
              <a:t>.</a:t>
            </a:r>
            <a:r>
              <a:rPr lang="el-GR" altLang="el-GR"/>
              <a:t>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0722">
                                            <p:txEl>
                                              <p:pRg st="0" end="0"/>
                                            </p:txEl>
                                          </p:spTgt>
                                        </p:tgtEl>
                                        <p:attrNameLst>
                                          <p:attrName>style.visibility</p:attrName>
                                        </p:attrNameLst>
                                      </p:cBhvr>
                                      <p:to>
                                        <p:strVal val="visible"/>
                                      </p:to>
                                    </p:set>
                                    <p:anim calcmode="lin" valueType="num">
                                      <p:cBhvr additive="repl">
                                        <p:cTn id="7" dur="500" fill="hold"/>
                                        <p:tgtEl>
                                          <p:spTgt spid="3072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3072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30722">
                                            <p:txEl>
                                              <p:pRg st="2" end="2"/>
                                            </p:txEl>
                                          </p:spTgt>
                                        </p:tgtEl>
                                        <p:attrNameLst>
                                          <p:attrName>style.visibility</p:attrName>
                                        </p:attrNameLst>
                                      </p:cBhvr>
                                      <p:to>
                                        <p:strVal val="visible"/>
                                      </p:to>
                                    </p:set>
                                    <p:anim calcmode="lin" valueType="num">
                                      <p:cBhvr additive="repl">
                                        <p:cTn id="13" dur="500" fill="hold"/>
                                        <p:tgtEl>
                                          <p:spTgt spid="30722">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30722">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05430800-297B-7B14-5D27-DDFD89038047}"/>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31746" name="Rectangle 2">
            <a:extLst>
              <a:ext uri="{FF2B5EF4-FFF2-40B4-BE49-F238E27FC236}">
                <a16:creationId xmlns:a16="http://schemas.microsoft.com/office/drawing/2014/main" id="{738BEB44-79AD-AE86-829A-93B71A0078C1}"/>
              </a:ext>
            </a:extLst>
          </p:cNvPr>
          <p:cNvSpPr>
            <a:spLocks noChangeArrowheads="1"/>
          </p:cNvSpPr>
          <p:nvPr/>
        </p:nvSpPr>
        <p:spPr bwMode="auto">
          <a:xfrm>
            <a:off x="179388" y="1131888"/>
            <a:ext cx="4464050" cy="310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Εκτός από τη διαδικασία αυτή, δευτερευόντως, μία άλλη μικρή ποσότητα βενζίνης παρασύρεται και από τον αέρα που εισέρχεται στο σημείο (2). </a:t>
            </a:r>
          </a:p>
          <a:p>
            <a:pPr algn="ctr" hangingPunct="1">
              <a:lnSpc>
                <a:spcPct val="100000"/>
              </a:lnSpc>
            </a:pPr>
            <a:endParaRPr lang="el-GR" altLang="el-GR"/>
          </a:p>
          <a:p>
            <a:pPr algn="ctr" hangingPunct="1">
              <a:lnSpc>
                <a:spcPct val="100000"/>
              </a:lnSpc>
            </a:pPr>
            <a:r>
              <a:rPr lang="el-GR" altLang="el-GR"/>
              <a:t>Όταν ανοίξει η πεταλούδα, η ροή της βενζίνης από το σωλήνα μειώνεται και τελικά σταματά, αφού σταδιακά μειώνεται η ταχύτητα του αέρα στον αγωγό και, κατά συνέπεια, μειώνεται και η αναρρόφηση της βενζίνης.</a:t>
            </a:r>
          </a:p>
        </p:txBody>
      </p:sp>
      <p:sp>
        <p:nvSpPr>
          <p:cNvPr id="31747" name="Rectangle 3">
            <a:extLst>
              <a:ext uri="{FF2B5EF4-FFF2-40B4-BE49-F238E27FC236}">
                <a16:creationId xmlns:a16="http://schemas.microsoft.com/office/drawing/2014/main" id="{C862EFF1-F00B-ABA5-99FD-6DFE9EC9D4F4}"/>
              </a:ext>
            </a:extLst>
          </p:cNvPr>
          <p:cNvSpPr>
            <a:spLocks noChangeArrowheads="1"/>
          </p:cNvSpPr>
          <p:nvPr/>
        </p:nvSpPr>
        <p:spPr bwMode="auto">
          <a:xfrm>
            <a:off x="5219700" y="4156075"/>
            <a:ext cx="360045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400" i="1">
                <a:latin typeface="Calibri" panose="020F0502020204030204" pitchFamily="34" charset="0"/>
              </a:rPr>
              <a:t>Σύστημα βραδυπορίας.</a:t>
            </a:r>
          </a:p>
        </p:txBody>
      </p:sp>
      <p:pic>
        <p:nvPicPr>
          <p:cNvPr id="31748" name="Picture 4">
            <a:extLst>
              <a:ext uri="{FF2B5EF4-FFF2-40B4-BE49-F238E27FC236}">
                <a16:creationId xmlns:a16="http://schemas.microsoft.com/office/drawing/2014/main" id="{4B1F3892-3D2B-449A-2859-1FE2EB839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058863"/>
            <a:ext cx="4221162" cy="2994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Rectangle 5">
            <a:extLst>
              <a:ext uri="{FF2B5EF4-FFF2-40B4-BE49-F238E27FC236}">
                <a16:creationId xmlns:a16="http://schemas.microsoft.com/office/drawing/2014/main" id="{633F50CE-AE75-EFEC-F867-4DD511F0E4F7}"/>
              </a:ext>
            </a:extLst>
          </p:cNvPr>
          <p:cNvSpPr>
            <a:spLocks noChangeArrowheads="1"/>
          </p:cNvSpPr>
          <p:nvPr/>
        </p:nvSpPr>
        <p:spPr bwMode="auto">
          <a:xfrm>
            <a:off x="395288" y="484188"/>
            <a:ext cx="835342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Σύστημα βραδυπορίας</a:t>
            </a:r>
            <a:r>
              <a:rPr lang="en-US" altLang="el-GR"/>
              <a:t>.</a:t>
            </a:r>
            <a:r>
              <a:rPr lang="el-GR" altLang="el-GR"/>
              <a:t>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1746">
                                            <p:txEl>
                                              <p:pRg st="0" end="0"/>
                                            </p:txEl>
                                          </p:spTgt>
                                        </p:tgtEl>
                                        <p:attrNameLst>
                                          <p:attrName>style.visibility</p:attrName>
                                        </p:attrNameLst>
                                      </p:cBhvr>
                                      <p:to>
                                        <p:strVal val="visible"/>
                                      </p:to>
                                    </p:set>
                                    <p:anim calcmode="lin" valueType="num">
                                      <p:cBhvr additive="repl">
                                        <p:cTn id="7" dur="500" fill="hold"/>
                                        <p:tgtEl>
                                          <p:spTgt spid="31746">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31746">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31746">
                                            <p:txEl>
                                              <p:pRg st="2" end="2"/>
                                            </p:txEl>
                                          </p:spTgt>
                                        </p:tgtEl>
                                        <p:attrNameLst>
                                          <p:attrName>style.visibility</p:attrName>
                                        </p:attrNameLst>
                                      </p:cBhvr>
                                      <p:to>
                                        <p:strVal val="visible"/>
                                      </p:to>
                                    </p:set>
                                    <p:anim calcmode="lin" valueType="num">
                                      <p:cBhvr additive="repl">
                                        <p:cTn id="13" dur="500" fill="hold"/>
                                        <p:tgtEl>
                                          <p:spTgt spid="31746">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31746">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03F3DCA4-94C5-8B41-0BC6-A75CBC5EE07A}"/>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32770" name="Rectangle 2">
            <a:extLst>
              <a:ext uri="{FF2B5EF4-FFF2-40B4-BE49-F238E27FC236}">
                <a16:creationId xmlns:a16="http://schemas.microsoft.com/office/drawing/2014/main" id="{83D93364-DB8C-4B94-4F27-C2DA4A8D20A5}"/>
              </a:ext>
            </a:extLst>
          </p:cNvPr>
          <p:cNvSpPr>
            <a:spLocks noChangeArrowheads="1"/>
          </p:cNvSpPr>
          <p:nvPr/>
        </p:nvSpPr>
        <p:spPr bwMode="auto">
          <a:xfrm>
            <a:off x="395288" y="484188"/>
            <a:ext cx="8424862"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Σύστημα στιγμιαίας επιτάχυνσης. </a:t>
            </a:r>
          </a:p>
          <a:p>
            <a:pPr hangingPunct="1">
              <a:lnSpc>
                <a:spcPct val="100000"/>
              </a:lnSpc>
              <a:spcAft>
                <a:spcPts val="613"/>
              </a:spcAft>
            </a:pPr>
            <a:r>
              <a:rPr lang="el-GR" altLang="el-GR"/>
              <a:t>Το σύστημα αυτό έχει προορισμό την πρόσθετη παροχή καυσίμου κατά τη στιγμή της επιτάχυνσης του αυτοκινήτου, οπότε στιγμιαία χρειάζεται πλούσιο μίγμα καυσίμου.</a:t>
            </a:r>
          </a:p>
        </p:txBody>
      </p:sp>
      <p:pic>
        <p:nvPicPr>
          <p:cNvPr id="32771" name="Picture 3">
            <a:extLst>
              <a:ext uri="{FF2B5EF4-FFF2-40B4-BE49-F238E27FC236}">
                <a16:creationId xmlns:a16="http://schemas.microsoft.com/office/drawing/2014/main" id="{DFEC42D3-8DF0-F5F7-1EE4-51E51A25B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538288"/>
            <a:ext cx="5545138" cy="240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Rectangle 4">
            <a:extLst>
              <a:ext uri="{FF2B5EF4-FFF2-40B4-BE49-F238E27FC236}">
                <a16:creationId xmlns:a16="http://schemas.microsoft.com/office/drawing/2014/main" id="{6D269855-B6A7-EF95-8508-4FBBB64BA8FE}"/>
              </a:ext>
            </a:extLst>
          </p:cNvPr>
          <p:cNvSpPr>
            <a:spLocks noChangeArrowheads="1"/>
          </p:cNvSpPr>
          <p:nvPr/>
        </p:nvSpPr>
        <p:spPr bwMode="auto">
          <a:xfrm>
            <a:off x="468313" y="4011613"/>
            <a:ext cx="8208962"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Αν κατά την οδήγηση ο οδηγός θελήσει να επιταχύνει, τότε η απότομη πίεση του πεντάλ του γκαζιού θα προκαλέσει απότομο άνοιγμα της πεταλούδας.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2770">
                                            <p:txEl>
                                              <p:pRg st="1" end="1"/>
                                            </p:txEl>
                                          </p:spTgt>
                                        </p:tgtEl>
                                        <p:attrNameLst>
                                          <p:attrName>style.visibility</p:attrName>
                                        </p:attrNameLst>
                                      </p:cBhvr>
                                      <p:to>
                                        <p:strVal val="visible"/>
                                      </p:to>
                                    </p:set>
                                    <p:anim calcmode="lin" valueType="num">
                                      <p:cBhvr additive="repl">
                                        <p:cTn id="7" dur="500" fill="hold"/>
                                        <p:tgtEl>
                                          <p:spTgt spid="32770">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32770">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additive="repl">
                                        <p:cTn id="12" dur="1" fill="hold">
                                          <p:stCondLst>
                                            <p:cond delay="0"/>
                                          </p:stCondLst>
                                        </p:cTn>
                                        <p:tgtEl>
                                          <p:spTgt spid="32771"/>
                                        </p:tgtEl>
                                        <p:attrNameLst>
                                          <p:attrName>style.visibility</p:attrName>
                                        </p:attrNameLst>
                                      </p:cBhvr>
                                      <p:to>
                                        <p:strVal val="visible"/>
                                      </p:to>
                                    </p:set>
                                    <p:animEffect transition="in" filter="blinds(horizontal)">
                                      <p:cBhvr additive="repl">
                                        <p:cTn id="13" dur="500"/>
                                        <p:tgtEl>
                                          <p:spTgt spid="327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additive="repl">
                                        <p:cTn id="17" dur="1" fill="hold">
                                          <p:stCondLst>
                                            <p:cond delay="0"/>
                                          </p:stCondLst>
                                        </p:cTn>
                                        <p:tgtEl>
                                          <p:spTgt spid="32772"/>
                                        </p:tgtEl>
                                        <p:attrNameLst>
                                          <p:attrName>style.visibility</p:attrName>
                                        </p:attrNameLst>
                                      </p:cBhvr>
                                      <p:to>
                                        <p:strVal val="visible"/>
                                      </p:to>
                                    </p:set>
                                    <p:anim calcmode="lin" valueType="num">
                                      <p:cBhvr additive="repl">
                                        <p:cTn id="18" dur="500" fill="hold"/>
                                        <p:tgtEl>
                                          <p:spTgt spid="32772"/>
                                        </p:tgtEl>
                                        <p:attrNameLst>
                                          <p:attrName>ppt_x</p:attrName>
                                        </p:attrNameLst>
                                      </p:cBhvr>
                                      <p:tavLst>
                                        <p:tav tm="100000">
                                          <p:val>
                                            <p:strVal val="#ppt_x"/>
                                          </p:val>
                                        </p:tav>
                                        <p:tav>
                                          <p:val>
                                            <p:strVal val="#ppt_x"/>
                                          </p:val>
                                        </p:tav>
                                      </p:tavLst>
                                    </p:anim>
                                    <p:anim calcmode="lin" valueType="num">
                                      <p:cBhvr additive="repl">
                                        <p:cTn id="19" dur="500" fill="hold"/>
                                        <p:tgtEl>
                                          <p:spTgt spid="3277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B4517561-987B-B0E3-249F-0C71A45CFC75}"/>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33794" name="Rectangle 2">
            <a:extLst>
              <a:ext uri="{FF2B5EF4-FFF2-40B4-BE49-F238E27FC236}">
                <a16:creationId xmlns:a16="http://schemas.microsoft.com/office/drawing/2014/main" id="{B50DEDBB-3EA7-03EB-F773-C1F6AA9A7258}"/>
              </a:ext>
            </a:extLst>
          </p:cNvPr>
          <p:cNvSpPr>
            <a:spLocks noChangeArrowheads="1"/>
          </p:cNvSpPr>
          <p:nvPr/>
        </p:nvSpPr>
        <p:spPr bwMode="auto">
          <a:xfrm>
            <a:off x="395288" y="484188"/>
            <a:ext cx="8424862" cy="181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Σύστημα στιγμιαίας επιτάχυνσης.</a:t>
            </a:r>
          </a:p>
          <a:p>
            <a:pPr algn="ctr" hangingPunct="1">
              <a:lnSpc>
                <a:spcPct val="100000"/>
              </a:lnSpc>
              <a:spcAft>
                <a:spcPts val="613"/>
              </a:spcAft>
            </a:pPr>
            <a:r>
              <a:rPr lang="el-GR" altLang="el-GR"/>
              <a:t>Αυτό θα έχει ως αποτέλεσμα -για πολύ μικρό χρονικό διάστημα- αφενός τη δημιουργία φτωχότερου μίγματος, λόγω αδράνειας της βενζίνης να ακολουθήσει την ταχύτητα του αέρα και αφετέρου τη μείωση της ισχύος του κινητήρα, τη στιγμή που, αντίθετα, χρειάζεται αύξησή της. Για να εξαλειφθεί το μειονέκτημα αυτό, χρησιμοποιείται το σύστημα στιγμιαίας επιτάχυνσης</a:t>
            </a:r>
          </a:p>
        </p:txBody>
      </p:sp>
      <p:pic>
        <p:nvPicPr>
          <p:cNvPr id="33795" name="Picture 3">
            <a:extLst>
              <a:ext uri="{FF2B5EF4-FFF2-40B4-BE49-F238E27FC236}">
                <a16:creationId xmlns:a16="http://schemas.microsoft.com/office/drawing/2014/main" id="{F88D7B01-1210-7C83-468D-8AF9EA382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355850"/>
            <a:ext cx="5545138" cy="240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5D358464-DC25-C692-DE6F-F89E37E1C144}"/>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Ποιότητα καυσίμου</a:t>
            </a:r>
          </a:p>
        </p:txBody>
      </p:sp>
      <p:sp>
        <p:nvSpPr>
          <p:cNvPr id="7170" name="Rectangle 2">
            <a:extLst>
              <a:ext uri="{FF2B5EF4-FFF2-40B4-BE49-F238E27FC236}">
                <a16:creationId xmlns:a16="http://schemas.microsoft.com/office/drawing/2014/main" id="{13824399-C7D4-BAF5-DA70-75BA976C4535}"/>
              </a:ext>
            </a:extLst>
          </p:cNvPr>
          <p:cNvSpPr>
            <a:spLocks noChangeArrowheads="1"/>
          </p:cNvSpPr>
          <p:nvPr/>
        </p:nvSpPr>
        <p:spPr bwMode="auto">
          <a:xfrm>
            <a:off x="395288" y="771525"/>
            <a:ext cx="8353425" cy="292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ts val="2500"/>
              </a:lnSpc>
              <a:spcAft>
                <a:spcPts val="2413"/>
              </a:spcAft>
              <a:buSzPct val="90000"/>
              <a:buFont typeface="Wingdings" pitchFamily="2" charset="0"/>
              <a:buChar char=""/>
            </a:pPr>
            <a:r>
              <a:rPr lang="el-GR" altLang="el-GR"/>
              <a:t>Στοιχειομετρικό μίγμα, είναι το μίγμα στο οποίο η αναλογία αέρα-καυσίμου ισούται με 14,7:1, κατά βάρος, δηλαδή 14,7 kg αέρα προς 1 kg βενζίνης ή κατ' όγκο 10.000 λίτρα αέρα προς 1 λίτρο βενζίνης.</a:t>
            </a:r>
          </a:p>
          <a:p>
            <a:pPr hangingPunct="1">
              <a:lnSpc>
                <a:spcPts val="2500"/>
              </a:lnSpc>
              <a:spcAft>
                <a:spcPts val="2413"/>
              </a:spcAft>
              <a:buSzPct val="90000"/>
              <a:buFont typeface="Wingdings" pitchFamily="2" charset="0"/>
              <a:buChar char=""/>
            </a:pPr>
            <a:r>
              <a:rPr lang="el-GR" altLang="el-GR"/>
              <a:t>Πλούσιο μίγμα, είναι το μίγμα που περιέχει περισσότερη βενζίνη από τη στοιχειομετρική αναλογία.  </a:t>
            </a:r>
          </a:p>
          <a:p>
            <a:pPr hangingPunct="1">
              <a:lnSpc>
                <a:spcPts val="2500"/>
              </a:lnSpc>
              <a:spcAft>
                <a:spcPts val="2413"/>
              </a:spcAft>
              <a:buSzPct val="90000"/>
              <a:buFont typeface="Wingdings" pitchFamily="2" charset="0"/>
              <a:buChar char=""/>
            </a:pPr>
            <a:r>
              <a:rPr lang="el-GR" altLang="el-GR"/>
              <a:t>Φτωχό μίγμα, είναι το μίγμα με αναλογία βενζίνης προς αέρα, μικρότερη από τη στοιχειομετρική αναλογία.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7170">
                                            <p:txEl>
                                              <p:pRg st="0" end="0"/>
                                            </p:txEl>
                                          </p:spTgt>
                                        </p:tgtEl>
                                        <p:attrNameLst>
                                          <p:attrName>style.visibility</p:attrName>
                                        </p:attrNameLst>
                                      </p:cBhvr>
                                      <p:to>
                                        <p:strVal val="visible"/>
                                      </p:to>
                                    </p:set>
                                    <p:anim calcmode="lin" valueType="num">
                                      <p:cBhvr additive="repl">
                                        <p:cTn id="7" dur="500" fill="hold"/>
                                        <p:tgtEl>
                                          <p:spTgt spid="7170">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7170">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7170">
                                            <p:txEl>
                                              <p:pRg st="1" end="1"/>
                                            </p:txEl>
                                          </p:spTgt>
                                        </p:tgtEl>
                                        <p:attrNameLst>
                                          <p:attrName>style.visibility</p:attrName>
                                        </p:attrNameLst>
                                      </p:cBhvr>
                                      <p:to>
                                        <p:strVal val="visible"/>
                                      </p:to>
                                    </p:set>
                                    <p:anim calcmode="lin" valueType="num">
                                      <p:cBhvr additive="repl">
                                        <p:cTn id="13" dur="500" fill="hold"/>
                                        <p:tgtEl>
                                          <p:spTgt spid="7170">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7170">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7170">
                                            <p:txEl>
                                              <p:pRg st="2" end="2"/>
                                            </p:txEl>
                                          </p:spTgt>
                                        </p:tgtEl>
                                        <p:attrNameLst>
                                          <p:attrName>style.visibility</p:attrName>
                                        </p:attrNameLst>
                                      </p:cBhvr>
                                      <p:to>
                                        <p:strVal val="visible"/>
                                      </p:to>
                                    </p:set>
                                    <p:anim calcmode="lin" valueType="num">
                                      <p:cBhvr additive="repl">
                                        <p:cTn id="19" dur="500" fill="hold"/>
                                        <p:tgtEl>
                                          <p:spTgt spid="7170">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7170">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2795CB5F-4D6F-095B-05C9-13A655938090}"/>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34818" name="Rectangle 2">
            <a:extLst>
              <a:ext uri="{FF2B5EF4-FFF2-40B4-BE49-F238E27FC236}">
                <a16:creationId xmlns:a16="http://schemas.microsoft.com/office/drawing/2014/main" id="{0D0C6D33-BDBC-6351-8861-28DC6873805D}"/>
              </a:ext>
            </a:extLst>
          </p:cNvPr>
          <p:cNvSpPr>
            <a:spLocks noChangeArrowheads="1"/>
          </p:cNvSpPr>
          <p:nvPr/>
        </p:nvSpPr>
        <p:spPr bwMode="auto">
          <a:xfrm>
            <a:off x="395288" y="484188"/>
            <a:ext cx="8424862" cy="208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Σύστημα στιγμιαίας επιτάχυνσης.</a:t>
            </a:r>
          </a:p>
          <a:p>
            <a:pPr algn="ctr" hangingPunct="1">
              <a:lnSpc>
                <a:spcPct val="100000"/>
              </a:lnSpc>
              <a:spcAft>
                <a:spcPts val="613"/>
              </a:spcAft>
            </a:pPr>
            <a:r>
              <a:rPr lang="el-GR" altLang="el-GR"/>
              <a:t>Στο σύστημα αυτό υπάρχει μια μικρή αντλία βενζίνης που συνδέεται με τους μοχλούς που ανοίγουν την πεταλούδα του γκαζιού. Ο τρόπος σύνδεσης είναι τέτοιος, που όταν αυτή ανοίγει, η αντλία προσθέτει μια συμπληρωματική ποσότητα βενζίνης μέσα στο ρεύμα του αέρα που διέρχεται από το βεντούρι. Με τον τρόπο αυτό επιτυγχάνεται η στιγμιαία δημιουργία πλούσιου μίγματος και ο κινητήρας μπορεί να ανταπεξέλθει στο πρόσθετο φορτίο της στιγμής.</a:t>
            </a:r>
          </a:p>
        </p:txBody>
      </p:sp>
      <p:pic>
        <p:nvPicPr>
          <p:cNvPr id="34819" name="Picture 3">
            <a:extLst>
              <a:ext uri="{FF2B5EF4-FFF2-40B4-BE49-F238E27FC236}">
                <a16:creationId xmlns:a16="http://schemas.microsoft.com/office/drawing/2014/main" id="{0A8E44CE-A208-4BE2-C182-57A3046D5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546350"/>
            <a:ext cx="5545138" cy="240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AutoShape 4">
            <a:extLst>
              <a:ext uri="{FF2B5EF4-FFF2-40B4-BE49-F238E27FC236}">
                <a16:creationId xmlns:a16="http://schemas.microsoft.com/office/drawing/2014/main" id="{47B8A20F-5FE2-8FD4-6DC2-C9A0188538D4}"/>
              </a:ext>
            </a:extLst>
          </p:cNvPr>
          <p:cNvSpPr>
            <a:spLocks noChangeArrowheads="1"/>
          </p:cNvSpPr>
          <p:nvPr/>
        </p:nvSpPr>
        <p:spPr bwMode="auto">
          <a:xfrm>
            <a:off x="5795963" y="3508375"/>
            <a:ext cx="287337" cy="503238"/>
          </a:xfrm>
          <a:custGeom>
            <a:avLst/>
            <a:gdLst>
              <a:gd name="G0" fmla="*/ 800 1 2"/>
              <a:gd name="G1" fmla="*/ 1 48365 11520"/>
              <a:gd name="G2" fmla="*/ G1 32767 1"/>
              <a:gd name="G3" fmla="*/ G2 1 32767"/>
              <a:gd name="G4" fmla="cos G0 G3"/>
              <a:gd name="G5" fmla="*/ 1400 1 2"/>
              <a:gd name="G6" fmla="*/ 1 48365 11520"/>
              <a:gd name="G7" fmla="*/ G6 32767 1"/>
              <a:gd name="G8" fmla="*/ G7 1 32767"/>
              <a:gd name="G9" fmla="sin G5 G8"/>
              <a:gd name="G10" fmla="*/ 800 1 2"/>
              <a:gd name="G11" fmla="+- G10 0 G4"/>
              <a:gd name="G12" fmla="+- G10 G4 0"/>
              <a:gd name="G13" fmla="+- G12 0 0"/>
              <a:gd name="G14" fmla="*/ 1400 1 2"/>
              <a:gd name="G15" fmla="+- G14 0 G9"/>
              <a:gd name="G16" fmla="+- G14 G9 0"/>
              <a:gd name="G17" fmla="+- G16 0 0"/>
              <a:gd name="G18" fmla="+- 1400 0 0"/>
              <a:gd name="G19" fmla="+- 800 0 0"/>
              <a:gd name="G20" fmla="+- 180 0 0"/>
              <a:gd name="G21" fmla="+- 90 0 0"/>
              <a:gd name="G22" fmla="+- 270 0 0"/>
              <a:gd name="G23" fmla="+- 90 0 0"/>
              <a:gd name="G24" fmla="+- 0 0 0"/>
              <a:gd name="G25" fmla="+- 90 0 0"/>
              <a:gd name="G26" fmla="+- 90 0 0"/>
              <a:gd name="G27" fmla="+- 90 0 0"/>
            </a:gdLst>
            <a:ahLst/>
            <a:cxnLst>
              <a:cxn ang="0">
                <a:pos x="r" y="vc"/>
              </a:cxn>
              <a:cxn ang="5400000">
                <a:pos x="hc" y="b"/>
              </a:cxn>
              <a:cxn ang="10800000">
                <a:pos x="l" y="vc"/>
              </a:cxn>
              <a:cxn ang="16200000">
                <a:pos x="hc" y="t"/>
              </a:cxn>
            </a:cxnLst>
            <a:rect l="0" t="0" r="0" b="0"/>
            <a:pathLst>
              <a:path>
                <a:moveTo>
                  <a:pt x="0" y="700"/>
                </a:moveTo>
                <a:lnTo>
                  <a:pt x="400" y="700"/>
                </a:lnTo>
                <a:lnTo>
                  <a:pt x="180" y="90"/>
                </a:lnTo>
                <a:lnTo>
                  <a:pt x="400" y="700"/>
                </a:lnTo>
                <a:lnTo>
                  <a:pt x="270" y="90"/>
                </a:lnTo>
                <a:close/>
              </a:path>
            </a:pathLst>
          </a:custGeom>
          <a:noFill/>
          <a:ln w="12600" cap="flat">
            <a:solidFill>
              <a:srgbClr val="FFC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F5774064-73D9-69A4-E7EB-EE5DA919EC86}"/>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35842" name="Rectangle 2">
            <a:extLst>
              <a:ext uri="{FF2B5EF4-FFF2-40B4-BE49-F238E27FC236}">
                <a16:creationId xmlns:a16="http://schemas.microsoft.com/office/drawing/2014/main" id="{DC999A97-D6D4-0BA6-B738-D433A8BA54AD}"/>
              </a:ext>
            </a:extLst>
          </p:cNvPr>
          <p:cNvSpPr>
            <a:spLocks noChangeArrowheads="1"/>
          </p:cNvSpPr>
          <p:nvPr/>
        </p:nvSpPr>
        <p:spPr bwMode="auto">
          <a:xfrm>
            <a:off x="395288" y="484188"/>
            <a:ext cx="8569325" cy="98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Σύστημα ψυχρής εκκίνησης. </a:t>
            </a:r>
          </a:p>
          <a:p>
            <a:pPr hangingPunct="1">
              <a:lnSpc>
                <a:spcPct val="100000"/>
              </a:lnSpc>
              <a:spcAft>
                <a:spcPts val="1213"/>
              </a:spcAft>
            </a:pPr>
            <a:r>
              <a:rPr lang="el-GR" altLang="el-GR"/>
              <a:t>Το σύστημα αυτό έχει προορισμό την τροφοδοσία του κινητήρα με πλούσιο μίγμα καυσίμου και κατ' επέκταση την αύξηση των στροφών του κατά την εκκίνηση.</a:t>
            </a:r>
          </a:p>
        </p:txBody>
      </p:sp>
      <p:sp>
        <p:nvSpPr>
          <p:cNvPr id="35843" name="Rectangle 3">
            <a:extLst>
              <a:ext uri="{FF2B5EF4-FFF2-40B4-BE49-F238E27FC236}">
                <a16:creationId xmlns:a16="http://schemas.microsoft.com/office/drawing/2014/main" id="{C1F5D1DF-EAD6-0C35-3DDF-5B11AA464B9B}"/>
              </a:ext>
            </a:extLst>
          </p:cNvPr>
          <p:cNvSpPr>
            <a:spLocks noChangeArrowheads="1"/>
          </p:cNvSpPr>
          <p:nvPr/>
        </p:nvSpPr>
        <p:spPr bwMode="auto">
          <a:xfrm>
            <a:off x="4427538" y="1714500"/>
            <a:ext cx="4464050" cy="255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Εδώ, </a:t>
            </a:r>
            <a:r>
              <a:rPr lang="el-GR" altLang="el-GR" u="sng"/>
              <a:t>η πεταλούδα του αέρα (τσοκ), κατά την ψυχρή εκκίνηση του κινητήρα, κλείνει</a:t>
            </a:r>
            <a:r>
              <a:rPr lang="el-GR" altLang="el-GR"/>
              <a:t>. </a:t>
            </a:r>
          </a:p>
          <a:p>
            <a:pPr algn="ctr" hangingPunct="1">
              <a:lnSpc>
                <a:spcPct val="100000"/>
              </a:lnSpc>
            </a:pPr>
            <a:endParaRPr lang="el-GR" altLang="el-GR"/>
          </a:p>
          <a:p>
            <a:pPr algn="ctr" hangingPunct="1">
              <a:lnSpc>
                <a:spcPct val="100000"/>
              </a:lnSpc>
            </a:pPr>
            <a:r>
              <a:rPr lang="el-GR" altLang="el-GR"/>
              <a:t>Αυτό έχει ως αποτέλεσμα να μειώνεται η ποσότητα του εισερχόμενου αέρα και το μίγμα να γίνεται πλουσιότερο σε βενζίνη, φθάνοντας την κατά βάρος αναλογία στο 8:1 (υπενθυμίζεται ότι η στοιχειομετρική αναλογία είναι 14,7:1). </a:t>
            </a:r>
          </a:p>
        </p:txBody>
      </p:sp>
      <p:sp>
        <p:nvSpPr>
          <p:cNvPr id="35844" name="Rectangle 4">
            <a:extLst>
              <a:ext uri="{FF2B5EF4-FFF2-40B4-BE49-F238E27FC236}">
                <a16:creationId xmlns:a16="http://schemas.microsoft.com/office/drawing/2014/main" id="{14B48426-9C44-79AF-00A7-055F139FC6FE}"/>
              </a:ext>
            </a:extLst>
          </p:cNvPr>
          <p:cNvSpPr>
            <a:spLocks noChangeArrowheads="1"/>
          </p:cNvSpPr>
          <p:nvPr/>
        </p:nvSpPr>
        <p:spPr bwMode="auto">
          <a:xfrm>
            <a:off x="252413" y="4568825"/>
            <a:ext cx="360045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400" i="1">
                <a:latin typeface="Calibri" panose="020F0502020204030204" pitchFamily="34" charset="0"/>
              </a:rPr>
              <a:t>Σύστημα ψυχρής εκκίνησης.</a:t>
            </a:r>
          </a:p>
        </p:txBody>
      </p:sp>
      <p:pic>
        <p:nvPicPr>
          <p:cNvPr id="35845" name="Picture 5">
            <a:extLst>
              <a:ext uri="{FF2B5EF4-FFF2-40B4-BE49-F238E27FC236}">
                <a16:creationId xmlns:a16="http://schemas.microsoft.com/office/drawing/2014/main" id="{97CB9BD2-B05C-35A2-F70F-72DAFF71E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92250"/>
            <a:ext cx="3887787" cy="304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5842">
                                            <p:txEl>
                                              <p:pRg st="1" end="1"/>
                                            </p:txEl>
                                          </p:spTgt>
                                        </p:tgtEl>
                                        <p:attrNameLst>
                                          <p:attrName>style.visibility</p:attrName>
                                        </p:attrNameLst>
                                      </p:cBhvr>
                                      <p:to>
                                        <p:strVal val="visible"/>
                                      </p:to>
                                    </p:set>
                                    <p:anim calcmode="lin" valueType="num">
                                      <p:cBhvr additive="repl">
                                        <p:cTn id="7" dur="500" fill="hold"/>
                                        <p:tgtEl>
                                          <p:spTgt spid="35842">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3584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additive="repl">
                                        <p:cTn id="12" dur="1" fill="hold">
                                          <p:stCondLst>
                                            <p:cond delay="0"/>
                                          </p:stCondLst>
                                        </p:cTn>
                                        <p:tgtEl>
                                          <p:spTgt spid="35845"/>
                                        </p:tgtEl>
                                        <p:attrNameLst>
                                          <p:attrName>style.visibility</p:attrName>
                                        </p:attrNameLst>
                                      </p:cBhvr>
                                      <p:to>
                                        <p:strVal val="visible"/>
                                      </p:to>
                                    </p:set>
                                    <p:animEffect transition="in" filter="blinds(horizontal)">
                                      <p:cBhvr additive="repl">
                                        <p:cTn id="13" dur="500"/>
                                        <p:tgtEl>
                                          <p:spTgt spid="35845"/>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35844"/>
                                        </p:tgtEl>
                                        <p:attrNameLst>
                                          <p:attrName>style.visibility</p:attrName>
                                        </p:attrNameLst>
                                      </p:cBhvr>
                                      <p:to>
                                        <p:strVal val="visible"/>
                                      </p:to>
                                    </p:set>
                                    <p:animEffect transition="in" filter="blinds(horizontal)">
                                      <p:cBhvr additive="repl">
                                        <p:cTn id="16" dur="500"/>
                                        <p:tgtEl>
                                          <p:spTgt spid="358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additive="repl">
                                        <p:cTn id="20" dur="1" fill="hold">
                                          <p:stCondLst>
                                            <p:cond delay="0"/>
                                          </p:stCondLst>
                                        </p:cTn>
                                        <p:tgtEl>
                                          <p:spTgt spid="35843">
                                            <p:txEl>
                                              <p:pRg st="0" end="0"/>
                                            </p:txEl>
                                          </p:spTgt>
                                        </p:tgtEl>
                                        <p:attrNameLst>
                                          <p:attrName>style.visibility</p:attrName>
                                        </p:attrNameLst>
                                      </p:cBhvr>
                                      <p:to>
                                        <p:strVal val="visible"/>
                                      </p:to>
                                    </p:set>
                                    <p:anim calcmode="lin" valueType="num">
                                      <p:cBhvr additive="repl">
                                        <p:cTn id="21" dur="500" fill="hold"/>
                                        <p:tgtEl>
                                          <p:spTgt spid="35843">
                                            <p:txEl>
                                              <p:pRg st="0" end="0"/>
                                            </p:txEl>
                                          </p:spTgt>
                                        </p:tgtEl>
                                        <p:attrNameLst>
                                          <p:attrName>ppt_x</p:attrName>
                                        </p:attrNameLst>
                                      </p:cBhvr>
                                      <p:tavLst>
                                        <p:tav tm="100000">
                                          <p:val>
                                            <p:strVal val="#ppt_x"/>
                                          </p:val>
                                        </p:tav>
                                        <p:tav>
                                          <p:val>
                                            <p:strVal val="#ppt_x"/>
                                          </p:val>
                                        </p:tav>
                                      </p:tavLst>
                                    </p:anim>
                                    <p:anim calcmode="lin" valueType="num">
                                      <p:cBhvr additive="repl">
                                        <p:cTn id="22" dur="500" fill="hold"/>
                                        <p:tgtEl>
                                          <p:spTgt spid="35843">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additive="repl">
                                        <p:cTn id="26" dur="1" fill="hold">
                                          <p:stCondLst>
                                            <p:cond delay="0"/>
                                          </p:stCondLst>
                                        </p:cTn>
                                        <p:tgtEl>
                                          <p:spTgt spid="35843">
                                            <p:txEl>
                                              <p:pRg st="2" end="2"/>
                                            </p:txEl>
                                          </p:spTgt>
                                        </p:tgtEl>
                                        <p:attrNameLst>
                                          <p:attrName>style.visibility</p:attrName>
                                        </p:attrNameLst>
                                      </p:cBhvr>
                                      <p:to>
                                        <p:strVal val="visible"/>
                                      </p:to>
                                    </p:set>
                                    <p:anim calcmode="lin" valueType="num">
                                      <p:cBhvr additive="repl">
                                        <p:cTn id="27" dur="500" fill="hold"/>
                                        <p:tgtEl>
                                          <p:spTgt spid="35843">
                                            <p:txEl>
                                              <p:pRg st="2" end="2"/>
                                            </p:txEl>
                                          </p:spTgt>
                                        </p:tgtEl>
                                        <p:attrNameLst>
                                          <p:attrName>ppt_x</p:attrName>
                                        </p:attrNameLst>
                                      </p:cBhvr>
                                      <p:tavLst>
                                        <p:tav tm="100000">
                                          <p:val>
                                            <p:strVal val="#ppt_x"/>
                                          </p:val>
                                        </p:tav>
                                        <p:tav>
                                          <p:val>
                                            <p:strVal val="#ppt_x"/>
                                          </p:val>
                                        </p:tav>
                                      </p:tavLst>
                                    </p:anim>
                                    <p:anim calcmode="lin" valueType="num">
                                      <p:cBhvr additive="repl">
                                        <p:cTn id="28" dur="500" fill="hold"/>
                                        <p:tgtEl>
                                          <p:spTgt spid="35843">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8B407DBC-5B66-D5F2-FBDF-3ACB2ECC63EF}"/>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36866" name="Rectangle 2">
            <a:extLst>
              <a:ext uri="{FF2B5EF4-FFF2-40B4-BE49-F238E27FC236}">
                <a16:creationId xmlns:a16="http://schemas.microsoft.com/office/drawing/2014/main" id="{BE7D91DE-37F0-468B-74A2-48AC37842B46}"/>
              </a:ext>
            </a:extLst>
          </p:cNvPr>
          <p:cNvSpPr>
            <a:spLocks noChangeArrowheads="1"/>
          </p:cNvSpPr>
          <p:nvPr/>
        </p:nvSpPr>
        <p:spPr bwMode="auto">
          <a:xfrm>
            <a:off x="395288" y="484188"/>
            <a:ext cx="856932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Σύστημα ψυχρής εκκίνησης. </a:t>
            </a:r>
          </a:p>
        </p:txBody>
      </p:sp>
      <p:sp>
        <p:nvSpPr>
          <p:cNvPr id="36867" name="Rectangle 3">
            <a:extLst>
              <a:ext uri="{FF2B5EF4-FFF2-40B4-BE49-F238E27FC236}">
                <a16:creationId xmlns:a16="http://schemas.microsoft.com/office/drawing/2014/main" id="{31C54244-2B8D-E266-A13B-96B45A9C6454}"/>
              </a:ext>
            </a:extLst>
          </p:cNvPr>
          <p:cNvSpPr>
            <a:spLocks noChangeArrowheads="1"/>
          </p:cNvSpPr>
          <p:nvPr/>
        </p:nvSpPr>
        <p:spPr bwMode="auto">
          <a:xfrm>
            <a:off x="468313" y="1563688"/>
            <a:ext cx="4176712" cy="228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Έτσι, ο κινητήρας ξεκινά ευκολότερα. </a:t>
            </a:r>
          </a:p>
          <a:p>
            <a:pPr algn="ctr" hangingPunct="1">
              <a:lnSpc>
                <a:spcPct val="100000"/>
              </a:lnSpc>
            </a:pPr>
            <a:endParaRPr lang="el-GR" altLang="el-GR"/>
          </a:p>
          <a:p>
            <a:pPr algn="ctr" hangingPunct="1">
              <a:lnSpc>
                <a:spcPct val="100000"/>
              </a:lnSpc>
            </a:pPr>
            <a:r>
              <a:rPr lang="el-GR" altLang="el-GR"/>
              <a:t>Η πεταλούδα του αέρα μπορεί να κλείνει χειροκίνητα, με τη βοήθεια κάποιας ντίζας, ή αυτόματα, με κάποιο θερμοστατικό μηχανισμό, που ενεργοποιείται, συνήθως, από το ψυκτικό υγρό του κινητήρα.</a:t>
            </a:r>
          </a:p>
        </p:txBody>
      </p:sp>
      <p:sp>
        <p:nvSpPr>
          <p:cNvPr id="36868" name="Rectangle 4">
            <a:extLst>
              <a:ext uri="{FF2B5EF4-FFF2-40B4-BE49-F238E27FC236}">
                <a16:creationId xmlns:a16="http://schemas.microsoft.com/office/drawing/2014/main" id="{7DB1216A-99A8-CD50-09BE-4C76475BB027}"/>
              </a:ext>
            </a:extLst>
          </p:cNvPr>
          <p:cNvSpPr>
            <a:spLocks noChangeArrowheads="1"/>
          </p:cNvSpPr>
          <p:nvPr/>
        </p:nvSpPr>
        <p:spPr bwMode="auto">
          <a:xfrm>
            <a:off x="4932363" y="4279900"/>
            <a:ext cx="360045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400" i="1">
                <a:latin typeface="Calibri" panose="020F0502020204030204" pitchFamily="34" charset="0"/>
              </a:rPr>
              <a:t>Σύστημα ψυχρής εκκίνησης.</a:t>
            </a:r>
          </a:p>
        </p:txBody>
      </p:sp>
      <p:pic>
        <p:nvPicPr>
          <p:cNvPr id="36869" name="Picture 5">
            <a:extLst>
              <a:ext uri="{FF2B5EF4-FFF2-40B4-BE49-F238E27FC236}">
                <a16:creationId xmlns:a16="http://schemas.microsoft.com/office/drawing/2014/main" id="{037BBEAC-A364-E231-6ABE-CC5A4E52E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203325"/>
            <a:ext cx="3887788" cy="304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6867">
                                            <p:txEl>
                                              <p:pRg st="0" end="0"/>
                                            </p:txEl>
                                          </p:spTgt>
                                        </p:tgtEl>
                                        <p:attrNameLst>
                                          <p:attrName>style.visibility</p:attrName>
                                        </p:attrNameLst>
                                      </p:cBhvr>
                                      <p:to>
                                        <p:strVal val="visible"/>
                                      </p:to>
                                    </p:set>
                                    <p:anim calcmode="lin" valueType="num">
                                      <p:cBhvr additive="repl">
                                        <p:cTn id="7" dur="500" fill="hold"/>
                                        <p:tgtEl>
                                          <p:spTgt spid="36867">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36867">
                                            <p:txEl>
                                              <p:pRg st="0" end="0"/>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36867">
                                            <p:txEl>
                                              <p:pRg st="2" end="2"/>
                                            </p:txEl>
                                          </p:spTgt>
                                        </p:tgtEl>
                                        <p:attrNameLst>
                                          <p:attrName>style.visibility</p:attrName>
                                        </p:attrNameLst>
                                      </p:cBhvr>
                                      <p:to>
                                        <p:strVal val="visible"/>
                                      </p:to>
                                    </p:set>
                                    <p:anim calcmode="lin" valueType="num">
                                      <p:cBhvr additive="repl">
                                        <p:cTn id="11" dur="500" fill="hold"/>
                                        <p:tgtEl>
                                          <p:spTgt spid="36867">
                                            <p:txEl>
                                              <p:pRg st="2" end="2"/>
                                            </p:txEl>
                                          </p:spTgt>
                                        </p:tgtEl>
                                        <p:attrNameLst>
                                          <p:attrName>ppt_x</p:attrName>
                                        </p:attrNameLst>
                                      </p:cBhvr>
                                      <p:tavLst>
                                        <p:tav tm="100000">
                                          <p:val>
                                            <p:strVal val="#ppt_x"/>
                                          </p:val>
                                        </p:tav>
                                        <p:tav>
                                          <p:val>
                                            <p:strVal val="#ppt_x"/>
                                          </p:val>
                                        </p:tav>
                                      </p:tavLst>
                                    </p:anim>
                                    <p:anim calcmode="lin" valueType="num">
                                      <p:cBhvr additive="repl">
                                        <p:cTn id="12" dur="500" fill="hold"/>
                                        <p:tgtEl>
                                          <p:spTgt spid="36867">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136F2CBF-4794-0200-FBD6-B595A7747535}"/>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37890" name="Rectangle 2">
            <a:extLst>
              <a:ext uri="{FF2B5EF4-FFF2-40B4-BE49-F238E27FC236}">
                <a16:creationId xmlns:a16="http://schemas.microsoft.com/office/drawing/2014/main" id="{3AE49864-A73C-7509-F722-9C8D8B6770A0}"/>
              </a:ext>
            </a:extLst>
          </p:cNvPr>
          <p:cNvSpPr>
            <a:spLocks noChangeArrowheads="1"/>
          </p:cNvSpPr>
          <p:nvPr/>
        </p:nvSpPr>
        <p:spPr bwMode="auto">
          <a:xfrm>
            <a:off x="395288" y="484188"/>
            <a:ext cx="4392612"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Ηλεκτρονικά ελεγχόμενος εξαεριωτής. </a:t>
            </a:r>
          </a:p>
          <a:p>
            <a:pPr hangingPunct="1">
              <a:lnSpc>
                <a:spcPct val="100000"/>
              </a:lnSpc>
              <a:spcAft>
                <a:spcPts val="1213"/>
              </a:spcAft>
            </a:pPr>
            <a:r>
              <a:rPr lang="el-GR" altLang="el-GR"/>
              <a:t>Βελτίωση των εξαεριωτών αποτελεί ο ηλεκτρονικά ελεγχόμενος εξαεριωτής (ηλεκτρονικό καρμπυρατέρ).</a:t>
            </a:r>
          </a:p>
        </p:txBody>
      </p:sp>
      <p:sp>
        <p:nvSpPr>
          <p:cNvPr id="37891" name="Rectangle 3">
            <a:extLst>
              <a:ext uri="{FF2B5EF4-FFF2-40B4-BE49-F238E27FC236}">
                <a16:creationId xmlns:a16="http://schemas.microsoft.com/office/drawing/2014/main" id="{621FF985-A7CF-5E64-48A2-7DFDD70CC43D}"/>
              </a:ext>
            </a:extLst>
          </p:cNvPr>
          <p:cNvSpPr>
            <a:spLocks noChangeArrowheads="1"/>
          </p:cNvSpPr>
          <p:nvPr/>
        </p:nvSpPr>
        <p:spPr bwMode="auto">
          <a:xfrm>
            <a:off x="323850" y="1930400"/>
            <a:ext cx="4464050" cy="283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Οι βασικές λειτουργίες του συστήματος τροφοδοσίας με ηλεκτρονικό καρμπυρατέρ στηρίζονται στο κυρίως μέρος του καρμπυρατέρ. </a:t>
            </a:r>
          </a:p>
          <a:p>
            <a:pPr algn="ctr" hangingPunct="1">
              <a:lnSpc>
                <a:spcPct val="100000"/>
              </a:lnSpc>
            </a:pPr>
            <a:endParaRPr lang="el-GR" altLang="el-GR"/>
          </a:p>
          <a:p>
            <a:pPr algn="ctr" hangingPunct="1">
              <a:lnSpc>
                <a:spcPct val="100000"/>
              </a:lnSpc>
            </a:pPr>
            <a:r>
              <a:rPr lang="el-GR" altLang="el-GR" u="sng"/>
              <a:t>Το καρμπυρατέρ προετοιμάζει σταθερά το ίδιο μίγμα, για διάφορες τιμές στροφών του κινητήρα και ισχύος</a:t>
            </a:r>
            <a:r>
              <a:rPr lang="el-GR" altLang="el-GR"/>
              <a:t>, διαμέσου των διαφόρων συστημάτων (κανονική πορεία, βραδυπορία, κ.λπ.)</a:t>
            </a:r>
          </a:p>
        </p:txBody>
      </p:sp>
      <p:sp>
        <p:nvSpPr>
          <p:cNvPr id="37892" name="Rectangle 4">
            <a:extLst>
              <a:ext uri="{FF2B5EF4-FFF2-40B4-BE49-F238E27FC236}">
                <a16:creationId xmlns:a16="http://schemas.microsoft.com/office/drawing/2014/main" id="{2AEA803F-343F-84F2-671A-22F05EFB0247}"/>
              </a:ext>
            </a:extLst>
          </p:cNvPr>
          <p:cNvSpPr>
            <a:spLocks noChangeArrowheads="1"/>
          </p:cNvSpPr>
          <p:nvPr/>
        </p:nvSpPr>
        <p:spPr bwMode="auto">
          <a:xfrm>
            <a:off x="5003800" y="4503738"/>
            <a:ext cx="360045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400" i="1">
                <a:latin typeface="Calibri" panose="020F0502020204030204" pitchFamily="34" charset="0"/>
              </a:rPr>
              <a:t>Ηλεκτρονικά ελεγχόμενος εξαεριωτής. </a:t>
            </a:r>
          </a:p>
        </p:txBody>
      </p:sp>
      <p:pic>
        <p:nvPicPr>
          <p:cNvPr id="37893" name="Picture 5">
            <a:extLst>
              <a:ext uri="{FF2B5EF4-FFF2-40B4-BE49-F238E27FC236}">
                <a16:creationId xmlns:a16="http://schemas.microsoft.com/office/drawing/2014/main" id="{DB751142-132F-66C5-629E-5F91863FA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700088"/>
            <a:ext cx="4083050" cy="3805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7890">
                                            <p:txEl>
                                              <p:pRg st="1" end="1"/>
                                            </p:txEl>
                                          </p:spTgt>
                                        </p:tgtEl>
                                        <p:attrNameLst>
                                          <p:attrName>style.visibility</p:attrName>
                                        </p:attrNameLst>
                                      </p:cBhvr>
                                      <p:to>
                                        <p:strVal val="visible"/>
                                      </p:to>
                                    </p:set>
                                    <p:anim calcmode="lin" valueType="num">
                                      <p:cBhvr additive="repl">
                                        <p:cTn id="7" dur="500" fill="hold"/>
                                        <p:tgtEl>
                                          <p:spTgt spid="37890">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37890">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additive="repl">
                                        <p:cTn id="12" dur="1" fill="hold">
                                          <p:stCondLst>
                                            <p:cond delay="0"/>
                                          </p:stCondLst>
                                        </p:cTn>
                                        <p:tgtEl>
                                          <p:spTgt spid="37893"/>
                                        </p:tgtEl>
                                        <p:attrNameLst>
                                          <p:attrName>style.visibility</p:attrName>
                                        </p:attrNameLst>
                                      </p:cBhvr>
                                      <p:to>
                                        <p:strVal val="visible"/>
                                      </p:to>
                                    </p:set>
                                    <p:animEffect transition="in" filter="blinds(horizontal)">
                                      <p:cBhvr additive="repl">
                                        <p:cTn id="13" dur="500"/>
                                        <p:tgtEl>
                                          <p:spTgt spid="37893"/>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37892"/>
                                        </p:tgtEl>
                                        <p:attrNameLst>
                                          <p:attrName>style.visibility</p:attrName>
                                        </p:attrNameLst>
                                      </p:cBhvr>
                                      <p:to>
                                        <p:strVal val="visible"/>
                                      </p:to>
                                    </p:set>
                                    <p:animEffect transition="in" filter="blinds(horizontal)">
                                      <p:cBhvr additive="repl">
                                        <p:cTn id="16" dur="500"/>
                                        <p:tgtEl>
                                          <p:spTgt spid="378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additive="repl">
                                        <p:cTn id="20" dur="1" fill="hold">
                                          <p:stCondLst>
                                            <p:cond delay="0"/>
                                          </p:stCondLst>
                                        </p:cTn>
                                        <p:tgtEl>
                                          <p:spTgt spid="37891">
                                            <p:txEl>
                                              <p:pRg st="0" end="0"/>
                                            </p:txEl>
                                          </p:spTgt>
                                        </p:tgtEl>
                                        <p:attrNameLst>
                                          <p:attrName>style.visibility</p:attrName>
                                        </p:attrNameLst>
                                      </p:cBhvr>
                                      <p:to>
                                        <p:strVal val="visible"/>
                                      </p:to>
                                    </p:set>
                                    <p:anim calcmode="lin" valueType="num">
                                      <p:cBhvr additive="repl">
                                        <p:cTn id="21" dur="500" fill="hold"/>
                                        <p:tgtEl>
                                          <p:spTgt spid="37891">
                                            <p:txEl>
                                              <p:pRg st="0" end="0"/>
                                            </p:txEl>
                                          </p:spTgt>
                                        </p:tgtEl>
                                        <p:attrNameLst>
                                          <p:attrName>ppt_x</p:attrName>
                                        </p:attrNameLst>
                                      </p:cBhvr>
                                      <p:tavLst>
                                        <p:tav tm="100000">
                                          <p:val>
                                            <p:strVal val="#ppt_x"/>
                                          </p:val>
                                        </p:tav>
                                        <p:tav>
                                          <p:val>
                                            <p:strVal val="#ppt_x"/>
                                          </p:val>
                                        </p:tav>
                                      </p:tavLst>
                                    </p:anim>
                                    <p:anim calcmode="lin" valueType="num">
                                      <p:cBhvr additive="repl">
                                        <p:cTn id="22" dur="500" fill="hold"/>
                                        <p:tgtEl>
                                          <p:spTgt spid="37891">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additive="repl">
                                        <p:cTn id="26" dur="1" fill="hold">
                                          <p:stCondLst>
                                            <p:cond delay="0"/>
                                          </p:stCondLst>
                                        </p:cTn>
                                        <p:tgtEl>
                                          <p:spTgt spid="37891">
                                            <p:txEl>
                                              <p:pRg st="2" end="2"/>
                                            </p:txEl>
                                          </p:spTgt>
                                        </p:tgtEl>
                                        <p:attrNameLst>
                                          <p:attrName>style.visibility</p:attrName>
                                        </p:attrNameLst>
                                      </p:cBhvr>
                                      <p:to>
                                        <p:strVal val="visible"/>
                                      </p:to>
                                    </p:set>
                                    <p:anim calcmode="lin" valueType="num">
                                      <p:cBhvr additive="repl">
                                        <p:cTn id="27" dur="500" fill="hold"/>
                                        <p:tgtEl>
                                          <p:spTgt spid="37891">
                                            <p:txEl>
                                              <p:pRg st="2" end="2"/>
                                            </p:txEl>
                                          </p:spTgt>
                                        </p:tgtEl>
                                        <p:attrNameLst>
                                          <p:attrName>ppt_x</p:attrName>
                                        </p:attrNameLst>
                                      </p:cBhvr>
                                      <p:tavLst>
                                        <p:tav tm="100000">
                                          <p:val>
                                            <p:strVal val="#ppt_x"/>
                                          </p:val>
                                        </p:tav>
                                        <p:tav>
                                          <p:val>
                                            <p:strVal val="#ppt_x"/>
                                          </p:val>
                                        </p:tav>
                                      </p:tavLst>
                                    </p:anim>
                                    <p:anim calcmode="lin" valueType="num">
                                      <p:cBhvr additive="repl">
                                        <p:cTn id="28" dur="500" fill="hold"/>
                                        <p:tgtEl>
                                          <p:spTgt spid="37891">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7A4BE50D-B750-5942-5150-A5D7FCE06F92}"/>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38914" name="Rectangle 2">
            <a:extLst>
              <a:ext uri="{FF2B5EF4-FFF2-40B4-BE49-F238E27FC236}">
                <a16:creationId xmlns:a16="http://schemas.microsoft.com/office/drawing/2014/main" id="{252C9A87-8FC4-64C6-B6E3-1D00644FD31D}"/>
              </a:ext>
            </a:extLst>
          </p:cNvPr>
          <p:cNvSpPr>
            <a:spLocks noChangeArrowheads="1"/>
          </p:cNvSpPr>
          <p:nvPr/>
        </p:nvSpPr>
        <p:spPr bwMode="auto">
          <a:xfrm>
            <a:off x="4787900" y="987425"/>
            <a:ext cx="4103688"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500" b="1">
                <a:latin typeface="Calibri" panose="020F0502020204030204" pitchFamily="34" charset="0"/>
              </a:rPr>
              <a:t>Σχηματικό διάγραμμα λειτουργίας του ηλεκτρονικά ρυθμιζόμενου καρμπυρατέρ </a:t>
            </a:r>
            <a:r>
              <a:rPr lang="en-US" altLang="el-GR" sz="1500" b="1">
                <a:latin typeface="Calibri" panose="020F0502020204030204" pitchFamily="34" charset="0"/>
              </a:rPr>
              <a:t>ECOTRONIC (PIERBURG).</a:t>
            </a:r>
          </a:p>
        </p:txBody>
      </p:sp>
      <p:pic>
        <p:nvPicPr>
          <p:cNvPr id="38915" name="Picture 3">
            <a:extLst>
              <a:ext uri="{FF2B5EF4-FFF2-40B4-BE49-F238E27FC236}">
                <a16:creationId xmlns:a16="http://schemas.microsoft.com/office/drawing/2014/main" id="{084CEFA4-2A93-B3F4-073F-4B2DD26A0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627063"/>
            <a:ext cx="4405313" cy="4103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4">
            <a:extLst>
              <a:ext uri="{FF2B5EF4-FFF2-40B4-BE49-F238E27FC236}">
                <a16:creationId xmlns:a16="http://schemas.microsoft.com/office/drawing/2014/main" id="{5F575980-6906-6166-9D74-F01023259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153" r="24904"/>
          <a:stretch>
            <a:fillRect/>
          </a:stretch>
        </p:blipFill>
        <p:spPr bwMode="auto">
          <a:xfrm>
            <a:off x="4787900" y="1922463"/>
            <a:ext cx="4248150" cy="2162175"/>
          </a:xfrm>
          <a:prstGeom prst="rect">
            <a:avLst/>
          </a:prstGeom>
          <a:noFill/>
          <a:ln>
            <a:noFill/>
          </a:ln>
          <a:effectLst/>
          <a:extLst>
            <a:ext uri="{909E8E84-426E-40DD-AFC4-6F175D3DCCD1}">
              <a14:hiddenFill xmlns:a14="http://schemas.microsoft.com/office/drawing/2010/main">
                <a:blipFill dpi="0" rotWithShape="0">
                  <a:blip/>
                  <a:srcRect t="16153" r="24904"/>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DA2EB77E-BAFE-1DFC-1AC0-446AAE07EB0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39938" name="Rectangle 2">
            <a:extLst>
              <a:ext uri="{FF2B5EF4-FFF2-40B4-BE49-F238E27FC236}">
                <a16:creationId xmlns:a16="http://schemas.microsoft.com/office/drawing/2014/main" id="{F8C74BC7-CD9E-7E2F-4406-77C45948FBE8}"/>
              </a:ext>
            </a:extLst>
          </p:cNvPr>
          <p:cNvSpPr>
            <a:spLocks noChangeArrowheads="1"/>
          </p:cNvSpPr>
          <p:nvPr/>
        </p:nvSpPr>
        <p:spPr bwMode="auto">
          <a:xfrm>
            <a:off x="395288" y="484188"/>
            <a:ext cx="8280400" cy="364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Ηλεκτρονικά ελεγχόμενος εξαεριωτής. </a:t>
            </a:r>
          </a:p>
          <a:p>
            <a:pPr hangingPunct="1">
              <a:lnSpc>
                <a:spcPct val="100000"/>
              </a:lnSpc>
              <a:spcAft>
                <a:spcPts val="1213"/>
              </a:spcAft>
            </a:pPr>
            <a:r>
              <a:rPr lang="el-GR" altLang="el-GR"/>
              <a:t>Οι ρυθμίσεις των συστημάτων αυτών είναι σχεδιασμένες έτσι, ώστε να βρίσκονται κοντά στην περιοχή φτωχού ή πλούσιου μίγματος με τον έλεγχο του τσοκ. </a:t>
            </a:r>
          </a:p>
          <a:p>
            <a:pPr algn="ctr" hangingPunct="1">
              <a:lnSpc>
                <a:spcPct val="100000"/>
              </a:lnSpc>
              <a:spcAft>
                <a:spcPts val="1213"/>
              </a:spcAft>
            </a:pPr>
            <a:r>
              <a:rPr lang="el-GR" altLang="el-GR"/>
              <a:t>Ένας ενεργοποιητής (μηχανισμός που ρυθμίζει τη θέση της πεταλούδας του τσοκ) διορθώνει την ποσότητα του εισερχόμενου αέρα με ανάλογη διόρθωση στο κύριο μετρητικό σύστημα, το οποίο εμπλουτίζει το μίγμα, ακόμη και αν η πεταλούδα του τσοκ είναι απενεργοποιημένη. </a:t>
            </a:r>
          </a:p>
          <a:p>
            <a:pPr algn="ctr" hangingPunct="1">
              <a:lnSpc>
                <a:spcPct val="100000"/>
              </a:lnSpc>
              <a:spcAft>
                <a:spcPts val="1213"/>
              </a:spcAft>
            </a:pPr>
            <a:endParaRPr lang="el-GR" altLang="el-GR"/>
          </a:p>
          <a:p>
            <a:pPr algn="ctr" hangingPunct="1">
              <a:lnSpc>
                <a:spcPct val="100000"/>
              </a:lnSpc>
              <a:spcAft>
                <a:spcPts val="1213"/>
              </a:spcAft>
            </a:pPr>
            <a:r>
              <a:rPr lang="el-GR" altLang="el-GR"/>
              <a:t>Ο ενεργοποιητής αυτός ελέγχεται με ένα σήμα εξόδου από τον ηλεκτρονικό εγκέφαλο του συστήματος.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9938">
                                            <p:txEl>
                                              <p:pRg st="2" end="2"/>
                                            </p:txEl>
                                          </p:spTgt>
                                        </p:tgtEl>
                                        <p:attrNameLst>
                                          <p:attrName>style.visibility</p:attrName>
                                        </p:attrNameLst>
                                      </p:cBhvr>
                                      <p:to>
                                        <p:strVal val="visible"/>
                                      </p:to>
                                    </p:set>
                                    <p:anim calcmode="lin" valueType="num">
                                      <p:cBhvr additive="repl">
                                        <p:cTn id="7" dur="500" fill="hold"/>
                                        <p:tgtEl>
                                          <p:spTgt spid="39938">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39938">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39938">
                                            <p:txEl>
                                              <p:pRg st="4" end="4"/>
                                            </p:txEl>
                                          </p:spTgt>
                                        </p:tgtEl>
                                        <p:attrNameLst>
                                          <p:attrName>style.visibility</p:attrName>
                                        </p:attrNameLst>
                                      </p:cBhvr>
                                      <p:to>
                                        <p:strVal val="visible"/>
                                      </p:to>
                                    </p:set>
                                    <p:anim calcmode="lin" valueType="num">
                                      <p:cBhvr additive="repl">
                                        <p:cTn id="13" dur="500" fill="hold"/>
                                        <p:tgtEl>
                                          <p:spTgt spid="39938">
                                            <p:txEl>
                                              <p:pRg st="4" end="4"/>
                                            </p:txEl>
                                          </p:spTgt>
                                        </p:tgtEl>
                                        <p:attrNameLst>
                                          <p:attrName>ppt_x</p:attrName>
                                        </p:attrNameLst>
                                      </p:cBhvr>
                                      <p:tavLst>
                                        <p:tav tm="100000">
                                          <p:val>
                                            <p:strVal val="#ppt_x"/>
                                          </p:val>
                                        </p:tav>
                                        <p:tav>
                                          <p:val>
                                            <p:strVal val="#ppt_x"/>
                                          </p:val>
                                        </p:tav>
                                      </p:tavLst>
                                    </p:anim>
                                    <p:anim calcmode="lin" valueType="num">
                                      <p:cBhvr additive="repl">
                                        <p:cTn id="14" dur="500" fill="hold"/>
                                        <p:tgtEl>
                                          <p:spTgt spid="39938">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62CDECF3-EC66-5850-E5A3-F2D4412442EA}"/>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Εξαεριωτής</a:t>
            </a:r>
          </a:p>
        </p:txBody>
      </p:sp>
      <p:sp>
        <p:nvSpPr>
          <p:cNvPr id="40962" name="Rectangle 2">
            <a:extLst>
              <a:ext uri="{FF2B5EF4-FFF2-40B4-BE49-F238E27FC236}">
                <a16:creationId xmlns:a16="http://schemas.microsoft.com/office/drawing/2014/main" id="{C3D379D3-3AED-F369-476F-627D74079D5F}"/>
              </a:ext>
            </a:extLst>
          </p:cNvPr>
          <p:cNvSpPr>
            <a:spLocks noChangeArrowheads="1"/>
          </p:cNvSpPr>
          <p:nvPr/>
        </p:nvSpPr>
        <p:spPr bwMode="auto">
          <a:xfrm>
            <a:off x="395288" y="484188"/>
            <a:ext cx="8280400"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Ηλεκτρονικά ελεγχόμενος εξαεριωτής. </a:t>
            </a:r>
          </a:p>
          <a:p>
            <a:pPr hangingPunct="1">
              <a:lnSpc>
                <a:spcPct val="100000"/>
              </a:lnSpc>
              <a:spcAft>
                <a:spcPts val="1213"/>
              </a:spcAft>
            </a:pPr>
            <a:r>
              <a:rPr lang="el-GR" altLang="el-GR"/>
              <a:t>Ένας άλλος μηχανισμός (ενεργοποιητής) που επηρεάζει την πεταλούδα του γκαζιού, είναι ο ηλεκτροπνευματικός ρυθμιστής, ο οποίος αποτελείται από ένα διάφραγμα και ένα έμβολο. </a:t>
            </a:r>
          </a:p>
          <a:p>
            <a:pPr hangingPunct="1">
              <a:lnSpc>
                <a:spcPct val="100000"/>
              </a:lnSpc>
              <a:spcAft>
                <a:spcPts val="1213"/>
              </a:spcAft>
            </a:pPr>
            <a:r>
              <a:rPr lang="el-GR" altLang="el-GR"/>
              <a:t>Το ένα άκρο του στηρίζεται στο διάφραγμα και το άλλο σε ένα μπράτσο, επάνω στο καρμπυρατέρ, το οποίο κινεί την πεταλούδα του γκαζιού. </a:t>
            </a:r>
          </a:p>
          <a:p>
            <a:pPr algn="ctr" hangingPunct="1">
              <a:lnSpc>
                <a:spcPct val="100000"/>
              </a:lnSpc>
              <a:spcAft>
                <a:spcPts val="1213"/>
              </a:spcAft>
            </a:pPr>
            <a:r>
              <a:rPr lang="el-GR" altLang="el-GR"/>
              <a:t>Η όλη μετακίνηση του διαφράγματος στηρίζεται σε ηλεκτρομαγνητικές βαλβίδες, στις οποίες έρχονται από δύο σωληνάκια αντίστοιχα, ατμοσφαιρικός αέρας και υποπίεση από την πολλαπλή εισαγωγής (ή από το καρμπυρατέρ κάτω από την πεταλούδα γκαζιού). Οι δύο αυτές διαφορετικές πιέσεις (ατμοσφαιρική και υποπίεση) καθορίζουν την πίεση λειτουργίας, η οποία εφαρμόζεται στο διάφραγμα. Ένα σήμα φεύγει προς την είσοδο του εγκέφαλου, ώστε αυτός να πληροφορείται συνεχώς την ακριβή θέση του διαφράγματος, ενώ δύο άλλα σήματα φθάνουν από τον εγκέφαλο στις ηλεκτρομαγνητικές βαλβίδες.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0962">
                                            <p:txEl>
                                              <p:pRg st="2" end="2"/>
                                            </p:txEl>
                                          </p:spTgt>
                                        </p:tgtEl>
                                        <p:attrNameLst>
                                          <p:attrName>style.visibility</p:attrName>
                                        </p:attrNameLst>
                                      </p:cBhvr>
                                      <p:to>
                                        <p:strVal val="visible"/>
                                      </p:to>
                                    </p:set>
                                    <p:anim calcmode="lin" valueType="num">
                                      <p:cBhvr additive="repl">
                                        <p:cTn id="7" dur="500" fill="hold"/>
                                        <p:tgtEl>
                                          <p:spTgt spid="40962">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4096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40962">
                                            <p:txEl>
                                              <p:pRg st="3" end="3"/>
                                            </p:txEl>
                                          </p:spTgt>
                                        </p:tgtEl>
                                        <p:attrNameLst>
                                          <p:attrName>style.visibility</p:attrName>
                                        </p:attrNameLst>
                                      </p:cBhvr>
                                      <p:to>
                                        <p:strVal val="visible"/>
                                      </p:to>
                                    </p:set>
                                    <p:anim calcmode="lin" valueType="num">
                                      <p:cBhvr additive="repl">
                                        <p:cTn id="13" dur="500" fill="hold"/>
                                        <p:tgtEl>
                                          <p:spTgt spid="40962">
                                            <p:txEl>
                                              <p:pRg st="3" end="3"/>
                                            </p:txEl>
                                          </p:spTgt>
                                        </p:tgtEl>
                                        <p:attrNameLst>
                                          <p:attrName>ppt_x</p:attrName>
                                        </p:attrNameLst>
                                      </p:cBhvr>
                                      <p:tavLst>
                                        <p:tav tm="100000">
                                          <p:val>
                                            <p:strVal val="#ppt_x"/>
                                          </p:val>
                                        </p:tav>
                                        <p:tav>
                                          <p:val>
                                            <p:strVal val="#ppt_x"/>
                                          </p:val>
                                        </p:tav>
                                      </p:tavLst>
                                    </p:anim>
                                    <p:anim calcmode="lin" valueType="num">
                                      <p:cBhvr additive="repl">
                                        <p:cTn id="14" dur="500" fill="hold"/>
                                        <p:tgtEl>
                                          <p:spTgt spid="40962">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7DB70B33-38F7-3CF4-F34D-044980B90841}"/>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41986" name="Rectangle 2">
            <a:extLst>
              <a:ext uri="{FF2B5EF4-FFF2-40B4-BE49-F238E27FC236}">
                <a16:creationId xmlns:a16="http://schemas.microsoft.com/office/drawing/2014/main" id="{E95AB750-3C03-E88E-8BA2-2D26E49DA49E}"/>
              </a:ext>
            </a:extLst>
          </p:cNvPr>
          <p:cNvSpPr>
            <a:spLocks noChangeArrowheads="1"/>
          </p:cNvSpPr>
          <p:nvPr/>
        </p:nvSpPr>
        <p:spPr bwMode="auto">
          <a:xfrm>
            <a:off x="395288" y="484188"/>
            <a:ext cx="8353425"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Βασική λειτουργία συστημάτων έγχυσης καυσίμου. </a:t>
            </a:r>
          </a:p>
          <a:p>
            <a:pPr hangingPunct="1">
              <a:lnSpc>
                <a:spcPct val="100000"/>
              </a:lnSpc>
              <a:spcAft>
                <a:spcPts val="1213"/>
              </a:spcAft>
            </a:pPr>
            <a:r>
              <a:rPr lang="el-GR" altLang="el-GR"/>
              <a:t>Εναλλακτικά, στο σύστημα τροφοδοσίας με εξαεριωτή, σχετικά νωρίς (κατά την πρώτη δεκαετία του 1900) αναπτύχθηκε το σύστημα έγχυσης (ψεκασμού) της βενζίνης μέσα στον κύλινδρο. </a:t>
            </a:r>
          </a:p>
        </p:txBody>
      </p:sp>
      <p:sp>
        <p:nvSpPr>
          <p:cNvPr id="41987" name="Rectangle 3">
            <a:extLst>
              <a:ext uri="{FF2B5EF4-FFF2-40B4-BE49-F238E27FC236}">
                <a16:creationId xmlns:a16="http://schemas.microsoft.com/office/drawing/2014/main" id="{A6C103A5-0F38-EB21-41D9-CCC839039C2C}"/>
              </a:ext>
            </a:extLst>
          </p:cNvPr>
          <p:cNvSpPr>
            <a:spLocks noChangeArrowheads="1"/>
          </p:cNvSpPr>
          <p:nvPr/>
        </p:nvSpPr>
        <p:spPr bwMode="auto">
          <a:xfrm>
            <a:off x="3492500" y="2139950"/>
            <a:ext cx="5111750" cy="191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80975" indent="-180975">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213"/>
              </a:spcAft>
            </a:pPr>
            <a:r>
              <a:rPr lang="el-GR" altLang="el-GR"/>
              <a:t>Με αυτό το σύστημα η βενζίνη ψεκάζεται </a:t>
            </a:r>
          </a:p>
          <a:p>
            <a:pPr hangingPunct="1">
              <a:lnSpc>
                <a:spcPct val="100000"/>
              </a:lnSpc>
              <a:spcAft>
                <a:spcPts val="613"/>
              </a:spcAft>
              <a:buFont typeface="Wingdings" pitchFamily="2" charset="0"/>
              <a:buChar char=""/>
            </a:pPr>
            <a:r>
              <a:rPr lang="el-GR" altLang="el-GR"/>
              <a:t>στην πολλαπλή εισαγωγής ή </a:t>
            </a:r>
          </a:p>
          <a:p>
            <a:pPr hangingPunct="1">
              <a:lnSpc>
                <a:spcPct val="100000"/>
              </a:lnSpc>
              <a:spcAft>
                <a:spcPts val="613"/>
              </a:spcAft>
              <a:buFont typeface="Wingdings" pitchFamily="2" charset="0"/>
              <a:buChar char=""/>
            </a:pPr>
            <a:r>
              <a:rPr lang="el-GR" altLang="el-GR"/>
              <a:t>πριν ακριβώς από τη βαλβίδα εισαγωγής ή</a:t>
            </a:r>
          </a:p>
          <a:p>
            <a:pPr hangingPunct="1">
              <a:lnSpc>
                <a:spcPct val="100000"/>
              </a:lnSpc>
              <a:spcAft>
                <a:spcPts val="613"/>
              </a:spcAft>
              <a:buFont typeface="Wingdings" pitchFamily="2" charset="0"/>
              <a:buChar char=""/>
            </a:pPr>
            <a:r>
              <a:rPr lang="el-GR" altLang="el-GR"/>
              <a:t> κατευθείαν μέσα στον κύλινδρο, </a:t>
            </a:r>
          </a:p>
          <a:p>
            <a:pPr algn="ctr" hangingPunct="1">
              <a:lnSpc>
                <a:spcPct val="100000"/>
              </a:lnSpc>
              <a:spcBef>
                <a:spcPts val="613"/>
              </a:spcBef>
              <a:buClrTx/>
              <a:buSzTx/>
              <a:buFontTx/>
              <a:buNone/>
            </a:pPr>
            <a:r>
              <a:rPr lang="el-GR" altLang="el-GR"/>
              <a:t>σε πολύ λεπτό καταμερισμό.</a:t>
            </a:r>
          </a:p>
        </p:txBody>
      </p:sp>
      <p:sp>
        <p:nvSpPr>
          <p:cNvPr id="41988" name="Rectangle 4">
            <a:extLst>
              <a:ext uri="{FF2B5EF4-FFF2-40B4-BE49-F238E27FC236}">
                <a16:creationId xmlns:a16="http://schemas.microsoft.com/office/drawing/2014/main" id="{2C9192C6-388C-0005-D62F-1EF40448726A}"/>
              </a:ext>
            </a:extLst>
          </p:cNvPr>
          <p:cNvSpPr>
            <a:spLocks noChangeArrowheads="1"/>
          </p:cNvSpPr>
          <p:nvPr/>
        </p:nvSpPr>
        <p:spPr bwMode="auto">
          <a:xfrm>
            <a:off x="611188" y="4568825"/>
            <a:ext cx="2663825"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400">
                <a:latin typeface="Calibri" panose="020F0502020204030204" pitchFamily="34" charset="0"/>
              </a:rPr>
              <a:t>Σύστημα έγχυσης καυσίμου.</a:t>
            </a:r>
          </a:p>
        </p:txBody>
      </p:sp>
      <p:pic>
        <p:nvPicPr>
          <p:cNvPr id="41989" name="Picture 5">
            <a:extLst>
              <a:ext uri="{FF2B5EF4-FFF2-40B4-BE49-F238E27FC236}">
                <a16:creationId xmlns:a16="http://schemas.microsoft.com/office/drawing/2014/main" id="{50D4819A-DD1A-1A47-E7CB-0E0A65BF7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55788"/>
            <a:ext cx="2663825" cy="273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1986">
                                            <p:txEl>
                                              <p:pRg st="1" end="1"/>
                                            </p:txEl>
                                          </p:spTgt>
                                        </p:tgtEl>
                                        <p:attrNameLst>
                                          <p:attrName>style.visibility</p:attrName>
                                        </p:attrNameLst>
                                      </p:cBhvr>
                                      <p:to>
                                        <p:strVal val="visible"/>
                                      </p:to>
                                    </p:set>
                                    <p:anim calcmode="lin" valueType="num">
                                      <p:cBhvr additive="repl">
                                        <p:cTn id="7" dur="500" fill="hold"/>
                                        <p:tgtEl>
                                          <p:spTgt spid="41986">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41986">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additive="repl">
                                        <p:cTn id="12" dur="1" fill="hold">
                                          <p:stCondLst>
                                            <p:cond delay="0"/>
                                          </p:stCondLst>
                                        </p:cTn>
                                        <p:tgtEl>
                                          <p:spTgt spid="41989"/>
                                        </p:tgtEl>
                                        <p:attrNameLst>
                                          <p:attrName>style.visibility</p:attrName>
                                        </p:attrNameLst>
                                      </p:cBhvr>
                                      <p:to>
                                        <p:strVal val="visible"/>
                                      </p:to>
                                    </p:set>
                                    <p:animEffect transition="in" filter="blinds(horizontal)">
                                      <p:cBhvr additive="repl">
                                        <p:cTn id="13" dur="500"/>
                                        <p:tgtEl>
                                          <p:spTgt spid="41989"/>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41988"/>
                                        </p:tgtEl>
                                        <p:attrNameLst>
                                          <p:attrName>style.visibility</p:attrName>
                                        </p:attrNameLst>
                                      </p:cBhvr>
                                      <p:to>
                                        <p:strVal val="visible"/>
                                      </p:to>
                                    </p:set>
                                    <p:animEffect transition="in" filter="blinds(horizontal)">
                                      <p:cBhvr additive="repl">
                                        <p:cTn id="16" dur="500"/>
                                        <p:tgtEl>
                                          <p:spTgt spid="419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additive="repl">
                                        <p:cTn id="20" dur="1" fill="hold">
                                          <p:stCondLst>
                                            <p:cond delay="0"/>
                                          </p:stCondLst>
                                        </p:cTn>
                                        <p:tgtEl>
                                          <p:spTgt spid="41987"/>
                                        </p:tgtEl>
                                        <p:attrNameLst>
                                          <p:attrName>style.visibility</p:attrName>
                                        </p:attrNameLst>
                                      </p:cBhvr>
                                      <p:to>
                                        <p:strVal val="visible"/>
                                      </p:to>
                                    </p:set>
                                    <p:anim calcmode="lin" valueType="num">
                                      <p:cBhvr additive="repl">
                                        <p:cTn id="21" dur="500" fill="hold"/>
                                        <p:tgtEl>
                                          <p:spTgt spid="41987"/>
                                        </p:tgtEl>
                                        <p:attrNameLst>
                                          <p:attrName>ppt_x</p:attrName>
                                        </p:attrNameLst>
                                      </p:cBhvr>
                                      <p:tavLst>
                                        <p:tav tm="100000">
                                          <p:val>
                                            <p:strVal val="#ppt_x"/>
                                          </p:val>
                                        </p:tav>
                                        <p:tav>
                                          <p:val>
                                            <p:strVal val="#ppt_x"/>
                                          </p:val>
                                        </p:tav>
                                      </p:tavLst>
                                    </p:anim>
                                    <p:anim calcmode="lin" valueType="num">
                                      <p:cBhvr additive="repl">
                                        <p:cTn id="22" dur="500" fill="hold"/>
                                        <p:tgtEl>
                                          <p:spTgt spid="4198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D07BC4BA-745D-4287-3CDB-2C63BB82F512}"/>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43010" name="Rectangle 2">
            <a:extLst>
              <a:ext uri="{FF2B5EF4-FFF2-40B4-BE49-F238E27FC236}">
                <a16:creationId xmlns:a16="http://schemas.microsoft.com/office/drawing/2014/main" id="{D44C815B-7D4E-424F-5713-91D389566C3D}"/>
              </a:ext>
            </a:extLst>
          </p:cNvPr>
          <p:cNvSpPr>
            <a:spLocks noChangeArrowheads="1"/>
          </p:cNvSpPr>
          <p:nvPr/>
        </p:nvSpPr>
        <p:spPr bwMode="auto">
          <a:xfrm>
            <a:off x="395288" y="484188"/>
            <a:ext cx="835342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Βασική λειτουργία συστημάτων έγχυσης καυσίμου. </a:t>
            </a:r>
          </a:p>
        </p:txBody>
      </p:sp>
      <p:sp>
        <p:nvSpPr>
          <p:cNvPr id="43011" name="Rectangle 3">
            <a:extLst>
              <a:ext uri="{FF2B5EF4-FFF2-40B4-BE49-F238E27FC236}">
                <a16:creationId xmlns:a16="http://schemas.microsoft.com/office/drawing/2014/main" id="{48E76194-C113-BDA9-7BE6-4D1EC328341C}"/>
              </a:ext>
            </a:extLst>
          </p:cNvPr>
          <p:cNvSpPr>
            <a:spLocks noChangeArrowheads="1"/>
          </p:cNvSpPr>
          <p:nvPr/>
        </p:nvSpPr>
        <p:spPr bwMode="auto">
          <a:xfrm>
            <a:off x="3348038" y="1231900"/>
            <a:ext cx="5616575" cy="310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Ο κύλινδρος αναρροφά ελεύθερα αέρα και την κατάλληλη στιγμή, η απαιτούμενη ποσότητα καυσίμου ψεκάζεται με υψηλή πίεση. </a:t>
            </a:r>
          </a:p>
          <a:p>
            <a:pPr algn="ctr" hangingPunct="1">
              <a:lnSpc>
                <a:spcPct val="100000"/>
              </a:lnSpc>
            </a:pPr>
            <a:endParaRPr lang="el-GR" altLang="el-GR"/>
          </a:p>
          <a:p>
            <a:pPr algn="ctr" hangingPunct="1">
              <a:lnSpc>
                <a:spcPct val="100000"/>
              </a:lnSpc>
            </a:pPr>
            <a:r>
              <a:rPr lang="el-GR" altLang="el-GR"/>
              <a:t>Η έναυση γίνεται και πάλι με αναφλεκτήρα. </a:t>
            </a:r>
          </a:p>
          <a:p>
            <a:pPr algn="ctr" hangingPunct="1">
              <a:lnSpc>
                <a:spcPct val="100000"/>
              </a:lnSpc>
            </a:pPr>
            <a:endParaRPr lang="el-GR" altLang="el-GR"/>
          </a:p>
          <a:p>
            <a:pPr algn="ctr" hangingPunct="1">
              <a:lnSpc>
                <a:spcPct val="100000"/>
              </a:lnSpc>
            </a:pPr>
            <a:r>
              <a:rPr lang="el-GR" altLang="el-GR"/>
              <a:t>Η έγχυση επιτρέπει την καλύτερη πλήρωση του κυλίνδρου με αέρα και, αντίστοιχα, την καύση περισσότερης βενζίνης σε κάθε κύκλο λειτουργίας, ενώ εξασφαλίζει και καλύτερη ισοκατανομή του καυσίμου σε όλους τους κυλίνδρους.</a:t>
            </a:r>
          </a:p>
        </p:txBody>
      </p:sp>
      <p:sp>
        <p:nvSpPr>
          <p:cNvPr id="43012" name="Rectangle 4">
            <a:extLst>
              <a:ext uri="{FF2B5EF4-FFF2-40B4-BE49-F238E27FC236}">
                <a16:creationId xmlns:a16="http://schemas.microsoft.com/office/drawing/2014/main" id="{3F7AD138-175B-D2F7-4E53-A72EA8A4614E}"/>
              </a:ext>
            </a:extLst>
          </p:cNvPr>
          <p:cNvSpPr>
            <a:spLocks noChangeArrowheads="1"/>
          </p:cNvSpPr>
          <p:nvPr/>
        </p:nvSpPr>
        <p:spPr bwMode="auto">
          <a:xfrm>
            <a:off x="611188" y="3987800"/>
            <a:ext cx="2663825"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400">
                <a:latin typeface="Calibri" panose="020F0502020204030204" pitchFamily="34" charset="0"/>
              </a:rPr>
              <a:t>Σύστημα έγχυσης καυσίμου.</a:t>
            </a:r>
          </a:p>
        </p:txBody>
      </p:sp>
      <p:pic>
        <p:nvPicPr>
          <p:cNvPr id="43013" name="Picture 5">
            <a:extLst>
              <a:ext uri="{FF2B5EF4-FFF2-40B4-BE49-F238E27FC236}">
                <a16:creationId xmlns:a16="http://schemas.microsoft.com/office/drawing/2014/main" id="{141C8B9B-B3EA-FE9A-F2B2-9E73C2479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74763"/>
            <a:ext cx="2663825" cy="273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3011">
                                            <p:txEl>
                                              <p:pRg st="2" end="2"/>
                                            </p:txEl>
                                          </p:spTgt>
                                        </p:tgtEl>
                                        <p:attrNameLst>
                                          <p:attrName>style.visibility</p:attrName>
                                        </p:attrNameLst>
                                      </p:cBhvr>
                                      <p:to>
                                        <p:strVal val="visible"/>
                                      </p:to>
                                    </p:set>
                                    <p:anim calcmode="lin" valueType="num">
                                      <p:cBhvr additive="repl">
                                        <p:cTn id="7" dur="500" fill="hold"/>
                                        <p:tgtEl>
                                          <p:spTgt spid="43011">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43011">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43011">
                                            <p:txEl>
                                              <p:pRg st="4" end="4"/>
                                            </p:txEl>
                                          </p:spTgt>
                                        </p:tgtEl>
                                        <p:attrNameLst>
                                          <p:attrName>style.visibility</p:attrName>
                                        </p:attrNameLst>
                                      </p:cBhvr>
                                      <p:to>
                                        <p:strVal val="visible"/>
                                      </p:to>
                                    </p:set>
                                    <p:anim calcmode="lin" valueType="num">
                                      <p:cBhvr additive="repl">
                                        <p:cTn id="13" dur="500" fill="hold"/>
                                        <p:tgtEl>
                                          <p:spTgt spid="43011">
                                            <p:txEl>
                                              <p:pRg st="4" end="4"/>
                                            </p:txEl>
                                          </p:spTgt>
                                        </p:tgtEl>
                                        <p:attrNameLst>
                                          <p:attrName>ppt_x</p:attrName>
                                        </p:attrNameLst>
                                      </p:cBhvr>
                                      <p:tavLst>
                                        <p:tav tm="100000">
                                          <p:val>
                                            <p:strVal val="#ppt_x"/>
                                          </p:val>
                                        </p:tav>
                                        <p:tav>
                                          <p:val>
                                            <p:strVal val="#ppt_x"/>
                                          </p:val>
                                        </p:tav>
                                      </p:tavLst>
                                    </p:anim>
                                    <p:anim calcmode="lin" valueType="num">
                                      <p:cBhvr additive="repl">
                                        <p:cTn id="14" dur="500" fill="hold"/>
                                        <p:tgtEl>
                                          <p:spTgt spid="43011">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D25A3AF1-5F5F-B0EB-5041-548AD4CFEA71}"/>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44034" name="Rectangle 2">
            <a:extLst>
              <a:ext uri="{FF2B5EF4-FFF2-40B4-BE49-F238E27FC236}">
                <a16:creationId xmlns:a16="http://schemas.microsoft.com/office/drawing/2014/main" id="{265B1E1A-9483-8372-DD69-0A0ED952C8F2}"/>
              </a:ext>
            </a:extLst>
          </p:cNvPr>
          <p:cNvSpPr>
            <a:spLocks noChangeArrowheads="1"/>
          </p:cNvSpPr>
          <p:nvPr/>
        </p:nvSpPr>
        <p:spPr bwMode="auto">
          <a:xfrm>
            <a:off x="395288" y="484188"/>
            <a:ext cx="8353425" cy="364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Βασική λειτουργία συστημάτων έγχυσης καυσίμου. </a:t>
            </a:r>
          </a:p>
          <a:p>
            <a:pPr algn="ctr" hangingPunct="1">
              <a:lnSpc>
                <a:spcPct val="100000"/>
              </a:lnSpc>
              <a:spcAft>
                <a:spcPts val="1813"/>
              </a:spcAft>
            </a:pPr>
            <a:r>
              <a:rPr lang="el-GR" altLang="el-GR"/>
              <a:t>Ιστορικά, η έγχυση αναπτύχθηκε και εφαρμόσθηκε για να ξεπερασθεί το μειονέκτημα που παρουσιάζουν όλοι οι δίχρονοι βενζινοκινητήρες, στους οποίους ένα μέρος από το καύσιμο μίγμα εξέρχεται από τον κύλινδρο μαζί με τα καυσαέρια, κατά τη σάρωση. </a:t>
            </a:r>
          </a:p>
          <a:p>
            <a:pPr algn="ctr" hangingPunct="1">
              <a:lnSpc>
                <a:spcPct val="100000"/>
              </a:lnSpc>
              <a:spcAft>
                <a:spcPts val="1813"/>
              </a:spcAft>
            </a:pPr>
            <a:r>
              <a:rPr lang="el-GR" altLang="el-GR"/>
              <a:t>Με ένα σύστημα έγχυσης ο κινητήρας αναρροφά μόνο αέρα και κάνει τη σάρωση μόνο με αυτόν. Όταν κλείσουν οι θυρίδες και αρχίσει η συμπίεση, τότε γίνεται η έγχυση του καυσίμου, με αποτέλεσμα να μην υπάρχει η παραμικρή απώλεια του.</a:t>
            </a:r>
          </a:p>
          <a:p>
            <a:pPr algn="ctr" hangingPunct="1">
              <a:lnSpc>
                <a:spcPct val="100000"/>
              </a:lnSpc>
              <a:spcAft>
                <a:spcPts val="1813"/>
              </a:spcAft>
            </a:pPr>
            <a:r>
              <a:rPr lang="el-GR" altLang="el-GR"/>
              <a:t>Συγκρίνοντας τα παλαιά συστήματα τροφοδοσίας (εξαεριωτές) και τα συστήμα τα έγχυσης (ψεκασμού), βλέπουμε καθαρά ότι υπάρχουν σημαντικές διαφορές, τόσο στον τρόπο λειτουργίας όσο και στην απόδοση τους.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4034">
                                            <p:txEl>
                                              <p:pRg st="2" end="2"/>
                                            </p:txEl>
                                          </p:spTgt>
                                        </p:tgtEl>
                                        <p:attrNameLst>
                                          <p:attrName>style.visibility</p:attrName>
                                        </p:attrNameLst>
                                      </p:cBhvr>
                                      <p:to>
                                        <p:strVal val="visible"/>
                                      </p:to>
                                    </p:set>
                                    <p:anim calcmode="lin" valueType="num">
                                      <p:cBhvr additive="repl">
                                        <p:cTn id="7" dur="500" fill="hold"/>
                                        <p:tgtEl>
                                          <p:spTgt spid="44034">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44034">
                                            <p:txEl>
                                              <p:pRg st="2" end="2"/>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44034">
                                            <p:txEl>
                                              <p:pRg st="3" end="3"/>
                                            </p:txEl>
                                          </p:spTgt>
                                        </p:tgtEl>
                                        <p:attrNameLst>
                                          <p:attrName>style.visibility</p:attrName>
                                        </p:attrNameLst>
                                      </p:cBhvr>
                                      <p:to>
                                        <p:strVal val="visible"/>
                                      </p:to>
                                    </p:set>
                                    <p:anim calcmode="lin" valueType="num">
                                      <p:cBhvr additive="repl">
                                        <p:cTn id="11" dur="500" fill="hold"/>
                                        <p:tgtEl>
                                          <p:spTgt spid="44034">
                                            <p:txEl>
                                              <p:pRg st="3" end="3"/>
                                            </p:txEl>
                                          </p:spTgt>
                                        </p:tgtEl>
                                        <p:attrNameLst>
                                          <p:attrName>ppt_x</p:attrName>
                                        </p:attrNameLst>
                                      </p:cBhvr>
                                      <p:tavLst>
                                        <p:tav tm="100000">
                                          <p:val>
                                            <p:strVal val="#ppt_x"/>
                                          </p:val>
                                        </p:tav>
                                        <p:tav>
                                          <p:val>
                                            <p:strVal val="#ppt_x"/>
                                          </p:val>
                                        </p:tav>
                                      </p:tavLst>
                                    </p:anim>
                                    <p:anim calcmode="lin" valueType="num">
                                      <p:cBhvr additive="repl">
                                        <p:cTn id="12" dur="500" fill="hold"/>
                                        <p:tgtEl>
                                          <p:spTgt spid="44034">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87D57337-9B1B-173D-70EC-076E2E64CFC1}"/>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Ποιότητα καυσίμου</a:t>
            </a:r>
          </a:p>
        </p:txBody>
      </p:sp>
      <p:sp>
        <p:nvSpPr>
          <p:cNvPr id="8194" name="Rectangle 2">
            <a:extLst>
              <a:ext uri="{FF2B5EF4-FFF2-40B4-BE49-F238E27FC236}">
                <a16:creationId xmlns:a16="http://schemas.microsoft.com/office/drawing/2014/main" id="{FFC267D6-08A5-55CF-F30E-65E0A76D3C1F}"/>
              </a:ext>
            </a:extLst>
          </p:cNvPr>
          <p:cNvSpPr>
            <a:spLocks noChangeArrowheads="1"/>
          </p:cNvSpPr>
          <p:nvPr/>
        </p:nvSpPr>
        <p:spPr bwMode="auto">
          <a:xfrm>
            <a:off x="323850" y="771525"/>
            <a:ext cx="8424863"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Στο σημείο αυτό κρίνεται απαραίτητο να γίνει ο διαχωρισμός:</a:t>
            </a:r>
          </a:p>
          <a:p>
            <a:pPr algn="ctr" hangingPunct="1">
              <a:lnSpc>
                <a:spcPct val="100000"/>
              </a:lnSpc>
            </a:pPr>
            <a:endParaRPr lang="el-GR" altLang="el-GR"/>
          </a:p>
          <a:p>
            <a:pPr hangingPunct="1">
              <a:lnSpc>
                <a:spcPts val="2500"/>
              </a:lnSpc>
              <a:spcAft>
                <a:spcPts val="2413"/>
              </a:spcAft>
              <a:buSzPct val="90000"/>
              <a:buFont typeface="Wingdings" pitchFamily="2" charset="0"/>
              <a:buChar char=""/>
            </a:pPr>
            <a:r>
              <a:rPr lang="el-GR" altLang="el-GR"/>
              <a:t>της τέλειας ή πλήρους καύσης, όπου καίγεται όλο το καύσιμο, ανεξάρτητα του τι γίνεται με την ποσότητα του αέρα που μετέχει στη διαδικασία της καύσης, και</a:t>
            </a:r>
          </a:p>
          <a:p>
            <a:pPr hangingPunct="1">
              <a:lnSpc>
                <a:spcPts val="2500"/>
              </a:lnSpc>
              <a:spcAft>
                <a:spcPts val="2413"/>
              </a:spcAft>
              <a:buSzPct val="90000"/>
              <a:buFont typeface="Wingdings" pitchFamily="2" charset="0"/>
              <a:buChar char=""/>
            </a:pPr>
            <a:r>
              <a:rPr lang="el-GR" altLang="el-GR"/>
              <a:t> της στοιχειομετρικής καύσης, όπου καίγεται όλο το καύσιμο και όλος ο αέρας που μετέχει στη διαδικασία της καύσης, δηλαδή δεν περισσεύει καθόλου αέρας.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8194">
                                            <p:txEl>
                                              <p:pRg st="2" end="2"/>
                                            </p:txEl>
                                          </p:spTgt>
                                        </p:tgtEl>
                                        <p:attrNameLst>
                                          <p:attrName>style.visibility</p:attrName>
                                        </p:attrNameLst>
                                      </p:cBhvr>
                                      <p:to>
                                        <p:strVal val="visible"/>
                                      </p:to>
                                    </p:set>
                                    <p:anim calcmode="lin" valueType="num">
                                      <p:cBhvr additive="repl">
                                        <p:cTn id="7" dur="500" fill="hold"/>
                                        <p:tgtEl>
                                          <p:spTgt spid="8194">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8194">
                                            <p:txEl>
                                              <p:pRg st="2" end="2"/>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8194">
                                            <p:txEl>
                                              <p:pRg st="3" end="3"/>
                                            </p:txEl>
                                          </p:spTgt>
                                        </p:tgtEl>
                                        <p:attrNameLst>
                                          <p:attrName>style.visibility</p:attrName>
                                        </p:attrNameLst>
                                      </p:cBhvr>
                                      <p:to>
                                        <p:strVal val="visible"/>
                                      </p:to>
                                    </p:set>
                                    <p:anim calcmode="lin" valueType="num">
                                      <p:cBhvr additive="repl">
                                        <p:cTn id="11" dur="500" fill="hold"/>
                                        <p:tgtEl>
                                          <p:spTgt spid="8194">
                                            <p:txEl>
                                              <p:pRg st="3" end="3"/>
                                            </p:txEl>
                                          </p:spTgt>
                                        </p:tgtEl>
                                        <p:attrNameLst>
                                          <p:attrName>ppt_x</p:attrName>
                                        </p:attrNameLst>
                                      </p:cBhvr>
                                      <p:tavLst>
                                        <p:tav tm="100000">
                                          <p:val>
                                            <p:strVal val="#ppt_x"/>
                                          </p:val>
                                        </p:tav>
                                        <p:tav>
                                          <p:val>
                                            <p:strVal val="#ppt_x"/>
                                          </p:val>
                                        </p:tav>
                                      </p:tavLst>
                                    </p:anim>
                                    <p:anim calcmode="lin" valueType="num">
                                      <p:cBhvr additive="repl">
                                        <p:cTn id="12" dur="500" fill="hold"/>
                                        <p:tgtEl>
                                          <p:spTgt spid="8194">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AB1CD2B0-552A-E372-03A8-0F0F83EDE781}"/>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070C0"/>
                </a:solidFill>
                <a:latin typeface="Calibri" panose="020F0502020204030204" pitchFamily="34" charset="0"/>
              </a:rPr>
              <a:t>Πλεονεκτήματα συστημάτων έγχυσης</a:t>
            </a:r>
          </a:p>
        </p:txBody>
      </p:sp>
      <p:sp>
        <p:nvSpPr>
          <p:cNvPr id="45058" name="Rectangle 2">
            <a:extLst>
              <a:ext uri="{FF2B5EF4-FFF2-40B4-BE49-F238E27FC236}">
                <a16:creationId xmlns:a16="http://schemas.microsoft.com/office/drawing/2014/main" id="{397BC2FA-3596-D69C-BF3A-37283EF3A615}"/>
              </a:ext>
            </a:extLst>
          </p:cNvPr>
          <p:cNvSpPr>
            <a:spLocks noChangeArrowheads="1"/>
          </p:cNvSpPr>
          <p:nvPr/>
        </p:nvSpPr>
        <p:spPr bwMode="auto">
          <a:xfrm>
            <a:off x="395288" y="923925"/>
            <a:ext cx="8353425" cy="319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SzPct val="90000"/>
              <a:buFont typeface="Wingdings" pitchFamily="2" charset="0"/>
              <a:buChar char=""/>
            </a:pPr>
            <a:r>
              <a:rPr lang="el-GR" altLang="el-GR"/>
              <a:t>Ομοιόμορφο μίγμα αέρα-καυσίμου σε κάθε κύλινδρο</a:t>
            </a:r>
          </a:p>
          <a:p>
            <a:pPr hangingPunct="1">
              <a:lnSpc>
                <a:spcPct val="100000"/>
              </a:lnSpc>
              <a:spcAft>
                <a:spcPts val="1813"/>
              </a:spcAft>
              <a:buSzPct val="90000"/>
              <a:buFont typeface="Wingdings" pitchFamily="2" charset="0"/>
              <a:buChar char=""/>
            </a:pPr>
            <a:r>
              <a:rPr lang="el-GR" altLang="el-GR"/>
              <a:t>Ακριβής σχέση αέρα-καυσίμου σε κάθε περιοχή στροφών λειτουργίας του κινητήρα</a:t>
            </a:r>
          </a:p>
          <a:p>
            <a:pPr hangingPunct="1">
              <a:lnSpc>
                <a:spcPct val="100000"/>
              </a:lnSpc>
              <a:spcAft>
                <a:spcPts val="1813"/>
              </a:spcAft>
              <a:buSzPct val="90000"/>
              <a:buFont typeface="Wingdings" pitchFamily="2" charset="0"/>
              <a:buChar char=""/>
            </a:pPr>
            <a:r>
              <a:rPr lang="el-GR" altLang="el-GR"/>
              <a:t>Συνεχείς διορθώσεις του μίγματος αέρα-καυσίμου</a:t>
            </a:r>
          </a:p>
          <a:p>
            <a:pPr hangingPunct="1">
              <a:lnSpc>
                <a:spcPct val="100000"/>
              </a:lnSpc>
              <a:spcAft>
                <a:spcPts val="1813"/>
              </a:spcAft>
              <a:buSzPct val="90000"/>
              <a:buFont typeface="Wingdings" pitchFamily="2" charset="0"/>
              <a:buChar char=""/>
            </a:pPr>
            <a:r>
              <a:rPr lang="el-GR" altLang="el-GR"/>
              <a:t>Διακοπή της παροχής καυσίμου με σκοπό την επίτευξη μειωμένων εκπομπών καυσαερίων σε διάφορες καταστάσεις του κινητήρα (π.χ. κατά το φρενάρισμα)</a:t>
            </a:r>
          </a:p>
          <a:p>
            <a:pPr hangingPunct="1">
              <a:lnSpc>
                <a:spcPct val="100000"/>
              </a:lnSpc>
              <a:spcAft>
                <a:spcPts val="1813"/>
              </a:spcAft>
              <a:buSzPct val="90000"/>
              <a:buFont typeface="Wingdings" pitchFamily="2" charset="0"/>
              <a:buChar char=""/>
            </a:pPr>
            <a:r>
              <a:rPr lang="el-GR" altLang="el-GR"/>
              <a:t>Μειωμένη ειδική κατανάλωση καυσίμου, που έχει ως αποτέλεσμα την πρόσθετη οικονομία καυσίμου</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45058">
                                            <p:txEl>
                                              <p:pRg st="0" end="0"/>
                                            </p:txEl>
                                          </p:spTgt>
                                        </p:tgtEl>
                                        <p:attrNameLst>
                                          <p:attrName>style.visibility</p:attrName>
                                        </p:attrNameLst>
                                      </p:cBhvr>
                                      <p:to>
                                        <p:strVal val="visible"/>
                                      </p:to>
                                    </p:set>
                                    <p:anim calcmode="lin" valueType="num">
                                      <p:cBhvr additive="repl">
                                        <p:cTn id="7" dur="500" fill="hold"/>
                                        <p:tgtEl>
                                          <p:spTgt spid="45058">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45058">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4505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fill="hold" nodeType="clickEffect">
                                  <p:stCondLst>
                                    <p:cond delay="0"/>
                                  </p:stCondLst>
                                  <p:childTnLst>
                                    <p:set>
                                      <p:cBhvr additive="repl">
                                        <p:cTn id="13" dur="1" fill="hold">
                                          <p:stCondLst>
                                            <p:cond delay="0"/>
                                          </p:stCondLst>
                                        </p:cTn>
                                        <p:tgtEl>
                                          <p:spTgt spid="45058">
                                            <p:txEl>
                                              <p:pRg st="1" end="1"/>
                                            </p:txEl>
                                          </p:spTgt>
                                        </p:tgtEl>
                                        <p:attrNameLst>
                                          <p:attrName>style.visibility</p:attrName>
                                        </p:attrNameLst>
                                      </p:cBhvr>
                                      <p:to>
                                        <p:strVal val="visible"/>
                                      </p:to>
                                    </p:set>
                                    <p:anim calcmode="lin" valueType="num">
                                      <p:cBhvr additive="repl">
                                        <p:cTn id="14" dur="500" fill="hold"/>
                                        <p:tgtEl>
                                          <p:spTgt spid="45058">
                                            <p:txEl>
                                              <p:pRg st="1" end="1"/>
                                            </p:txEl>
                                          </p:spTgt>
                                        </p:tgtEl>
                                        <p:attrNameLst>
                                          <p:attrName>ppt_x</p:attrName>
                                        </p:attrNameLst>
                                      </p:cBhvr>
                                      <p:tavLst>
                                        <p:tav tm="100000">
                                          <p:val>
                                            <p:strVal val="#ppt_x-.2"/>
                                          </p:val>
                                        </p:tav>
                                        <p:tav>
                                          <p:val>
                                            <p:strVal val="#ppt_x"/>
                                          </p:val>
                                        </p:tav>
                                      </p:tavLst>
                                    </p:anim>
                                    <p:anim calcmode="lin" valueType="num">
                                      <p:cBhvr additive="repl">
                                        <p:cTn id="15" dur="500" fill="hold"/>
                                        <p:tgtEl>
                                          <p:spTgt spid="45058">
                                            <p:txEl>
                                              <p:pRg st="1" end="1"/>
                                            </p:txEl>
                                          </p:spTgt>
                                        </p:tgtEl>
                                        <p:attrNameLst>
                                          <p:attrName>ppt_y</p:attrName>
                                        </p:attrNameLst>
                                      </p:cBhvr>
                                      <p:tavLst>
                                        <p:tav tm="100000">
                                          <p:val>
                                            <p:strVal val="#ppt_y"/>
                                          </p:val>
                                        </p:tav>
                                        <p:tav>
                                          <p:val>
                                            <p:strVal val="#ppt_y"/>
                                          </p:val>
                                        </p:tav>
                                      </p:tavLst>
                                    </p:anim>
                                    <p:animEffect transition="in" filter="wipe(right)">
                                      <p:cBhvr additive="repl">
                                        <p:cTn id="16" dur="500"/>
                                        <p:tgtEl>
                                          <p:spTgt spid="45058">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fill="hold" nodeType="clickEffect">
                                  <p:stCondLst>
                                    <p:cond delay="0"/>
                                  </p:stCondLst>
                                  <p:childTnLst>
                                    <p:set>
                                      <p:cBhvr additive="repl">
                                        <p:cTn id="20" dur="1" fill="hold">
                                          <p:stCondLst>
                                            <p:cond delay="0"/>
                                          </p:stCondLst>
                                        </p:cTn>
                                        <p:tgtEl>
                                          <p:spTgt spid="45058">
                                            <p:txEl>
                                              <p:pRg st="2" end="2"/>
                                            </p:txEl>
                                          </p:spTgt>
                                        </p:tgtEl>
                                        <p:attrNameLst>
                                          <p:attrName>style.visibility</p:attrName>
                                        </p:attrNameLst>
                                      </p:cBhvr>
                                      <p:to>
                                        <p:strVal val="visible"/>
                                      </p:to>
                                    </p:set>
                                    <p:anim calcmode="lin" valueType="num">
                                      <p:cBhvr additive="repl">
                                        <p:cTn id="21" dur="500" fill="hold"/>
                                        <p:tgtEl>
                                          <p:spTgt spid="45058">
                                            <p:txEl>
                                              <p:pRg st="2" end="2"/>
                                            </p:txEl>
                                          </p:spTgt>
                                        </p:tgtEl>
                                        <p:attrNameLst>
                                          <p:attrName>ppt_x</p:attrName>
                                        </p:attrNameLst>
                                      </p:cBhvr>
                                      <p:tavLst>
                                        <p:tav tm="100000">
                                          <p:val>
                                            <p:strVal val="#ppt_x-.2"/>
                                          </p:val>
                                        </p:tav>
                                        <p:tav>
                                          <p:val>
                                            <p:strVal val="#ppt_x"/>
                                          </p:val>
                                        </p:tav>
                                      </p:tavLst>
                                    </p:anim>
                                    <p:anim calcmode="lin" valueType="num">
                                      <p:cBhvr additive="repl">
                                        <p:cTn id="22" dur="500" fill="hold"/>
                                        <p:tgtEl>
                                          <p:spTgt spid="45058">
                                            <p:txEl>
                                              <p:pRg st="2" end="2"/>
                                            </p:txEl>
                                          </p:spTgt>
                                        </p:tgtEl>
                                        <p:attrNameLst>
                                          <p:attrName>ppt_y</p:attrName>
                                        </p:attrNameLst>
                                      </p:cBhvr>
                                      <p:tavLst>
                                        <p:tav tm="100000">
                                          <p:val>
                                            <p:strVal val="#ppt_y"/>
                                          </p:val>
                                        </p:tav>
                                        <p:tav>
                                          <p:val>
                                            <p:strVal val="#ppt_y"/>
                                          </p:val>
                                        </p:tav>
                                      </p:tavLst>
                                    </p:anim>
                                    <p:animEffect transition="in" filter="wipe(right)">
                                      <p:cBhvr additive="repl">
                                        <p:cTn id="23" dur="500"/>
                                        <p:tgtEl>
                                          <p:spTgt spid="45058">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fill="hold" nodeType="clickEffect">
                                  <p:stCondLst>
                                    <p:cond delay="0"/>
                                  </p:stCondLst>
                                  <p:childTnLst>
                                    <p:set>
                                      <p:cBhvr additive="repl">
                                        <p:cTn id="27" dur="1" fill="hold">
                                          <p:stCondLst>
                                            <p:cond delay="0"/>
                                          </p:stCondLst>
                                        </p:cTn>
                                        <p:tgtEl>
                                          <p:spTgt spid="45058">
                                            <p:txEl>
                                              <p:pRg st="3" end="3"/>
                                            </p:txEl>
                                          </p:spTgt>
                                        </p:tgtEl>
                                        <p:attrNameLst>
                                          <p:attrName>style.visibility</p:attrName>
                                        </p:attrNameLst>
                                      </p:cBhvr>
                                      <p:to>
                                        <p:strVal val="visible"/>
                                      </p:to>
                                    </p:set>
                                    <p:anim calcmode="lin" valueType="num">
                                      <p:cBhvr additive="repl">
                                        <p:cTn id="28" dur="500" fill="hold"/>
                                        <p:tgtEl>
                                          <p:spTgt spid="45058">
                                            <p:txEl>
                                              <p:pRg st="3" end="3"/>
                                            </p:txEl>
                                          </p:spTgt>
                                        </p:tgtEl>
                                        <p:attrNameLst>
                                          <p:attrName>ppt_x</p:attrName>
                                        </p:attrNameLst>
                                      </p:cBhvr>
                                      <p:tavLst>
                                        <p:tav tm="100000">
                                          <p:val>
                                            <p:strVal val="#ppt_x-.2"/>
                                          </p:val>
                                        </p:tav>
                                        <p:tav>
                                          <p:val>
                                            <p:strVal val="#ppt_x"/>
                                          </p:val>
                                        </p:tav>
                                      </p:tavLst>
                                    </p:anim>
                                    <p:anim calcmode="lin" valueType="num">
                                      <p:cBhvr additive="repl">
                                        <p:cTn id="29" dur="500" fill="hold"/>
                                        <p:tgtEl>
                                          <p:spTgt spid="45058">
                                            <p:txEl>
                                              <p:pRg st="3" end="3"/>
                                            </p:txEl>
                                          </p:spTgt>
                                        </p:tgtEl>
                                        <p:attrNameLst>
                                          <p:attrName>ppt_y</p:attrName>
                                        </p:attrNameLst>
                                      </p:cBhvr>
                                      <p:tavLst>
                                        <p:tav tm="100000">
                                          <p:val>
                                            <p:strVal val="#ppt_y"/>
                                          </p:val>
                                        </p:tav>
                                        <p:tav>
                                          <p:val>
                                            <p:strVal val="#ppt_y"/>
                                          </p:val>
                                        </p:tav>
                                      </p:tavLst>
                                    </p:anim>
                                    <p:animEffect transition="in" filter="wipe(right)">
                                      <p:cBhvr additive="repl">
                                        <p:cTn id="30" dur="500"/>
                                        <p:tgtEl>
                                          <p:spTgt spid="45058">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fill="hold" nodeType="clickEffect">
                                  <p:stCondLst>
                                    <p:cond delay="0"/>
                                  </p:stCondLst>
                                  <p:childTnLst>
                                    <p:set>
                                      <p:cBhvr additive="repl">
                                        <p:cTn id="34" dur="1" fill="hold">
                                          <p:stCondLst>
                                            <p:cond delay="0"/>
                                          </p:stCondLst>
                                        </p:cTn>
                                        <p:tgtEl>
                                          <p:spTgt spid="45058">
                                            <p:txEl>
                                              <p:pRg st="4" end="4"/>
                                            </p:txEl>
                                          </p:spTgt>
                                        </p:tgtEl>
                                        <p:attrNameLst>
                                          <p:attrName>style.visibility</p:attrName>
                                        </p:attrNameLst>
                                      </p:cBhvr>
                                      <p:to>
                                        <p:strVal val="visible"/>
                                      </p:to>
                                    </p:set>
                                    <p:anim calcmode="lin" valueType="num">
                                      <p:cBhvr additive="repl">
                                        <p:cTn id="35" dur="500" fill="hold"/>
                                        <p:tgtEl>
                                          <p:spTgt spid="45058">
                                            <p:txEl>
                                              <p:pRg st="4" end="4"/>
                                            </p:txEl>
                                          </p:spTgt>
                                        </p:tgtEl>
                                        <p:attrNameLst>
                                          <p:attrName>ppt_x</p:attrName>
                                        </p:attrNameLst>
                                      </p:cBhvr>
                                      <p:tavLst>
                                        <p:tav tm="100000">
                                          <p:val>
                                            <p:strVal val="#ppt_x-.2"/>
                                          </p:val>
                                        </p:tav>
                                        <p:tav>
                                          <p:val>
                                            <p:strVal val="#ppt_x"/>
                                          </p:val>
                                        </p:tav>
                                      </p:tavLst>
                                    </p:anim>
                                    <p:anim calcmode="lin" valueType="num">
                                      <p:cBhvr additive="repl">
                                        <p:cTn id="36" dur="500" fill="hold"/>
                                        <p:tgtEl>
                                          <p:spTgt spid="45058">
                                            <p:txEl>
                                              <p:pRg st="4" end="4"/>
                                            </p:txEl>
                                          </p:spTgt>
                                        </p:tgtEl>
                                        <p:attrNameLst>
                                          <p:attrName>ppt_y</p:attrName>
                                        </p:attrNameLst>
                                      </p:cBhvr>
                                      <p:tavLst>
                                        <p:tav tm="100000">
                                          <p:val>
                                            <p:strVal val="#ppt_y"/>
                                          </p:val>
                                        </p:tav>
                                        <p:tav>
                                          <p:val>
                                            <p:strVal val="#ppt_y"/>
                                          </p:val>
                                        </p:tav>
                                      </p:tavLst>
                                    </p:anim>
                                    <p:animEffect transition="in" filter="wipe(right)">
                                      <p:cBhvr additive="repl">
                                        <p:cTn id="37" dur="500"/>
                                        <p:tgtEl>
                                          <p:spTgt spid="45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4B08D08B-A354-C20C-F580-08091A7D3B60}"/>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070C0"/>
                </a:solidFill>
                <a:latin typeface="Calibri" panose="020F0502020204030204" pitchFamily="34" charset="0"/>
              </a:rPr>
              <a:t>Πλεονεκτήματα συστημάτων έγχυσης</a:t>
            </a:r>
          </a:p>
        </p:txBody>
      </p:sp>
      <p:sp>
        <p:nvSpPr>
          <p:cNvPr id="46082" name="Rectangle 2">
            <a:extLst>
              <a:ext uri="{FF2B5EF4-FFF2-40B4-BE49-F238E27FC236}">
                <a16:creationId xmlns:a16="http://schemas.microsoft.com/office/drawing/2014/main" id="{720282D7-8627-A0B4-8403-4725CD86BF2F}"/>
              </a:ext>
            </a:extLst>
          </p:cNvPr>
          <p:cNvSpPr>
            <a:spLocks noChangeArrowheads="1"/>
          </p:cNvSpPr>
          <p:nvPr/>
        </p:nvSpPr>
        <p:spPr bwMode="auto">
          <a:xfrm>
            <a:off x="395288" y="923925"/>
            <a:ext cx="8353425" cy="264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SzPct val="90000"/>
              <a:buFont typeface="Wingdings" pitchFamily="2" charset="0"/>
              <a:buChar char=""/>
            </a:pPr>
            <a:r>
              <a:rPr lang="el-GR" altLang="el-GR"/>
              <a:t>Μεγαλύτερη απόδοση ισχύος του κινητήρα</a:t>
            </a:r>
          </a:p>
          <a:p>
            <a:pPr hangingPunct="1">
              <a:lnSpc>
                <a:spcPct val="100000"/>
              </a:lnSpc>
              <a:spcAft>
                <a:spcPts val="1813"/>
              </a:spcAft>
              <a:buSzPct val="90000"/>
              <a:buFont typeface="Wingdings" pitchFamily="2" charset="0"/>
              <a:buChar char=""/>
            </a:pPr>
            <a:r>
              <a:rPr lang="el-GR" altLang="el-GR"/>
              <a:t>Μεγαλύτερη ροπή στις χαμηλές στροφές λειτουργίας του κινητήρα</a:t>
            </a:r>
          </a:p>
          <a:p>
            <a:pPr hangingPunct="1">
              <a:lnSpc>
                <a:spcPct val="100000"/>
              </a:lnSpc>
              <a:spcAft>
                <a:spcPts val="1813"/>
              </a:spcAft>
              <a:buSzPct val="90000"/>
              <a:buFont typeface="Wingdings" pitchFamily="2" charset="0"/>
              <a:buChar char=""/>
            </a:pPr>
            <a:r>
              <a:rPr lang="el-GR" altLang="el-GR"/>
              <a:t>Άμεση απόκριση της πεταλούδας του επιταχυντή (γκαζιού), λόγω της μικρότερης διαδρομής που έχει να διανύσει το μίγμα αέρα-καυσίμου</a:t>
            </a:r>
          </a:p>
          <a:p>
            <a:pPr hangingPunct="1">
              <a:lnSpc>
                <a:spcPct val="100000"/>
              </a:lnSpc>
              <a:spcAft>
                <a:spcPts val="1813"/>
              </a:spcAft>
              <a:buSzPct val="90000"/>
              <a:buFont typeface="Wingdings" pitchFamily="2" charset="0"/>
              <a:buChar char=""/>
            </a:pPr>
            <a:r>
              <a:rPr lang="el-GR" altLang="el-GR"/>
              <a:t>Βελτιωμένη ψυχρή εκκίνηση και προθέρμανση του κινητήρα</a:t>
            </a:r>
          </a:p>
          <a:p>
            <a:pPr hangingPunct="1">
              <a:lnSpc>
                <a:spcPct val="100000"/>
              </a:lnSpc>
              <a:spcAft>
                <a:spcPts val="1813"/>
              </a:spcAft>
              <a:buSzPct val="90000"/>
              <a:buFont typeface="Wingdings" pitchFamily="2" charset="0"/>
              <a:buChar char=""/>
            </a:pPr>
            <a:r>
              <a:rPr lang="el-GR" altLang="el-GR"/>
              <a:t>Χαμηλότερες εκπομπές καυσαερίων</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46082">
                                            <p:txEl>
                                              <p:pRg st="0" end="0"/>
                                            </p:txEl>
                                          </p:spTgt>
                                        </p:tgtEl>
                                        <p:attrNameLst>
                                          <p:attrName>style.visibility</p:attrName>
                                        </p:attrNameLst>
                                      </p:cBhvr>
                                      <p:to>
                                        <p:strVal val="visible"/>
                                      </p:to>
                                    </p:set>
                                    <p:anim calcmode="lin" valueType="num">
                                      <p:cBhvr additive="repl">
                                        <p:cTn id="7" dur="500" fill="hold"/>
                                        <p:tgtEl>
                                          <p:spTgt spid="46082">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46082">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4608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fill="hold" nodeType="clickEffect">
                                  <p:stCondLst>
                                    <p:cond delay="0"/>
                                  </p:stCondLst>
                                  <p:childTnLst>
                                    <p:set>
                                      <p:cBhvr additive="repl">
                                        <p:cTn id="13" dur="1" fill="hold">
                                          <p:stCondLst>
                                            <p:cond delay="0"/>
                                          </p:stCondLst>
                                        </p:cTn>
                                        <p:tgtEl>
                                          <p:spTgt spid="46082">
                                            <p:txEl>
                                              <p:pRg st="1" end="1"/>
                                            </p:txEl>
                                          </p:spTgt>
                                        </p:tgtEl>
                                        <p:attrNameLst>
                                          <p:attrName>style.visibility</p:attrName>
                                        </p:attrNameLst>
                                      </p:cBhvr>
                                      <p:to>
                                        <p:strVal val="visible"/>
                                      </p:to>
                                    </p:set>
                                    <p:anim calcmode="lin" valueType="num">
                                      <p:cBhvr additive="repl">
                                        <p:cTn id="14" dur="500" fill="hold"/>
                                        <p:tgtEl>
                                          <p:spTgt spid="46082">
                                            <p:txEl>
                                              <p:pRg st="1" end="1"/>
                                            </p:txEl>
                                          </p:spTgt>
                                        </p:tgtEl>
                                        <p:attrNameLst>
                                          <p:attrName>ppt_x</p:attrName>
                                        </p:attrNameLst>
                                      </p:cBhvr>
                                      <p:tavLst>
                                        <p:tav tm="100000">
                                          <p:val>
                                            <p:strVal val="#ppt_x-.2"/>
                                          </p:val>
                                        </p:tav>
                                        <p:tav>
                                          <p:val>
                                            <p:strVal val="#ppt_x"/>
                                          </p:val>
                                        </p:tav>
                                      </p:tavLst>
                                    </p:anim>
                                    <p:anim calcmode="lin" valueType="num">
                                      <p:cBhvr additive="repl">
                                        <p:cTn id="15" dur="500" fill="hold"/>
                                        <p:tgtEl>
                                          <p:spTgt spid="46082">
                                            <p:txEl>
                                              <p:pRg st="1" end="1"/>
                                            </p:txEl>
                                          </p:spTgt>
                                        </p:tgtEl>
                                        <p:attrNameLst>
                                          <p:attrName>ppt_y</p:attrName>
                                        </p:attrNameLst>
                                      </p:cBhvr>
                                      <p:tavLst>
                                        <p:tav tm="100000">
                                          <p:val>
                                            <p:strVal val="#ppt_y"/>
                                          </p:val>
                                        </p:tav>
                                        <p:tav>
                                          <p:val>
                                            <p:strVal val="#ppt_y"/>
                                          </p:val>
                                        </p:tav>
                                      </p:tavLst>
                                    </p:anim>
                                    <p:animEffect transition="in" filter="wipe(right)">
                                      <p:cBhvr additive="repl">
                                        <p:cTn id="16" dur="500"/>
                                        <p:tgtEl>
                                          <p:spTgt spid="4608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fill="hold" nodeType="clickEffect">
                                  <p:stCondLst>
                                    <p:cond delay="0"/>
                                  </p:stCondLst>
                                  <p:childTnLst>
                                    <p:set>
                                      <p:cBhvr additive="repl">
                                        <p:cTn id="20" dur="1" fill="hold">
                                          <p:stCondLst>
                                            <p:cond delay="0"/>
                                          </p:stCondLst>
                                        </p:cTn>
                                        <p:tgtEl>
                                          <p:spTgt spid="46082">
                                            <p:txEl>
                                              <p:pRg st="2" end="2"/>
                                            </p:txEl>
                                          </p:spTgt>
                                        </p:tgtEl>
                                        <p:attrNameLst>
                                          <p:attrName>style.visibility</p:attrName>
                                        </p:attrNameLst>
                                      </p:cBhvr>
                                      <p:to>
                                        <p:strVal val="visible"/>
                                      </p:to>
                                    </p:set>
                                    <p:anim calcmode="lin" valueType="num">
                                      <p:cBhvr additive="repl">
                                        <p:cTn id="21" dur="500" fill="hold"/>
                                        <p:tgtEl>
                                          <p:spTgt spid="46082">
                                            <p:txEl>
                                              <p:pRg st="2" end="2"/>
                                            </p:txEl>
                                          </p:spTgt>
                                        </p:tgtEl>
                                        <p:attrNameLst>
                                          <p:attrName>ppt_x</p:attrName>
                                        </p:attrNameLst>
                                      </p:cBhvr>
                                      <p:tavLst>
                                        <p:tav tm="100000">
                                          <p:val>
                                            <p:strVal val="#ppt_x-.2"/>
                                          </p:val>
                                        </p:tav>
                                        <p:tav>
                                          <p:val>
                                            <p:strVal val="#ppt_x"/>
                                          </p:val>
                                        </p:tav>
                                      </p:tavLst>
                                    </p:anim>
                                    <p:anim calcmode="lin" valueType="num">
                                      <p:cBhvr additive="repl">
                                        <p:cTn id="22" dur="500" fill="hold"/>
                                        <p:tgtEl>
                                          <p:spTgt spid="46082">
                                            <p:txEl>
                                              <p:pRg st="2" end="2"/>
                                            </p:txEl>
                                          </p:spTgt>
                                        </p:tgtEl>
                                        <p:attrNameLst>
                                          <p:attrName>ppt_y</p:attrName>
                                        </p:attrNameLst>
                                      </p:cBhvr>
                                      <p:tavLst>
                                        <p:tav tm="100000">
                                          <p:val>
                                            <p:strVal val="#ppt_y"/>
                                          </p:val>
                                        </p:tav>
                                        <p:tav>
                                          <p:val>
                                            <p:strVal val="#ppt_y"/>
                                          </p:val>
                                        </p:tav>
                                      </p:tavLst>
                                    </p:anim>
                                    <p:animEffect transition="in" filter="wipe(right)">
                                      <p:cBhvr additive="repl">
                                        <p:cTn id="23" dur="500"/>
                                        <p:tgtEl>
                                          <p:spTgt spid="460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fill="hold" nodeType="clickEffect">
                                  <p:stCondLst>
                                    <p:cond delay="0"/>
                                  </p:stCondLst>
                                  <p:childTnLst>
                                    <p:set>
                                      <p:cBhvr additive="repl">
                                        <p:cTn id="27" dur="1" fill="hold">
                                          <p:stCondLst>
                                            <p:cond delay="0"/>
                                          </p:stCondLst>
                                        </p:cTn>
                                        <p:tgtEl>
                                          <p:spTgt spid="46082">
                                            <p:txEl>
                                              <p:pRg st="3" end="3"/>
                                            </p:txEl>
                                          </p:spTgt>
                                        </p:tgtEl>
                                        <p:attrNameLst>
                                          <p:attrName>style.visibility</p:attrName>
                                        </p:attrNameLst>
                                      </p:cBhvr>
                                      <p:to>
                                        <p:strVal val="visible"/>
                                      </p:to>
                                    </p:set>
                                    <p:anim calcmode="lin" valueType="num">
                                      <p:cBhvr additive="repl">
                                        <p:cTn id="28" dur="500" fill="hold"/>
                                        <p:tgtEl>
                                          <p:spTgt spid="46082">
                                            <p:txEl>
                                              <p:pRg st="3" end="3"/>
                                            </p:txEl>
                                          </p:spTgt>
                                        </p:tgtEl>
                                        <p:attrNameLst>
                                          <p:attrName>ppt_x</p:attrName>
                                        </p:attrNameLst>
                                      </p:cBhvr>
                                      <p:tavLst>
                                        <p:tav tm="100000">
                                          <p:val>
                                            <p:strVal val="#ppt_x-.2"/>
                                          </p:val>
                                        </p:tav>
                                        <p:tav>
                                          <p:val>
                                            <p:strVal val="#ppt_x"/>
                                          </p:val>
                                        </p:tav>
                                      </p:tavLst>
                                    </p:anim>
                                    <p:anim calcmode="lin" valueType="num">
                                      <p:cBhvr additive="repl">
                                        <p:cTn id="29" dur="500" fill="hold"/>
                                        <p:tgtEl>
                                          <p:spTgt spid="46082">
                                            <p:txEl>
                                              <p:pRg st="3" end="3"/>
                                            </p:txEl>
                                          </p:spTgt>
                                        </p:tgtEl>
                                        <p:attrNameLst>
                                          <p:attrName>ppt_y</p:attrName>
                                        </p:attrNameLst>
                                      </p:cBhvr>
                                      <p:tavLst>
                                        <p:tav tm="100000">
                                          <p:val>
                                            <p:strVal val="#ppt_y"/>
                                          </p:val>
                                        </p:tav>
                                        <p:tav>
                                          <p:val>
                                            <p:strVal val="#ppt_y"/>
                                          </p:val>
                                        </p:tav>
                                      </p:tavLst>
                                    </p:anim>
                                    <p:animEffect transition="in" filter="wipe(right)">
                                      <p:cBhvr additive="repl">
                                        <p:cTn id="30" dur="500"/>
                                        <p:tgtEl>
                                          <p:spTgt spid="4608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fill="hold" nodeType="clickEffect">
                                  <p:stCondLst>
                                    <p:cond delay="0"/>
                                  </p:stCondLst>
                                  <p:childTnLst>
                                    <p:set>
                                      <p:cBhvr additive="repl">
                                        <p:cTn id="34" dur="1" fill="hold">
                                          <p:stCondLst>
                                            <p:cond delay="0"/>
                                          </p:stCondLst>
                                        </p:cTn>
                                        <p:tgtEl>
                                          <p:spTgt spid="46082">
                                            <p:txEl>
                                              <p:pRg st="4" end="4"/>
                                            </p:txEl>
                                          </p:spTgt>
                                        </p:tgtEl>
                                        <p:attrNameLst>
                                          <p:attrName>style.visibility</p:attrName>
                                        </p:attrNameLst>
                                      </p:cBhvr>
                                      <p:to>
                                        <p:strVal val="visible"/>
                                      </p:to>
                                    </p:set>
                                    <p:anim calcmode="lin" valueType="num">
                                      <p:cBhvr additive="repl">
                                        <p:cTn id="35" dur="500" fill="hold"/>
                                        <p:tgtEl>
                                          <p:spTgt spid="46082">
                                            <p:txEl>
                                              <p:pRg st="4" end="4"/>
                                            </p:txEl>
                                          </p:spTgt>
                                        </p:tgtEl>
                                        <p:attrNameLst>
                                          <p:attrName>ppt_x</p:attrName>
                                        </p:attrNameLst>
                                      </p:cBhvr>
                                      <p:tavLst>
                                        <p:tav tm="100000">
                                          <p:val>
                                            <p:strVal val="#ppt_x-.2"/>
                                          </p:val>
                                        </p:tav>
                                        <p:tav>
                                          <p:val>
                                            <p:strVal val="#ppt_x"/>
                                          </p:val>
                                        </p:tav>
                                      </p:tavLst>
                                    </p:anim>
                                    <p:anim calcmode="lin" valueType="num">
                                      <p:cBhvr additive="repl">
                                        <p:cTn id="36" dur="500" fill="hold"/>
                                        <p:tgtEl>
                                          <p:spTgt spid="46082">
                                            <p:txEl>
                                              <p:pRg st="4" end="4"/>
                                            </p:txEl>
                                          </p:spTgt>
                                        </p:tgtEl>
                                        <p:attrNameLst>
                                          <p:attrName>ppt_y</p:attrName>
                                        </p:attrNameLst>
                                      </p:cBhvr>
                                      <p:tavLst>
                                        <p:tav tm="100000">
                                          <p:val>
                                            <p:strVal val="#ppt_y"/>
                                          </p:val>
                                        </p:tav>
                                        <p:tav>
                                          <p:val>
                                            <p:strVal val="#ppt_y"/>
                                          </p:val>
                                        </p:tav>
                                      </p:tavLst>
                                    </p:anim>
                                    <p:animEffect transition="in" filter="wipe(right)">
                                      <p:cBhvr additive="repl">
                                        <p:cTn id="37"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9D1EBAEE-642C-D2CC-0D47-58832F82B08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C00000"/>
                </a:solidFill>
                <a:latin typeface="Calibri" panose="020F0502020204030204" pitchFamily="34" charset="0"/>
              </a:rPr>
              <a:t>Μειονεκτήματα συστημάτων έγχυσης</a:t>
            </a:r>
          </a:p>
        </p:txBody>
      </p:sp>
      <p:sp>
        <p:nvSpPr>
          <p:cNvPr id="47106" name="Rectangle 2">
            <a:extLst>
              <a:ext uri="{FF2B5EF4-FFF2-40B4-BE49-F238E27FC236}">
                <a16:creationId xmlns:a16="http://schemas.microsoft.com/office/drawing/2014/main" id="{103BF60F-E216-34B6-E572-28163B5C4DD5}"/>
              </a:ext>
            </a:extLst>
          </p:cNvPr>
          <p:cNvSpPr>
            <a:spLocks noChangeArrowheads="1"/>
          </p:cNvSpPr>
          <p:nvPr/>
        </p:nvSpPr>
        <p:spPr bwMode="auto">
          <a:xfrm>
            <a:off x="395288" y="923925"/>
            <a:ext cx="8353425"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SzPct val="90000"/>
              <a:buFont typeface="Wingdings" pitchFamily="2" charset="0"/>
              <a:buChar char=""/>
            </a:pPr>
            <a:r>
              <a:rPr lang="el-GR" altLang="el-GR"/>
              <a:t>Υψηλό κόστος κατασκευής και συντήρησης</a:t>
            </a:r>
          </a:p>
          <a:p>
            <a:pPr hangingPunct="1">
              <a:lnSpc>
                <a:spcPct val="100000"/>
              </a:lnSpc>
              <a:spcAft>
                <a:spcPts val="1813"/>
              </a:spcAft>
              <a:buSzPct val="90000"/>
              <a:buFont typeface="Wingdings" pitchFamily="2" charset="0"/>
              <a:buChar char=""/>
            </a:pPr>
            <a:r>
              <a:rPr lang="el-GR" altLang="el-GR"/>
              <a:t>Μεγαλύτερο βάρος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47106">
                                            <p:txEl>
                                              <p:pRg st="0" end="0"/>
                                            </p:txEl>
                                          </p:spTgt>
                                        </p:tgtEl>
                                        <p:attrNameLst>
                                          <p:attrName>style.visibility</p:attrName>
                                        </p:attrNameLst>
                                      </p:cBhvr>
                                      <p:to>
                                        <p:strVal val="visible"/>
                                      </p:to>
                                    </p:set>
                                    <p:anim calcmode="lin" valueType="num">
                                      <p:cBhvr additive="repl">
                                        <p:cTn id="7" dur="500" fill="hold"/>
                                        <p:tgtEl>
                                          <p:spTgt spid="47106">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47106">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4710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fill="hold" nodeType="clickEffect">
                                  <p:stCondLst>
                                    <p:cond delay="0"/>
                                  </p:stCondLst>
                                  <p:childTnLst>
                                    <p:set>
                                      <p:cBhvr additive="repl">
                                        <p:cTn id="13" dur="1" fill="hold">
                                          <p:stCondLst>
                                            <p:cond delay="0"/>
                                          </p:stCondLst>
                                        </p:cTn>
                                        <p:tgtEl>
                                          <p:spTgt spid="47106">
                                            <p:txEl>
                                              <p:pRg st="1" end="1"/>
                                            </p:txEl>
                                          </p:spTgt>
                                        </p:tgtEl>
                                        <p:attrNameLst>
                                          <p:attrName>style.visibility</p:attrName>
                                        </p:attrNameLst>
                                      </p:cBhvr>
                                      <p:to>
                                        <p:strVal val="visible"/>
                                      </p:to>
                                    </p:set>
                                    <p:anim calcmode="lin" valueType="num">
                                      <p:cBhvr additive="repl">
                                        <p:cTn id="14" dur="500" fill="hold"/>
                                        <p:tgtEl>
                                          <p:spTgt spid="47106">
                                            <p:txEl>
                                              <p:pRg st="1" end="1"/>
                                            </p:txEl>
                                          </p:spTgt>
                                        </p:tgtEl>
                                        <p:attrNameLst>
                                          <p:attrName>ppt_x</p:attrName>
                                        </p:attrNameLst>
                                      </p:cBhvr>
                                      <p:tavLst>
                                        <p:tav tm="100000">
                                          <p:val>
                                            <p:strVal val="#ppt_x-.2"/>
                                          </p:val>
                                        </p:tav>
                                        <p:tav>
                                          <p:val>
                                            <p:strVal val="#ppt_x"/>
                                          </p:val>
                                        </p:tav>
                                      </p:tavLst>
                                    </p:anim>
                                    <p:anim calcmode="lin" valueType="num">
                                      <p:cBhvr additive="repl">
                                        <p:cTn id="15" dur="500" fill="hold"/>
                                        <p:tgtEl>
                                          <p:spTgt spid="47106">
                                            <p:txEl>
                                              <p:pRg st="1" end="1"/>
                                            </p:txEl>
                                          </p:spTgt>
                                        </p:tgtEl>
                                        <p:attrNameLst>
                                          <p:attrName>ppt_y</p:attrName>
                                        </p:attrNameLst>
                                      </p:cBhvr>
                                      <p:tavLst>
                                        <p:tav tm="100000">
                                          <p:val>
                                            <p:strVal val="#ppt_y"/>
                                          </p:val>
                                        </p:tav>
                                        <p:tav>
                                          <p:val>
                                            <p:strVal val="#ppt_y"/>
                                          </p:val>
                                        </p:tav>
                                      </p:tavLst>
                                    </p:anim>
                                    <p:animEffect transition="in" filter="wipe(right)">
                                      <p:cBhvr additive="repl">
                                        <p:cTn id="16" dur="500"/>
                                        <p:tgtEl>
                                          <p:spTgt spid="471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F0610892-450D-EBCA-D2D0-E51663A1F86E}"/>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48130" name="Rectangle 2">
            <a:extLst>
              <a:ext uri="{FF2B5EF4-FFF2-40B4-BE49-F238E27FC236}">
                <a16:creationId xmlns:a16="http://schemas.microsoft.com/office/drawing/2014/main" id="{5BD90E4A-762C-F38C-DB3A-926F43938A9B}"/>
              </a:ext>
            </a:extLst>
          </p:cNvPr>
          <p:cNvSpPr>
            <a:spLocks noChangeArrowheads="1"/>
          </p:cNvSpPr>
          <p:nvPr/>
        </p:nvSpPr>
        <p:spPr bwMode="auto">
          <a:xfrm>
            <a:off x="323850" y="484188"/>
            <a:ext cx="8569325"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74613">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813"/>
              </a:spcAft>
            </a:pPr>
            <a:r>
              <a:rPr lang="el-GR" altLang="el-GR"/>
              <a:t>Στα επιβατικά αυτοκίνητα παραγωγής, τα συστήματα έγχυσης άρχισαν να εφαρμόζονται σε ευρεία κλίμακα στη δεκαετία του '90, όταν οι απαιτήσεις της τεχνολογίας και οι ολοένα αυστηρότερες προδιαγραφές των χωρών για μειωμένες εκπομπές ρύπων, οδήγησαν τους κατασκευαστές στα ηλεκτρονικά ελεγχόμενα συστήματα έγχυσης.</a:t>
            </a:r>
          </a:p>
          <a:p>
            <a:pPr algn="ctr" hangingPunct="1">
              <a:lnSpc>
                <a:spcPct val="100000"/>
              </a:lnSpc>
              <a:spcAft>
                <a:spcPts val="1813"/>
              </a:spcAft>
            </a:pPr>
            <a:r>
              <a:rPr lang="el-GR" altLang="el-GR"/>
              <a:t>Τα συστήματα έγχυσης που χρησιμοποιούνται σήμερα είναι, κατά βάση, δύο: </a:t>
            </a:r>
          </a:p>
          <a:p>
            <a:pPr hangingPunct="1">
              <a:lnSpc>
                <a:spcPct val="100000"/>
              </a:lnSpc>
              <a:spcAft>
                <a:spcPts val="1813"/>
              </a:spcAft>
              <a:buSzPct val="90000"/>
              <a:buFont typeface="Times New Roman" panose="02020603050405020304" pitchFamily="18" charset="0"/>
              <a:buAutoNum type="arabicPeriod"/>
            </a:pPr>
            <a:r>
              <a:rPr lang="el-GR" altLang="el-GR"/>
              <a:t>Το σύστημα μηχανικής έγχυσης, και </a:t>
            </a:r>
          </a:p>
          <a:p>
            <a:pPr hangingPunct="1">
              <a:lnSpc>
                <a:spcPct val="100000"/>
              </a:lnSpc>
              <a:spcAft>
                <a:spcPts val="1813"/>
              </a:spcAft>
              <a:buSzPct val="90000"/>
              <a:buFont typeface="Times New Roman" panose="02020603050405020304" pitchFamily="18" charset="0"/>
              <a:buAutoNum type="arabicPeriod"/>
            </a:pPr>
            <a:r>
              <a:rPr lang="el-GR" altLang="el-GR"/>
              <a:t>Το σύστημα ηλεκτρονικά ελεγχόμενης έγχυσης, που μπορεί να είναι:</a:t>
            </a:r>
          </a:p>
          <a:p>
            <a:pPr marL="719138" indent="0" hangingPunct="1">
              <a:lnSpc>
                <a:spcPct val="100000"/>
              </a:lnSpc>
              <a:spcAft>
                <a:spcPts val="1813"/>
              </a:spcAft>
              <a:buClrTx/>
              <a:buSzTx/>
              <a:buFontTx/>
              <a:buNone/>
            </a:pPr>
            <a:r>
              <a:rPr lang="el-GR" altLang="el-GR"/>
              <a:t>• σύστημα μονού σημείου (ένας εγχυτήρας -μπεκ), και</a:t>
            </a:r>
          </a:p>
          <a:p>
            <a:pPr marL="719138" indent="0" hangingPunct="1">
              <a:lnSpc>
                <a:spcPct val="100000"/>
              </a:lnSpc>
              <a:spcAft>
                <a:spcPts val="1813"/>
              </a:spcAft>
              <a:buClrTx/>
              <a:buSzTx/>
              <a:buFontTx/>
              <a:buNone/>
            </a:pPr>
            <a:r>
              <a:rPr lang="el-GR" altLang="el-GR"/>
              <a:t>• σύστημα πολλαπλών σημείων (ένας εγχυτήρας -μπεκ- για κάθε κύλινδρο)</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8130">
                                            <p:txEl>
                                              <p:pRg st="1" end="1"/>
                                            </p:txEl>
                                          </p:spTgt>
                                        </p:tgtEl>
                                        <p:attrNameLst>
                                          <p:attrName>style.visibility</p:attrName>
                                        </p:attrNameLst>
                                      </p:cBhvr>
                                      <p:to>
                                        <p:strVal val="visible"/>
                                      </p:to>
                                    </p:set>
                                    <p:anim calcmode="lin" valueType="num">
                                      <p:cBhvr additive="repl">
                                        <p:cTn id="7" dur="500" fill="hold"/>
                                        <p:tgtEl>
                                          <p:spTgt spid="48130">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48130">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48130">
                                            <p:txEl>
                                              <p:pRg st="2" end="2"/>
                                            </p:txEl>
                                          </p:spTgt>
                                        </p:tgtEl>
                                        <p:attrNameLst>
                                          <p:attrName>style.visibility</p:attrName>
                                        </p:attrNameLst>
                                      </p:cBhvr>
                                      <p:to>
                                        <p:strVal val="visible"/>
                                      </p:to>
                                    </p:set>
                                    <p:anim calcmode="lin" valueType="num">
                                      <p:cBhvr additive="repl">
                                        <p:cTn id="13" dur="500" fill="hold"/>
                                        <p:tgtEl>
                                          <p:spTgt spid="48130">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48130">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48130">
                                            <p:txEl>
                                              <p:pRg st="3" end="3"/>
                                            </p:txEl>
                                          </p:spTgt>
                                        </p:tgtEl>
                                        <p:attrNameLst>
                                          <p:attrName>style.visibility</p:attrName>
                                        </p:attrNameLst>
                                      </p:cBhvr>
                                      <p:to>
                                        <p:strVal val="visible"/>
                                      </p:to>
                                    </p:set>
                                    <p:anim calcmode="lin" valueType="num">
                                      <p:cBhvr additive="repl">
                                        <p:cTn id="19" dur="500" fill="hold"/>
                                        <p:tgtEl>
                                          <p:spTgt spid="48130">
                                            <p:txEl>
                                              <p:pRg st="3" end="3"/>
                                            </p:txEl>
                                          </p:spTgt>
                                        </p:tgtEl>
                                        <p:attrNameLst>
                                          <p:attrName>ppt_x</p:attrName>
                                        </p:attrNameLst>
                                      </p:cBhvr>
                                      <p:tavLst>
                                        <p:tav tm="100000">
                                          <p:val>
                                            <p:strVal val="#ppt_x"/>
                                          </p:val>
                                        </p:tav>
                                        <p:tav>
                                          <p:val>
                                            <p:strVal val="#ppt_x"/>
                                          </p:val>
                                        </p:tav>
                                      </p:tavLst>
                                    </p:anim>
                                    <p:anim calcmode="lin" valueType="num">
                                      <p:cBhvr additive="repl">
                                        <p:cTn id="20" dur="500" fill="hold"/>
                                        <p:tgtEl>
                                          <p:spTgt spid="48130">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48130">
                                            <p:txEl>
                                              <p:pRg st="4" end="4"/>
                                            </p:txEl>
                                          </p:spTgt>
                                        </p:tgtEl>
                                        <p:attrNameLst>
                                          <p:attrName>style.visibility</p:attrName>
                                        </p:attrNameLst>
                                      </p:cBhvr>
                                      <p:to>
                                        <p:strVal val="visible"/>
                                      </p:to>
                                    </p:set>
                                    <p:anim calcmode="lin" valueType="num">
                                      <p:cBhvr additive="repl">
                                        <p:cTn id="25" dur="500" fill="hold"/>
                                        <p:tgtEl>
                                          <p:spTgt spid="48130">
                                            <p:txEl>
                                              <p:pRg st="4" end="4"/>
                                            </p:txEl>
                                          </p:spTgt>
                                        </p:tgtEl>
                                        <p:attrNameLst>
                                          <p:attrName>ppt_x</p:attrName>
                                        </p:attrNameLst>
                                      </p:cBhvr>
                                      <p:tavLst>
                                        <p:tav tm="100000">
                                          <p:val>
                                            <p:strVal val="#ppt_x"/>
                                          </p:val>
                                        </p:tav>
                                        <p:tav>
                                          <p:val>
                                            <p:strVal val="#ppt_x"/>
                                          </p:val>
                                        </p:tav>
                                      </p:tavLst>
                                    </p:anim>
                                    <p:anim calcmode="lin" valueType="num">
                                      <p:cBhvr additive="repl">
                                        <p:cTn id="26" dur="500" fill="hold"/>
                                        <p:tgtEl>
                                          <p:spTgt spid="48130">
                                            <p:txEl>
                                              <p:pRg st="4" end="4"/>
                                            </p:txEl>
                                          </p:spTgt>
                                        </p:tgtEl>
                                        <p:attrNameLst>
                                          <p:attrName>ppt_y</p:attrName>
                                        </p:attrNameLst>
                                      </p:cBhvr>
                                      <p:tavLst>
                                        <p:tav tm="100000">
                                          <p:val>
                                            <p:strVal val="1+#ppt_h/2"/>
                                          </p:val>
                                        </p:tav>
                                        <p:tav>
                                          <p:val>
                                            <p:strVal val="#ppt_y"/>
                                          </p:val>
                                        </p:tav>
                                      </p:tavLst>
                                    </p:anim>
                                  </p:childTnLst>
                                </p:cTn>
                              </p:par>
                              <p:par>
                                <p:cTn id="27" presetID="2" presetClass="entr" presetSubtype="4" fill="hold" nodeType="withEffect">
                                  <p:stCondLst>
                                    <p:cond delay="0"/>
                                  </p:stCondLst>
                                  <p:childTnLst>
                                    <p:set>
                                      <p:cBhvr additive="repl">
                                        <p:cTn id="28" dur="1" fill="hold">
                                          <p:stCondLst>
                                            <p:cond delay="0"/>
                                          </p:stCondLst>
                                        </p:cTn>
                                        <p:tgtEl>
                                          <p:spTgt spid="48130">
                                            <p:txEl>
                                              <p:pRg st="5" end="5"/>
                                            </p:txEl>
                                          </p:spTgt>
                                        </p:tgtEl>
                                        <p:attrNameLst>
                                          <p:attrName>style.visibility</p:attrName>
                                        </p:attrNameLst>
                                      </p:cBhvr>
                                      <p:to>
                                        <p:strVal val="visible"/>
                                      </p:to>
                                    </p:set>
                                    <p:anim calcmode="lin" valueType="num">
                                      <p:cBhvr additive="repl">
                                        <p:cTn id="29" dur="500" fill="hold"/>
                                        <p:tgtEl>
                                          <p:spTgt spid="48130">
                                            <p:txEl>
                                              <p:pRg st="5" end="5"/>
                                            </p:txEl>
                                          </p:spTgt>
                                        </p:tgtEl>
                                        <p:attrNameLst>
                                          <p:attrName>ppt_x</p:attrName>
                                        </p:attrNameLst>
                                      </p:cBhvr>
                                      <p:tavLst>
                                        <p:tav tm="100000">
                                          <p:val>
                                            <p:strVal val="#ppt_x"/>
                                          </p:val>
                                        </p:tav>
                                        <p:tav>
                                          <p:val>
                                            <p:strVal val="#ppt_x"/>
                                          </p:val>
                                        </p:tav>
                                      </p:tavLst>
                                    </p:anim>
                                    <p:anim calcmode="lin" valueType="num">
                                      <p:cBhvr additive="repl">
                                        <p:cTn id="30" dur="500" fill="hold"/>
                                        <p:tgtEl>
                                          <p:spTgt spid="48130">
                                            <p:txEl>
                                              <p:pRg st="5" end="5"/>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8B235F7C-CC24-BECA-5C41-8F33B7E70A96}"/>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49154" name="Rectangle 2">
            <a:extLst>
              <a:ext uri="{FF2B5EF4-FFF2-40B4-BE49-F238E27FC236}">
                <a16:creationId xmlns:a16="http://schemas.microsoft.com/office/drawing/2014/main" id="{67EB5E41-6488-8F04-ADCD-82393987EBEE}"/>
              </a:ext>
            </a:extLst>
          </p:cNvPr>
          <p:cNvSpPr>
            <a:spLocks noChangeArrowheads="1"/>
          </p:cNvSpPr>
          <p:nvPr/>
        </p:nvSpPr>
        <p:spPr bwMode="auto">
          <a:xfrm>
            <a:off x="323850" y="1274763"/>
            <a:ext cx="8569325" cy="219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813"/>
              </a:spcAft>
            </a:pPr>
            <a:r>
              <a:rPr lang="el-GR" altLang="el-GR"/>
              <a:t>Μεταξύ αυτών των βασικών συστημάτων υπάρχουν διάφορες ονομασίες και παραλλαγές από τις διάφορες εταιρίες. </a:t>
            </a:r>
          </a:p>
          <a:p>
            <a:pPr algn="ctr" hangingPunct="1">
              <a:lnSpc>
                <a:spcPct val="100000"/>
              </a:lnSpc>
              <a:spcAft>
                <a:spcPts val="1813"/>
              </a:spcAft>
            </a:pPr>
            <a:endParaRPr lang="el-GR" altLang="el-GR"/>
          </a:p>
          <a:p>
            <a:pPr algn="ctr" hangingPunct="1">
              <a:lnSpc>
                <a:spcPct val="100000"/>
              </a:lnSpc>
              <a:spcAft>
                <a:spcPts val="1813"/>
              </a:spcAft>
            </a:pPr>
            <a:r>
              <a:rPr lang="el-GR" altLang="el-GR"/>
              <a:t>Οι διαφορές οφείλονται, συνήθως, στις αλλαγές των διαφόρων αισθητήρων και μετρητών ροής αέρα, και όχι στο σύστημα τροφοδοσίας που, ουσιαστικά, είναι το ίδιο.</a:t>
            </a:r>
          </a:p>
        </p:txBody>
      </p:sp>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91D47DEA-1315-B3B0-D67D-8E9654B871C9}"/>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50178" name="Rectangle 2">
            <a:extLst>
              <a:ext uri="{FF2B5EF4-FFF2-40B4-BE49-F238E27FC236}">
                <a16:creationId xmlns:a16="http://schemas.microsoft.com/office/drawing/2014/main" id="{3CAAC9FA-0DB0-EA4B-5DF7-F2FE38652B4B}"/>
              </a:ext>
            </a:extLst>
          </p:cNvPr>
          <p:cNvSpPr>
            <a:spLocks noChangeArrowheads="1"/>
          </p:cNvSpPr>
          <p:nvPr/>
        </p:nvSpPr>
        <p:spPr bwMode="auto">
          <a:xfrm>
            <a:off x="323850" y="484188"/>
            <a:ext cx="8569325" cy="98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Σύστημα μηχανικού ψεκασμού. </a:t>
            </a:r>
          </a:p>
          <a:p>
            <a:pPr hangingPunct="1">
              <a:lnSpc>
                <a:spcPct val="100000"/>
              </a:lnSpc>
              <a:spcAft>
                <a:spcPts val="613"/>
              </a:spcAft>
            </a:pPr>
            <a:r>
              <a:rPr lang="el-GR" altLang="el-GR"/>
              <a:t>Το σύστημα αυτό λειτουργεί μηχανικά με ένα ακροφύσιο (μπεκ) ψεκασμού ανά κύλινδρο. </a:t>
            </a:r>
          </a:p>
        </p:txBody>
      </p:sp>
      <p:pic>
        <p:nvPicPr>
          <p:cNvPr id="50179" name="Picture 3">
            <a:extLst>
              <a:ext uri="{FF2B5EF4-FFF2-40B4-BE49-F238E27FC236}">
                <a16:creationId xmlns:a16="http://schemas.microsoft.com/office/drawing/2014/main" id="{48C1C6DE-7076-B588-FA53-69D3DA33A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63688"/>
            <a:ext cx="5448300" cy="3168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Rectangle 4">
            <a:extLst>
              <a:ext uri="{FF2B5EF4-FFF2-40B4-BE49-F238E27FC236}">
                <a16:creationId xmlns:a16="http://schemas.microsoft.com/office/drawing/2014/main" id="{2C6AD7A8-2A9E-65CA-3EA1-CE6D92258ED8}"/>
              </a:ext>
            </a:extLst>
          </p:cNvPr>
          <p:cNvSpPr>
            <a:spLocks noChangeArrowheads="1"/>
          </p:cNvSpPr>
          <p:nvPr/>
        </p:nvSpPr>
        <p:spPr bwMode="auto">
          <a:xfrm>
            <a:off x="6300788" y="1847850"/>
            <a:ext cx="2376487" cy="228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Ονομάζεται και σύστημα συνεχούς ψεκασμού, διότι τα μπεκ που ψεκάζουν μηχανικά, είναι ανοιχτά συνεχώς, κατά τη λειτουργία του κινητήρα.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50178">
                                            <p:txEl>
                                              <p:pRg st="1" end="1"/>
                                            </p:txEl>
                                          </p:spTgt>
                                        </p:tgtEl>
                                        <p:attrNameLst>
                                          <p:attrName>style.visibility</p:attrName>
                                        </p:attrNameLst>
                                      </p:cBhvr>
                                      <p:to>
                                        <p:strVal val="visible"/>
                                      </p:to>
                                    </p:set>
                                    <p:anim calcmode="lin" valueType="num">
                                      <p:cBhvr additive="repl">
                                        <p:cTn id="7" dur="500" fill="hold"/>
                                        <p:tgtEl>
                                          <p:spTgt spid="50178">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50178">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additive="repl">
                                        <p:cTn id="12" dur="1" fill="hold">
                                          <p:stCondLst>
                                            <p:cond delay="0"/>
                                          </p:stCondLst>
                                        </p:cTn>
                                        <p:tgtEl>
                                          <p:spTgt spid="50179"/>
                                        </p:tgtEl>
                                        <p:attrNameLst>
                                          <p:attrName>style.visibility</p:attrName>
                                        </p:attrNameLst>
                                      </p:cBhvr>
                                      <p:to>
                                        <p:strVal val="visible"/>
                                      </p:to>
                                    </p:set>
                                    <p:animEffect transition="in" filter="blinds(horizontal)">
                                      <p:cBhvr additive="repl">
                                        <p:cTn id="13" dur="500"/>
                                        <p:tgtEl>
                                          <p:spTgt spid="501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additive="repl">
                                        <p:cTn id="17" dur="1" fill="hold">
                                          <p:stCondLst>
                                            <p:cond delay="0"/>
                                          </p:stCondLst>
                                        </p:cTn>
                                        <p:tgtEl>
                                          <p:spTgt spid="50180"/>
                                        </p:tgtEl>
                                        <p:attrNameLst>
                                          <p:attrName>style.visibility</p:attrName>
                                        </p:attrNameLst>
                                      </p:cBhvr>
                                      <p:to>
                                        <p:strVal val="visible"/>
                                      </p:to>
                                    </p:set>
                                    <p:anim calcmode="lin" valueType="num">
                                      <p:cBhvr additive="repl">
                                        <p:cTn id="18" dur="500" fill="hold"/>
                                        <p:tgtEl>
                                          <p:spTgt spid="50180"/>
                                        </p:tgtEl>
                                        <p:attrNameLst>
                                          <p:attrName>ppt_x</p:attrName>
                                        </p:attrNameLst>
                                      </p:cBhvr>
                                      <p:tavLst>
                                        <p:tav tm="100000">
                                          <p:val>
                                            <p:strVal val="1+#ppt_w/2"/>
                                          </p:val>
                                        </p:tav>
                                        <p:tav>
                                          <p:val>
                                            <p:strVal val="#ppt_x"/>
                                          </p:val>
                                        </p:tav>
                                      </p:tavLst>
                                    </p:anim>
                                    <p:anim calcmode="lin" valueType="num">
                                      <p:cBhvr additive="repl">
                                        <p:cTn id="19" dur="500" fill="hold"/>
                                        <p:tgtEl>
                                          <p:spTgt spid="50180"/>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DB819299-74AE-3A54-B503-9708074EEA21}"/>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pic>
        <p:nvPicPr>
          <p:cNvPr id="51202" name="Picture 2">
            <a:extLst>
              <a:ext uri="{FF2B5EF4-FFF2-40B4-BE49-F238E27FC236}">
                <a16:creationId xmlns:a16="http://schemas.microsoft.com/office/drawing/2014/main" id="{9725D00B-8A2C-02DD-D0BD-C93099A83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771525"/>
            <a:ext cx="5448300" cy="3168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3" name="Rectangle 3">
            <a:extLst>
              <a:ext uri="{FF2B5EF4-FFF2-40B4-BE49-F238E27FC236}">
                <a16:creationId xmlns:a16="http://schemas.microsoft.com/office/drawing/2014/main" id="{AA7E20B8-7851-1E49-FA62-AF82E9C6AA6D}"/>
              </a:ext>
            </a:extLst>
          </p:cNvPr>
          <p:cNvSpPr>
            <a:spLocks noChangeArrowheads="1"/>
          </p:cNvSpPr>
          <p:nvPr/>
        </p:nvSpPr>
        <p:spPr bwMode="auto">
          <a:xfrm>
            <a:off x="5795963" y="627063"/>
            <a:ext cx="3240087" cy="397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500"/>
              <a:t>1. Λήπτης λάμδα.</a:t>
            </a:r>
          </a:p>
          <a:p>
            <a:pPr hangingPunct="1">
              <a:lnSpc>
                <a:spcPct val="100000"/>
              </a:lnSpc>
            </a:pPr>
            <a:r>
              <a:rPr lang="el-GR" altLang="el-GR" sz="1500"/>
              <a:t>2. Μπεκ.</a:t>
            </a:r>
          </a:p>
          <a:p>
            <a:pPr hangingPunct="1">
              <a:lnSpc>
                <a:spcPct val="100000"/>
              </a:lnSpc>
            </a:pPr>
            <a:r>
              <a:rPr lang="el-GR" altLang="el-GR" sz="1500"/>
              <a:t>3. Μπεκ ψυχρής εκκίνησης.</a:t>
            </a:r>
          </a:p>
          <a:p>
            <a:pPr hangingPunct="1">
              <a:lnSpc>
                <a:spcPct val="100000"/>
              </a:lnSpc>
            </a:pPr>
            <a:r>
              <a:rPr lang="el-GR" altLang="el-GR" sz="1500"/>
              <a:t>4. Ηλεκτρομαγνητικός μεταβλητός περιοριστής καυσίμου.</a:t>
            </a:r>
          </a:p>
          <a:p>
            <a:pPr hangingPunct="1">
              <a:lnSpc>
                <a:spcPct val="100000"/>
              </a:lnSpc>
            </a:pPr>
            <a:r>
              <a:rPr lang="el-GR" altLang="el-GR" sz="1500"/>
              <a:t>5. Διανομέας καυσίμου.</a:t>
            </a:r>
          </a:p>
          <a:p>
            <a:pPr hangingPunct="1">
              <a:lnSpc>
                <a:spcPct val="100000"/>
              </a:lnSpc>
            </a:pPr>
            <a:r>
              <a:rPr lang="el-GR" altLang="el-GR" sz="1500"/>
              <a:t>6. Ρυθμιστής προθέρμανσης.</a:t>
            </a:r>
          </a:p>
          <a:p>
            <a:pPr hangingPunct="1">
              <a:lnSpc>
                <a:spcPct val="100000"/>
              </a:lnSpc>
            </a:pPr>
            <a:r>
              <a:rPr lang="el-GR" altLang="el-GR" sz="1500"/>
              <a:t>7. Μετρητής ροής αέρα.</a:t>
            </a:r>
          </a:p>
          <a:p>
            <a:pPr hangingPunct="1">
              <a:lnSpc>
                <a:spcPct val="100000"/>
              </a:lnSpc>
            </a:pPr>
            <a:r>
              <a:rPr lang="el-GR" altLang="el-GR" sz="1500"/>
              <a:t>8. Ηλεκτρική αντλία βενζίνης.</a:t>
            </a:r>
          </a:p>
          <a:p>
            <a:pPr hangingPunct="1">
              <a:lnSpc>
                <a:spcPct val="100000"/>
              </a:lnSpc>
            </a:pPr>
            <a:r>
              <a:rPr lang="el-GR" altLang="el-GR" sz="1500"/>
              <a:t>9. Φίλτρο βενζίνης.</a:t>
            </a:r>
          </a:p>
          <a:p>
            <a:pPr hangingPunct="1">
              <a:lnSpc>
                <a:spcPct val="100000"/>
              </a:lnSpc>
            </a:pPr>
            <a:r>
              <a:rPr lang="el-GR" altLang="el-GR" sz="1500"/>
              <a:t>10. Συσσωρευτής πίεσης καυσίμου.</a:t>
            </a:r>
          </a:p>
          <a:p>
            <a:pPr hangingPunct="1">
              <a:lnSpc>
                <a:spcPct val="100000"/>
              </a:lnSpc>
            </a:pPr>
            <a:r>
              <a:rPr lang="el-GR" altLang="el-GR" sz="1500"/>
              <a:t>11. Τσοκ αέρα.</a:t>
            </a:r>
          </a:p>
          <a:p>
            <a:pPr hangingPunct="1">
              <a:lnSpc>
                <a:spcPct val="100000"/>
              </a:lnSpc>
            </a:pPr>
            <a:r>
              <a:rPr lang="el-GR" altLang="el-GR" sz="1500"/>
              <a:t>12. Εγκέφαλος.</a:t>
            </a:r>
          </a:p>
          <a:p>
            <a:pPr hangingPunct="1">
              <a:lnSpc>
                <a:spcPct val="100000"/>
              </a:lnSpc>
            </a:pPr>
            <a:r>
              <a:rPr lang="el-GR" altLang="el-GR" sz="1500"/>
              <a:t>13. Ποτενσιόμετρο ρύθμισης πεταλούδας.</a:t>
            </a:r>
          </a:p>
          <a:p>
            <a:pPr hangingPunct="1">
              <a:lnSpc>
                <a:spcPct val="100000"/>
              </a:lnSpc>
            </a:pPr>
            <a:r>
              <a:rPr lang="el-GR" altLang="el-GR" sz="1500"/>
              <a:t>14. Αισθητήρας θερμοκρασίας νερού.</a:t>
            </a:r>
          </a:p>
        </p:txBody>
      </p:sp>
      <p:sp>
        <p:nvSpPr>
          <p:cNvPr id="51204" name="Rectangle 4">
            <a:extLst>
              <a:ext uri="{FF2B5EF4-FFF2-40B4-BE49-F238E27FC236}">
                <a16:creationId xmlns:a16="http://schemas.microsoft.com/office/drawing/2014/main" id="{75AA8119-A063-36D7-5B89-1958D67B786D}"/>
              </a:ext>
            </a:extLst>
          </p:cNvPr>
          <p:cNvSpPr>
            <a:spLocks noChangeArrowheads="1"/>
          </p:cNvSpPr>
          <p:nvPr/>
        </p:nvSpPr>
        <p:spPr bwMode="auto">
          <a:xfrm>
            <a:off x="252413" y="4011613"/>
            <a:ext cx="5472112"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500" i="1">
                <a:latin typeface="Calibri" panose="020F0502020204030204" pitchFamily="34" charset="0"/>
              </a:rPr>
              <a:t>Τυπικό διάγραμμα συστήματος μηχανικού ψεκασμού (K-Jetronic)</a:t>
            </a:r>
          </a:p>
        </p:txBody>
      </p:sp>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20029240-F09A-0D27-4092-93CA6C0D10CB}"/>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52226" name="Rectangle 2">
            <a:extLst>
              <a:ext uri="{FF2B5EF4-FFF2-40B4-BE49-F238E27FC236}">
                <a16:creationId xmlns:a16="http://schemas.microsoft.com/office/drawing/2014/main" id="{BEF28D20-80E7-7EF3-16C2-DEB23A6FE9DD}"/>
              </a:ext>
            </a:extLst>
          </p:cNvPr>
          <p:cNvSpPr>
            <a:spLocks noChangeArrowheads="1"/>
          </p:cNvSpPr>
          <p:nvPr/>
        </p:nvSpPr>
        <p:spPr bwMode="auto">
          <a:xfrm>
            <a:off x="323850" y="484188"/>
            <a:ext cx="8569325"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813"/>
              </a:spcAft>
            </a:pPr>
            <a:r>
              <a:rPr lang="el-GR" altLang="el-GR"/>
              <a:t>Ο μετρητής ροής του αέρα και ο διανομέας καυσίμου αποτελούν μαζί ένα ενιαίο σύνολο και η λειτουργία του ενός επηρεάζει άμεσα τη λειτουργία του άλλου. Η ποσότητα του καυσίμου που ψεκάζεται δεν ελέγχεται με την αυξομείωση του χρόνου ψεκασμού, αλλά από την πίεση (παροχή) καυσίμου στα μπεκ.</a:t>
            </a:r>
          </a:p>
          <a:p>
            <a:pPr algn="ctr" hangingPunct="1">
              <a:lnSpc>
                <a:spcPct val="100000"/>
              </a:lnSpc>
              <a:spcAft>
                <a:spcPts val="1813"/>
              </a:spcAft>
            </a:pPr>
            <a:r>
              <a:rPr lang="el-GR" altLang="el-GR"/>
              <a:t>Σε ό,τι αφορά στην αρχή λειτουργίας του συστήματος, καθώς αυξομειώνεται η ποσότητα του εισερχόμενου αέρα μέσα στον κινητήρα, ρυθμίζεται ανάλογα και η ποσότητα του καυσίμου που παρέχεται. </a:t>
            </a:r>
          </a:p>
          <a:p>
            <a:pPr algn="ctr" hangingPunct="1">
              <a:lnSpc>
                <a:spcPct val="100000"/>
              </a:lnSpc>
              <a:spcAft>
                <a:spcPts val="1813"/>
              </a:spcAft>
            </a:pPr>
            <a:r>
              <a:rPr lang="el-GR" altLang="el-GR"/>
              <a:t>Ο μετρητής ροής αέρα (7) μετρά την ποσότητα (μάζα) του εισερχόμενου αέρα, ενώ η ψεκαζόμενη ποσότητα καυσίμου ελέγχεται από τον διανομέα καυσίμου (5). </a:t>
            </a:r>
          </a:p>
          <a:p>
            <a:pPr algn="ctr" hangingPunct="1">
              <a:lnSpc>
                <a:spcPct val="100000"/>
              </a:lnSpc>
              <a:spcAft>
                <a:spcPts val="1813"/>
              </a:spcAft>
            </a:pPr>
            <a:r>
              <a:rPr lang="el-GR" altLang="el-GR"/>
              <a:t>Τα σημερινά μηχανικά συστήματα έχουν βελτιωθεί και έχουν γίνει και αυτά μηχανοηλεκτρικά, διαθέτοντας εξελιγμένο εγκέφαλο με σύστημα αυτοδιάγνωσης και αντίστοιχους βελτιωμένους αισθητήρες.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52226">
                                            <p:txEl>
                                              <p:pRg st="1" end="1"/>
                                            </p:txEl>
                                          </p:spTgt>
                                        </p:tgtEl>
                                        <p:attrNameLst>
                                          <p:attrName>style.visibility</p:attrName>
                                        </p:attrNameLst>
                                      </p:cBhvr>
                                      <p:to>
                                        <p:strVal val="visible"/>
                                      </p:to>
                                    </p:set>
                                    <p:anim calcmode="lin" valueType="num">
                                      <p:cBhvr additive="repl">
                                        <p:cTn id="7" dur="500" fill="hold"/>
                                        <p:tgtEl>
                                          <p:spTgt spid="52226">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52226">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52226">
                                            <p:txEl>
                                              <p:pRg st="2" end="2"/>
                                            </p:txEl>
                                          </p:spTgt>
                                        </p:tgtEl>
                                        <p:attrNameLst>
                                          <p:attrName>style.visibility</p:attrName>
                                        </p:attrNameLst>
                                      </p:cBhvr>
                                      <p:to>
                                        <p:strVal val="visible"/>
                                      </p:to>
                                    </p:set>
                                    <p:anim calcmode="lin" valueType="num">
                                      <p:cBhvr additive="repl">
                                        <p:cTn id="13" dur="500" fill="hold"/>
                                        <p:tgtEl>
                                          <p:spTgt spid="52226">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52226">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52226">
                                            <p:txEl>
                                              <p:pRg st="3" end="3"/>
                                            </p:txEl>
                                          </p:spTgt>
                                        </p:tgtEl>
                                        <p:attrNameLst>
                                          <p:attrName>style.visibility</p:attrName>
                                        </p:attrNameLst>
                                      </p:cBhvr>
                                      <p:to>
                                        <p:strVal val="visible"/>
                                      </p:to>
                                    </p:set>
                                    <p:anim calcmode="lin" valueType="num">
                                      <p:cBhvr additive="repl">
                                        <p:cTn id="19" dur="500" fill="hold"/>
                                        <p:tgtEl>
                                          <p:spTgt spid="52226">
                                            <p:txEl>
                                              <p:pRg st="3" end="3"/>
                                            </p:txEl>
                                          </p:spTgt>
                                        </p:tgtEl>
                                        <p:attrNameLst>
                                          <p:attrName>ppt_x</p:attrName>
                                        </p:attrNameLst>
                                      </p:cBhvr>
                                      <p:tavLst>
                                        <p:tav tm="100000">
                                          <p:val>
                                            <p:strVal val="#ppt_x"/>
                                          </p:val>
                                        </p:tav>
                                        <p:tav>
                                          <p:val>
                                            <p:strVal val="#ppt_x"/>
                                          </p:val>
                                        </p:tav>
                                      </p:tavLst>
                                    </p:anim>
                                    <p:anim calcmode="lin" valueType="num">
                                      <p:cBhvr additive="repl">
                                        <p:cTn id="20" dur="500" fill="hold"/>
                                        <p:tgtEl>
                                          <p:spTgt spid="52226">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4E84E347-2F22-E60A-D130-147BD1D86B2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53250" name="Rectangle 2">
            <a:extLst>
              <a:ext uri="{FF2B5EF4-FFF2-40B4-BE49-F238E27FC236}">
                <a16:creationId xmlns:a16="http://schemas.microsoft.com/office/drawing/2014/main" id="{E4DB19BE-34AE-88DF-3ED8-18E3BA56C112}"/>
              </a:ext>
            </a:extLst>
          </p:cNvPr>
          <p:cNvSpPr>
            <a:spLocks noChangeArrowheads="1"/>
          </p:cNvSpPr>
          <p:nvPr/>
        </p:nvSpPr>
        <p:spPr bwMode="auto">
          <a:xfrm>
            <a:off x="323850" y="484188"/>
            <a:ext cx="8569325" cy="414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Συστήματα ηλεκτρονικά ελεγχόμενου ψεκασμού. </a:t>
            </a:r>
          </a:p>
          <a:p>
            <a:pPr hangingPunct="1">
              <a:lnSpc>
                <a:spcPct val="100000"/>
              </a:lnSpc>
              <a:spcBef>
                <a:spcPts val="1213"/>
              </a:spcBef>
              <a:spcAft>
                <a:spcPts val="613"/>
              </a:spcAft>
            </a:pPr>
            <a:r>
              <a:rPr lang="el-GR" altLang="el-GR"/>
              <a:t>Στον ηλεκτρονικό ψεκασμό υπάρχουν δύο βασικά συστήματα:</a:t>
            </a:r>
          </a:p>
          <a:p>
            <a:pPr marL="450850" indent="-269875" hangingPunct="1">
              <a:lnSpc>
                <a:spcPct val="100000"/>
              </a:lnSpc>
              <a:spcAft>
                <a:spcPts val="613"/>
              </a:spcAft>
            </a:pPr>
            <a:r>
              <a:rPr lang="el-GR" altLang="el-GR"/>
              <a:t>α. Τα συστήματα μονού σημείου (μονός ψεκασμός) - όταν υπάρχει ένα κεντρικό μπεκ για όλους τους κυλίνδρους. </a:t>
            </a:r>
          </a:p>
          <a:p>
            <a:pPr marL="450850" indent="-269875" hangingPunct="1">
              <a:lnSpc>
                <a:spcPct val="100000"/>
              </a:lnSpc>
              <a:spcAft>
                <a:spcPts val="613"/>
              </a:spcAft>
            </a:pPr>
            <a:r>
              <a:rPr lang="el-GR" altLang="el-GR"/>
              <a:t>β. Τα συστήματα πολλαπλών σημείων (πολλαπλός ψεκασμός) - όταν υπάρχει ένα μπεκ για κάθε κύλινδρο.</a:t>
            </a:r>
          </a:p>
          <a:p>
            <a:pPr hangingPunct="1">
              <a:lnSpc>
                <a:spcPct val="100000"/>
              </a:lnSpc>
              <a:spcBef>
                <a:spcPts val="1213"/>
              </a:spcBef>
              <a:spcAft>
                <a:spcPts val="613"/>
              </a:spcAft>
            </a:pPr>
            <a:r>
              <a:rPr lang="el-GR" altLang="el-GR"/>
              <a:t>Διακρίνονται επίσης, εκτός από τον τρόπο ψεκασμού, και σε: </a:t>
            </a:r>
          </a:p>
          <a:p>
            <a:pPr marL="450850" indent="-269875" hangingPunct="1">
              <a:lnSpc>
                <a:spcPct val="100000"/>
              </a:lnSpc>
              <a:spcAft>
                <a:spcPts val="613"/>
              </a:spcAft>
            </a:pPr>
            <a:r>
              <a:rPr lang="el-GR" altLang="el-GR"/>
              <a:t>α. Απλά ηλεκτρονικά συστήματα ψεκασμού, όπου υπάρχει μια ξεχωριστή ηλεκτρονική μονάδα για τον έλεγχο του ψεκασμού και μια ξεχωριστή για την ανάφλεξη. </a:t>
            </a:r>
          </a:p>
          <a:p>
            <a:pPr marL="450850" indent="-269875" hangingPunct="1">
              <a:lnSpc>
                <a:spcPct val="100000"/>
              </a:lnSpc>
              <a:spcAft>
                <a:spcPts val="613"/>
              </a:spcAft>
            </a:pPr>
            <a:r>
              <a:rPr lang="el-GR" altLang="el-GR"/>
              <a:t>β. Συνδυασμένα συστήματα ανάφλεξης και ψεκασμού, όπου υπάρχει μια ηλεκτρονική μονάδα που ελέγχει τόσο την ανάφλεξη, όσο και τον ψεκασμό.</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53250">
                                            <p:txEl>
                                              <p:pRg st="2" end="2"/>
                                            </p:txEl>
                                          </p:spTgt>
                                        </p:tgtEl>
                                        <p:attrNameLst>
                                          <p:attrName>style.visibility</p:attrName>
                                        </p:attrNameLst>
                                      </p:cBhvr>
                                      <p:to>
                                        <p:strVal val="visible"/>
                                      </p:to>
                                    </p:set>
                                    <p:anim calcmode="lin" valueType="num">
                                      <p:cBhvr additive="repl">
                                        <p:cTn id="7" dur="500" fill="hold"/>
                                        <p:tgtEl>
                                          <p:spTgt spid="53250">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53250">
                                            <p:txEl>
                                              <p:pRg st="2" end="2"/>
                                            </p:txEl>
                                          </p:spTgt>
                                        </p:tgtEl>
                                        <p:attrNameLst>
                                          <p:attrName>ppt_y</p:attrName>
                                        </p:attrNameLst>
                                      </p:cBhvr>
                                      <p:tavLst>
                                        <p:tav tm="100000">
                                          <p:val>
                                            <p:strVal val="1+#ppt_h/2"/>
                                          </p:val>
                                        </p:tav>
                                        <p:tav>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500"/>
                                  </p:stCondLst>
                                  <p:childTnLst>
                                    <p:set>
                                      <p:cBhvr additive="repl">
                                        <p:cTn id="11" dur="1" fill="hold">
                                          <p:stCondLst>
                                            <p:cond delay="0"/>
                                          </p:stCondLst>
                                        </p:cTn>
                                        <p:tgtEl>
                                          <p:spTgt spid="53250">
                                            <p:txEl>
                                              <p:pRg st="3" end="3"/>
                                            </p:txEl>
                                          </p:spTgt>
                                        </p:tgtEl>
                                        <p:attrNameLst>
                                          <p:attrName>style.visibility</p:attrName>
                                        </p:attrNameLst>
                                      </p:cBhvr>
                                      <p:to>
                                        <p:strVal val="visible"/>
                                      </p:to>
                                    </p:set>
                                    <p:anim calcmode="lin" valueType="num">
                                      <p:cBhvr additive="repl">
                                        <p:cTn id="12" dur="500" fill="hold"/>
                                        <p:tgtEl>
                                          <p:spTgt spid="53250">
                                            <p:txEl>
                                              <p:pRg st="3" end="3"/>
                                            </p:txEl>
                                          </p:spTgt>
                                        </p:tgtEl>
                                        <p:attrNameLst>
                                          <p:attrName>ppt_x</p:attrName>
                                        </p:attrNameLst>
                                      </p:cBhvr>
                                      <p:tavLst>
                                        <p:tav tm="100000">
                                          <p:val>
                                            <p:strVal val="#ppt_x"/>
                                          </p:val>
                                        </p:tav>
                                        <p:tav>
                                          <p:val>
                                            <p:strVal val="#ppt_x"/>
                                          </p:val>
                                        </p:tav>
                                      </p:tavLst>
                                    </p:anim>
                                    <p:anim calcmode="lin" valueType="num">
                                      <p:cBhvr additive="repl">
                                        <p:cTn id="13" dur="500" fill="hold"/>
                                        <p:tgtEl>
                                          <p:spTgt spid="53250">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additive="repl">
                                        <p:cTn id="17" dur="1" fill="hold">
                                          <p:stCondLst>
                                            <p:cond delay="0"/>
                                          </p:stCondLst>
                                        </p:cTn>
                                        <p:tgtEl>
                                          <p:spTgt spid="53250">
                                            <p:txEl>
                                              <p:pRg st="4" end="4"/>
                                            </p:txEl>
                                          </p:spTgt>
                                        </p:tgtEl>
                                        <p:attrNameLst>
                                          <p:attrName>style.visibility</p:attrName>
                                        </p:attrNameLst>
                                      </p:cBhvr>
                                      <p:to>
                                        <p:strVal val="visible"/>
                                      </p:to>
                                    </p:set>
                                    <p:anim calcmode="lin" valueType="num">
                                      <p:cBhvr additive="repl">
                                        <p:cTn id="18" dur="500" fill="hold"/>
                                        <p:tgtEl>
                                          <p:spTgt spid="53250">
                                            <p:txEl>
                                              <p:pRg st="4" end="4"/>
                                            </p:txEl>
                                          </p:spTgt>
                                        </p:tgtEl>
                                        <p:attrNameLst>
                                          <p:attrName>ppt_x</p:attrName>
                                        </p:attrNameLst>
                                      </p:cBhvr>
                                      <p:tavLst>
                                        <p:tav tm="100000">
                                          <p:val>
                                            <p:strVal val="#ppt_x"/>
                                          </p:val>
                                        </p:tav>
                                        <p:tav>
                                          <p:val>
                                            <p:strVal val="#ppt_x"/>
                                          </p:val>
                                        </p:tav>
                                      </p:tavLst>
                                    </p:anim>
                                    <p:anim calcmode="lin" valueType="num">
                                      <p:cBhvr additive="repl">
                                        <p:cTn id="19" dur="500" fill="hold"/>
                                        <p:tgtEl>
                                          <p:spTgt spid="53250">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additive="repl">
                                        <p:cTn id="23" dur="1" fill="hold">
                                          <p:stCondLst>
                                            <p:cond delay="0"/>
                                          </p:stCondLst>
                                        </p:cTn>
                                        <p:tgtEl>
                                          <p:spTgt spid="53250">
                                            <p:txEl>
                                              <p:pRg st="5" end="5"/>
                                            </p:txEl>
                                          </p:spTgt>
                                        </p:tgtEl>
                                        <p:attrNameLst>
                                          <p:attrName>style.visibility</p:attrName>
                                        </p:attrNameLst>
                                      </p:cBhvr>
                                      <p:to>
                                        <p:strVal val="visible"/>
                                      </p:to>
                                    </p:set>
                                    <p:anim calcmode="lin" valueType="num">
                                      <p:cBhvr additive="repl">
                                        <p:cTn id="24" dur="500" fill="hold"/>
                                        <p:tgtEl>
                                          <p:spTgt spid="53250">
                                            <p:txEl>
                                              <p:pRg st="5" end="5"/>
                                            </p:txEl>
                                          </p:spTgt>
                                        </p:tgtEl>
                                        <p:attrNameLst>
                                          <p:attrName>ppt_x</p:attrName>
                                        </p:attrNameLst>
                                      </p:cBhvr>
                                      <p:tavLst>
                                        <p:tav tm="100000">
                                          <p:val>
                                            <p:strVal val="#ppt_x"/>
                                          </p:val>
                                        </p:tav>
                                        <p:tav>
                                          <p:val>
                                            <p:strVal val="#ppt_x"/>
                                          </p:val>
                                        </p:tav>
                                      </p:tavLst>
                                    </p:anim>
                                    <p:anim calcmode="lin" valueType="num">
                                      <p:cBhvr additive="repl">
                                        <p:cTn id="25" dur="500" fill="hold"/>
                                        <p:tgtEl>
                                          <p:spTgt spid="53250">
                                            <p:txEl>
                                              <p:pRg st="5" end="5"/>
                                            </p:txEl>
                                          </p:spTgt>
                                        </p:tgtEl>
                                        <p:attrNameLst>
                                          <p:attrName>ppt_y</p:attrName>
                                        </p:attrNameLst>
                                      </p:cBhvr>
                                      <p:tavLst>
                                        <p:tav tm="100000">
                                          <p:val>
                                            <p:strVal val="1+#ppt_h/2"/>
                                          </p:val>
                                        </p:tav>
                                        <p:tav>
                                          <p:val>
                                            <p:strVal val="#ppt_y"/>
                                          </p:val>
                                        </p:tav>
                                      </p:tavLst>
                                    </p:anim>
                                  </p:childTnLst>
                                </p:cTn>
                              </p:par>
                            </p:childTnLst>
                          </p:cTn>
                        </p:par>
                        <p:par>
                          <p:cTn id="26" fill="hold" nodeType="afterGroup">
                            <p:stCondLst>
                              <p:cond delay="500"/>
                            </p:stCondLst>
                            <p:childTnLst>
                              <p:par>
                                <p:cTn id="27" presetID="2" presetClass="entr" presetSubtype="4" fill="hold" nodeType="afterEffect">
                                  <p:stCondLst>
                                    <p:cond delay="500"/>
                                  </p:stCondLst>
                                  <p:childTnLst>
                                    <p:set>
                                      <p:cBhvr additive="repl">
                                        <p:cTn id="28" dur="1" fill="hold">
                                          <p:stCondLst>
                                            <p:cond delay="0"/>
                                          </p:stCondLst>
                                        </p:cTn>
                                        <p:tgtEl>
                                          <p:spTgt spid="53250">
                                            <p:txEl>
                                              <p:pRg st="6" end="6"/>
                                            </p:txEl>
                                          </p:spTgt>
                                        </p:tgtEl>
                                        <p:attrNameLst>
                                          <p:attrName>style.visibility</p:attrName>
                                        </p:attrNameLst>
                                      </p:cBhvr>
                                      <p:to>
                                        <p:strVal val="visible"/>
                                      </p:to>
                                    </p:set>
                                    <p:anim calcmode="lin" valueType="num">
                                      <p:cBhvr additive="repl">
                                        <p:cTn id="29" dur="500" fill="hold"/>
                                        <p:tgtEl>
                                          <p:spTgt spid="53250">
                                            <p:txEl>
                                              <p:pRg st="6" end="6"/>
                                            </p:txEl>
                                          </p:spTgt>
                                        </p:tgtEl>
                                        <p:attrNameLst>
                                          <p:attrName>ppt_x</p:attrName>
                                        </p:attrNameLst>
                                      </p:cBhvr>
                                      <p:tavLst>
                                        <p:tav tm="100000">
                                          <p:val>
                                            <p:strVal val="#ppt_x"/>
                                          </p:val>
                                        </p:tav>
                                        <p:tav>
                                          <p:val>
                                            <p:strVal val="#ppt_x"/>
                                          </p:val>
                                        </p:tav>
                                      </p:tavLst>
                                    </p:anim>
                                    <p:anim calcmode="lin" valueType="num">
                                      <p:cBhvr additive="repl">
                                        <p:cTn id="30" dur="500" fill="hold"/>
                                        <p:tgtEl>
                                          <p:spTgt spid="53250">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3D6B2FAF-4612-E6DF-3B91-E54D580D1733}"/>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54274" name="Rectangle 2">
            <a:extLst>
              <a:ext uri="{FF2B5EF4-FFF2-40B4-BE49-F238E27FC236}">
                <a16:creationId xmlns:a16="http://schemas.microsoft.com/office/drawing/2014/main" id="{BC10BEC5-557D-D530-BCC5-7DABB0718E4F}"/>
              </a:ext>
            </a:extLst>
          </p:cNvPr>
          <p:cNvSpPr>
            <a:spLocks noChangeArrowheads="1"/>
          </p:cNvSpPr>
          <p:nvPr/>
        </p:nvSpPr>
        <p:spPr bwMode="auto">
          <a:xfrm>
            <a:off x="323850" y="484188"/>
            <a:ext cx="8569325" cy="364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Συστήματα ηλεκτρονικά ελεγχόμενου ψεκασμού. </a:t>
            </a:r>
          </a:p>
          <a:p>
            <a:pPr algn="ctr" hangingPunct="1">
              <a:lnSpc>
                <a:spcPct val="100000"/>
              </a:lnSpc>
              <a:spcBef>
                <a:spcPts val="1213"/>
              </a:spcBef>
              <a:spcAft>
                <a:spcPts val="1213"/>
              </a:spcAft>
            </a:pPr>
            <a:r>
              <a:rPr lang="el-GR" altLang="el-GR"/>
              <a:t>Τόσο στο μονό ψεκασμό, όσο και στον πολλαπλό, τα επιμέρους συστήματα που τους συγκροτούν και οι αισθητήρες που χρησιμοποιούνται, είναι, στο σύνολό τους, ίδιοι. Η μόνη βασική διαφορά είναι, ότι στο σύστημα του μονού ψεκασμού το μπεκ ψεκάζει πριν από την πεταλούδα του γκαζιού, ενώ αντίθετα, στον πολλαπλό ψεκασμό τα μπεκ ψεκάζουν μετά την πεταλούδα, στην πολλαπλή εισαγωγής και μάλιστα κοντά στην βαλβίδα εισαγωγής.</a:t>
            </a:r>
          </a:p>
          <a:p>
            <a:pPr algn="ctr" hangingPunct="1">
              <a:lnSpc>
                <a:spcPct val="100000"/>
              </a:lnSpc>
              <a:spcBef>
                <a:spcPts val="1213"/>
              </a:spcBef>
              <a:spcAft>
                <a:spcPts val="613"/>
              </a:spcAft>
            </a:pPr>
            <a:r>
              <a:rPr lang="el-GR" altLang="el-GR"/>
              <a:t>Επειδή, λοιπόν, δεν υπάρχουν σημαντικές λειτουργικές διαφορές μεταξύ των δύο συστημάτων, τα εξαρτήματα που αποτελούν ένα τυπικό σύστημα μονού ψεκασμού αντιστοιχούν παράλληλα, και στα εξαρτήματα ενός συστήματος πολλαπλού ψεκασμού.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54274">
                                            <p:txEl>
                                              <p:pRg st="2" end="2"/>
                                            </p:txEl>
                                          </p:spTgt>
                                        </p:tgtEl>
                                        <p:attrNameLst>
                                          <p:attrName>style.visibility</p:attrName>
                                        </p:attrNameLst>
                                      </p:cBhvr>
                                      <p:to>
                                        <p:strVal val="visible"/>
                                      </p:to>
                                    </p:set>
                                    <p:anim calcmode="lin" valueType="num">
                                      <p:cBhvr additive="repl">
                                        <p:cTn id="7" dur="500" fill="hold"/>
                                        <p:tgtEl>
                                          <p:spTgt spid="54274">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54274">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E1745129-5B60-AA67-DBEE-897758695FB5}"/>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Ποιότητα καυσίμου</a:t>
            </a:r>
          </a:p>
        </p:txBody>
      </p:sp>
      <p:sp>
        <p:nvSpPr>
          <p:cNvPr id="9218" name="Rectangle 2">
            <a:extLst>
              <a:ext uri="{FF2B5EF4-FFF2-40B4-BE49-F238E27FC236}">
                <a16:creationId xmlns:a16="http://schemas.microsoft.com/office/drawing/2014/main" id="{3284C54F-943B-2170-DFC2-A5467B017579}"/>
              </a:ext>
            </a:extLst>
          </p:cNvPr>
          <p:cNvSpPr>
            <a:spLocks noChangeArrowheads="1"/>
          </p:cNvSpPr>
          <p:nvPr/>
        </p:nvSpPr>
        <p:spPr bwMode="auto">
          <a:xfrm>
            <a:off x="395288" y="771525"/>
            <a:ext cx="8353425" cy="310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Στην περίπτωση που η καύση γίνεται με πλούσιο μίγμα, παρουσιάζεται </a:t>
            </a:r>
            <a:r>
              <a:rPr lang="el-GR" altLang="el-GR">
                <a:solidFill>
                  <a:srgbClr val="0070C0"/>
                </a:solidFill>
              </a:rPr>
              <a:t>αυξημένη κατανάλωση καυσίμου</a:t>
            </a:r>
            <a:r>
              <a:rPr lang="el-GR" altLang="el-GR"/>
              <a:t>, λόγω της ατελούς καύσης. </a:t>
            </a:r>
          </a:p>
          <a:p>
            <a:pPr algn="ctr" hangingPunct="1">
              <a:lnSpc>
                <a:spcPct val="100000"/>
              </a:lnSpc>
            </a:pPr>
            <a:endParaRPr lang="el-GR" altLang="el-GR"/>
          </a:p>
          <a:p>
            <a:pPr algn="ctr" hangingPunct="1">
              <a:lnSpc>
                <a:spcPct val="100000"/>
              </a:lnSpc>
            </a:pPr>
            <a:endParaRPr lang="el-GR" altLang="el-GR"/>
          </a:p>
          <a:p>
            <a:pPr algn="ctr" hangingPunct="1">
              <a:lnSpc>
                <a:spcPct val="100000"/>
              </a:lnSpc>
            </a:pPr>
            <a:r>
              <a:rPr lang="el-GR" altLang="el-GR"/>
              <a:t>Στην περίπτωση του φτωχού μίγματος, έχει μετρηθεί ότι </a:t>
            </a:r>
            <a:r>
              <a:rPr lang="el-GR" altLang="el-GR" u="sng"/>
              <a:t>για ελαφρά φτωχό μίγμα </a:t>
            </a:r>
            <a:r>
              <a:rPr lang="el-GR" altLang="el-GR"/>
              <a:t>η </a:t>
            </a:r>
            <a:r>
              <a:rPr lang="el-GR" altLang="el-GR">
                <a:solidFill>
                  <a:srgbClr val="0070C0"/>
                </a:solidFill>
              </a:rPr>
              <a:t>κατανάλωση είναι μικρότερη </a:t>
            </a:r>
            <a:r>
              <a:rPr lang="el-GR" altLang="el-GR"/>
              <a:t>από εκείνη του στοιχειομετρικού μίγματος. </a:t>
            </a:r>
          </a:p>
          <a:p>
            <a:pPr algn="ctr" hangingPunct="1">
              <a:lnSpc>
                <a:spcPct val="100000"/>
              </a:lnSpc>
            </a:pPr>
            <a:endParaRPr lang="el-GR" altLang="el-GR"/>
          </a:p>
          <a:p>
            <a:pPr algn="ctr" hangingPunct="1">
              <a:lnSpc>
                <a:spcPct val="100000"/>
              </a:lnSpc>
            </a:pPr>
            <a:endParaRPr lang="el-GR" altLang="el-GR"/>
          </a:p>
          <a:p>
            <a:pPr algn="ctr" hangingPunct="1">
              <a:lnSpc>
                <a:spcPct val="100000"/>
              </a:lnSpc>
            </a:pPr>
            <a:r>
              <a:rPr lang="el-GR" altLang="el-GR"/>
              <a:t>Αντίθετα, όταν το μίγμα συνεχίσει να γίνεται φτωχότερο, παρουσιάζεται και πάλι </a:t>
            </a:r>
            <a:r>
              <a:rPr lang="el-GR" altLang="el-GR">
                <a:solidFill>
                  <a:srgbClr val="0070C0"/>
                </a:solidFill>
              </a:rPr>
              <a:t>αυξημένη κατανάλωση καυσίμου</a:t>
            </a:r>
            <a:r>
              <a:rPr lang="el-GR" altLang="el-GR"/>
              <a:t>, λόγω αδυναμίας, πλέον, ανάφλεξης του μίγματος.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anim calcmode="lin" valueType="num">
                                      <p:cBhvr additive="repl">
                                        <p:cTn id="7" dur="500" fill="hold"/>
                                        <p:tgtEl>
                                          <p:spTgt spid="9218">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9218">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9218">
                                            <p:txEl>
                                              <p:pRg st="3" end="3"/>
                                            </p:txEl>
                                          </p:spTgt>
                                        </p:tgtEl>
                                        <p:attrNameLst>
                                          <p:attrName>style.visibility</p:attrName>
                                        </p:attrNameLst>
                                      </p:cBhvr>
                                      <p:to>
                                        <p:strVal val="visible"/>
                                      </p:to>
                                    </p:set>
                                    <p:anim calcmode="lin" valueType="num">
                                      <p:cBhvr additive="repl">
                                        <p:cTn id="13" dur="500" fill="hold"/>
                                        <p:tgtEl>
                                          <p:spTgt spid="9218">
                                            <p:txEl>
                                              <p:pRg st="3" end="3"/>
                                            </p:txEl>
                                          </p:spTgt>
                                        </p:tgtEl>
                                        <p:attrNameLst>
                                          <p:attrName>ppt_x</p:attrName>
                                        </p:attrNameLst>
                                      </p:cBhvr>
                                      <p:tavLst>
                                        <p:tav tm="100000">
                                          <p:val>
                                            <p:strVal val="#ppt_x"/>
                                          </p:val>
                                        </p:tav>
                                        <p:tav>
                                          <p:val>
                                            <p:strVal val="#ppt_x"/>
                                          </p:val>
                                        </p:tav>
                                      </p:tavLst>
                                    </p:anim>
                                    <p:anim calcmode="lin" valueType="num">
                                      <p:cBhvr additive="repl">
                                        <p:cTn id="14" dur="500" fill="hold"/>
                                        <p:tgtEl>
                                          <p:spTgt spid="9218">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9218">
                                            <p:txEl>
                                              <p:pRg st="6" end="6"/>
                                            </p:txEl>
                                          </p:spTgt>
                                        </p:tgtEl>
                                        <p:attrNameLst>
                                          <p:attrName>style.visibility</p:attrName>
                                        </p:attrNameLst>
                                      </p:cBhvr>
                                      <p:to>
                                        <p:strVal val="visible"/>
                                      </p:to>
                                    </p:set>
                                    <p:anim calcmode="lin" valueType="num">
                                      <p:cBhvr additive="repl">
                                        <p:cTn id="19" dur="500" fill="hold"/>
                                        <p:tgtEl>
                                          <p:spTgt spid="9218">
                                            <p:txEl>
                                              <p:pRg st="6" end="6"/>
                                            </p:txEl>
                                          </p:spTgt>
                                        </p:tgtEl>
                                        <p:attrNameLst>
                                          <p:attrName>ppt_x</p:attrName>
                                        </p:attrNameLst>
                                      </p:cBhvr>
                                      <p:tavLst>
                                        <p:tav tm="100000">
                                          <p:val>
                                            <p:strVal val="#ppt_x"/>
                                          </p:val>
                                        </p:tav>
                                        <p:tav>
                                          <p:val>
                                            <p:strVal val="#ppt_x"/>
                                          </p:val>
                                        </p:tav>
                                      </p:tavLst>
                                    </p:anim>
                                    <p:anim calcmode="lin" valueType="num">
                                      <p:cBhvr additive="repl">
                                        <p:cTn id="20" dur="500" fill="hold"/>
                                        <p:tgtEl>
                                          <p:spTgt spid="9218">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4DBFA68B-A5CC-58E8-B4A0-69BE7E814070}"/>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55298" name="Rectangle 2">
            <a:extLst>
              <a:ext uri="{FF2B5EF4-FFF2-40B4-BE49-F238E27FC236}">
                <a16:creationId xmlns:a16="http://schemas.microsoft.com/office/drawing/2014/main" id="{B22B70E6-61E5-A92B-3F64-58FAC57A5640}"/>
              </a:ext>
            </a:extLst>
          </p:cNvPr>
          <p:cNvSpPr>
            <a:spLocks noChangeArrowheads="1"/>
          </p:cNvSpPr>
          <p:nvPr/>
        </p:nvSpPr>
        <p:spPr bwMode="auto">
          <a:xfrm>
            <a:off x="323850" y="484188"/>
            <a:ext cx="856932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Ηλεκτρονικό σύστημα μονού ψεκασμού</a:t>
            </a:r>
          </a:p>
        </p:txBody>
      </p:sp>
      <p:pic>
        <p:nvPicPr>
          <p:cNvPr id="55299" name="Picture 3">
            <a:extLst>
              <a:ext uri="{FF2B5EF4-FFF2-40B4-BE49-F238E27FC236}">
                <a16:creationId xmlns:a16="http://schemas.microsoft.com/office/drawing/2014/main" id="{2126DF2F-0031-AFE1-E44C-666D3F0D2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17613"/>
            <a:ext cx="4937125" cy="3298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0" name="Rectangle 4">
            <a:extLst>
              <a:ext uri="{FF2B5EF4-FFF2-40B4-BE49-F238E27FC236}">
                <a16:creationId xmlns:a16="http://schemas.microsoft.com/office/drawing/2014/main" id="{0687CB9A-6B0E-46F7-7F3A-35C647CA56DF}"/>
              </a:ext>
            </a:extLst>
          </p:cNvPr>
          <p:cNvSpPr>
            <a:spLocks noChangeArrowheads="1"/>
          </p:cNvSpPr>
          <p:nvPr/>
        </p:nvSpPr>
        <p:spPr bwMode="auto">
          <a:xfrm>
            <a:off x="5508625" y="1365250"/>
            <a:ext cx="3168650" cy="283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Ένα τέτοιο σύστημα αποτελείται από ένα μπεκ (σπάνια από δύο), που βρίσκεται στο κεντρικό σώμα ψεκασμού και τροφοδοτεί με καύσιμο όλους τους κυλίνδρους, όπως ακριβώς συμβαίνει και με το σύστημα τροφοδοσίας με καρμπυρατέρ.</a:t>
            </a:r>
          </a:p>
        </p:txBody>
      </p:sp>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F9502602-EEE7-E5E3-9A01-8D466D71B4B7}"/>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56322" name="Rectangle 2">
            <a:extLst>
              <a:ext uri="{FF2B5EF4-FFF2-40B4-BE49-F238E27FC236}">
                <a16:creationId xmlns:a16="http://schemas.microsoft.com/office/drawing/2014/main" id="{34E5077E-5DFB-B6E2-4174-F5F0998E8561}"/>
              </a:ext>
            </a:extLst>
          </p:cNvPr>
          <p:cNvSpPr>
            <a:spLocks noChangeArrowheads="1"/>
          </p:cNvSpPr>
          <p:nvPr/>
        </p:nvSpPr>
        <p:spPr bwMode="auto">
          <a:xfrm>
            <a:off x="323850" y="484188"/>
            <a:ext cx="856932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Ηλεκτρονικό σύστημα μονού ψεκασμού</a:t>
            </a:r>
          </a:p>
        </p:txBody>
      </p:sp>
      <p:pic>
        <p:nvPicPr>
          <p:cNvPr id="56323" name="Picture 3">
            <a:extLst>
              <a:ext uri="{FF2B5EF4-FFF2-40B4-BE49-F238E27FC236}">
                <a16:creationId xmlns:a16="http://schemas.microsoft.com/office/drawing/2014/main" id="{51F8C8EE-A983-322E-FAF2-6EE72CFC0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17613"/>
            <a:ext cx="4937125" cy="3298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4" name="Rectangle 4">
            <a:extLst>
              <a:ext uri="{FF2B5EF4-FFF2-40B4-BE49-F238E27FC236}">
                <a16:creationId xmlns:a16="http://schemas.microsoft.com/office/drawing/2014/main" id="{57FA2956-613A-B2A3-95E7-33B49F1A0F34}"/>
              </a:ext>
            </a:extLst>
          </p:cNvPr>
          <p:cNvSpPr>
            <a:spLocks noChangeArrowheads="1"/>
          </p:cNvSpPr>
          <p:nvPr/>
        </p:nvSpPr>
        <p:spPr bwMode="auto">
          <a:xfrm>
            <a:off x="5508625" y="546100"/>
            <a:ext cx="3095625" cy="413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400">
                <a:latin typeface="Calibri" panose="020F0502020204030204" pitchFamily="34" charset="0"/>
              </a:rPr>
              <a:t>1. Εγκέφαλος.</a:t>
            </a:r>
          </a:p>
          <a:p>
            <a:pPr hangingPunct="1">
              <a:lnSpc>
                <a:spcPct val="100000"/>
              </a:lnSpc>
            </a:pPr>
            <a:r>
              <a:rPr lang="el-GR" altLang="el-GR" sz="1400">
                <a:latin typeface="Calibri" panose="020F0502020204030204" pitchFamily="34" charset="0"/>
              </a:rPr>
              <a:t>2. Ρεζερβουάρ.</a:t>
            </a:r>
          </a:p>
          <a:p>
            <a:pPr hangingPunct="1">
              <a:lnSpc>
                <a:spcPct val="100000"/>
              </a:lnSpc>
            </a:pPr>
            <a:r>
              <a:rPr lang="el-GR" altLang="el-GR" sz="1400">
                <a:latin typeface="Calibri" panose="020F0502020204030204" pitchFamily="34" charset="0"/>
              </a:rPr>
              <a:t>3. Ηλεκτρική αντλία.</a:t>
            </a:r>
          </a:p>
          <a:p>
            <a:pPr hangingPunct="1">
              <a:lnSpc>
                <a:spcPct val="100000"/>
              </a:lnSpc>
            </a:pPr>
            <a:r>
              <a:rPr lang="el-GR" altLang="el-GR" sz="1400">
                <a:latin typeface="Calibri" panose="020F0502020204030204" pitchFamily="34" charset="0"/>
              </a:rPr>
              <a:t>4. Ρελέ.</a:t>
            </a:r>
          </a:p>
          <a:p>
            <a:pPr hangingPunct="1">
              <a:lnSpc>
                <a:spcPct val="100000"/>
              </a:lnSpc>
            </a:pPr>
            <a:r>
              <a:rPr lang="el-GR" altLang="el-GR" sz="1400">
                <a:latin typeface="Calibri" panose="020F0502020204030204" pitchFamily="34" charset="0"/>
              </a:rPr>
              <a:t>5. Φίλτρο καυσίμου.</a:t>
            </a:r>
          </a:p>
          <a:p>
            <a:pPr hangingPunct="1">
              <a:lnSpc>
                <a:spcPct val="100000"/>
              </a:lnSpc>
            </a:pPr>
            <a:r>
              <a:rPr lang="el-GR" altLang="el-GR" sz="1400">
                <a:latin typeface="Calibri" panose="020F0502020204030204" pitchFamily="34" charset="0"/>
              </a:rPr>
              <a:t>6. Μπεκ ψεκασμού.</a:t>
            </a:r>
          </a:p>
          <a:p>
            <a:pPr hangingPunct="1">
              <a:lnSpc>
                <a:spcPct val="100000"/>
              </a:lnSpc>
            </a:pPr>
            <a:r>
              <a:rPr lang="el-GR" altLang="el-GR" sz="1400">
                <a:latin typeface="Calibri" panose="020F0502020204030204" pitchFamily="34" charset="0"/>
              </a:rPr>
              <a:t>7. Ρυθμιστής πίεσης καυσίμου.</a:t>
            </a:r>
          </a:p>
          <a:p>
            <a:pPr hangingPunct="1">
              <a:lnSpc>
                <a:spcPct val="100000"/>
              </a:lnSpc>
            </a:pPr>
            <a:r>
              <a:rPr lang="el-GR" altLang="el-GR" sz="1400">
                <a:latin typeface="Calibri" panose="020F0502020204030204" pitchFamily="34" charset="0"/>
              </a:rPr>
              <a:t>8. Ποτενσιόμετρο θέσης πεταλούδας.</a:t>
            </a:r>
          </a:p>
          <a:p>
            <a:pPr hangingPunct="1">
              <a:lnSpc>
                <a:spcPct val="100000"/>
              </a:lnSpc>
            </a:pPr>
            <a:r>
              <a:rPr lang="el-GR" altLang="el-GR" sz="1400">
                <a:latin typeface="Calibri" panose="020F0502020204030204" pitchFamily="34" charset="0"/>
              </a:rPr>
              <a:t>9. Βοηθητική παροχή αέρα.</a:t>
            </a:r>
          </a:p>
          <a:p>
            <a:pPr hangingPunct="1">
              <a:lnSpc>
                <a:spcPct val="100000"/>
              </a:lnSpc>
            </a:pPr>
            <a:r>
              <a:rPr lang="el-GR" altLang="el-GR" sz="1400">
                <a:latin typeface="Calibri" panose="020F0502020204030204" pitchFamily="34" charset="0"/>
              </a:rPr>
              <a:t>10. Αισθητήρας θερμοκρασίας αέρα.</a:t>
            </a:r>
          </a:p>
          <a:p>
            <a:pPr hangingPunct="1">
              <a:lnSpc>
                <a:spcPct val="100000"/>
              </a:lnSpc>
            </a:pPr>
            <a:r>
              <a:rPr lang="el-GR" altLang="el-GR" sz="1400">
                <a:latin typeface="Calibri" panose="020F0502020204030204" pitchFamily="34" charset="0"/>
              </a:rPr>
              <a:t>11. Αισθητήρας θερμοκρασίας νερού.</a:t>
            </a:r>
          </a:p>
          <a:p>
            <a:pPr hangingPunct="1">
              <a:lnSpc>
                <a:spcPct val="100000"/>
              </a:lnSpc>
            </a:pPr>
            <a:r>
              <a:rPr lang="el-GR" altLang="el-GR" sz="1400">
                <a:latin typeface="Calibri" panose="020F0502020204030204" pitchFamily="34" charset="0"/>
              </a:rPr>
              <a:t>12. Λήπτης λάμδα.</a:t>
            </a:r>
          </a:p>
          <a:p>
            <a:pPr hangingPunct="1">
              <a:lnSpc>
                <a:spcPct val="100000"/>
              </a:lnSpc>
            </a:pPr>
            <a:r>
              <a:rPr lang="el-GR" altLang="el-GR" sz="1400">
                <a:latin typeface="Calibri" panose="020F0502020204030204" pitchFamily="34" charset="0"/>
              </a:rPr>
              <a:t>13. Αισθητήρας υποπίεσης πολλαπλής εισαγωγής.</a:t>
            </a:r>
          </a:p>
          <a:p>
            <a:pPr hangingPunct="1">
              <a:lnSpc>
                <a:spcPct val="100000"/>
              </a:lnSpc>
            </a:pPr>
            <a:r>
              <a:rPr lang="el-GR" altLang="el-GR" sz="1400">
                <a:latin typeface="Calibri" panose="020F0502020204030204" pitchFamily="34" charset="0"/>
              </a:rPr>
              <a:t>14. Επαγωγικός λήπτης στροφών.</a:t>
            </a:r>
          </a:p>
          <a:p>
            <a:pPr hangingPunct="1">
              <a:lnSpc>
                <a:spcPct val="100000"/>
              </a:lnSpc>
            </a:pPr>
            <a:r>
              <a:rPr lang="el-GR" altLang="el-GR" sz="1400">
                <a:latin typeface="Calibri" panose="020F0502020204030204" pitchFamily="34" charset="0"/>
              </a:rPr>
              <a:t>15. Ηλεκτρονικά μονάδα ανάφλεξης.</a:t>
            </a:r>
          </a:p>
          <a:p>
            <a:pPr hangingPunct="1">
              <a:lnSpc>
                <a:spcPct val="100000"/>
              </a:lnSpc>
            </a:pPr>
            <a:r>
              <a:rPr lang="el-GR" altLang="el-GR" sz="1400">
                <a:latin typeface="Calibri" panose="020F0502020204030204" pitchFamily="34" charset="0"/>
              </a:rPr>
              <a:t>16. Διανομέας υψηλής τάσης.</a:t>
            </a:r>
          </a:p>
          <a:p>
            <a:pPr hangingPunct="1">
              <a:lnSpc>
                <a:spcPct val="100000"/>
              </a:lnSpc>
            </a:pPr>
            <a:r>
              <a:rPr lang="el-GR" altLang="el-GR" sz="1400">
                <a:latin typeface="Calibri" panose="020F0502020204030204" pitchFamily="34" charset="0"/>
              </a:rPr>
              <a:t>17. Μπαταρία.</a:t>
            </a:r>
          </a:p>
          <a:p>
            <a:pPr hangingPunct="1">
              <a:lnSpc>
                <a:spcPct val="100000"/>
              </a:lnSpc>
            </a:pPr>
            <a:r>
              <a:rPr lang="el-GR" altLang="el-GR" sz="1400">
                <a:latin typeface="Calibri" panose="020F0502020204030204" pitchFamily="34" charset="0"/>
              </a:rPr>
              <a:t>18. Διακόπτης.</a:t>
            </a:r>
          </a:p>
        </p:txBody>
      </p:sp>
      <p:sp>
        <p:nvSpPr>
          <p:cNvPr id="56325" name="Rectangle 5">
            <a:extLst>
              <a:ext uri="{FF2B5EF4-FFF2-40B4-BE49-F238E27FC236}">
                <a16:creationId xmlns:a16="http://schemas.microsoft.com/office/drawing/2014/main" id="{E5E90AC2-94F4-E60E-3976-0D2DE7A89607}"/>
              </a:ext>
            </a:extLst>
          </p:cNvPr>
          <p:cNvSpPr>
            <a:spLocks noChangeArrowheads="1"/>
          </p:cNvSpPr>
          <p:nvPr/>
        </p:nvSpPr>
        <p:spPr bwMode="auto">
          <a:xfrm>
            <a:off x="468313" y="4516438"/>
            <a:ext cx="4751387"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400" i="1">
                <a:latin typeface="Calibri" panose="020F0502020204030204" pitchFamily="34" charset="0"/>
              </a:rPr>
              <a:t>Ηλεκτρονικό σύστημα ψεκασμού μονού σημείου SOLEX.</a:t>
            </a:r>
          </a:p>
        </p:txBody>
      </p:sp>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163B02D6-3913-FABE-9274-B155B07121DF}"/>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57346" name="Rectangle 2">
            <a:extLst>
              <a:ext uri="{FF2B5EF4-FFF2-40B4-BE49-F238E27FC236}">
                <a16:creationId xmlns:a16="http://schemas.microsoft.com/office/drawing/2014/main" id="{6E4AD0C1-6668-AE60-B6AE-955741A1BAF4}"/>
              </a:ext>
            </a:extLst>
          </p:cNvPr>
          <p:cNvSpPr>
            <a:spLocks noChangeArrowheads="1"/>
          </p:cNvSpPr>
          <p:nvPr/>
        </p:nvSpPr>
        <p:spPr bwMode="auto">
          <a:xfrm>
            <a:off x="323850" y="484188"/>
            <a:ext cx="8569325" cy="98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t>Ηλεκτρονικό σύστημα πολλαπλού ψεκασμού</a:t>
            </a:r>
          </a:p>
          <a:p>
            <a:pPr hangingPunct="1">
              <a:lnSpc>
                <a:spcPct val="100000"/>
              </a:lnSpc>
              <a:spcAft>
                <a:spcPts val="613"/>
              </a:spcAft>
            </a:pPr>
            <a:r>
              <a:rPr lang="el-GR" altLang="el-GR"/>
              <a:t>Στο σύστημα αυτό σε κάθε κύλινδρο του κινητήρα αντιστοιχεί και ένα μπεκ που ψεκάζει πριν από τη βαλβίδα εισαγωγής.</a:t>
            </a:r>
          </a:p>
        </p:txBody>
      </p:sp>
      <p:pic>
        <p:nvPicPr>
          <p:cNvPr id="57347" name="Picture 3">
            <a:extLst>
              <a:ext uri="{FF2B5EF4-FFF2-40B4-BE49-F238E27FC236}">
                <a16:creationId xmlns:a16="http://schemas.microsoft.com/office/drawing/2014/main" id="{D40E08C1-DB92-1EF4-C3AE-AB6A28188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613" y="1347788"/>
            <a:ext cx="4325937" cy="338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8" name="Rectangle 4">
            <a:extLst>
              <a:ext uri="{FF2B5EF4-FFF2-40B4-BE49-F238E27FC236}">
                <a16:creationId xmlns:a16="http://schemas.microsoft.com/office/drawing/2014/main" id="{BB49C5EF-B608-1B53-7461-BC882ED6908D}"/>
              </a:ext>
            </a:extLst>
          </p:cNvPr>
          <p:cNvSpPr>
            <a:spLocks noChangeArrowheads="1"/>
          </p:cNvSpPr>
          <p:nvPr/>
        </p:nvSpPr>
        <p:spPr bwMode="auto">
          <a:xfrm>
            <a:off x="323850" y="1635125"/>
            <a:ext cx="4392613" cy="305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300">
                <a:latin typeface="Calibri" panose="020F0502020204030204" pitchFamily="34" charset="0"/>
              </a:rPr>
              <a:t>1. Εγκέφαλος. 2. Αντλία καυσίμου. 3. Ρελέ αντλίας. 4. Φίλτρο καυσίμου. 5. Βαλβίδα ανύψωσης ρελαντί. 6. Μετρητής μάζας αέρα. 7. Φίλτρο αέρα. 8. Ρυθμιστής πίεσης αέρα. 9. Διακλαδωτήρας. 10. Αισθητήρας θέσης πεταλούδας. 11. Αισθητήρας θερμοκρασίας αέρα. 12. Μπεκ ψεκασμού. 13. Αισθητήρας ανίχνευσης. 14. Κάνιστρο ενεργού άνθρακα. 15. Ηλεκτρονική βαλβίδα καθαρισμού. 16. Πολλαπλασιαστής. 17. Μπαταρία. 18. Ηλεκτρονική μονάδα ανάφλεξης. 19. Αισθητήρας θερμοκρασίας ψυκτικού. 20. Λήπτης λάμδα. 21. Αισθητήρας γωνίας στροφαλοφόρου. 22. Κεντρικό ρελέ. 23. Ηλεκτρομαγνητική βαλβίδα παροχής αέρα.</a:t>
            </a:r>
          </a:p>
          <a:p>
            <a:pPr hangingPunct="1">
              <a:lnSpc>
                <a:spcPct val="100000"/>
              </a:lnSpc>
            </a:pPr>
            <a:r>
              <a:rPr lang="el-GR" altLang="el-GR" sz="1300">
                <a:latin typeface="Calibri" panose="020F0502020204030204" pitchFamily="34" charset="0"/>
              </a:rPr>
              <a:t>24. Διακόπτης πίεσης υδραυλικού τιμονιού. 25. Αποκοπή φουλ πεταλούδας με A/C. 26. Συμπλέκτης A/C. 27. Έξοδος αυτοδιάγνωσης. 28. Ρυθμιστής οκτανίων καυσίμου. 29. Διακόπτης ανάφλεξης.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57346">
                                            <p:txEl>
                                              <p:pRg st="1" end="1"/>
                                            </p:txEl>
                                          </p:spTgt>
                                        </p:tgtEl>
                                        <p:attrNameLst>
                                          <p:attrName>style.visibility</p:attrName>
                                        </p:attrNameLst>
                                      </p:cBhvr>
                                      <p:to>
                                        <p:strVal val="visible"/>
                                      </p:to>
                                    </p:set>
                                    <p:anim calcmode="lin" valueType="num">
                                      <p:cBhvr additive="repl">
                                        <p:cTn id="7" dur="500" fill="hold"/>
                                        <p:tgtEl>
                                          <p:spTgt spid="57346">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57346">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additive="repl">
                                        <p:cTn id="12" dur="1" fill="hold">
                                          <p:stCondLst>
                                            <p:cond delay="0"/>
                                          </p:stCondLst>
                                        </p:cTn>
                                        <p:tgtEl>
                                          <p:spTgt spid="57347"/>
                                        </p:tgtEl>
                                        <p:attrNameLst>
                                          <p:attrName>style.visibility</p:attrName>
                                        </p:attrNameLst>
                                      </p:cBhvr>
                                      <p:to>
                                        <p:strVal val="visible"/>
                                      </p:to>
                                    </p:set>
                                    <p:animEffect transition="in" filter="blinds(horizontal)">
                                      <p:cBhvr additive="repl">
                                        <p:cTn id="13" dur="500"/>
                                        <p:tgtEl>
                                          <p:spTgt spid="57347"/>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57348"/>
                                        </p:tgtEl>
                                        <p:attrNameLst>
                                          <p:attrName>style.visibility</p:attrName>
                                        </p:attrNameLst>
                                      </p:cBhvr>
                                      <p:to>
                                        <p:strVal val="visible"/>
                                      </p:to>
                                    </p:set>
                                    <p:animEffect transition="in" filter="blinds(horizontal)">
                                      <p:cBhvr additive="repl">
                                        <p:cTn id="16"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BF3D2D56-7C9C-6875-DC6E-65D9FF6BF738}"/>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58370" name="Rectangle 2">
            <a:extLst>
              <a:ext uri="{FF2B5EF4-FFF2-40B4-BE49-F238E27FC236}">
                <a16:creationId xmlns:a16="http://schemas.microsoft.com/office/drawing/2014/main" id="{90A0C215-82DE-5005-93EE-1699A94379DD}"/>
              </a:ext>
            </a:extLst>
          </p:cNvPr>
          <p:cNvSpPr>
            <a:spLocks noChangeArrowheads="1"/>
          </p:cNvSpPr>
          <p:nvPr/>
        </p:nvSpPr>
        <p:spPr bwMode="auto">
          <a:xfrm>
            <a:off x="323850" y="987425"/>
            <a:ext cx="8569325" cy="264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Bef>
                <a:spcPts val="1213"/>
              </a:spcBef>
              <a:spcAft>
                <a:spcPts val="1213"/>
              </a:spcAft>
            </a:pPr>
            <a:r>
              <a:rPr lang="el-GR" altLang="el-GR"/>
              <a:t>Γενικά πάντως, κάθε ηλεκτρονικό σύστημα ψεκασμού, είτε μονού, είτε πολλαπλών σημείων, αποτελείται από τρία βασικά υποσυστήματα, το καθένα από τα οποία συντίθεται από επιμέρους μέρη και εξαρτήματα, ως εξής:</a:t>
            </a:r>
          </a:p>
          <a:p>
            <a:pPr marL="355600" hangingPunct="1">
              <a:lnSpc>
                <a:spcPct val="100000"/>
              </a:lnSpc>
              <a:spcBef>
                <a:spcPts val="1213"/>
              </a:spcBef>
              <a:spcAft>
                <a:spcPts val="1213"/>
              </a:spcAft>
            </a:pPr>
            <a:r>
              <a:rPr lang="el-GR" altLang="el-GR"/>
              <a:t>Α. Υποσύστημα τροφοδοσίας καυσίμου.</a:t>
            </a:r>
          </a:p>
          <a:p>
            <a:pPr marL="355600" hangingPunct="1">
              <a:lnSpc>
                <a:spcPct val="100000"/>
              </a:lnSpc>
              <a:spcBef>
                <a:spcPts val="1213"/>
              </a:spcBef>
              <a:spcAft>
                <a:spcPts val="1213"/>
              </a:spcAft>
            </a:pPr>
            <a:r>
              <a:rPr lang="el-GR" altLang="el-GR"/>
              <a:t>Β. Υποσύστημα εισαγωγής και μέτρησης του αέρα. </a:t>
            </a:r>
          </a:p>
          <a:p>
            <a:pPr marL="355600" hangingPunct="1">
              <a:lnSpc>
                <a:spcPct val="100000"/>
              </a:lnSpc>
              <a:spcBef>
                <a:spcPts val="1213"/>
              </a:spcBef>
              <a:spcAft>
                <a:spcPts val="1213"/>
              </a:spcAft>
            </a:pPr>
            <a:r>
              <a:rPr lang="el-GR" altLang="el-GR"/>
              <a:t>Γ. Υποσύστημα ηλεκτρονικού ελέγχου (αισθητήρες και εγκέφαλος)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58370">
                                            <p:txEl>
                                              <p:pRg st="1" end="1"/>
                                            </p:txEl>
                                          </p:spTgt>
                                        </p:tgtEl>
                                        <p:attrNameLst>
                                          <p:attrName>style.visibility</p:attrName>
                                        </p:attrNameLst>
                                      </p:cBhvr>
                                      <p:to>
                                        <p:strVal val="visible"/>
                                      </p:to>
                                    </p:set>
                                    <p:anim calcmode="lin" valueType="num">
                                      <p:cBhvr additive="repl">
                                        <p:cTn id="7" dur="500" fill="hold"/>
                                        <p:tgtEl>
                                          <p:spTgt spid="58370">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58370">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58370">
                                            <p:txEl>
                                              <p:pRg st="2" end="2"/>
                                            </p:txEl>
                                          </p:spTgt>
                                        </p:tgtEl>
                                        <p:attrNameLst>
                                          <p:attrName>style.visibility</p:attrName>
                                        </p:attrNameLst>
                                      </p:cBhvr>
                                      <p:to>
                                        <p:strVal val="visible"/>
                                      </p:to>
                                    </p:set>
                                    <p:anim calcmode="lin" valueType="num">
                                      <p:cBhvr additive="repl">
                                        <p:cTn id="13" dur="500" fill="hold"/>
                                        <p:tgtEl>
                                          <p:spTgt spid="58370">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58370">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58370">
                                            <p:txEl>
                                              <p:pRg st="3" end="3"/>
                                            </p:txEl>
                                          </p:spTgt>
                                        </p:tgtEl>
                                        <p:attrNameLst>
                                          <p:attrName>style.visibility</p:attrName>
                                        </p:attrNameLst>
                                      </p:cBhvr>
                                      <p:to>
                                        <p:strVal val="visible"/>
                                      </p:to>
                                    </p:set>
                                    <p:anim calcmode="lin" valueType="num">
                                      <p:cBhvr additive="repl">
                                        <p:cTn id="19" dur="500" fill="hold"/>
                                        <p:tgtEl>
                                          <p:spTgt spid="58370">
                                            <p:txEl>
                                              <p:pRg st="3" end="3"/>
                                            </p:txEl>
                                          </p:spTgt>
                                        </p:tgtEl>
                                        <p:attrNameLst>
                                          <p:attrName>ppt_x</p:attrName>
                                        </p:attrNameLst>
                                      </p:cBhvr>
                                      <p:tavLst>
                                        <p:tav tm="100000">
                                          <p:val>
                                            <p:strVal val="#ppt_x"/>
                                          </p:val>
                                        </p:tav>
                                        <p:tav>
                                          <p:val>
                                            <p:strVal val="#ppt_x"/>
                                          </p:val>
                                        </p:tav>
                                      </p:tavLst>
                                    </p:anim>
                                    <p:anim calcmode="lin" valueType="num">
                                      <p:cBhvr additive="repl">
                                        <p:cTn id="20" dur="500" fill="hold"/>
                                        <p:tgtEl>
                                          <p:spTgt spid="58370">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a:extLst>
              <a:ext uri="{FF2B5EF4-FFF2-40B4-BE49-F238E27FC236}">
                <a16:creationId xmlns:a16="http://schemas.microsoft.com/office/drawing/2014/main" id="{D166653B-6D1A-6AB9-2563-2BC0791E852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59394" name="Rectangle 2">
            <a:extLst>
              <a:ext uri="{FF2B5EF4-FFF2-40B4-BE49-F238E27FC236}">
                <a16:creationId xmlns:a16="http://schemas.microsoft.com/office/drawing/2014/main" id="{FE943806-9C3E-48B6-2DD1-893D0D9600E8}"/>
              </a:ext>
            </a:extLst>
          </p:cNvPr>
          <p:cNvSpPr>
            <a:spLocks noChangeArrowheads="1"/>
          </p:cNvSpPr>
          <p:nvPr/>
        </p:nvSpPr>
        <p:spPr bwMode="auto">
          <a:xfrm>
            <a:off x="323850" y="468313"/>
            <a:ext cx="8569325" cy="443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r" hangingPunct="1">
              <a:lnSpc>
                <a:spcPct val="100000"/>
              </a:lnSpc>
              <a:spcAft>
                <a:spcPts val="613"/>
              </a:spcAft>
            </a:pPr>
            <a:r>
              <a:rPr lang="el-GR" altLang="el-GR"/>
              <a:t>Α. Υποσύστημα τροφοδοσίας καυσίμου.</a:t>
            </a:r>
          </a:p>
          <a:p>
            <a:pPr algn="ctr" hangingPunct="1">
              <a:lnSpc>
                <a:spcPct val="100000"/>
              </a:lnSpc>
              <a:spcAft>
                <a:spcPts val="613"/>
              </a:spcAft>
            </a:pPr>
            <a:r>
              <a:rPr lang="el-GR" altLang="el-GR"/>
              <a:t>Το υποσύστημα αυτό παρέχει το απαιτούμενο καύσιμο με πίεση, και αποτελείται από τα ακόλουθα μέρη-εξαρτήματα:</a:t>
            </a:r>
          </a:p>
          <a:p>
            <a:pPr marL="268288" indent="-268288" hangingPunct="1">
              <a:lnSpc>
                <a:spcPct val="100000"/>
              </a:lnSpc>
              <a:spcAft>
                <a:spcPts val="713"/>
              </a:spcAft>
            </a:pPr>
            <a:r>
              <a:rPr lang="el-GR" altLang="el-GR"/>
              <a:t>1. Το δοχείο καυσίμου (ρεζερβουάρ)</a:t>
            </a:r>
          </a:p>
          <a:p>
            <a:pPr marL="268288" indent="-268288" hangingPunct="1">
              <a:lnSpc>
                <a:spcPct val="100000"/>
              </a:lnSpc>
              <a:spcAft>
                <a:spcPts val="713"/>
              </a:spcAft>
            </a:pPr>
            <a:r>
              <a:rPr lang="el-GR" altLang="el-GR"/>
              <a:t>2. Την ηλεκτρική αντλία καυσίμου</a:t>
            </a:r>
          </a:p>
          <a:p>
            <a:pPr marL="268288" indent="-268288" hangingPunct="1">
              <a:lnSpc>
                <a:spcPct val="100000"/>
              </a:lnSpc>
              <a:spcAft>
                <a:spcPts val="713"/>
              </a:spcAft>
            </a:pPr>
            <a:r>
              <a:rPr lang="el-GR" altLang="el-GR"/>
              <a:t>3. Το φίλτρο καυσίμου</a:t>
            </a:r>
          </a:p>
          <a:p>
            <a:pPr marL="268288" indent="-268288" hangingPunct="1">
              <a:lnSpc>
                <a:spcPct val="100000"/>
              </a:lnSpc>
              <a:spcAft>
                <a:spcPts val="713"/>
              </a:spcAft>
            </a:pPr>
            <a:r>
              <a:rPr lang="el-GR" altLang="el-GR"/>
              <a:t>4. Τον διακλαδωτήρα των σωληνώσεων των μπεκ (μόνο για πολλαπλό ψεκασμό)</a:t>
            </a:r>
          </a:p>
          <a:p>
            <a:pPr marL="268288" indent="-268288" hangingPunct="1">
              <a:lnSpc>
                <a:spcPct val="100000"/>
              </a:lnSpc>
              <a:spcAft>
                <a:spcPts val="713"/>
              </a:spcAft>
            </a:pPr>
            <a:r>
              <a:rPr lang="el-GR" altLang="el-GR"/>
              <a:t>5. Το ρυθμιστή πίεσης καυσίμου</a:t>
            </a:r>
          </a:p>
          <a:p>
            <a:pPr marL="268288" indent="-268288" hangingPunct="1">
              <a:lnSpc>
                <a:spcPct val="100000"/>
              </a:lnSpc>
              <a:spcAft>
                <a:spcPts val="713"/>
              </a:spcAft>
            </a:pPr>
            <a:r>
              <a:rPr lang="el-GR" altLang="el-GR"/>
              <a:t>6. Τα ηλεκτρομαγνητικά μπεκ ψεκασμού (ένα για κεντρικό ψεκασμό, ή ένα σε κάθε κύλινδρο για πολλαπλό ψεκασμό)</a:t>
            </a:r>
          </a:p>
          <a:p>
            <a:pPr marL="268288" indent="-268288" hangingPunct="1">
              <a:lnSpc>
                <a:spcPct val="100000"/>
              </a:lnSpc>
              <a:spcAft>
                <a:spcPts val="713"/>
              </a:spcAft>
            </a:pPr>
            <a:r>
              <a:rPr lang="el-GR" altLang="el-GR"/>
              <a:t>7. Το μπεκ ψυχρής εκκίνησης (για πολλαπλό ψεκασμό, που όμως, σήμερα δεν υπάρχει στα περισσότερα συστήματα)</a:t>
            </a:r>
          </a:p>
          <a:p>
            <a:pPr marL="268288" indent="-268288" hangingPunct="1">
              <a:lnSpc>
                <a:spcPct val="100000"/>
              </a:lnSpc>
              <a:spcAft>
                <a:spcPts val="713"/>
              </a:spcAft>
            </a:pPr>
            <a:r>
              <a:rPr lang="el-GR" altLang="el-GR"/>
              <a:t>8. Το θερμικό χρονοδιακόπτη</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500"/>
                                  </p:stCondLst>
                                  <p:childTnLst>
                                    <p:set>
                                      <p:cBhvr additive="repl">
                                        <p:cTn id="6" dur="1" fill="hold">
                                          <p:stCondLst>
                                            <p:cond delay="0"/>
                                          </p:stCondLst>
                                        </p:cTn>
                                        <p:tgtEl>
                                          <p:spTgt spid="59394">
                                            <p:txEl>
                                              <p:pRg st="2" end="2"/>
                                            </p:txEl>
                                          </p:spTgt>
                                        </p:tgtEl>
                                        <p:attrNameLst>
                                          <p:attrName>style.visibility</p:attrName>
                                        </p:attrNameLst>
                                      </p:cBhvr>
                                      <p:to>
                                        <p:strVal val="visible"/>
                                      </p:to>
                                    </p:set>
                                    <p:anim calcmode="lin" valueType="num">
                                      <p:cBhvr additive="repl">
                                        <p:cTn id="7" dur="500" fill="hold"/>
                                        <p:tgtEl>
                                          <p:spTgt spid="59394">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59394">
                                            <p:txEl>
                                              <p:pRg st="2" end="2"/>
                                            </p:txEl>
                                          </p:spTgt>
                                        </p:tgtEl>
                                        <p:attrNameLst>
                                          <p:attrName>ppt_y</p:attrName>
                                        </p:attrNameLst>
                                      </p:cBhvr>
                                      <p:tavLst>
                                        <p:tav tm="100000">
                                          <p:val>
                                            <p:strVal val="1+#ppt_h/2"/>
                                          </p:val>
                                        </p:tav>
                                        <p:tav>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additive="repl">
                                        <p:cTn id="11" dur="1" fill="hold">
                                          <p:stCondLst>
                                            <p:cond delay="0"/>
                                          </p:stCondLst>
                                        </p:cTn>
                                        <p:tgtEl>
                                          <p:spTgt spid="59394">
                                            <p:txEl>
                                              <p:pRg st="3" end="3"/>
                                            </p:txEl>
                                          </p:spTgt>
                                        </p:tgtEl>
                                        <p:attrNameLst>
                                          <p:attrName>style.visibility</p:attrName>
                                        </p:attrNameLst>
                                      </p:cBhvr>
                                      <p:to>
                                        <p:strVal val="visible"/>
                                      </p:to>
                                    </p:set>
                                    <p:anim calcmode="lin" valueType="num">
                                      <p:cBhvr additive="repl">
                                        <p:cTn id="12" dur="500" fill="hold"/>
                                        <p:tgtEl>
                                          <p:spTgt spid="59394">
                                            <p:txEl>
                                              <p:pRg st="3" end="3"/>
                                            </p:txEl>
                                          </p:spTgt>
                                        </p:tgtEl>
                                        <p:attrNameLst>
                                          <p:attrName>ppt_x</p:attrName>
                                        </p:attrNameLst>
                                      </p:cBhvr>
                                      <p:tavLst>
                                        <p:tav tm="100000">
                                          <p:val>
                                            <p:strVal val="#ppt_x"/>
                                          </p:val>
                                        </p:tav>
                                        <p:tav>
                                          <p:val>
                                            <p:strVal val="#ppt_x"/>
                                          </p:val>
                                        </p:tav>
                                      </p:tavLst>
                                    </p:anim>
                                    <p:anim calcmode="lin" valueType="num">
                                      <p:cBhvr additive="repl">
                                        <p:cTn id="13" dur="500" fill="hold"/>
                                        <p:tgtEl>
                                          <p:spTgt spid="59394">
                                            <p:txEl>
                                              <p:pRg st="3" end="3"/>
                                            </p:txEl>
                                          </p:spTgt>
                                        </p:tgtEl>
                                        <p:attrNameLst>
                                          <p:attrName>ppt_y</p:attrName>
                                        </p:attrNameLst>
                                      </p:cBhvr>
                                      <p:tavLst>
                                        <p:tav tm="100000">
                                          <p:val>
                                            <p:strVal val="1+#ppt_h/2"/>
                                          </p:val>
                                        </p:tav>
                                        <p:tav>
                                          <p:val>
                                            <p:strVal val="#ppt_y"/>
                                          </p:val>
                                        </p:tav>
                                      </p:tavLst>
                                    </p:anim>
                                  </p:childTnLst>
                                </p:cTn>
                              </p:par>
                            </p:childTnLst>
                          </p:cTn>
                        </p:par>
                        <p:par>
                          <p:cTn id="14" fill="hold" nodeType="afterGroup">
                            <p:stCondLst>
                              <p:cond delay="1500"/>
                            </p:stCondLst>
                            <p:childTnLst>
                              <p:par>
                                <p:cTn id="15" presetID="2" presetClass="entr" presetSubtype="4" fill="hold" nodeType="afterEffect">
                                  <p:stCondLst>
                                    <p:cond delay="0"/>
                                  </p:stCondLst>
                                  <p:childTnLst>
                                    <p:set>
                                      <p:cBhvr additive="repl">
                                        <p:cTn id="16" dur="1" fill="hold">
                                          <p:stCondLst>
                                            <p:cond delay="0"/>
                                          </p:stCondLst>
                                        </p:cTn>
                                        <p:tgtEl>
                                          <p:spTgt spid="59394">
                                            <p:txEl>
                                              <p:pRg st="4" end="4"/>
                                            </p:txEl>
                                          </p:spTgt>
                                        </p:tgtEl>
                                        <p:attrNameLst>
                                          <p:attrName>style.visibility</p:attrName>
                                        </p:attrNameLst>
                                      </p:cBhvr>
                                      <p:to>
                                        <p:strVal val="visible"/>
                                      </p:to>
                                    </p:set>
                                    <p:anim calcmode="lin" valueType="num">
                                      <p:cBhvr additive="repl">
                                        <p:cTn id="17" dur="500" fill="hold"/>
                                        <p:tgtEl>
                                          <p:spTgt spid="59394">
                                            <p:txEl>
                                              <p:pRg st="4" end="4"/>
                                            </p:txEl>
                                          </p:spTgt>
                                        </p:tgtEl>
                                        <p:attrNameLst>
                                          <p:attrName>ppt_x</p:attrName>
                                        </p:attrNameLst>
                                      </p:cBhvr>
                                      <p:tavLst>
                                        <p:tav tm="100000">
                                          <p:val>
                                            <p:strVal val="#ppt_x"/>
                                          </p:val>
                                        </p:tav>
                                        <p:tav>
                                          <p:val>
                                            <p:strVal val="#ppt_x"/>
                                          </p:val>
                                        </p:tav>
                                      </p:tavLst>
                                    </p:anim>
                                    <p:anim calcmode="lin" valueType="num">
                                      <p:cBhvr additive="repl">
                                        <p:cTn id="18" dur="500" fill="hold"/>
                                        <p:tgtEl>
                                          <p:spTgt spid="59394">
                                            <p:txEl>
                                              <p:pRg st="4" end="4"/>
                                            </p:txEl>
                                          </p:spTgt>
                                        </p:tgtEl>
                                        <p:attrNameLst>
                                          <p:attrName>ppt_y</p:attrName>
                                        </p:attrNameLst>
                                      </p:cBhvr>
                                      <p:tavLst>
                                        <p:tav tm="100000">
                                          <p:val>
                                            <p:strVal val="1+#ppt_h/2"/>
                                          </p:val>
                                        </p:tav>
                                        <p:tav>
                                          <p:val>
                                            <p:strVal val="#ppt_y"/>
                                          </p:val>
                                        </p:tav>
                                      </p:tavLst>
                                    </p:anim>
                                  </p:childTnLst>
                                </p:cTn>
                              </p:par>
                            </p:childTnLst>
                          </p:cTn>
                        </p:par>
                        <p:par>
                          <p:cTn id="19" fill="hold" nodeType="afterGroup">
                            <p:stCondLst>
                              <p:cond delay="2000"/>
                            </p:stCondLst>
                            <p:childTnLst>
                              <p:par>
                                <p:cTn id="20" presetID="2" presetClass="entr" presetSubtype="4" fill="hold" nodeType="afterEffect">
                                  <p:stCondLst>
                                    <p:cond delay="0"/>
                                  </p:stCondLst>
                                  <p:childTnLst>
                                    <p:set>
                                      <p:cBhvr additive="repl">
                                        <p:cTn id="21" dur="1" fill="hold">
                                          <p:stCondLst>
                                            <p:cond delay="0"/>
                                          </p:stCondLst>
                                        </p:cTn>
                                        <p:tgtEl>
                                          <p:spTgt spid="59394">
                                            <p:txEl>
                                              <p:pRg st="5" end="5"/>
                                            </p:txEl>
                                          </p:spTgt>
                                        </p:tgtEl>
                                        <p:attrNameLst>
                                          <p:attrName>style.visibility</p:attrName>
                                        </p:attrNameLst>
                                      </p:cBhvr>
                                      <p:to>
                                        <p:strVal val="visible"/>
                                      </p:to>
                                    </p:set>
                                    <p:anim calcmode="lin" valueType="num">
                                      <p:cBhvr additive="repl">
                                        <p:cTn id="22" dur="500" fill="hold"/>
                                        <p:tgtEl>
                                          <p:spTgt spid="59394">
                                            <p:txEl>
                                              <p:pRg st="5" end="5"/>
                                            </p:txEl>
                                          </p:spTgt>
                                        </p:tgtEl>
                                        <p:attrNameLst>
                                          <p:attrName>ppt_x</p:attrName>
                                        </p:attrNameLst>
                                      </p:cBhvr>
                                      <p:tavLst>
                                        <p:tav tm="100000">
                                          <p:val>
                                            <p:strVal val="#ppt_x"/>
                                          </p:val>
                                        </p:tav>
                                        <p:tav>
                                          <p:val>
                                            <p:strVal val="#ppt_x"/>
                                          </p:val>
                                        </p:tav>
                                      </p:tavLst>
                                    </p:anim>
                                    <p:anim calcmode="lin" valueType="num">
                                      <p:cBhvr additive="repl">
                                        <p:cTn id="23" dur="500" fill="hold"/>
                                        <p:tgtEl>
                                          <p:spTgt spid="59394">
                                            <p:txEl>
                                              <p:pRg st="5" end="5"/>
                                            </p:txEl>
                                          </p:spTgt>
                                        </p:tgtEl>
                                        <p:attrNameLst>
                                          <p:attrName>ppt_y</p:attrName>
                                        </p:attrNameLst>
                                      </p:cBhvr>
                                      <p:tavLst>
                                        <p:tav tm="100000">
                                          <p:val>
                                            <p:strVal val="1+#ppt_h/2"/>
                                          </p:val>
                                        </p:tav>
                                        <p:tav>
                                          <p:val>
                                            <p:strVal val="#ppt_y"/>
                                          </p:val>
                                        </p:tav>
                                      </p:tavLst>
                                    </p:anim>
                                  </p:childTnLst>
                                </p:cTn>
                              </p:par>
                            </p:childTnLst>
                          </p:cTn>
                        </p:par>
                        <p:par>
                          <p:cTn id="24" fill="hold" nodeType="afterGroup">
                            <p:stCondLst>
                              <p:cond delay="2500"/>
                            </p:stCondLst>
                            <p:childTnLst>
                              <p:par>
                                <p:cTn id="25" presetID="2" presetClass="entr" presetSubtype="4" fill="hold" nodeType="afterEffect">
                                  <p:stCondLst>
                                    <p:cond delay="0"/>
                                  </p:stCondLst>
                                  <p:childTnLst>
                                    <p:set>
                                      <p:cBhvr additive="repl">
                                        <p:cTn id="26" dur="1" fill="hold">
                                          <p:stCondLst>
                                            <p:cond delay="0"/>
                                          </p:stCondLst>
                                        </p:cTn>
                                        <p:tgtEl>
                                          <p:spTgt spid="59394">
                                            <p:txEl>
                                              <p:pRg st="6" end="6"/>
                                            </p:txEl>
                                          </p:spTgt>
                                        </p:tgtEl>
                                        <p:attrNameLst>
                                          <p:attrName>style.visibility</p:attrName>
                                        </p:attrNameLst>
                                      </p:cBhvr>
                                      <p:to>
                                        <p:strVal val="visible"/>
                                      </p:to>
                                    </p:set>
                                    <p:anim calcmode="lin" valueType="num">
                                      <p:cBhvr additive="repl">
                                        <p:cTn id="27" dur="500" fill="hold"/>
                                        <p:tgtEl>
                                          <p:spTgt spid="59394">
                                            <p:txEl>
                                              <p:pRg st="6" end="6"/>
                                            </p:txEl>
                                          </p:spTgt>
                                        </p:tgtEl>
                                        <p:attrNameLst>
                                          <p:attrName>ppt_x</p:attrName>
                                        </p:attrNameLst>
                                      </p:cBhvr>
                                      <p:tavLst>
                                        <p:tav tm="100000">
                                          <p:val>
                                            <p:strVal val="#ppt_x"/>
                                          </p:val>
                                        </p:tav>
                                        <p:tav>
                                          <p:val>
                                            <p:strVal val="#ppt_x"/>
                                          </p:val>
                                        </p:tav>
                                      </p:tavLst>
                                    </p:anim>
                                    <p:anim calcmode="lin" valueType="num">
                                      <p:cBhvr additive="repl">
                                        <p:cTn id="28" dur="500" fill="hold"/>
                                        <p:tgtEl>
                                          <p:spTgt spid="59394">
                                            <p:txEl>
                                              <p:pRg st="6" end="6"/>
                                            </p:txEl>
                                          </p:spTgt>
                                        </p:tgtEl>
                                        <p:attrNameLst>
                                          <p:attrName>ppt_y</p:attrName>
                                        </p:attrNameLst>
                                      </p:cBhvr>
                                      <p:tavLst>
                                        <p:tav tm="100000">
                                          <p:val>
                                            <p:strVal val="1+#ppt_h/2"/>
                                          </p:val>
                                        </p:tav>
                                        <p:tav>
                                          <p:val>
                                            <p:strVal val="#ppt_y"/>
                                          </p:val>
                                        </p:tav>
                                      </p:tavLst>
                                    </p:anim>
                                  </p:childTnLst>
                                </p:cTn>
                              </p:par>
                            </p:childTnLst>
                          </p:cTn>
                        </p:par>
                        <p:par>
                          <p:cTn id="29" fill="hold" nodeType="afterGroup">
                            <p:stCondLst>
                              <p:cond delay="3000"/>
                            </p:stCondLst>
                            <p:childTnLst>
                              <p:par>
                                <p:cTn id="30" presetID="2" presetClass="entr" presetSubtype="4" fill="hold" nodeType="afterEffect">
                                  <p:stCondLst>
                                    <p:cond delay="0"/>
                                  </p:stCondLst>
                                  <p:childTnLst>
                                    <p:set>
                                      <p:cBhvr additive="repl">
                                        <p:cTn id="31" dur="1" fill="hold">
                                          <p:stCondLst>
                                            <p:cond delay="0"/>
                                          </p:stCondLst>
                                        </p:cTn>
                                        <p:tgtEl>
                                          <p:spTgt spid="59394">
                                            <p:txEl>
                                              <p:pRg st="7" end="7"/>
                                            </p:txEl>
                                          </p:spTgt>
                                        </p:tgtEl>
                                        <p:attrNameLst>
                                          <p:attrName>style.visibility</p:attrName>
                                        </p:attrNameLst>
                                      </p:cBhvr>
                                      <p:to>
                                        <p:strVal val="visible"/>
                                      </p:to>
                                    </p:set>
                                    <p:anim calcmode="lin" valueType="num">
                                      <p:cBhvr additive="repl">
                                        <p:cTn id="32" dur="500" fill="hold"/>
                                        <p:tgtEl>
                                          <p:spTgt spid="59394">
                                            <p:txEl>
                                              <p:pRg st="7" end="7"/>
                                            </p:txEl>
                                          </p:spTgt>
                                        </p:tgtEl>
                                        <p:attrNameLst>
                                          <p:attrName>ppt_x</p:attrName>
                                        </p:attrNameLst>
                                      </p:cBhvr>
                                      <p:tavLst>
                                        <p:tav tm="100000">
                                          <p:val>
                                            <p:strVal val="#ppt_x"/>
                                          </p:val>
                                        </p:tav>
                                        <p:tav>
                                          <p:val>
                                            <p:strVal val="#ppt_x"/>
                                          </p:val>
                                        </p:tav>
                                      </p:tavLst>
                                    </p:anim>
                                    <p:anim calcmode="lin" valueType="num">
                                      <p:cBhvr additive="repl">
                                        <p:cTn id="33" dur="500" fill="hold"/>
                                        <p:tgtEl>
                                          <p:spTgt spid="59394">
                                            <p:txEl>
                                              <p:pRg st="7" end="7"/>
                                            </p:txEl>
                                          </p:spTgt>
                                        </p:tgtEl>
                                        <p:attrNameLst>
                                          <p:attrName>ppt_y</p:attrName>
                                        </p:attrNameLst>
                                      </p:cBhvr>
                                      <p:tavLst>
                                        <p:tav tm="100000">
                                          <p:val>
                                            <p:strVal val="1+#ppt_h/2"/>
                                          </p:val>
                                        </p:tav>
                                        <p:tav>
                                          <p:val>
                                            <p:strVal val="#ppt_y"/>
                                          </p:val>
                                        </p:tav>
                                      </p:tavLst>
                                    </p:anim>
                                  </p:childTnLst>
                                </p:cTn>
                              </p:par>
                            </p:childTnLst>
                          </p:cTn>
                        </p:par>
                        <p:par>
                          <p:cTn id="34" fill="hold" nodeType="afterGroup">
                            <p:stCondLst>
                              <p:cond delay="3500"/>
                            </p:stCondLst>
                            <p:childTnLst>
                              <p:par>
                                <p:cTn id="35" presetID="2" presetClass="entr" presetSubtype="4" fill="hold" nodeType="afterEffect">
                                  <p:stCondLst>
                                    <p:cond delay="0"/>
                                  </p:stCondLst>
                                  <p:childTnLst>
                                    <p:set>
                                      <p:cBhvr additive="repl">
                                        <p:cTn id="36" dur="1" fill="hold">
                                          <p:stCondLst>
                                            <p:cond delay="0"/>
                                          </p:stCondLst>
                                        </p:cTn>
                                        <p:tgtEl>
                                          <p:spTgt spid="59394">
                                            <p:txEl>
                                              <p:pRg st="8" end="8"/>
                                            </p:txEl>
                                          </p:spTgt>
                                        </p:tgtEl>
                                        <p:attrNameLst>
                                          <p:attrName>style.visibility</p:attrName>
                                        </p:attrNameLst>
                                      </p:cBhvr>
                                      <p:to>
                                        <p:strVal val="visible"/>
                                      </p:to>
                                    </p:set>
                                    <p:anim calcmode="lin" valueType="num">
                                      <p:cBhvr additive="repl">
                                        <p:cTn id="37" dur="500" fill="hold"/>
                                        <p:tgtEl>
                                          <p:spTgt spid="59394">
                                            <p:txEl>
                                              <p:pRg st="8" end="8"/>
                                            </p:txEl>
                                          </p:spTgt>
                                        </p:tgtEl>
                                        <p:attrNameLst>
                                          <p:attrName>ppt_x</p:attrName>
                                        </p:attrNameLst>
                                      </p:cBhvr>
                                      <p:tavLst>
                                        <p:tav tm="100000">
                                          <p:val>
                                            <p:strVal val="#ppt_x"/>
                                          </p:val>
                                        </p:tav>
                                        <p:tav>
                                          <p:val>
                                            <p:strVal val="#ppt_x"/>
                                          </p:val>
                                        </p:tav>
                                      </p:tavLst>
                                    </p:anim>
                                    <p:anim calcmode="lin" valueType="num">
                                      <p:cBhvr additive="repl">
                                        <p:cTn id="38" dur="500" fill="hold"/>
                                        <p:tgtEl>
                                          <p:spTgt spid="59394">
                                            <p:txEl>
                                              <p:pRg st="8" end="8"/>
                                            </p:txEl>
                                          </p:spTgt>
                                        </p:tgtEl>
                                        <p:attrNameLst>
                                          <p:attrName>ppt_y</p:attrName>
                                        </p:attrNameLst>
                                      </p:cBhvr>
                                      <p:tavLst>
                                        <p:tav tm="100000">
                                          <p:val>
                                            <p:strVal val="1+#ppt_h/2"/>
                                          </p:val>
                                        </p:tav>
                                        <p:tav>
                                          <p:val>
                                            <p:strVal val="#ppt_y"/>
                                          </p:val>
                                        </p:tav>
                                      </p:tavLst>
                                    </p:anim>
                                  </p:childTnLst>
                                </p:cTn>
                              </p:par>
                            </p:childTnLst>
                          </p:cTn>
                        </p:par>
                        <p:par>
                          <p:cTn id="39" fill="hold" nodeType="afterGroup">
                            <p:stCondLst>
                              <p:cond delay="4000"/>
                            </p:stCondLst>
                            <p:childTnLst>
                              <p:par>
                                <p:cTn id="40" presetID="2" presetClass="entr" presetSubtype="4" fill="hold" nodeType="afterEffect">
                                  <p:stCondLst>
                                    <p:cond delay="0"/>
                                  </p:stCondLst>
                                  <p:childTnLst>
                                    <p:set>
                                      <p:cBhvr additive="repl">
                                        <p:cTn id="41" dur="1" fill="hold">
                                          <p:stCondLst>
                                            <p:cond delay="0"/>
                                          </p:stCondLst>
                                        </p:cTn>
                                        <p:tgtEl>
                                          <p:spTgt spid="59394">
                                            <p:txEl>
                                              <p:pRg st="9" end="9"/>
                                            </p:txEl>
                                          </p:spTgt>
                                        </p:tgtEl>
                                        <p:attrNameLst>
                                          <p:attrName>style.visibility</p:attrName>
                                        </p:attrNameLst>
                                      </p:cBhvr>
                                      <p:to>
                                        <p:strVal val="visible"/>
                                      </p:to>
                                    </p:set>
                                    <p:anim calcmode="lin" valueType="num">
                                      <p:cBhvr additive="repl">
                                        <p:cTn id="42" dur="500" fill="hold"/>
                                        <p:tgtEl>
                                          <p:spTgt spid="59394">
                                            <p:txEl>
                                              <p:pRg st="9" end="9"/>
                                            </p:txEl>
                                          </p:spTgt>
                                        </p:tgtEl>
                                        <p:attrNameLst>
                                          <p:attrName>ppt_x</p:attrName>
                                        </p:attrNameLst>
                                      </p:cBhvr>
                                      <p:tavLst>
                                        <p:tav tm="100000">
                                          <p:val>
                                            <p:strVal val="#ppt_x"/>
                                          </p:val>
                                        </p:tav>
                                        <p:tav>
                                          <p:val>
                                            <p:strVal val="#ppt_x"/>
                                          </p:val>
                                        </p:tav>
                                      </p:tavLst>
                                    </p:anim>
                                    <p:anim calcmode="lin" valueType="num">
                                      <p:cBhvr additive="repl">
                                        <p:cTn id="43" dur="500" fill="hold"/>
                                        <p:tgtEl>
                                          <p:spTgt spid="59394">
                                            <p:txEl>
                                              <p:pRg st="9" end="9"/>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a:extLst>
              <a:ext uri="{FF2B5EF4-FFF2-40B4-BE49-F238E27FC236}">
                <a16:creationId xmlns:a16="http://schemas.microsoft.com/office/drawing/2014/main" id="{A7CE0734-B8FF-537C-6CA5-90DF4FA0072B}"/>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60418" name="Rectangle 2">
            <a:extLst>
              <a:ext uri="{FF2B5EF4-FFF2-40B4-BE49-F238E27FC236}">
                <a16:creationId xmlns:a16="http://schemas.microsoft.com/office/drawing/2014/main" id="{35D095CD-61C4-C111-836F-DE4A4E8EE392}"/>
              </a:ext>
            </a:extLst>
          </p:cNvPr>
          <p:cNvSpPr>
            <a:spLocks noChangeArrowheads="1"/>
          </p:cNvSpPr>
          <p:nvPr/>
        </p:nvSpPr>
        <p:spPr bwMode="auto">
          <a:xfrm>
            <a:off x="323850" y="473075"/>
            <a:ext cx="8569325" cy="422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r" hangingPunct="1">
              <a:lnSpc>
                <a:spcPct val="100000"/>
              </a:lnSpc>
              <a:spcAft>
                <a:spcPts val="613"/>
              </a:spcAft>
            </a:pPr>
            <a:r>
              <a:rPr lang="el-GR" altLang="el-GR"/>
              <a:t>Β. Υποσύστημα εισαγωγής και μέτρησης του αέρα. </a:t>
            </a:r>
          </a:p>
          <a:p>
            <a:pPr algn="ctr" hangingPunct="1">
              <a:lnSpc>
                <a:spcPct val="100000"/>
              </a:lnSpc>
              <a:spcAft>
                <a:spcPts val="613"/>
              </a:spcAft>
            </a:pPr>
            <a:r>
              <a:rPr lang="el-GR" altLang="el-GR"/>
              <a:t>Το υποσύστημα αυτό επιτρέπει την εισαγωγή του αέρα στους κυλίνδρους, μετρώντας την ποσότητα και τη θερμοκρασία του. Περιλαμβάνει τα εξής μέρη-εξαρτήματα:</a:t>
            </a:r>
          </a:p>
          <a:p>
            <a:pPr hangingPunct="1">
              <a:lnSpc>
                <a:spcPct val="100000"/>
              </a:lnSpc>
              <a:spcAft>
                <a:spcPts val="913"/>
              </a:spcAft>
            </a:pPr>
            <a:r>
              <a:rPr lang="el-GR" altLang="el-GR"/>
              <a:t>1. Το φίλτρο αέρα</a:t>
            </a:r>
          </a:p>
          <a:p>
            <a:pPr hangingPunct="1">
              <a:lnSpc>
                <a:spcPct val="100000"/>
              </a:lnSpc>
              <a:spcAft>
                <a:spcPts val="913"/>
              </a:spcAft>
            </a:pPr>
            <a:r>
              <a:rPr lang="el-GR" altLang="el-GR"/>
              <a:t>2. Το μετρητή ροής αέρα</a:t>
            </a:r>
          </a:p>
          <a:p>
            <a:pPr hangingPunct="1">
              <a:lnSpc>
                <a:spcPct val="100000"/>
              </a:lnSpc>
              <a:spcAft>
                <a:spcPts val="913"/>
              </a:spcAft>
            </a:pPr>
            <a:r>
              <a:rPr lang="el-GR" altLang="el-GR"/>
              <a:t>3. Το σώμα της πεταλούδας γκαζιού</a:t>
            </a:r>
          </a:p>
          <a:p>
            <a:pPr hangingPunct="1">
              <a:lnSpc>
                <a:spcPct val="100000"/>
              </a:lnSpc>
              <a:spcAft>
                <a:spcPts val="913"/>
              </a:spcAft>
            </a:pPr>
            <a:r>
              <a:rPr lang="el-GR" altLang="el-GR"/>
              <a:t>4. Τη βαλβίδα πρόσθετου αέρα</a:t>
            </a:r>
          </a:p>
          <a:p>
            <a:pPr hangingPunct="1">
              <a:lnSpc>
                <a:spcPct val="100000"/>
              </a:lnSpc>
              <a:spcAft>
                <a:spcPts val="913"/>
              </a:spcAft>
            </a:pPr>
            <a:r>
              <a:rPr lang="el-GR" altLang="el-GR"/>
              <a:t>5. Το θάλαμο εισαγωγής αέρα</a:t>
            </a:r>
          </a:p>
          <a:p>
            <a:pPr hangingPunct="1">
              <a:lnSpc>
                <a:spcPct val="100000"/>
              </a:lnSpc>
              <a:spcAft>
                <a:spcPts val="913"/>
              </a:spcAft>
            </a:pPr>
            <a:r>
              <a:rPr lang="el-GR" altLang="el-GR"/>
              <a:t>6. Την πολλαπλή εισαγωγή</a:t>
            </a:r>
          </a:p>
          <a:p>
            <a:pPr algn="ctr" hangingPunct="1">
              <a:lnSpc>
                <a:spcPct val="100000"/>
              </a:lnSpc>
              <a:spcAft>
                <a:spcPts val="913"/>
              </a:spcAft>
            </a:pPr>
            <a:r>
              <a:rPr lang="el-GR" altLang="el-GR"/>
              <a:t>Στο μονό ψεκασμό, η πεταλούδα και η βαλβίδα πρόσθετης παροχής αέρα βρίσκονται ενσωματωμένα στο σώμα του ψεκασμού.</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60418">
                                            <p:txEl>
                                              <p:pRg st="2" end="2"/>
                                            </p:txEl>
                                          </p:spTgt>
                                        </p:tgtEl>
                                        <p:attrNameLst>
                                          <p:attrName>style.visibility</p:attrName>
                                        </p:attrNameLst>
                                      </p:cBhvr>
                                      <p:to>
                                        <p:strVal val="visible"/>
                                      </p:to>
                                    </p:set>
                                    <p:anim calcmode="lin" valueType="num">
                                      <p:cBhvr additive="repl">
                                        <p:cTn id="7" dur="500" fill="hold"/>
                                        <p:tgtEl>
                                          <p:spTgt spid="60418">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60418">
                                            <p:txEl>
                                              <p:pRg st="2" end="2"/>
                                            </p:txEl>
                                          </p:spTgt>
                                        </p:tgtEl>
                                        <p:attrNameLst>
                                          <p:attrName>ppt_y</p:attrName>
                                        </p:attrNameLst>
                                      </p:cBhvr>
                                      <p:tavLst>
                                        <p:tav tm="100000">
                                          <p:val>
                                            <p:strVal val="1+#ppt_h/2"/>
                                          </p:val>
                                        </p:tav>
                                        <p:tav>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500"/>
                                  </p:stCondLst>
                                  <p:childTnLst>
                                    <p:set>
                                      <p:cBhvr additive="repl">
                                        <p:cTn id="11" dur="1" fill="hold">
                                          <p:stCondLst>
                                            <p:cond delay="0"/>
                                          </p:stCondLst>
                                        </p:cTn>
                                        <p:tgtEl>
                                          <p:spTgt spid="60418">
                                            <p:txEl>
                                              <p:pRg st="3" end="3"/>
                                            </p:txEl>
                                          </p:spTgt>
                                        </p:tgtEl>
                                        <p:attrNameLst>
                                          <p:attrName>style.visibility</p:attrName>
                                        </p:attrNameLst>
                                      </p:cBhvr>
                                      <p:to>
                                        <p:strVal val="visible"/>
                                      </p:to>
                                    </p:set>
                                    <p:anim calcmode="lin" valueType="num">
                                      <p:cBhvr additive="repl">
                                        <p:cTn id="12" dur="500" fill="hold"/>
                                        <p:tgtEl>
                                          <p:spTgt spid="60418">
                                            <p:txEl>
                                              <p:pRg st="3" end="3"/>
                                            </p:txEl>
                                          </p:spTgt>
                                        </p:tgtEl>
                                        <p:attrNameLst>
                                          <p:attrName>ppt_x</p:attrName>
                                        </p:attrNameLst>
                                      </p:cBhvr>
                                      <p:tavLst>
                                        <p:tav tm="100000">
                                          <p:val>
                                            <p:strVal val="#ppt_x"/>
                                          </p:val>
                                        </p:tav>
                                        <p:tav>
                                          <p:val>
                                            <p:strVal val="#ppt_x"/>
                                          </p:val>
                                        </p:tav>
                                      </p:tavLst>
                                    </p:anim>
                                    <p:anim calcmode="lin" valueType="num">
                                      <p:cBhvr additive="repl">
                                        <p:cTn id="13" dur="500" fill="hold"/>
                                        <p:tgtEl>
                                          <p:spTgt spid="60418">
                                            <p:txEl>
                                              <p:pRg st="3" end="3"/>
                                            </p:txEl>
                                          </p:spTgt>
                                        </p:tgtEl>
                                        <p:attrNameLst>
                                          <p:attrName>ppt_y</p:attrName>
                                        </p:attrNameLst>
                                      </p:cBhvr>
                                      <p:tavLst>
                                        <p:tav tm="100000">
                                          <p:val>
                                            <p:strVal val="1+#ppt_h/2"/>
                                          </p:val>
                                        </p:tav>
                                        <p:tav>
                                          <p:val>
                                            <p:strVal val="#ppt_y"/>
                                          </p:val>
                                        </p:tav>
                                      </p:tavLst>
                                    </p:anim>
                                  </p:childTnLst>
                                </p:cTn>
                              </p:par>
                            </p:childTnLst>
                          </p:cTn>
                        </p:par>
                        <p:par>
                          <p:cTn id="14" fill="hold" nodeType="afterGroup">
                            <p:stCondLst>
                              <p:cond delay="1500"/>
                            </p:stCondLst>
                            <p:childTnLst>
                              <p:par>
                                <p:cTn id="15" presetID="2" presetClass="entr" presetSubtype="4" fill="hold" nodeType="afterEffect">
                                  <p:stCondLst>
                                    <p:cond delay="500"/>
                                  </p:stCondLst>
                                  <p:childTnLst>
                                    <p:set>
                                      <p:cBhvr additive="repl">
                                        <p:cTn id="16" dur="1" fill="hold">
                                          <p:stCondLst>
                                            <p:cond delay="0"/>
                                          </p:stCondLst>
                                        </p:cTn>
                                        <p:tgtEl>
                                          <p:spTgt spid="60418">
                                            <p:txEl>
                                              <p:pRg st="4" end="4"/>
                                            </p:txEl>
                                          </p:spTgt>
                                        </p:tgtEl>
                                        <p:attrNameLst>
                                          <p:attrName>style.visibility</p:attrName>
                                        </p:attrNameLst>
                                      </p:cBhvr>
                                      <p:to>
                                        <p:strVal val="visible"/>
                                      </p:to>
                                    </p:set>
                                    <p:anim calcmode="lin" valueType="num">
                                      <p:cBhvr additive="repl">
                                        <p:cTn id="17" dur="500" fill="hold"/>
                                        <p:tgtEl>
                                          <p:spTgt spid="60418">
                                            <p:txEl>
                                              <p:pRg st="4" end="4"/>
                                            </p:txEl>
                                          </p:spTgt>
                                        </p:tgtEl>
                                        <p:attrNameLst>
                                          <p:attrName>ppt_x</p:attrName>
                                        </p:attrNameLst>
                                      </p:cBhvr>
                                      <p:tavLst>
                                        <p:tav tm="100000">
                                          <p:val>
                                            <p:strVal val="#ppt_x"/>
                                          </p:val>
                                        </p:tav>
                                        <p:tav>
                                          <p:val>
                                            <p:strVal val="#ppt_x"/>
                                          </p:val>
                                        </p:tav>
                                      </p:tavLst>
                                    </p:anim>
                                    <p:anim calcmode="lin" valueType="num">
                                      <p:cBhvr additive="repl">
                                        <p:cTn id="18" dur="500" fill="hold"/>
                                        <p:tgtEl>
                                          <p:spTgt spid="60418">
                                            <p:txEl>
                                              <p:pRg st="4" end="4"/>
                                            </p:txEl>
                                          </p:spTgt>
                                        </p:tgtEl>
                                        <p:attrNameLst>
                                          <p:attrName>ppt_y</p:attrName>
                                        </p:attrNameLst>
                                      </p:cBhvr>
                                      <p:tavLst>
                                        <p:tav tm="100000">
                                          <p:val>
                                            <p:strVal val="1+#ppt_h/2"/>
                                          </p:val>
                                        </p:tav>
                                        <p:tav>
                                          <p:val>
                                            <p:strVal val="#ppt_y"/>
                                          </p:val>
                                        </p:tav>
                                      </p:tavLst>
                                    </p:anim>
                                  </p:childTnLst>
                                </p:cTn>
                              </p:par>
                            </p:childTnLst>
                          </p:cTn>
                        </p:par>
                        <p:par>
                          <p:cTn id="19" fill="hold" nodeType="afterGroup">
                            <p:stCondLst>
                              <p:cond delay="2500"/>
                            </p:stCondLst>
                            <p:childTnLst>
                              <p:par>
                                <p:cTn id="20" presetID="2" presetClass="entr" presetSubtype="4" fill="hold" nodeType="afterEffect">
                                  <p:stCondLst>
                                    <p:cond delay="500"/>
                                  </p:stCondLst>
                                  <p:childTnLst>
                                    <p:set>
                                      <p:cBhvr additive="repl">
                                        <p:cTn id="21" dur="1" fill="hold">
                                          <p:stCondLst>
                                            <p:cond delay="0"/>
                                          </p:stCondLst>
                                        </p:cTn>
                                        <p:tgtEl>
                                          <p:spTgt spid="60418">
                                            <p:txEl>
                                              <p:pRg st="5" end="5"/>
                                            </p:txEl>
                                          </p:spTgt>
                                        </p:tgtEl>
                                        <p:attrNameLst>
                                          <p:attrName>style.visibility</p:attrName>
                                        </p:attrNameLst>
                                      </p:cBhvr>
                                      <p:to>
                                        <p:strVal val="visible"/>
                                      </p:to>
                                    </p:set>
                                    <p:anim calcmode="lin" valueType="num">
                                      <p:cBhvr additive="repl">
                                        <p:cTn id="22" dur="500" fill="hold"/>
                                        <p:tgtEl>
                                          <p:spTgt spid="60418">
                                            <p:txEl>
                                              <p:pRg st="5" end="5"/>
                                            </p:txEl>
                                          </p:spTgt>
                                        </p:tgtEl>
                                        <p:attrNameLst>
                                          <p:attrName>ppt_x</p:attrName>
                                        </p:attrNameLst>
                                      </p:cBhvr>
                                      <p:tavLst>
                                        <p:tav tm="100000">
                                          <p:val>
                                            <p:strVal val="#ppt_x"/>
                                          </p:val>
                                        </p:tav>
                                        <p:tav>
                                          <p:val>
                                            <p:strVal val="#ppt_x"/>
                                          </p:val>
                                        </p:tav>
                                      </p:tavLst>
                                    </p:anim>
                                    <p:anim calcmode="lin" valueType="num">
                                      <p:cBhvr additive="repl">
                                        <p:cTn id="23" dur="500" fill="hold"/>
                                        <p:tgtEl>
                                          <p:spTgt spid="60418">
                                            <p:txEl>
                                              <p:pRg st="5" end="5"/>
                                            </p:txEl>
                                          </p:spTgt>
                                        </p:tgtEl>
                                        <p:attrNameLst>
                                          <p:attrName>ppt_y</p:attrName>
                                        </p:attrNameLst>
                                      </p:cBhvr>
                                      <p:tavLst>
                                        <p:tav tm="100000">
                                          <p:val>
                                            <p:strVal val="1+#ppt_h/2"/>
                                          </p:val>
                                        </p:tav>
                                        <p:tav>
                                          <p:val>
                                            <p:strVal val="#ppt_y"/>
                                          </p:val>
                                        </p:tav>
                                      </p:tavLst>
                                    </p:anim>
                                  </p:childTnLst>
                                </p:cTn>
                              </p:par>
                            </p:childTnLst>
                          </p:cTn>
                        </p:par>
                        <p:par>
                          <p:cTn id="24" fill="hold" nodeType="afterGroup">
                            <p:stCondLst>
                              <p:cond delay="3500"/>
                            </p:stCondLst>
                            <p:childTnLst>
                              <p:par>
                                <p:cTn id="25" presetID="2" presetClass="entr" presetSubtype="4" fill="hold" nodeType="afterEffect">
                                  <p:stCondLst>
                                    <p:cond delay="500"/>
                                  </p:stCondLst>
                                  <p:childTnLst>
                                    <p:set>
                                      <p:cBhvr additive="repl">
                                        <p:cTn id="26" dur="1" fill="hold">
                                          <p:stCondLst>
                                            <p:cond delay="0"/>
                                          </p:stCondLst>
                                        </p:cTn>
                                        <p:tgtEl>
                                          <p:spTgt spid="60418">
                                            <p:txEl>
                                              <p:pRg st="6" end="6"/>
                                            </p:txEl>
                                          </p:spTgt>
                                        </p:tgtEl>
                                        <p:attrNameLst>
                                          <p:attrName>style.visibility</p:attrName>
                                        </p:attrNameLst>
                                      </p:cBhvr>
                                      <p:to>
                                        <p:strVal val="visible"/>
                                      </p:to>
                                    </p:set>
                                    <p:anim calcmode="lin" valueType="num">
                                      <p:cBhvr additive="repl">
                                        <p:cTn id="27" dur="500" fill="hold"/>
                                        <p:tgtEl>
                                          <p:spTgt spid="60418">
                                            <p:txEl>
                                              <p:pRg st="6" end="6"/>
                                            </p:txEl>
                                          </p:spTgt>
                                        </p:tgtEl>
                                        <p:attrNameLst>
                                          <p:attrName>ppt_x</p:attrName>
                                        </p:attrNameLst>
                                      </p:cBhvr>
                                      <p:tavLst>
                                        <p:tav tm="100000">
                                          <p:val>
                                            <p:strVal val="#ppt_x"/>
                                          </p:val>
                                        </p:tav>
                                        <p:tav>
                                          <p:val>
                                            <p:strVal val="#ppt_x"/>
                                          </p:val>
                                        </p:tav>
                                      </p:tavLst>
                                    </p:anim>
                                    <p:anim calcmode="lin" valueType="num">
                                      <p:cBhvr additive="repl">
                                        <p:cTn id="28" dur="500" fill="hold"/>
                                        <p:tgtEl>
                                          <p:spTgt spid="60418">
                                            <p:txEl>
                                              <p:pRg st="6" end="6"/>
                                            </p:txEl>
                                          </p:spTgt>
                                        </p:tgtEl>
                                        <p:attrNameLst>
                                          <p:attrName>ppt_y</p:attrName>
                                        </p:attrNameLst>
                                      </p:cBhvr>
                                      <p:tavLst>
                                        <p:tav tm="100000">
                                          <p:val>
                                            <p:strVal val="1+#ppt_h/2"/>
                                          </p:val>
                                        </p:tav>
                                        <p:tav>
                                          <p:val>
                                            <p:strVal val="#ppt_y"/>
                                          </p:val>
                                        </p:tav>
                                      </p:tavLst>
                                    </p:anim>
                                  </p:childTnLst>
                                </p:cTn>
                              </p:par>
                            </p:childTnLst>
                          </p:cTn>
                        </p:par>
                        <p:par>
                          <p:cTn id="29" fill="hold" nodeType="afterGroup">
                            <p:stCondLst>
                              <p:cond delay="4500"/>
                            </p:stCondLst>
                            <p:childTnLst>
                              <p:par>
                                <p:cTn id="30" presetID="2" presetClass="entr" presetSubtype="4" fill="hold" nodeType="afterEffect">
                                  <p:stCondLst>
                                    <p:cond delay="500"/>
                                  </p:stCondLst>
                                  <p:childTnLst>
                                    <p:set>
                                      <p:cBhvr additive="repl">
                                        <p:cTn id="31" dur="1" fill="hold">
                                          <p:stCondLst>
                                            <p:cond delay="0"/>
                                          </p:stCondLst>
                                        </p:cTn>
                                        <p:tgtEl>
                                          <p:spTgt spid="60418">
                                            <p:txEl>
                                              <p:pRg st="7" end="7"/>
                                            </p:txEl>
                                          </p:spTgt>
                                        </p:tgtEl>
                                        <p:attrNameLst>
                                          <p:attrName>style.visibility</p:attrName>
                                        </p:attrNameLst>
                                      </p:cBhvr>
                                      <p:to>
                                        <p:strVal val="visible"/>
                                      </p:to>
                                    </p:set>
                                    <p:anim calcmode="lin" valueType="num">
                                      <p:cBhvr additive="repl">
                                        <p:cTn id="32" dur="500" fill="hold"/>
                                        <p:tgtEl>
                                          <p:spTgt spid="60418">
                                            <p:txEl>
                                              <p:pRg st="7" end="7"/>
                                            </p:txEl>
                                          </p:spTgt>
                                        </p:tgtEl>
                                        <p:attrNameLst>
                                          <p:attrName>ppt_x</p:attrName>
                                        </p:attrNameLst>
                                      </p:cBhvr>
                                      <p:tavLst>
                                        <p:tav tm="100000">
                                          <p:val>
                                            <p:strVal val="#ppt_x"/>
                                          </p:val>
                                        </p:tav>
                                        <p:tav>
                                          <p:val>
                                            <p:strVal val="#ppt_x"/>
                                          </p:val>
                                        </p:tav>
                                      </p:tavLst>
                                    </p:anim>
                                    <p:anim calcmode="lin" valueType="num">
                                      <p:cBhvr additive="repl">
                                        <p:cTn id="33" dur="500" fill="hold"/>
                                        <p:tgtEl>
                                          <p:spTgt spid="60418">
                                            <p:txEl>
                                              <p:pRg st="7" end="7"/>
                                            </p:txEl>
                                          </p:spTgt>
                                        </p:tgtEl>
                                        <p:attrNameLst>
                                          <p:attrName>ppt_y</p:attrName>
                                        </p:attrNameLst>
                                      </p:cBhvr>
                                      <p:tavLst>
                                        <p:tav tm="100000">
                                          <p:val>
                                            <p:strVal val="1+#ppt_h/2"/>
                                          </p:val>
                                        </p:tav>
                                        <p:tav>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additive="repl">
                                        <p:cTn id="37" dur="1" fill="hold">
                                          <p:stCondLst>
                                            <p:cond delay="0"/>
                                          </p:stCondLst>
                                        </p:cTn>
                                        <p:tgtEl>
                                          <p:spTgt spid="60418">
                                            <p:txEl>
                                              <p:pRg st="8" end="8"/>
                                            </p:txEl>
                                          </p:spTgt>
                                        </p:tgtEl>
                                        <p:attrNameLst>
                                          <p:attrName>style.visibility</p:attrName>
                                        </p:attrNameLst>
                                      </p:cBhvr>
                                      <p:to>
                                        <p:strVal val="visible"/>
                                      </p:to>
                                    </p:set>
                                    <p:anim calcmode="lin" valueType="num">
                                      <p:cBhvr additive="repl">
                                        <p:cTn id="38" dur="500" fill="hold"/>
                                        <p:tgtEl>
                                          <p:spTgt spid="60418">
                                            <p:txEl>
                                              <p:pRg st="8" end="8"/>
                                            </p:txEl>
                                          </p:spTgt>
                                        </p:tgtEl>
                                        <p:attrNameLst>
                                          <p:attrName>ppt_x</p:attrName>
                                        </p:attrNameLst>
                                      </p:cBhvr>
                                      <p:tavLst>
                                        <p:tav tm="100000">
                                          <p:val>
                                            <p:strVal val="#ppt_x"/>
                                          </p:val>
                                        </p:tav>
                                        <p:tav>
                                          <p:val>
                                            <p:strVal val="#ppt_x"/>
                                          </p:val>
                                        </p:tav>
                                      </p:tavLst>
                                    </p:anim>
                                    <p:anim calcmode="lin" valueType="num">
                                      <p:cBhvr additive="repl">
                                        <p:cTn id="39" dur="500" fill="hold"/>
                                        <p:tgtEl>
                                          <p:spTgt spid="60418">
                                            <p:txEl>
                                              <p:pRg st="8" end="8"/>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a:extLst>
              <a:ext uri="{FF2B5EF4-FFF2-40B4-BE49-F238E27FC236}">
                <a16:creationId xmlns:a16="http://schemas.microsoft.com/office/drawing/2014/main" id="{30DEDACD-E002-2342-1221-6630676CA803}"/>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latin typeface="Calibri" panose="020F0502020204030204" pitchFamily="34" charset="0"/>
              </a:rPr>
              <a:t>Συστήματα έγχυσης καυσίμου</a:t>
            </a:r>
          </a:p>
        </p:txBody>
      </p:sp>
      <p:sp>
        <p:nvSpPr>
          <p:cNvPr id="61442" name="Rectangle 2">
            <a:extLst>
              <a:ext uri="{FF2B5EF4-FFF2-40B4-BE49-F238E27FC236}">
                <a16:creationId xmlns:a16="http://schemas.microsoft.com/office/drawing/2014/main" id="{8063FB8D-C766-473F-5A26-C82B0A5DF931}"/>
              </a:ext>
            </a:extLst>
          </p:cNvPr>
          <p:cNvSpPr>
            <a:spLocks noChangeArrowheads="1"/>
          </p:cNvSpPr>
          <p:nvPr/>
        </p:nvSpPr>
        <p:spPr bwMode="auto">
          <a:xfrm>
            <a:off x="323850" y="473075"/>
            <a:ext cx="8569325" cy="246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r" hangingPunct="1">
              <a:lnSpc>
                <a:spcPct val="100000"/>
              </a:lnSpc>
              <a:spcAft>
                <a:spcPts val="613"/>
              </a:spcAft>
            </a:pPr>
            <a:r>
              <a:rPr lang="el-GR" altLang="el-GR"/>
              <a:t>Γ. Υποσύστημα ηλεκτρονικού ελέγχου (αισθητήρες και εγκέφαλος). </a:t>
            </a:r>
          </a:p>
          <a:p>
            <a:pPr algn="ctr" hangingPunct="1">
              <a:lnSpc>
                <a:spcPct val="100000"/>
              </a:lnSpc>
              <a:spcAft>
                <a:spcPts val="613"/>
              </a:spcAft>
            </a:pPr>
            <a:endParaRPr lang="el-GR" altLang="el-GR"/>
          </a:p>
          <a:p>
            <a:pPr algn="ctr" hangingPunct="1">
              <a:lnSpc>
                <a:spcPct val="100000"/>
              </a:lnSpc>
              <a:spcAft>
                <a:spcPts val="613"/>
              </a:spcAft>
            </a:pPr>
            <a:r>
              <a:rPr lang="el-GR" altLang="el-GR"/>
              <a:t>Υποσύστημα ηλεκτρονικού ελέγχου (αισθητήρες και εγκέφαλος), που περιλαμβάνει:</a:t>
            </a:r>
          </a:p>
          <a:p>
            <a:pPr algn="ctr" hangingPunct="1">
              <a:lnSpc>
                <a:spcPct val="100000"/>
              </a:lnSpc>
              <a:spcAft>
                <a:spcPts val="613"/>
              </a:spcAft>
            </a:pPr>
            <a:endParaRPr lang="el-GR" altLang="el-GR"/>
          </a:p>
          <a:p>
            <a:pPr hangingPunct="1">
              <a:lnSpc>
                <a:spcPct val="100000"/>
              </a:lnSpc>
              <a:spcAft>
                <a:spcPts val="1213"/>
              </a:spcAft>
            </a:pPr>
            <a:r>
              <a:rPr lang="el-GR" altLang="el-GR"/>
              <a:t>1. Τους αισθητήρες εισόδου και εξόδου</a:t>
            </a:r>
          </a:p>
          <a:p>
            <a:pPr hangingPunct="1">
              <a:lnSpc>
                <a:spcPct val="100000"/>
              </a:lnSpc>
              <a:spcAft>
                <a:spcPts val="1213"/>
              </a:spcAft>
            </a:pPr>
            <a:r>
              <a:rPr lang="el-GR" altLang="el-GR"/>
              <a:t>2. Την ηλεκτρονική μονάδα ελέγχου - ECU (εγκέφαλο ή υπολογιστή).</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61442">
                                            <p:txEl>
                                              <p:pRg st="4" end="4"/>
                                            </p:txEl>
                                          </p:spTgt>
                                        </p:tgtEl>
                                        <p:attrNameLst>
                                          <p:attrName>style.visibility</p:attrName>
                                        </p:attrNameLst>
                                      </p:cBhvr>
                                      <p:to>
                                        <p:strVal val="visible"/>
                                      </p:to>
                                    </p:set>
                                    <p:anim calcmode="lin" valueType="num">
                                      <p:cBhvr additive="repl">
                                        <p:cTn id="7" dur="500" fill="hold"/>
                                        <p:tgtEl>
                                          <p:spTgt spid="61442">
                                            <p:txEl>
                                              <p:pRg st="4" end="4"/>
                                            </p:txEl>
                                          </p:spTgt>
                                        </p:tgtEl>
                                        <p:attrNameLst>
                                          <p:attrName>ppt_x</p:attrName>
                                        </p:attrNameLst>
                                      </p:cBhvr>
                                      <p:tavLst>
                                        <p:tav tm="100000">
                                          <p:val>
                                            <p:strVal val="#ppt_x"/>
                                          </p:val>
                                        </p:tav>
                                        <p:tav>
                                          <p:val>
                                            <p:strVal val="#ppt_x"/>
                                          </p:val>
                                        </p:tav>
                                      </p:tavLst>
                                    </p:anim>
                                    <p:anim calcmode="lin" valueType="num">
                                      <p:cBhvr additive="repl">
                                        <p:cTn id="8" dur="500" fill="hold"/>
                                        <p:tgtEl>
                                          <p:spTgt spid="61442">
                                            <p:txEl>
                                              <p:pRg st="4" end="4"/>
                                            </p:txEl>
                                          </p:spTgt>
                                        </p:tgtEl>
                                        <p:attrNameLst>
                                          <p:attrName>ppt_y</p:attrName>
                                        </p:attrNameLst>
                                      </p:cBhvr>
                                      <p:tavLst>
                                        <p:tav tm="100000">
                                          <p:val>
                                            <p:strVal val="1+#ppt_h/2"/>
                                          </p:val>
                                        </p:tav>
                                        <p:tav>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500"/>
                                  </p:stCondLst>
                                  <p:childTnLst>
                                    <p:set>
                                      <p:cBhvr additive="repl">
                                        <p:cTn id="11" dur="1" fill="hold">
                                          <p:stCondLst>
                                            <p:cond delay="0"/>
                                          </p:stCondLst>
                                        </p:cTn>
                                        <p:tgtEl>
                                          <p:spTgt spid="61442">
                                            <p:txEl>
                                              <p:pRg st="5" end="5"/>
                                            </p:txEl>
                                          </p:spTgt>
                                        </p:tgtEl>
                                        <p:attrNameLst>
                                          <p:attrName>style.visibility</p:attrName>
                                        </p:attrNameLst>
                                      </p:cBhvr>
                                      <p:to>
                                        <p:strVal val="visible"/>
                                      </p:to>
                                    </p:set>
                                    <p:anim calcmode="lin" valueType="num">
                                      <p:cBhvr additive="repl">
                                        <p:cTn id="12" dur="500" fill="hold"/>
                                        <p:tgtEl>
                                          <p:spTgt spid="61442">
                                            <p:txEl>
                                              <p:pRg st="5" end="5"/>
                                            </p:txEl>
                                          </p:spTgt>
                                        </p:tgtEl>
                                        <p:attrNameLst>
                                          <p:attrName>ppt_x</p:attrName>
                                        </p:attrNameLst>
                                      </p:cBhvr>
                                      <p:tavLst>
                                        <p:tav tm="100000">
                                          <p:val>
                                            <p:strVal val="#ppt_x"/>
                                          </p:val>
                                        </p:tav>
                                        <p:tav>
                                          <p:val>
                                            <p:strVal val="#ppt_x"/>
                                          </p:val>
                                        </p:tav>
                                      </p:tavLst>
                                    </p:anim>
                                    <p:anim calcmode="lin" valueType="num">
                                      <p:cBhvr additive="repl">
                                        <p:cTn id="13" dur="500" fill="hold"/>
                                        <p:tgtEl>
                                          <p:spTgt spid="61442">
                                            <p:txEl>
                                              <p:pRg st="5" end="5"/>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a:extLst>
              <a:ext uri="{FF2B5EF4-FFF2-40B4-BE49-F238E27FC236}">
                <a16:creationId xmlns:a16="http://schemas.microsoft.com/office/drawing/2014/main" id="{D7806067-3CA5-073D-B86A-63938921FEF8}"/>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Σύστημα παρασκευής καυσίμου μίγματος</a:t>
            </a:r>
          </a:p>
        </p:txBody>
      </p:sp>
      <p:sp>
        <p:nvSpPr>
          <p:cNvPr id="62466" name="Rectangle 2">
            <a:extLst>
              <a:ext uri="{FF2B5EF4-FFF2-40B4-BE49-F238E27FC236}">
                <a16:creationId xmlns:a16="http://schemas.microsoft.com/office/drawing/2014/main" id="{F302BD53-9875-84EE-D4AA-2813A5B8FC3D}"/>
              </a:ext>
            </a:extLst>
          </p:cNvPr>
          <p:cNvSpPr>
            <a:spLocks noChangeArrowheads="1"/>
          </p:cNvSpPr>
          <p:nvPr/>
        </p:nvSpPr>
        <p:spPr bwMode="auto">
          <a:xfrm>
            <a:off x="1547813" y="1563688"/>
            <a:ext cx="581342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000" b="1"/>
              <a:t>Τ Ε Λ Ο Σ</a:t>
            </a:r>
          </a:p>
        </p:txBody>
      </p:sp>
      <p:sp>
        <p:nvSpPr>
          <p:cNvPr id="62467" name="AutoShape 3">
            <a:extLst>
              <a:ext uri="{FF2B5EF4-FFF2-40B4-BE49-F238E27FC236}">
                <a16:creationId xmlns:a16="http://schemas.microsoft.com/office/drawing/2014/main" id="{A9396767-FB58-9073-D611-617766492785}"/>
              </a:ext>
            </a:extLst>
          </p:cNvPr>
          <p:cNvSpPr>
            <a:spLocks noChangeArrowheads="1"/>
          </p:cNvSpPr>
          <p:nvPr/>
        </p:nvSpPr>
        <p:spPr bwMode="auto">
          <a:xfrm>
            <a:off x="2916238" y="1995488"/>
            <a:ext cx="2376487" cy="360362"/>
          </a:xfrm>
          <a:custGeom>
            <a:avLst/>
            <a:gdLst>
              <a:gd name="G0" fmla="+- 0 0 12076736"/>
              <a:gd name="G1" fmla="+- 32767 0 12076736"/>
              <a:gd name="G2" fmla="?: G1 12076736 32767"/>
              <a:gd name="G3" fmla="?: G0 0 G1"/>
              <a:gd name="G4" fmla="+- 0 0 0"/>
              <a:gd name="G5" fmla="+- 32767 0 0"/>
              <a:gd name="G6" fmla="?: G5 0 32767"/>
              <a:gd name="G7" fmla="?: G4 0 G5"/>
              <a:gd name="G8" fmla="+- G7 0 G3"/>
              <a:gd name="G9" fmla="+- G8 32767 0"/>
              <a:gd name="G10" fmla="+- G9 0 0"/>
              <a:gd name="G11" fmla="?: G8 G8 G10"/>
              <a:gd name="G12" fmla="*/ 6601 1 2"/>
              <a:gd name="G13" fmla="*/ 1 48365 11520"/>
              <a:gd name="G14" fmla="*/ G13 G3 1"/>
              <a:gd name="G15" fmla="*/ G14 1 32767"/>
              <a:gd name="G16" fmla="sin G12 G15"/>
              <a:gd name="G17" fmla="*/ 1000 1 2"/>
              <a:gd name="G18" fmla="*/ 1 48365 11520"/>
              <a:gd name="G19" fmla="*/ G18 G3 1"/>
              <a:gd name="G20" fmla="*/ G19 1 32767"/>
              <a:gd name="G21" fmla="cos G17 G20"/>
              <a:gd name="G22" fmla="at2 G21 G16"/>
              <a:gd name="G23" fmla="cos G12 G22"/>
              <a:gd name="G24" fmla="at2 G21 G16"/>
              <a:gd name="G25" fmla="sin G17 G24"/>
              <a:gd name="G26" fmla="*/ 1 48365 11520"/>
              <a:gd name="G27" fmla="*/ G26 G7 1"/>
              <a:gd name="G28" fmla="*/ G27 1 32767"/>
              <a:gd name="G29" fmla="sin G12 G28"/>
              <a:gd name="G30" fmla="*/ 1 48365 11520"/>
              <a:gd name="G31" fmla="*/ G30 G7 1"/>
              <a:gd name="G32" fmla="*/ G31 1 32767"/>
              <a:gd name="G33" fmla="cos G17 G32"/>
              <a:gd name="G34" fmla="at2 G33 G29"/>
              <a:gd name="G35" fmla="cos G12 G34"/>
              <a:gd name="G36" fmla="at2 G33 G29"/>
              <a:gd name="G37" fmla="sin G17 G36"/>
              <a:gd name="G38" fmla="*/ 6601 1 2"/>
              <a:gd name="G39" fmla="+- G38 G23 0"/>
              <a:gd name="G40" fmla="+- G39 0 0"/>
              <a:gd name="G41" fmla="*/ 1000 1 2"/>
              <a:gd name="G42" fmla="+- G41 G25 0"/>
              <a:gd name="G43" fmla="+- G42 0 0"/>
              <a:gd name="G44" fmla="+- G38 G35 0"/>
              <a:gd name="G45" fmla="+- G44 0 0"/>
              <a:gd name="G46" fmla="+- G41 G37 0"/>
              <a:gd name="G47" fmla="+- G46 0 0"/>
              <a:gd name="G48" fmla="+- 32767 0 G3"/>
              <a:gd name="G49" fmla="+- G11 0 G48"/>
              <a:gd name="G50" fmla="max G40 G45"/>
              <a:gd name="G51" fmla="?: G49 6601 G50"/>
              <a:gd name="G52" fmla="+- 32767 0 G3"/>
              <a:gd name="G53" fmla="+- 32767 0 G3"/>
              <a:gd name="G54" fmla="?: G52 G52 G53"/>
              <a:gd name="G55" fmla="+- G11 0 G54"/>
              <a:gd name="G56" fmla="max G43 G47"/>
              <a:gd name="G57" fmla="?: G55 1000 G56"/>
              <a:gd name="G58" fmla="+- 32767 0 G3"/>
              <a:gd name="G59" fmla="+- 32767 0 G3"/>
              <a:gd name="G60" fmla="?: G58 G58 G59"/>
              <a:gd name="G61" fmla="+- G11 0 G60"/>
              <a:gd name="G62" fmla="min G40 G45"/>
              <a:gd name="G63" fmla="?: G61 0 G62"/>
              <a:gd name="G64" fmla="+- 32767 0 G3"/>
              <a:gd name="G65" fmla="+- 32767 0 G3"/>
              <a:gd name="G66" fmla="?: G64 G64 G65"/>
              <a:gd name="G67" fmla="+- G11 0 G66"/>
              <a:gd name="G68" fmla="min G43 G47"/>
              <a:gd name="G69" fmla="?: G67 0 G68"/>
              <a:gd name="G70" fmla="+- G3 0 32767"/>
              <a:gd name="G71" fmla="+- G7 32767 0"/>
              <a:gd name="G72" fmla="+- G71 0 0"/>
              <a:gd name="G73" fmla="+- G70 G72 0"/>
              <a:gd name="G74" fmla="*/ G73 1 2"/>
              <a:gd name="G75" fmla="*/ G3 1 32767"/>
              <a:gd name="G76" fmla="*/ G11 1 32767"/>
              <a:gd name="G77" fmla="*/ G3 1 32767"/>
              <a:gd name="G78" fmla="*/ G11 1 32767"/>
            </a:gdLst>
            <a:ahLst/>
            <a:cxnLst>
              <a:cxn ang="0">
                <a:pos x="r" y="vc"/>
              </a:cxn>
              <a:cxn ang="5400000">
                <a:pos x="hc" y="b"/>
              </a:cxn>
              <a:cxn ang="10800000">
                <a:pos x="l" y="vc"/>
              </a:cxn>
              <a:cxn ang="16200000">
                <a:pos x="hc" y="t"/>
              </a:cxn>
            </a:cxnLst>
            <a:rect l="0" t="0" r="0" b="0"/>
            <a:pathLst>
              <a:path stroke="0">
                <a:moveTo>
                  <a:pt x="6601" y="497"/>
                </a:moveTo>
                <a:lnTo>
                  <a:pt x="3301" y="500"/>
                </a:lnTo>
                <a:lnTo>
                  <a:pt x="-368" y="369"/>
                </a:lnTo>
                <a:close/>
              </a:path>
              <a:path fill="none">
                <a:moveTo>
                  <a:pt x="3301" y="500"/>
                </a:moveTo>
                <a:lnTo>
                  <a:pt x="6601" y="497"/>
                </a:lnTo>
              </a:path>
            </a:pathLst>
          </a:custGeom>
          <a:noFill/>
          <a:ln w="12600" cap="flat">
            <a:solidFill>
              <a:srgbClr val="09529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62466"/>
                                        </p:tgtEl>
                                        <p:attrNameLst>
                                          <p:attrName>style.visibility</p:attrName>
                                        </p:attrNameLst>
                                      </p:cBhvr>
                                      <p:to>
                                        <p:strVal val="visible"/>
                                      </p:to>
                                    </p:set>
                                    <p:anim calcmode="lin" valueType="num">
                                      <p:cBhvr additive="repl">
                                        <p:cTn id="7" dur="1000" fill="hold"/>
                                        <p:tgtEl>
                                          <p:spTgt spid="62466"/>
                                        </p:tgtEl>
                                        <p:attrNameLst>
                                          <p:attrName>ppt_x</p:attrName>
                                        </p:attrNameLst>
                                      </p:cBhvr>
                                      <p:tavLst>
                                        <p:tav tm="100000">
                                          <p:val>
                                            <p:strVal val="#ppt_x-.2"/>
                                          </p:val>
                                        </p:tav>
                                        <p:tav>
                                          <p:val>
                                            <p:strVal val="#ppt_x"/>
                                          </p:val>
                                        </p:tav>
                                      </p:tavLst>
                                    </p:anim>
                                    <p:anim calcmode="lin" valueType="num">
                                      <p:cBhvr additive="repl">
                                        <p:cTn id="8" dur="1000" fill="hold"/>
                                        <p:tgtEl>
                                          <p:spTgt spid="62466"/>
                                        </p:tgtEl>
                                        <p:attrNameLst>
                                          <p:attrName>ppt_y</p:attrName>
                                        </p:attrNameLst>
                                      </p:cBhvr>
                                      <p:tavLst>
                                        <p:tav tm="100000">
                                          <p:val>
                                            <p:strVal val="#ppt_y"/>
                                          </p:val>
                                        </p:tav>
                                        <p:tav>
                                          <p:val>
                                            <p:strVal val="#ppt_y"/>
                                          </p:val>
                                        </p:tav>
                                      </p:tavLst>
                                    </p:anim>
                                    <p:animEffect transition="in" filter="wipe(right)">
                                      <p:cBhvr additive="repl">
                                        <p:cTn id="9" dur="1000"/>
                                        <p:tgtEl>
                                          <p:spTgt spid="62466"/>
                                        </p:tgtEl>
                                      </p:cBhvr>
                                    </p:animEffect>
                                  </p:childTnLst>
                                </p:cTn>
                              </p:par>
                              <p:par>
                                <p:cTn id="10" presetID="26" presetClass="entr" fill="hold" nodeType="withEffect">
                                  <p:stCondLst>
                                    <p:cond delay="0"/>
                                  </p:stCondLst>
                                  <p:childTnLst>
                                    <p:set>
                                      <p:cBhvr additive="repl">
                                        <p:cTn id="11" dur="1" fill="hold">
                                          <p:stCondLst>
                                            <p:cond delay="0"/>
                                          </p:stCondLst>
                                        </p:cTn>
                                        <p:tgtEl>
                                          <p:spTgt spid="62467"/>
                                        </p:tgtEl>
                                        <p:attrNameLst>
                                          <p:attrName>style.visibility</p:attrName>
                                        </p:attrNameLst>
                                      </p:cBhvr>
                                      <p:to>
                                        <p:strVal val="visible"/>
                                      </p:to>
                                    </p:set>
                                    <p:animEffect transition="in" filter="wipe(down)">
                                      <p:cBhvr additive="repl">
                                        <p:cTn id="12" dur="580">
                                          <p:stCondLst>
                                            <p:cond delay="0"/>
                                          </p:stCondLst>
                                        </p:cTn>
                                        <p:tgtEl>
                                          <p:spTgt spid="62467"/>
                                        </p:tgtEl>
                                      </p:cBhvr>
                                    </p:animEffect>
                                    <p:anim calcmode="lin" valueType="num">
                                      <p:cBhvr additive="repl">
                                        <p:cTn id="13" dur="1822">
                                          <p:stCondLst>
                                            <p:cond delay="0"/>
                                          </p:stCondLst>
                                        </p:cTn>
                                        <p:tgtEl>
                                          <p:spTgt spid="62467"/>
                                        </p:tgtEl>
                                        <p:attrNameLst>
                                          <p:attrName>ppt_x</p:attrName>
                                        </p:attrNameLst>
                                      </p:cBhvr>
                                      <p:tavLst>
                                        <p:tav tm="100000">
                                          <p:val>
                                            <p:strVal val="#ppt_x-0.25"/>
                                          </p:val>
                                        </p:tav>
                                        <p:tav>
                                          <p:val>
                                            <p:strVal val="#ppt_x"/>
                                          </p:val>
                                        </p:tav>
                                      </p:tavLst>
                                    </p:anim>
                                    <p:anim calcmode="lin" valueType="num">
                                      <p:cBhvr additive="repl">
                                        <p:cTn id="14" dur="664">
                                          <p:stCondLst>
                                            <p:cond delay="0"/>
                                          </p:stCondLst>
                                        </p:cTn>
                                        <p:tgtEl>
                                          <p:spTgt spid="62467"/>
                                        </p:tgtEl>
                                        <p:attrNameLst>
                                          <p:attrName>ppt_y</p:attrName>
                                        </p:attrNameLst>
                                      </p:cBhvr>
                                      <p:tavLst>
                                        <p:tav tm="0" fmla="#ppt_y-sin(pi*$)/3">
                                          <p:val>
                                            <p:fltVal val="0.5"/>
                                          </p:val>
                                        </p:tav>
                                        <p:tav tm="100000">
                                          <p:val>
                                            <p:fltVal val="1"/>
                                          </p:val>
                                        </p:tav>
                                      </p:tavLst>
                                    </p:anim>
                                    <p:anim calcmode="lin" valueType="num">
                                      <p:cBhvr additive="repl">
                                        <p:cTn id="15" dur="664">
                                          <p:stCondLst>
                                            <p:cond delay="664"/>
                                          </p:stCondLst>
                                        </p:cTn>
                                        <p:tgtEl>
                                          <p:spTgt spid="62467"/>
                                        </p:tgtEl>
                                        <p:attrNameLst>
                                          <p:attrName>ppt_y</p:attrName>
                                        </p:attrNameLst>
                                      </p:cBhvr>
                                      <p:tavLst>
                                        <p:tav tm="0" fmla="#ppt_y-sin(pi*$)/9">
                                          <p:val>
                                            <p:fltVal val="0"/>
                                          </p:val>
                                        </p:tav>
                                        <p:tav tm="100000">
                                          <p:val>
                                            <p:fltVal val="1"/>
                                          </p:val>
                                        </p:tav>
                                      </p:tavLst>
                                    </p:anim>
                                    <p:anim calcmode="lin" valueType="num">
                                      <p:cBhvr additive="repl">
                                        <p:cTn id="16" dur="332">
                                          <p:stCondLst>
                                            <p:cond delay="1324"/>
                                          </p:stCondLst>
                                        </p:cTn>
                                        <p:tgtEl>
                                          <p:spTgt spid="62467"/>
                                        </p:tgtEl>
                                        <p:attrNameLst>
                                          <p:attrName>ppt_y</p:attrName>
                                        </p:attrNameLst>
                                      </p:cBhvr>
                                      <p:tavLst>
                                        <p:tav tm="0" fmla="#ppt_y-sin(pi*$)/27">
                                          <p:val>
                                            <p:fltVal val="0"/>
                                          </p:val>
                                        </p:tav>
                                        <p:tav tm="100000">
                                          <p:val>
                                            <p:fltVal val="1"/>
                                          </p:val>
                                        </p:tav>
                                      </p:tavLst>
                                    </p:anim>
                                    <p:anim calcmode="lin" valueType="num">
                                      <p:cBhvr additive="repl">
                                        <p:cTn id="17" dur="164">
                                          <p:stCondLst>
                                            <p:cond delay="1656"/>
                                          </p:stCondLst>
                                        </p:cTn>
                                        <p:tgtEl>
                                          <p:spTgt spid="62467"/>
                                        </p:tgtEl>
                                        <p:attrNameLst>
                                          <p:attrName>ppt_y</p:attrName>
                                        </p:attrNameLst>
                                      </p:cBhvr>
                                      <p:tavLst>
                                        <p:tav tm="0" fmla="#ppt_y-sin(pi*$)/81">
                                          <p:val>
                                            <p:fltVal val="0"/>
                                          </p:val>
                                        </p:tav>
                                        <p:tav tm="100000">
                                          <p:val>
                                            <p:fltVal val="1"/>
                                          </p:val>
                                        </p:tav>
                                      </p:tavLst>
                                    </p:anim>
                                    <p:animScale>
                                      <p:cBhvr additive="repl">
                                        <p:cTn id="18" dur="26" fill="hold">
                                          <p:stCondLst>
                                            <p:cond delay="650"/>
                                          </p:stCondLst>
                                        </p:cTn>
                                        <p:tgtEl>
                                          <p:spTgt spid="62467"/>
                                        </p:tgtEl>
                                      </p:cBhvr>
                                      <p:to x="100000" y="60000"/>
                                    </p:animScale>
                                    <p:animScale>
                                      <p:cBhvr additive="repl">
                                        <p:cTn id="19" dur="166" decel="50000" fill="hold">
                                          <p:stCondLst>
                                            <p:cond delay="676"/>
                                          </p:stCondLst>
                                        </p:cTn>
                                        <p:tgtEl>
                                          <p:spTgt spid="62467"/>
                                        </p:tgtEl>
                                      </p:cBhvr>
                                      <p:to x="100000" y="100000"/>
                                    </p:animScale>
                                    <p:animScale>
                                      <p:cBhvr additive="repl">
                                        <p:cTn id="20" dur="26" fill="hold">
                                          <p:stCondLst>
                                            <p:cond delay="1312"/>
                                          </p:stCondLst>
                                        </p:cTn>
                                        <p:tgtEl>
                                          <p:spTgt spid="62467"/>
                                        </p:tgtEl>
                                      </p:cBhvr>
                                      <p:to x="100000" y="80000"/>
                                    </p:animScale>
                                    <p:animScale>
                                      <p:cBhvr additive="repl">
                                        <p:cTn id="21" dur="166" decel="50000" fill="hold">
                                          <p:stCondLst>
                                            <p:cond delay="1338"/>
                                          </p:stCondLst>
                                        </p:cTn>
                                        <p:tgtEl>
                                          <p:spTgt spid="62467"/>
                                        </p:tgtEl>
                                      </p:cBhvr>
                                      <p:to x="100000" y="100000"/>
                                    </p:animScale>
                                    <p:animScale>
                                      <p:cBhvr additive="repl">
                                        <p:cTn id="22" dur="26" fill="hold">
                                          <p:stCondLst>
                                            <p:cond delay="1642"/>
                                          </p:stCondLst>
                                        </p:cTn>
                                        <p:tgtEl>
                                          <p:spTgt spid="62467"/>
                                        </p:tgtEl>
                                      </p:cBhvr>
                                      <p:to x="100000" y="90000"/>
                                    </p:animScale>
                                    <p:animScale>
                                      <p:cBhvr additive="repl">
                                        <p:cTn id="23" dur="166" decel="50000" fill="hold">
                                          <p:stCondLst>
                                            <p:cond delay="1668"/>
                                          </p:stCondLst>
                                        </p:cTn>
                                        <p:tgtEl>
                                          <p:spTgt spid="62467"/>
                                        </p:tgtEl>
                                      </p:cBhvr>
                                      <p:to x="100000" y="100000"/>
                                    </p:animScale>
                                    <p:animScale>
                                      <p:cBhvr additive="repl">
                                        <p:cTn id="24" dur="26" fill="hold">
                                          <p:stCondLst>
                                            <p:cond delay="1808"/>
                                          </p:stCondLst>
                                        </p:cTn>
                                        <p:tgtEl>
                                          <p:spTgt spid="62467"/>
                                        </p:tgtEl>
                                      </p:cBhvr>
                                      <p:to x="100000" y="95000"/>
                                    </p:animScale>
                                    <p:animScale>
                                      <p:cBhvr additive="repl">
                                        <p:cTn id="25" dur="166" decel="50000" fill="hold">
                                          <p:stCondLst>
                                            <p:cond delay="1834"/>
                                          </p:stCondLst>
                                        </p:cTn>
                                        <p:tgtEl>
                                          <p:spTgt spid="624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0EAFB33F-1A9D-88A3-5D3B-FC1B492D4E78}"/>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Λόγος  λ</a:t>
            </a:r>
          </a:p>
        </p:txBody>
      </p:sp>
      <p:sp>
        <p:nvSpPr>
          <p:cNvPr id="10242" name="Rectangle 2">
            <a:extLst>
              <a:ext uri="{FF2B5EF4-FFF2-40B4-BE49-F238E27FC236}">
                <a16:creationId xmlns:a16="http://schemas.microsoft.com/office/drawing/2014/main" id="{FDEB0BC9-E2B9-F93E-E790-159B96216C3E}"/>
              </a:ext>
            </a:extLst>
          </p:cNvPr>
          <p:cNvSpPr>
            <a:spLocks noChangeArrowheads="1"/>
          </p:cNvSpPr>
          <p:nvPr/>
        </p:nvSpPr>
        <p:spPr bwMode="auto">
          <a:xfrm>
            <a:off x="395288" y="1011238"/>
            <a:ext cx="8353425" cy="1187450"/>
          </a:xfrm>
          <a:prstGeom prst="rect">
            <a:avLst/>
          </a:prstGeom>
          <a:solidFill>
            <a:srgbClr val="FFFFFF"/>
          </a:solidFill>
          <a:ln w="25560" cap="flat">
            <a:solidFill>
              <a:srgbClr val="0BD0D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Ο λόγος «λάμδα», που συμβολίζεται διεθνώς με το ελληνικό γράμμα λ, και προέρχεται από την ελληνική λέξη «λόγος», είναι το κλάσμα (λόγος, αναλογία) του προσδιδόμενου αέρα προς τον θεωρητικά απαιτούμενο για τη στοιχειομετρική αναλογία του μίγματος αέρα-βενζίνης.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0242"/>
                                        </p:tgtEl>
                                        <p:attrNameLst>
                                          <p:attrName>style.visibility</p:attrName>
                                        </p:attrNameLst>
                                      </p:cBhvr>
                                      <p:to>
                                        <p:strVal val="visible"/>
                                      </p:to>
                                    </p:set>
                                    <p:animEffect transition="in" filter="checkerboard(across)">
                                      <p:cBhvr additive="repl">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61B739C3-8E72-640A-FB99-6499CAB4FA0F}"/>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Λόγος  λ</a:t>
            </a:r>
          </a:p>
        </p:txBody>
      </p:sp>
      <p:sp>
        <p:nvSpPr>
          <p:cNvPr id="11266" name="Rectangle 2">
            <a:extLst>
              <a:ext uri="{FF2B5EF4-FFF2-40B4-BE49-F238E27FC236}">
                <a16:creationId xmlns:a16="http://schemas.microsoft.com/office/drawing/2014/main" id="{DD208E99-D36C-EDB0-B44D-A9647010D2B5}"/>
              </a:ext>
            </a:extLst>
          </p:cNvPr>
          <p:cNvSpPr>
            <a:spLocks noChangeArrowheads="1"/>
          </p:cNvSpPr>
          <p:nvPr/>
        </p:nvSpPr>
        <p:spPr bwMode="auto">
          <a:xfrm>
            <a:off x="395288" y="700088"/>
            <a:ext cx="8353425" cy="393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Όταν, λοιπόν, ο λόγος λ είναι ίσος ή περίπου ίσος με τη μονάδα, η αναλογία του μίγματος είναι η στοιχειομετρική:</a:t>
            </a:r>
          </a:p>
          <a:p>
            <a:pPr algn="ctr" hangingPunct="1">
              <a:lnSpc>
                <a:spcPct val="100000"/>
              </a:lnSpc>
            </a:pPr>
            <a:endParaRPr lang="el-GR" altLang="el-GR"/>
          </a:p>
          <a:p>
            <a:pPr algn="ctr" hangingPunct="1">
              <a:lnSpc>
                <a:spcPct val="100000"/>
              </a:lnSpc>
            </a:pPr>
            <a:endParaRPr lang="el-GR" altLang="el-GR"/>
          </a:p>
          <a:p>
            <a:pPr algn="ctr" hangingPunct="1">
              <a:lnSpc>
                <a:spcPct val="100000"/>
              </a:lnSpc>
            </a:pPr>
            <a:endParaRPr lang="el-GR" altLang="el-GR"/>
          </a:p>
          <a:p>
            <a:pPr algn="ctr" hangingPunct="1">
              <a:lnSpc>
                <a:spcPct val="100000"/>
              </a:lnSpc>
            </a:pPr>
            <a:endParaRPr lang="el-GR" altLang="el-GR"/>
          </a:p>
          <a:p>
            <a:pPr algn="ctr" hangingPunct="1">
              <a:lnSpc>
                <a:spcPct val="100000"/>
              </a:lnSpc>
            </a:pPr>
            <a:r>
              <a:rPr lang="el-GR" altLang="el-GR"/>
              <a:t>Όταν το μίγμα είναι πλούσιο, τότε ο προσδιδόμενος αέρας είναι λιγότερος από τον στοιχειομετρικό και, κατά συνέπεια, θα είναι:</a:t>
            </a:r>
          </a:p>
          <a:p>
            <a:pPr algn="ctr" hangingPunct="1">
              <a:lnSpc>
                <a:spcPct val="100000"/>
              </a:lnSpc>
            </a:pPr>
            <a:endParaRPr lang="el-GR" altLang="el-GR"/>
          </a:p>
          <a:p>
            <a:pPr algn="ctr" hangingPunct="1">
              <a:lnSpc>
                <a:spcPct val="100000"/>
              </a:lnSpc>
            </a:pPr>
            <a:r>
              <a:rPr lang="el-GR" altLang="el-GR"/>
              <a:t>πλούσιο μίγμα: </a:t>
            </a:r>
            <a:r>
              <a:rPr lang="el-GR" altLang="el-GR">
                <a:solidFill>
                  <a:srgbClr val="0070C0"/>
                </a:solidFill>
              </a:rPr>
              <a:t>λ&lt;1 </a:t>
            </a:r>
          </a:p>
          <a:p>
            <a:pPr algn="ctr" hangingPunct="1">
              <a:lnSpc>
                <a:spcPct val="100000"/>
              </a:lnSpc>
            </a:pPr>
            <a:endParaRPr lang="el-GR" altLang="el-GR"/>
          </a:p>
          <a:p>
            <a:pPr algn="ctr" hangingPunct="1">
              <a:lnSpc>
                <a:spcPct val="100000"/>
              </a:lnSpc>
            </a:pPr>
            <a:r>
              <a:rPr lang="el-GR" altLang="el-GR"/>
              <a:t>ενώ στο φτωχό μίγμα έχουμε το αντίθετο: </a:t>
            </a:r>
          </a:p>
          <a:p>
            <a:pPr algn="ctr" hangingPunct="1">
              <a:lnSpc>
                <a:spcPct val="100000"/>
              </a:lnSpc>
            </a:pPr>
            <a:endParaRPr lang="el-GR" altLang="el-GR"/>
          </a:p>
          <a:p>
            <a:pPr algn="ctr" hangingPunct="1">
              <a:lnSpc>
                <a:spcPct val="100000"/>
              </a:lnSpc>
            </a:pPr>
            <a:r>
              <a:rPr lang="el-GR" altLang="el-GR"/>
              <a:t>φτωχό μίγμα: </a:t>
            </a:r>
            <a:r>
              <a:rPr lang="el-GR" altLang="el-GR">
                <a:solidFill>
                  <a:srgbClr val="0070C0"/>
                </a:solidFill>
              </a:rPr>
              <a:t>λ&gt;1</a:t>
            </a:r>
          </a:p>
        </p:txBody>
      </p:sp>
      <p:pic>
        <p:nvPicPr>
          <p:cNvPr id="11267" name="Picture 3">
            <a:extLst>
              <a:ext uri="{FF2B5EF4-FFF2-40B4-BE49-F238E27FC236}">
                <a16:creationId xmlns:a16="http://schemas.microsoft.com/office/drawing/2014/main" id="{B6131809-FEE6-8F1C-34C5-ED1DD41EB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1492250"/>
            <a:ext cx="3422650" cy="741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1267"/>
                                        </p:tgtEl>
                                        <p:attrNameLst>
                                          <p:attrName>style.visibility</p:attrName>
                                        </p:attrNameLst>
                                      </p:cBhvr>
                                      <p:to>
                                        <p:strVal val="visible"/>
                                      </p:to>
                                    </p:set>
                                    <p:animEffect transition="in" filter="checkerboard(across)">
                                      <p:cBhvr additive="repl">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11266">
                                            <p:txEl>
                                              <p:pRg st="5" end="5"/>
                                            </p:txEl>
                                          </p:spTgt>
                                        </p:tgtEl>
                                        <p:attrNameLst>
                                          <p:attrName>style.visibility</p:attrName>
                                        </p:attrNameLst>
                                      </p:cBhvr>
                                      <p:to>
                                        <p:strVal val="visible"/>
                                      </p:to>
                                    </p:set>
                                    <p:anim calcmode="lin" valueType="num">
                                      <p:cBhvr additive="repl">
                                        <p:cTn id="12" dur="500" fill="hold"/>
                                        <p:tgtEl>
                                          <p:spTgt spid="11266">
                                            <p:txEl>
                                              <p:pRg st="5" end="5"/>
                                            </p:txEl>
                                          </p:spTgt>
                                        </p:tgtEl>
                                        <p:attrNameLst>
                                          <p:attrName>ppt_x</p:attrName>
                                        </p:attrNameLst>
                                      </p:cBhvr>
                                      <p:tavLst>
                                        <p:tav tm="100000">
                                          <p:val>
                                            <p:strVal val="#ppt_x"/>
                                          </p:val>
                                        </p:tav>
                                        <p:tav>
                                          <p:val>
                                            <p:strVal val="#ppt_x"/>
                                          </p:val>
                                        </p:tav>
                                      </p:tavLst>
                                    </p:anim>
                                    <p:anim calcmode="lin" valueType="num">
                                      <p:cBhvr additive="repl">
                                        <p:cTn id="13" dur="500" fill="hold"/>
                                        <p:tgtEl>
                                          <p:spTgt spid="11266">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additive="repl">
                                        <p:cTn id="17" dur="1" fill="hold">
                                          <p:stCondLst>
                                            <p:cond delay="0"/>
                                          </p:stCondLst>
                                        </p:cTn>
                                        <p:tgtEl>
                                          <p:spTgt spid="11266">
                                            <p:txEl>
                                              <p:pRg st="7" end="7"/>
                                            </p:txEl>
                                          </p:spTgt>
                                        </p:tgtEl>
                                        <p:attrNameLst>
                                          <p:attrName>style.visibility</p:attrName>
                                        </p:attrNameLst>
                                      </p:cBhvr>
                                      <p:to>
                                        <p:strVal val="visible"/>
                                      </p:to>
                                    </p:set>
                                    <p:anim calcmode="lin" valueType="num">
                                      <p:cBhvr additive="repl">
                                        <p:cTn id="18" dur="500" fill="hold"/>
                                        <p:tgtEl>
                                          <p:spTgt spid="11266">
                                            <p:txEl>
                                              <p:pRg st="7" end="7"/>
                                            </p:txEl>
                                          </p:spTgt>
                                        </p:tgtEl>
                                        <p:attrNameLst>
                                          <p:attrName>ppt_x</p:attrName>
                                        </p:attrNameLst>
                                      </p:cBhvr>
                                      <p:tavLst>
                                        <p:tav tm="100000">
                                          <p:val>
                                            <p:strVal val="#ppt_x"/>
                                          </p:val>
                                        </p:tav>
                                        <p:tav>
                                          <p:val>
                                            <p:strVal val="#ppt_x"/>
                                          </p:val>
                                        </p:tav>
                                      </p:tavLst>
                                    </p:anim>
                                    <p:anim calcmode="lin" valueType="num">
                                      <p:cBhvr additive="repl">
                                        <p:cTn id="19" dur="500" fill="hold"/>
                                        <p:tgtEl>
                                          <p:spTgt spid="11266">
                                            <p:txEl>
                                              <p:pRg st="7" end="7"/>
                                            </p:txEl>
                                          </p:spTgt>
                                        </p:tgtEl>
                                        <p:attrNameLst>
                                          <p:attrName>ppt_y</p:attrName>
                                        </p:attrNameLst>
                                      </p:cBhvr>
                                      <p:tavLst>
                                        <p:tav tm="100000">
                                          <p:val>
                                            <p:strVal val="1+#ppt_h/2"/>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additive="repl">
                                        <p:cTn id="23" dur="1" fill="hold">
                                          <p:stCondLst>
                                            <p:cond delay="0"/>
                                          </p:stCondLst>
                                        </p:cTn>
                                        <p:tgtEl>
                                          <p:spTgt spid="11266">
                                            <p:txEl>
                                              <p:pRg st="9" end="9"/>
                                            </p:txEl>
                                          </p:spTgt>
                                        </p:tgtEl>
                                        <p:attrNameLst>
                                          <p:attrName>style.visibility</p:attrName>
                                        </p:attrNameLst>
                                      </p:cBhvr>
                                      <p:to>
                                        <p:strVal val="visible"/>
                                      </p:to>
                                    </p:set>
                                    <p:anim calcmode="lin" valueType="num">
                                      <p:cBhvr additive="repl">
                                        <p:cTn id="24" dur="500" fill="hold"/>
                                        <p:tgtEl>
                                          <p:spTgt spid="11266">
                                            <p:txEl>
                                              <p:pRg st="9" end="9"/>
                                            </p:txEl>
                                          </p:spTgt>
                                        </p:tgtEl>
                                        <p:attrNameLst>
                                          <p:attrName>ppt_x</p:attrName>
                                        </p:attrNameLst>
                                      </p:cBhvr>
                                      <p:tavLst>
                                        <p:tav tm="100000">
                                          <p:val>
                                            <p:strVal val="#ppt_x"/>
                                          </p:val>
                                        </p:tav>
                                        <p:tav>
                                          <p:val>
                                            <p:strVal val="#ppt_x"/>
                                          </p:val>
                                        </p:tav>
                                      </p:tavLst>
                                    </p:anim>
                                    <p:anim calcmode="lin" valueType="num">
                                      <p:cBhvr additive="repl">
                                        <p:cTn id="25" dur="500" fill="hold"/>
                                        <p:tgtEl>
                                          <p:spTgt spid="11266">
                                            <p:txEl>
                                              <p:pRg st="9" end="9"/>
                                            </p:txEl>
                                          </p:spTgt>
                                        </p:tgtEl>
                                        <p:attrNameLst>
                                          <p:attrName>ppt_y</p:attrName>
                                        </p:attrNameLst>
                                      </p:cBhvr>
                                      <p:tavLst>
                                        <p:tav tm="100000">
                                          <p:val>
                                            <p:strVal val="1+#ppt_h/2"/>
                                          </p:val>
                                        </p:tav>
                                        <p:tav>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additive="repl">
                                        <p:cTn id="29" dur="1" fill="hold">
                                          <p:stCondLst>
                                            <p:cond delay="0"/>
                                          </p:stCondLst>
                                        </p:cTn>
                                        <p:tgtEl>
                                          <p:spTgt spid="11266">
                                            <p:txEl>
                                              <p:pRg st="11" end="11"/>
                                            </p:txEl>
                                          </p:spTgt>
                                        </p:tgtEl>
                                        <p:attrNameLst>
                                          <p:attrName>style.visibility</p:attrName>
                                        </p:attrNameLst>
                                      </p:cBhvr>
                                      <p:to>
                                        <p:strVal val="visible"/>
                                      </p:to>
                                    </p:set>
                                    <p:anim calcmode="lin" valueType="num">
                                      <p:cBhvr additive="repl">
                                        <p:cTn id="30" dur="500" fill="hold"/>
                                        <p:tgtEl>
                                          <p:spTgt spid="11266">
                                            <p:txEl>
                                              <p:pRg st="11" end="11"/>
                                            </p:txEl>
                                          </p:spTgt>
                                        </p:tgtEl>
                                        <p:attrNameLst>
                                          <p:attrName>ppt_x</p:attrName>
                                        </p:attrNameLst>
                                      </p:cBhvr>
                                      <p:tavLst>
                                        <p:tav tm="100000">
                                          <p:val>
                                            <p:strVal val="#ppt_x"/>
                                          </p:val>
                                        </p:tav>
                                        <p:tav>
                                          <p:val>
                                            <p:strVal val="#ppt_x"/>
                                          </p:val>
                                        </p:tav>
                                      </p:tavLst>
                                    </p:anim>
                                    <p:anim calcmode="lin" valueType="num">
                                      <p:cBhvr additive="repl">
                                        <p:cTn id="31" dur="500" fill="hold"/>
                                        <p:tgtEl>
                                          <p:spTgt spid="11266">
                                            <p:txEl>
                                              <p:pRg st="11" end="11"/>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47ADA7E6-354C-EB19-BAA7-B9252DB729F7}"/>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Καύση</a:t>
            </a:r>
          </a:p>
        </p:txBody>
      </p:sp>
      <p:sp>
        <p:nvSpPr>
          <p:cNvPr id="12290" name="Rectangle 2">
            <a:extLst>
              <a:ext uri="{FF2B5EF4-FFF2-40B4-BE49-F238E27FC236}">
                <a16:creationId xmlns:a16="http://schemas.microsoft.com/office/drawing/2014/main" id="{B4A65281-84F8-5FF3-C2B5-CB61A316A735}"/>
              </a:ext>
            </a:extLst>
          </p:cNvPr>
          <p:cNvSpPr>
            <a:spLocks noChangeArrowheads="1"/>
          </p:cNvSpPr>
          <p:nvPr/>
        </p:nvSpPr>
        <p:spPr bwMode="auto">
          <a:xfrm>
            <a:off x="395288" y="771525"/>
            <a:ext cx="8353425" cy="274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Η θερμική ενέργεια που χρειάζεται για να αναφλεγεί το συμπιεσμένο μίγμα μέσα στον κύλινδρο, εξαρτάται από πολλούς παράγοντες, οι κυριότεροι από τους οποίους είναι:</a:t>
            </a:r>
          </a:p>
          <a:p>
            <a:pPr algn="ctr" hangingPunct="1">
              <a:lnSpc>
                <a:spcPct val="100000"/>
              </a:lnSpc>
            </a:pPr>
            <a:endParaRPr lang="el-GR" altLang="el-GR"/>
          </a:p>
          <a:p>
            <a:pPr hangingPunct="1">
              <a:lnSpc>
                <a:spcPct val="100000"/>
              </a:lnSpc>
              <a:spcAft>
                <a:spcPts val="1213"/>
              </a:spcAft>
              <a:buSzPct val="90000"/>
              <a:buFont typeface="Wingdings" pitchFamily="2" charset="0"/>
              <a:buChar char=""/>
            </a:pPr>
            <a:r>
              <a:rPr lang="el-GR" altLang="el-GR"/>
              <a:t> ο λόγος αέρα - καυσίμου,</a:t>
            </a:r>
          </a:p>
          <a:p>
            <a:pPr hangingPunct="1">
              <a:lnSpc>
                <a:spcPct val="100000"/>
              </a:lnSpc>
              <a:spcAft>
                <a:spcPts val="1213"/>
              </a:spcAft>
              <a:buSzPct val="90000"/>
              <a:buFont typeface="Wingdings" pitchFamily="2" charset="0"/>
              <a:buChar char=""/>
            </a:pPr>
            <a:r>
              <a:rPr lang="el-GR" altLang="el-GR"/>
              <a:t> ο βαθμός συμπίεσης,</a:t>
            </a:r>
          </a:p>
          <a:p>
            <a:pPr hangingPunct="1">
              <a:lnSpc>
                <a:spcPct val="100000"/>
              </a:lnSpc>
              <a:spcAft>
                <a:spcPts val="1213"/>
              </a:spcAft>
              <a:buSzPct val="90000"/>
              <a:buFont typeface="Wingdings" pitchFamily="2" charset="0"/>
              <a:buChar char=""/>
            </a:pPr>
            <a:r>
              <a:rPr lang="el-GR" altLang="el-GR"/>
              <a:t> η θερμοκρασία, και</a:t>
            </a:r>
          </a:p>
          <a:p>
            <a:pPr hangingPunct="1">
              <a:lnSpc>
                <a:spcPct val="100000"/>
              </a:lnSpc>
              <a:spcAft>
                <a:spcPts val="1213"/>
              </a:spcAft>
              <a:buSzPct val="90000"/>
              <a:buFont typeface="Wingdings" pitchFamily="2" charset="0"/>
              <a:buChar char=""/>
            </a:pPr>
            <a:r>
              <a:rPr lang="el-GR" altLang="el-GR"/>
              <a:t> η σχεδίαση του θαλάμου καύσης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2290">
                                            <p:txEl>
                                              <p:pRg st="2" end="2"/>
                                            </p:txEl>
                                          </p:spTgt>
                                        </p:tgtEl>
                                        <p:attrNameLst>
                                          <p:attrName>style.visibility</p:attrName>
                                        </p:attrNameLst>
                                      </p:cBhvr>
                                      <p:to>
                                        <p:strVal val="visible"/>
                                      </p:to>
                                    </p:set>
                                    <p:anim calcmode="lin" valueType="num">
                                      <p:cBhvr additive="repl">
                                        <p:cTn id="7" dur="500" fill="hold"/>
                                        <p:tgtEl>
                                          <p:spTgt spid="12290">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12290">
                                            <p:txEl>
                                              <p:pRg st="2" end="2"/>
                                            </p:txEl>
                                          </p:spTgt>
                                        </p:tgtEl>
                                        <p:attrNameLst>
                                          <p:attrName>ppt_y</p:attrName>
                                        </p:attrNameLst>
                                      </p:cBhvr>
                                      <p:tavLst>
                                        <p:tav tm="100000">
                                          <p:val>
                                            <p:strVal val="1+#ppt_h/2"/>
                                          </p:val>
                                        </p:tav>
                                        <p:tav>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500"/>
                                  </p:stCondLst>
                                  <p:childTnLst>
                                    <p:set>
                                      <p:cBhvr additive="repl">
                                        <p:cTn id="11" dur="1" fill="hold">
                                          <p:stCondLst>
                                            <p:cond delay="0"/>
                                          </p:stCondLst>
                                        </p:cTn>
                                        <p:tgtEl>
                                          <p:spTgt spid="12290">
                                            <p:txEl>
                                              <p:pRg st="3" end="3"/>
                                            </p:txEl>
                                          </p:spTgt>
                                        </p:tgtEl>
                                        <p:attrNameLst>
                                          <p:attrName>style.visibility</p:attrName>
                                        </p:attrNameLst>
                                      </p:cBhvr>
                                      <p:to>
                                        <p:strVal val="visible"/>
                                      </p:to>
                                    </p:set>
                                    <p:anim calcmode="lin" valueType="num">
                                      <p:cBhvr additive="repl">
                                        <p:cTn id="12" dur="500" fill="hold"/>
                                        <p:tgtEl>
                                          <p:spTgt spid="12290">
                                            <p:txEl>
                                              <p:pRg st="3" end="3"/>
                                            </p:txEl>
                                          </p:spTgt>
                                        </p:tgtEl>
                                        <p:attrNameLst>
                                          <p:attrName>ppt_x</p:attrName>
                                        </p:attrNameLst>
                                      </p:cBhvr>
                                      <p:tavLst>
                                        <p:tav tm="100000">
                                          <p:val>
                                            <p:strVal val="#ppt_x"/>
                                          </p:val>
                                        </p:tav>
                                        <p:tav>
                                          <p:val>
                                            <p:strVal val="#ppt_x"/>
                                          </p:val>
                                        </p:tav>
                                      </p:tavLst>
                                    </p:anim>
                                    <p:anim calcmode="lin" valueType="num">
                                      <p:cBhvr additive="repl">
                                        <p:cTn id="13" dur="500" fill="hold"/>
                                        <p:tgtEl>
                                          <p:spTgt spid="12290">
                                            <p:txEl>
                                              <p:pRg st="3" end="3"/>
                                            </p:txEl>
                                          </p:spTgt>
                                        </p:tgtEl>
                                        <p:attrNameLst>
                                          <p:attrName>ppt_y</p:attrName>
                                        </p:attrNameLst>
                                      </p:cBhvr>
                                      <p:tavLst>
                                        <p:tav tm="100000">
                                          <p:val>
                                            <p:strVal val="1+#ppt_h/2"/>
                                          </p:val>
                                        </p:tav>
                                        <p:tav>
                                          <p:val>
                                            <p:strVal val="#ppt_y"/>
                                          </p:val>
                                        </p:tav>
                                      </p:tavLst>
                                    </p:anim>
                                  </p:childTnLst>
                                </p:cTn>
                              </p:par>
                            </p:childTnLst>
                          </p:cTn>
                        </p:par>
                        <p:par>
                          <p:cTn id="14" fill="hold" nodeType="afterGroup">
                            <p:stCondLst>
                              <p:cond delay="1500"/>
                            </p:stCondLst>
                            <p:childTnLst>
                              <p:par>
                                <p:cTn id="15" presetID="2" presetClass="entr" presetSubtype="4" fill="hold" nodeType="afterEffect">
                                  <p:stCondLst>
                                    <p:cond delay="500"/>
                                  </p:stCondLst>
                                  <p:childTnLst>
                                    <p:set>
                                      <p:cBhvr additive="repl">
                                        <p:cTn id="16" dur="1" fill="hold">
                                          <p:stCondLst>
                                            <p:cond delay="0"/>
                                          </p:stCondLst>
                                        </p:cTn>
                                        <p:tgtEl>
                                          <p:spTgt spid="12290">
                                            <p:txEl>
                                              <p:pRg st="4" end="4"/>
                                            </p:txEl>
                                          </p:spTgt>
                                        </p:tgtEl>
                                        <p:attrNameLst>
                                          <p:attrName>style.visibility</p:attrName>
                                        </p:attrNameLst>
                                      </p:cBhvr>
                                      <p:to>
                                        <p:strVal val="visible"/>
                                      </p:to>
                                    </p:set>
                                    <p:anim calcmode="lin" valueType="num">
                                      <p:cBhvr additive="repl">
                                        <p:cTn id="17" dur="500" fill="hold"/>
                                        <p:tgtEl>
                                          <p:spTgt spid="12290">
                                            <p:txEl>
                                              <p:pRg st="4" end="4"/>
                                            </p:txEl>
                                          </p:spTgt>
                                        </p:tgtEl>
                                        <p:attrNameLst>
                                          <p:attrName>ppt_x</p:attrName>
                                        </p:attrNameLst>
                                      </p:cBhvr>
                                      <p:tavLst>
                                        <p:tav tm="100000">
                                          <p:val>
                                            <p:strVal val="#ppt_x"/>
                                          </p:val>
                                        </p:tav>
                                        <p:tav>
                                          <p:val>
                                            <p:strVal val="#ppt_x"/>
                                          </p:val>
                                        </p:tav>
                                      </p:tavLst>
                                    </p:anim>
                                    <p:anim calcmode="lin" valueType="num">
                                      <p:cBhvr additive="repl">
                                        <p:cTn id="18" dur="500" fill="hold"/>
                                        <p:tgtEl>
                                          <p:spTgt spid="12290">
                                            <p:txEl>
                                              <p:pRg st="4" end="4"/>
                                            </p:txEl>
                                          </p:spTgt>
                                        </p:tgtEl>
                                        <p:attrNameLst>
                                          <p:attrName>ppt_y</p:attrName>
                                        </p:attrNameLst>
                                      </p:cBhvr>
                                      <p:tavLst>
                                        <p:tav tm="100000">
                                          <p:val>
                                            <p:strVal val="1+#ppt_h/2"/>
                                          </p:val>
                                        </p:tav>
                                        <p:tav>
                                          <p:val>
                                            <p:strVal val="#ppt_y"/>
                                          </p:val>
                                        </p:tav>
                                      </p:tavLst>
                                    </p:anim>
                                  </p:childTnLst>
                                </p:cTn>
                              </p:par>
                            </p:childTnLst>
                          </p:cTn>
                        </p:par>
                        <p:par>
                          <p:cTn id="19" fill="hold" nodeType="afterGroup">
                            <p:stCondLst>
                              <p:cond delay="2500"/>
                            </p:stCondLst>
                            <p:childTnLst>
                              <p:par>
                                <p:cTn id="20" presetID="2" presetClass="entr" presetSubtype="4" fill="hold" nodeType="afterEffect">
                                  <p:stCondLst>
                                    <p:cond delay="500"/>
                                  </p:stCondLst>
                                  <p:childTnLst>
                                    <p:set>
                                      <p:cBhvr additive="repl">
                                        <p:cTn id="21" dur="1" fill="hold">
                                          <p:stCondLst>
                                            <p:cond delay="0"/>
                                          </p:stCondLst>
                                        </p:cTn>
                                        <p:tgtEl>
                                          <p:spTgt spid="12290">
                                            <p:txEl>
                                              <p:pRg st="5" end="5"/>
                                            </p:txEl>
                                          </p:spTgt>
                                        </p:tgtEl>
                                        <p:attrNameLst>
                                          <p:attrName>style.visibility</p:attrName>
                                        </p:attrNameLst>
                                      </p:cBhvr>
                                      <p:to>
                                        <p:strVal val="visible"/>
                                      </p:to>
                                    </p:set>
                                    <p:anim calcmode="lin" valueType="num">
                                      <p:cBhvr additive="repl">
                                        <p:cTn id="22" dur="500" fill="hold"/>
                                        <p:tgtEl>
                                          <p:spTgt spid="12290">
                                            <p:txEl>
                                              <p:pRg st="5" end="5"/>
                                            </p:txEl>
                                          </p:spTgt>
                                        </p:tgtEl>
                                        <p:attrNameLst>
                                          <p:attrName>ppt_x</p:attrName>
                                        </p:attrNameLst>
                                      </p:cBhvr>
                                      <p:tavLst>
                                        <p:tav tm="100000">
                                          <p:val>
                                            <p:strVal val="#ppt_x"/>
                                          </p:val>
                                        </p:tav>
                                        <p:tav>
                                          <p:val>
                                            <p:strVal val="#ppt_x"/>
                                          </p:val>
                                        </p:tav>
                                      </p:tavLst>
                                    </p:anim>
                                    <p:anim calcmode="lin" valueType="num">
                                      <p:cBhvr additive="repl">
                                        <p:cTn id="23" dur="500" fill="hold"/>
                                        <p:tgtEl>
                                          <p:spTgt spid="12290">
                                            <p:txEl>
                                              <p:pRg st="5" end="5"/>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34CDD915-9208-088E-A8EB-2CA2816A0B7F}"/>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Καύση</a:t>
            </a:r>
          </a:p>
        </p:txBody>
      </p:sp>
      <p:sp>
        <p:nvSpPr>
          <p:cNvPr id="13314" name="Rectangle 2">
            <a:extLst>
              <a:ext uri="{FF2B5EF4-FFF2-40B4-BE49-F238E27FC236}">
                <a16:creationId xmlns:a16="http://schemas.microsoft.com/office/drawing/2014/main" id="{2595982C-45C9-A116-AA9E-5C588586D8D6}"/>
              </a:ext>
            </a:extLst>
          </p:cNvPr>
          <p:cNvSpPr>
            <a:spLocks noChangeArrowheads="1"/>
          </p:cNvSpPr>
          <p:nvPr/>
        </p:nvSpPr>
        <p:spPr bwMode="auto">
          <a:xfrm>
            <a:off x="395288" y="627063"/>
            <a:ext cx="8353425" cy="399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68288" indent="-268288">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213"/>
              </a:spcAft>
            </a:pPr>
            <a:r>
              <a:rPr lang="el-GR" altLang="el-GR"/>
              <a:t>Οι παράμετροι που επιδρούν στην ποιότητα της καύσης είναι: </a:t>
            </a:r>
          </a:p>
          <a:p>
            <a:pPr algn="just" hangingPunct="1">
              <a:lnSpc>
                <a:spcPct val="100000"/>
              </a:lnSpc>
              <a:spcAft>
                <a:spcPts val="1213"/>
              </a:spcAft>
              <a:buSzPct val="90000"/>
              <a:buFont typeface="Wingdings" pitchFamily="2" charset="0"/>
              <a:buChar char=""/>
            </a:pPr>
            <a:r>
              <a:rPr lang="el-GR" altLang="el-GR"/>
              <a:t>το καύσιμο,</a:t>
            </a:r>
          </a:p>
          <a:p>
            <a:pPr algn="just" hangingPunct="1">
              <a:lnSpc>
                <a:spcPct val="100000"/>
              </a:lnSpc>
              <a:spcAft>
                <a:spcPts val="1213"/>
              </a:spcAft>
              <a:buSzPct val="90000"/>
              <a:buFont typeface="Wingdings" pitchFamily="2" charset="0"/>
              <a:buChar char=""/>
            </a:pPr>
            <a:r>
              <a:rPr lang="el-GR" altLang="el-GR"/>
              <a:t>οι λειτουργικές συνθήκες του κινητήρα (στροφές, θερμοκρασία, φορτίο, περίσσεια ή έλλειψη αέρα), και</a:t>
            </a:r>
          </a:p>
          <a:p>
            <a:pPr algn="just" hangingPunct="1">
              <a:lnSpc>
                <a:spcPct val="100000"/>
              </a:lnSpc>
              <a:spcAft>
                <a:spcPts val="1213"/>
              </a:spcAft>
              <a:buSzPct val="90000"/>
              <a:buFont typeface="Wingdings" pitchFamily="2" charset="0"/>
              <a:buChar char=""/>
            </a:pPr>
            <a:r>
              <a:rPr lang="el-GR" altLang="el-GR"/>
              <a:t>η σχεδίαση του κινητήρα (σχέση συμπίεσης, διαστάσεις και μέγεθος κυλίνδρου, σχήμα του θαλάμου καύσης)</a:t>
            </a:r>
          </a:p>
          <a:p>
            <a:pPr algn="ctr" hangingPunct="1">
              <a:lnSpc>
                <a:spcPct val="100000"/>
              </a:lnSpc>
              <a:buClrTx/>
              <a:buSzTx/>
              <a:buFontTx/>
              <a:buNone/>
            </a:pPr>
            <a:endParaRPr lang="el-GR" altLang="el-GR"/>
          </a:p>
          <a:p>
            <a:pPr algn="ctr" hangingPunct="1">
              <a:lnSpc>
                <a:spcPct val="100000"/>
              </a:lnSpc>
              <a:buClrTx/>
              <a:buSzTx/>
              <a:buFontTx/>
              <a:buNone/>
            </a:pPr>
            <a:r>
              <a:rPr lang="el-GR" altLang="el-GR"/>
              <a:t>Η καύση είναι αποδοτική, όταν η απόσταση διάδοσης του μετώπου της φλόγας είναι μικρή. </a:t>
            </a:r>
          </a:p>
          <a:p>
            <a:pPr algn="ctr" hangingPunct="1">
              <a:lnSpc>
                <a:spcPct val="100000"/>
              </a:lnSpc>
              <a:buClrTx/>
              <a:buSzTx/>
              <a:buFontTx/>
              <a:buNone/>
            </a:pPr>
            <a:r>
              <a:rPr lang="el-GR" altLang="el-GR"/>
              <a:t>Η ανάφλεξη του μίγματος γίνεται στο πιο ζεστό σημείο του θαλάμου καύσης, ενώ το μέτωπο της φλόγας προχωρά προς τα ψυχρότερα τοιχώματα του κυλίνδρου, χωρίς να σχηματίζεται ενδιάμεσα άλλο μέτωπο φλόγας.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3314">
                                            <p:txEl>
                                              <p:pRg st="1" end="1"/>
                                            </p:txEl>
                                          </p:spTgt>
                                        </p:tgtEl>
                                        <p:attrNameLst>
                                          <p:attrName>style.visibility</p:attrName>
                                        </p:attrNameLst>
                                      </p:cBhvr>
                                      <p:to>
                                        <p:strVal val="visible"/>
                                      </p:to>
                                    </p:set>
                                    <p:anim calcmode="lin" valueType="num">
                                      <p:cBhvr additive="repl">
                                        <p:cTn id="7" dur="500" fill="hold"/>
                                        <p:tgtEl>
                                          <p:spTgt spid="13314">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13314">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3314">
                                            <p:txEl>
                                              <p:pRg st="2" end="2"/>
                                            </p:txEl>
                                          </p:spTgt>
                                        </p:tgtEl>
                                        <p:attrNameLst>
                                          <p:attrName>style.visibility</p:attrName>
                                        </p:attrNameLst>
                                      </p:cBhvr>
                                      <p:to>
                                        <p:strVal val="visible"/>
                                      </p:to>
                                    </p:set>
                                    <p:anim calcmode="lin" valueType="num">
                                      <p:cBhvr additive="repl">
                                        <p:cTn id="13" dur="500" fill="hold"/>
                                        <p:tgtEl>
                                          <p:spTgt spid="13314">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13314">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3314">
                                            <p:txEl>
                                              <p:pRg st="3" end="3"/>
                                            </p:txEl>
                                          </p:spTgt>
                                        </p:tgtEl>
                                        <p:attrNameLst>
                                          <p:attrName>style.visibility</p:attrName>
                                        </p:attrNameLst>
                                      </p:cBhvr>
                                      <p:to>
                                        <p:strVal val="visible"/>
                                      </p:to>
                                    </p:set>
                                    <p:anim calcmode="lin" valueType="num">
                                      <p:cBhvr additive="repl">
                                        <p:cTn id="19" dur="500" fill="hold"/>
                                        <p:tgtEl>
                                          <p:spTgt spid="13314">
                                            <p:txEl>
                                              <p:pRg st="3" end="3"/>
                                            </p:txEl>
                                          </p:spTgt>
                                        </p:tgtEl>
                                        <p:attrNameLst>
                                          <p:attrName>ppt_x</p:attrName>
                                        </p:attrNameLst>
                                      </p:cBhvr>
                                      <p:tavLst>
                                        <p:tav tm="100000">
                                          <p:val>
                                            <p:strVal val="#ppt_x"/>
                                          </p:val>
                                        </p:tav>
                                        <p:tav>
                                          <p:val>
                                            <p:strVal val="#ppt_x"/>
                                          </p:val>
                                        </p:tav>
                                      </p:tavLst>
                                    </p:anim>
                                    <p:anim calcmode="lin" valueType="num">
                                      <p:cBhvr additive="repl">
                                        <p:cTn id="20" dur="500" fill="hold"/>
                                        <p:tgtEl>
                                          <p:spTgt spid="13314">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3314">
                                            <p:txEl>
                                              <p:pRg st="5" end="5"/>
                                            </p:txEl>
                                          </p:spTgt>
                                        </p:tgtEl>
                                        <p:attrNameLst>
                                          <p:attrName>style.visibility</p:attrName>
                                        </p:attrNameLst>
                                      </p:cBhvr>
                                      <p:to>
                                        <p:strVal val="visible"/>
                                      </p:to>
                                    </p:set>
                                    <p:anim calcmode="lin" valueType="num">
                                      <p:cBhvr additive="repl">
                                        <p:cTn id="25" dur="500" fill="hold"/>
                                        <p:tgtEl>
                                          <p:spTgt spid="13314">
                                            <p:txEl>
                                              <p:pRg st="5" end="5"/>
                                            </p:txEl>
                                          </p:spTgt>
                                        </p:tgtEl>
                                        <p:attrNameLst>
                                          <p:attrName>ppt_x</p:attrName>
                                        </p:attrNameLst>
                                      </p:cBhvr>
                                      <p:tavLst>
                                        <p:tav tm="100000">
                                          <p:val>
                                            <p:strVal val="#ppt_x"/>
                                          </p:val>
                                        </p:tav>
                                        <p:tav>
                                          <p:val>
                                            <p:strVal val="#ppt_x"/>
                                          </p:val>
                                        </p:tav>
                                      </p:tavLst>
                                    </p:anim>
                                    <p:anim calcmode="lin" valueType="num">
                                      <p:cBhvr additive="repl">
                                        <p:cTn id="26" dur="500" fill="hold"/>
                                        <p:tgtEl>
                                          <p:spTgt spid="13314">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3314">
                                            <p:txEl>
                                              <p:pRg st="6" end="6"/>
                                            </p:txEl>
                                          </p:spTgt>
                                        </p:tgtEl>
                                        <p:attrNameLst>
                                          <p:attrName>style.visibility</p:attrName>
                                        </p:attrNameLst>
                                      </p:cBhvr>
                                      <p:to>
                                        <p:strVal val="visible"/>
                                      </p:to>
                                    </p:set>
                                    <p:anim calcmode="lin" valueType="num">
                                      <p:cBhvr additive="repl">
                                        <p:cTn id="31" dur="500" fill="hold"/>
                                        <p:tgtEl>
                                          <p:spTgt spid="13314">
                                            <p:txEl>
                                              <p:pRg st="6" end="6"/>
                                            </p:txEl>
                                          </p:spTgt>
                                        </p:tgtEl>
                                        <p:attrNameLst>
                                          <p:attrName>ppt_x</p:attrName>
                                        </p:attrNameLst>
                                      </p:cBhvr>
                                      <p:tavLst>
                                        <p:tav tm="100000">
                                          <p:val>
                                            <p:strVal val="#ppt_x"/>
                                          </p:val>
                                        </p:tav>
                                        <p:tav>
                                          <p:val>
                                            <p:strVal val="#ppt_x"/>
                                          </p:val>
                                        </p:tav>
                                      </p:tavLst>
                                    </p:anim>
                                    <p:anim calcmode="lin" valueType="num">
                                      <p:cBhvr additive="repl">
                                        <p:cTn id="32" dur="500" fill="hold"/>
                                        <p:tgtEl>
                                          <p:spTgt spid="13314">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onstantia"/>
        <a:ea typeface="AR PL SungtiL GB"/>
        <a:cs typeface="AR PL SungtiL GB"/>
      </a:majorFont>
      <a:minorFont>
        <a:latin typeface="Calibri"/>
        <a:ea typeface="AR PL SungtiL GB"/>
        <a:cs typeface="AR PL SungtiL GB"/>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effectLst/>
            <a:latin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Flow</Template>
  <TotalTime>974</TotalTime>
  <Words>4385</Words>
  <Application>Microsoft Macintosh PowerPoint</Application>
  <PresentationFormat>Προβολή στην οθόνη (16:9)</PresentationFormat>
  <Paragraphs>419</Paragraphs>
  <Slides>57</Slides>
  <Notes>57</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57</vt:i4>
      </vt:variant>
    </vt:vector>
  </HeadingPairs>
  <TitlesOfParts>
    <vt:vector size="66" baseType="lpstr">
      <vt:lpstr>Times New Roman</vt:lpstr>
      <vt:lpstr>Constantia</vt:lpstr>
      <vt:lpstr>AR PL SungtiL GB</vt:lpstr>
      <vt:lpstr>Calibri</vt:lpstr>
      <vt:lpstr>Arial</vt:lpstr>
      <vt:lpstr>DejaVu Sans</vt:lpstr>
      <vt:lpstr>Wingdings</vt:lpstr>
      <vt:lpstr>Θέμα του Office</vt:lpstr>
      <vt:lpstr>1_Θέμα του Office</vt:lpstr>
      <vt:lpstr>Μ.Ε.Κ.  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Μ.Ε.Κ.  Ι</dc:title>
  <dc:creator>xps</dc:creator>
  <cp:lastModifiedBy>GEORGIA GEORGATZOGLOU</cp:lastModifiedBy>
  <cp:revision>145</cp:revision>
  <cp:lastPrinted>1601-01-01T00:00:00Z</cp:lastPrinted>
  <dcterms:created xsi:type="dcterms:W3CDTF">2015-09-27T16:42:25Z</dcterms:created>
  <dcterms:modified xsi:type="dcterms:W3CDTF">2024-03-17T11:54:07Z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PresentationFormat">
    <vt:lpwstr>Προβολή στην οθόνη (16:9)</vt:lpwstr>
  </property>
  <property fmtid="{D5CDD505-2E9C-101B-9397-08002B2CF9AE}" pid="4" name="Slides">
    <vt:r8>58</vt:r8>
  </property>
</Properties>
</file>