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73" r:id="rId2"/>
  </p:sldMasterIdLst>
  <p:notesMasterIdLst>
    <p:notesMasterId r:id="rId50"/>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7559675" cy="10691813"/>
  <p:defaultTextStyle>
    <a:defPPr>
      <a:defRPr lang="en-GB"/>
    </a:defPPr>
    <a:lvl1pPr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1pPr>
    <a:lvl2pPr marL="742950" indent="-28575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2pPr>
    <a:lvl3pPr marL="11430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3pPr>
    <a:lvl4pPr marL="16002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4pPr>
    <a:lvl5pPr marL="20574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3"/>
  </p:normalViewPr>
  <p:slideViewPr>
    <p:cSldViewPr>
      <p:cViewPr varScale="1">
        <p:scale>
          <a:sx n="114" d="100"/>
          <a:sy n="114" d="100"/>
        </p:scale>
        <p:origin x="1024"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31237D60-E4B6-DAA4-0EED-1657B3139EA3}"/>
              </a:ext>
            </a:extLst>
          </p:cNvPr>
          <p:cNvSpPr>
            <a:spLocks noGrp="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id="{C1D227C6-3F0C-5F81-3CB8-30896469353E}"/>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l-GR"/>
          </a:p>
        </p:txBody>
      </p:sp>
      <p:sp>
        <p:nvSpPr>
          <p:cNvPr id="3075" name="Rectangle 3">
            <a:extLst>
              <a:ext uri="{FF2B5EF4-FFF2-40B4-BE49-F238E27FC236}">
                <a16:creationId xmlns:a16="http://schemas.microsoft.com/office/drawing/2014/main" id="{F0C0E46A-0A04-388F-53C2-01F429E0B1B4}"/>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6" name="Rectangle 4">
            <a:extLst>
              <a:ext uri="{FF2B5EF4-FFF2-40B4-BE49-F238E27FC236}">
                <a16:creationId xmlns:a16="http://schemas.microsoft.com/office/drawing/2014/main" id="{29EAC1EF-1554-D193-524E-1A624358FCF6}"/>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7" name="Rectangle 5">
            <a:extLst>
              <a:ext uri="{FF2B5EF4-FFF2-40B4-BE49-F238E27FC236}">
                <a16:creationId xmlns:a16="http://schemas.microsoft.com/office/drawing/2014/main" id="{EB7B7221-C971-2141-E575-A4F1E6E6AE28}"/>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8" name="Rectangle 6">
            <a:extLst>
              <a:ext uri="{FF2B5EF4-FFF2-40B4-BE49-F238E27FC236}">
                <a16:creationId xmlns:a16="http://schemas.microsoft.com/office/drawing/2014/main" id="{884C73DD-6D46-D3C3-5869-6345FA4C6A6B}"/>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fld id="{729BC40F-1533-094F-B622-38C0A5B12E1D}" type="slidenum">
              <a:rPr lang="en-US" altLang="el-G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3F5F100-86B1-5659-9BB8-E2A55D46160E}"/>
              </a:ext>
            </a:extLst>
          </p:cNvPr>
          <p:cNvSpPr>
            <a:spLocks noGrp="1" noChangeArrowheads="1"/>
          </p:cNvSpPr>
          <p:nvPr>
            <p:ph type="sldNum"/>
          </p:nvPr>
        </p:nvSpPr>
        <p:spPr>
          <a:ln/>
        </p:spPr>
        <p:txBody>
          <a:bodyPr/>
          <a:lstStyle/>
          <a:p>
            <a:fld id="{4FE5BDC1-C989-EF46-AEB1-2DA4E621432D}" type="slidenum">
              <a:rPr lang="en-US" altLang="el-GR"/>
              <a:pPr/>
              <a:t>1</a:t>
            </a:fld>
            <a:endParaRPr lang="en-US" altLang="el-GR"/>
          </a:p>
        </p:txBody>
      </p:sp>
      <p:sp>
        <p:nvSpPr>
          <p:cNvPr id="53249" name="Text Box 1">
            <a:extLst>
              <a:ext uri="{FF2B5EF4-FFF2-40B4-BE49-F238E27FC236}">
                <a16:creationId xmlns:a16="http://schemas.microsoft.com/office/drawing/2014/main" id="{0E1DBB21-1A01-459A-51C1-22AC0252740C}"/>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a:extLst>
              <a:ext uri="{FF2B5EF4-FFF2-40B4-BE49-F238E27FC236}">
                <a16:creationId xmlns:a16="http://schemas.microsoft.com/office/drawing/2014/main" id="{C277DF45-0350-442A-BEF2-04924C0E46E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38E809D-CB98-2898-A94C-74856D55FD48}"/>
              </a:ext>
            </a:extLst>
          </p:cNvPr>
          <p:cNvSpPr>
            <a:spLocks noGrp="1" noChangeArrowheads="1"/>
          </p:cNvSpPr>
          <p:nvPr>
            <p:ph type="sldNum"/>
          </p:nvPr>
        </p:nvSpPr>
        <p:spPr>
          <a:ln/>
        </p:spPr>
        <p:txBody>
          <a:bodyPr/>
          <a:lstStyle/>
          <a:p>
            <a:fld id="{63F8FD0F-DE46-3A4F-AFFC-629BA85DB719}" type="slidenum">
              <a:rPr lang="en-US" altLang="el-GR"/>
              <a:pPr/>
              <a:t>10</a:t>
            </a:fld>
            <a:endParaRPr lang="en-US" altLang="el-GR"/>
          </a:p>
        </p:txBody>
      </p:sp>
      <p:sp>
        <p:nvSpPr>
          <p:cNvPr id="63489" name="Text Box 1">
            <a:extLst>
              <a:ext uri="{FF2B5EF4-FFF2-40B4-BE49-F238E27FC236}">
                <a16:creationId xmlns:a16="http://schemas.microsoft.com/office/drawing/2014/main" id="{CDA5CA7B-5497-0C9B-30E2-E049BE3C3F9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CA9E263A-EAF2-5742-301A-9C7ED718391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B516952-60CF-48CF-EF66-191AD6E3A1CE}"/>
              </a:ext>
            </a:extLst>
          </p:cNvPr>
          <p:cNvSpPr>
            <a:spLocks noGrp="1" noChangeArrowheads="1"/>
          </p:cNvSpPr>
          <p:nvPr>
            <p:ph type="sldNum"/>
          </p:nvPr>
        </p:nvSpPr>
        <p:spPr>
          <a:ln/>
        </p:spPr>
        <p:txBody>
          <a:bodyPr/>
          <a:lstStyle/>
          <a:p>
            <a:fld id="{71C8C010-694F-3849-A897-B31B4BFC32F4}" type="slidenum">
              <a:rPr lang="en-US" altLang="el-GR"/>
              <a:pPr/>
              <a:t>11</a:t>
            </a:fld>
            <a:endParaRPr lang="en-US" altLang="el-GR"/>
          </a:p>
        </p:txBody>
      </p:sp>
      <p:sp>
        <p:nvSpPr>
          <p:cNvPr id="64513" name="Text Box 1">
            <a:extLst>
              <a:ext uri="{FF2B5EF4-FFF2-40B4-BE49-F238E27FC236}">
                <a16:creationId xmlns:a16="http://schemas.microsoft.com/office/drawing/2014/main" id="{33A3DC44-0876-0A47-9084-1FC41B56820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Text Box 2">
            <a:extLst>
              <a:ext uri="{FF2B5EF4-FFF2-40B4-BE49-F238E27FC236}">
                <a16:creationId xmlns:a16="http://schemas.microsoft.com/office/drawing/2014/main" id="{BA6ED71F-EC07-8FF3-1D30-AEE293B755F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A6DF4C7-FAA6-9BC8-16E9-9A982590C22F}"/>
              </a:ext>
            </a:extLst>
          </p:cNvPr>
          <p:cNvSpPr>
            <a:spLocks noGrp="1" noChangeArrowheads="1"/>
          </p:cNvSpPr>
          <p:nvPr>
            <p:ph type="sldNum"/>
          </p:nvPr>
        </p:nvSpPr>
        <p:spPr>
          <a:ln/>
        </p:spPr>
        <p:txBody>
          <a:bodyPr/>
          <a:lstStyle/>
          <a:p>
            <a:fld id="{0A2548C2-EF70-B048-8BDA-A2D7DCC2C04A}" type="slidenum">
              <a:rPr lang="en-US" altLang="el-GR"/>
              <a:pPr/>
              <a:t>12</a:t>
            </a:fld>
            <a:endParaRPr lang="en-US" altLang="el-GR"/>
          </a:p>
        </p:txBody>
      </p:sp>
      <p:sp>
        <p:nvSpPr>
          <p:cNvPr id="65537" name="Text Box 1">
            <a:extLst>
              <a:ext uri="{FF2B5EF4-FFF2-40B4-BE49-F238E27FC236}">
                <a16:creationId xmlns:a16="http://schemas.microsoft.com/office/drawing/2014/main" id="{65255C4F-0350-A1C8-BDA4-48AC5198FF2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6BB6A3D3-55DB-D539-28EC-7DB93F4D014F}"/>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D9DA54-7400-F330-AEB9-DA733C6574F6}"/>
              </a:ext>
            </a:extLst>
          </p:cNvPr>
          <p:cNvSpPr>
            <a:spLocks noGrp="1" noChangeArrowheads="1"/>
          </p:cNvSpPr>
          <p:nvPr>
            <p:ph type="sldNum"/>
          </p:nvPr>
        </p:nvSpPr>
        <p:spPr>
          <a:ln/>
        </p:spPr>
        <p:txBody>
          <a:bodyPr/>
          <a:lstStyle/>
          <a:p>
            <a:fld id="{C9EDC26A-EF2B-284A-9D56-79A5AF8DED42}" type="slidenum">
              <a:rPr lang="en-US" altLang="el-GR"/>
              <a:pPr/>
              <a:t>13</a:t>
            </a:fld>
            <a:endParaRPr lang="en-US" altLang="el-GR"/>
          </a:p>
        </p:txBody>
      </p:sp>
      <p:sp>
        <p:nvSpPr>
          <p:cNvPr id="66561" name="Text Box 1">
            <a:extLst>
              <a:ext uri="{FF2B5EF4-FFF2-40B4-BE49-F238E27FC236}">
                <a16:creationId xmlns:a16="http://schemas.microsoft.com/office/drawing/2014/main" id="{EAE4A270-9794-1A71-6143-76D914B2216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8099E1F4-F793-0870-6853-A8EE5750712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DEBA8AE-8248-6363-5A75-355445AC599E}"/>
              </a:ext>
            </a:extLst>
          </p:cNvPr>
          <p:cNvSpPr>
            <a:spLocks noGrp="1" noChangeArrowheads="1"/>
          </p:cNvSpPr>
          <p:nvPr>
            <p:ph type="sldNum"/>
          </p:nvPr>
        </p:nvSpPr>
        <p:spPr>
          <a:ln/>
        </p:spPr>
        <p:txBody>
          <a:bodyPr/>
          <a:lstStyle/>
          <a:p>
            <a:fld id="{81ECC7D5-D5E2-7F4E-B468-8A409C0EA349}" type="slidenum">
              <a:rPr lang="en-US" altLang="el-GR"/>
              <a:pPr/>
              <a:t>14</a:t>
            </a:fld>
            <a:endParaRPr lang="en-US" altLang="el-GR"/>
          </a:p>
        </p:txBody>
      </p:sp>
      <p:sp>
        <p:nvSpPr>
          <p:cNvPr id="67585" name="Text Box 1">
            <a:extLst>
              <a:ext uri="{FF2B5EF4-FFF2-40B4-BE49-F238E27FC236}">
                <a16:creationId xmlns:a16="http://schemas.microsoft.com/office/drawing/2014/main" id="{BF25FEF5-4B98-5A88-935E-DCCF334DC2D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Text Box 2">
            <a:extLst>
              <a:ext uri="{FF2B5EF4-FFF2-40B4-BE49-F238E27FC236}">
                <a16:creationId xmlns:a16="http://schemas.microsoft.com/office/drawing/2014/main" id="{0CB9FB35-AC88-5113-CADE-8238780B9BE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9E3C476-4842-CDC3-4A98-D52D28F604A5}"/>
              </a:ext>
            </a:extLst>
          </p:cNvPr>
          <p:cNvSpPr>
            <a:spLocks noGrp="1" noChangeArrowheads="1"/>
          </p:cNvSpPr>
          <p:nvPr>
            <p:ph type="sldNum"/>
          </p:nvPr>
        </p:nvSpPr>
        <p:spPr>
          <a:ln/>
        </p:spPr>
        <p:txBody>
          <a:bodyPr/>
          <a:lstStyle/>
          <a:p>
            <a:fld id="{C200B863-7219-7246-BE64-FD9D02F42DC6}" type="slidenum">
              <a:rPr lang="en-US" altLang="el-GR"/>
              <a:pPr/>
              <a:t>15</a:t>
            </a:fld>
            <a:endParaRPr lang="en-US" altLang="el-GR"/>
          </a:p>
        </p:txBody>
      </p:sp>
      <p:sp>
        <p:nvSpPr>
          <p:cNvPr id="68609" name="Text Box 1">
            <a:extLst>
              <a:ext uri="{FF2B5EF4-FFF2-40B4-BE49-F238E27FC236}">
                <a16:creationId xmlns:a16="http://schemas.microsoft.com/office/drawing/2014/main" id="{87FA6576-A989-7928-7CD8-63560867836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a:extLst>
              <a:ext uri="{FF2B5EF4-FFF2-40B4-BE49-F238E27FC236}">
                <a16:creationId xmlns:a16="http://schemas.microsoft.com/office/drawing/2014/main" id="{1010944B-FBB4-6696-2A67-E1F54C77174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EABB36C-B4C2-E40C-EA19-C6A3C780FA52}"/>
              </a:ext>
            </a:extLst>
          </p:cNvPr>
          <p:cNvSpPr>
            <a:spLocks noGrp="1" noChangeArrowheads="1"/>
          </p:cNvSpPr>
          <p:nvPr>
            <p:ph type="sldNum"/>
          </p:nvPr>
        </p:nvSpPr>
        <p:spPr>
          <a:ln/>
        </p:spPr>
        <p:txBody>
          <a:bodyPr/>
          <a:lstStyle/>
          <a:p>
            <a:fld id="{585CA78B-F79D-F844-84EB-C69C31A03687}" type="slidenum">
              <a:rPr lang="en-US" altLang="el-GR"/>
              <a:pPr/>
              <a:t>16</a:t>
            </a:fld>
            <a:endParaRPr lang="en-US" altLang="el-GR"/>
          </a:p>
        </p:txBody>
      </p:sp>
      <p:sp>
        <p:nvSpPr>
          <p:cNvPr id="69633" name="Text Box 1">
            <a:extLst>
              <a:ext uri="{FF2B5EF4-FFF2-40B4-BE49-F238E27FC236}">
                <a16:creationId xmlns:a16="http://schemas.microsoft.com/office/drawing/2014/main" id="{B07EC745-6B80-5957-6A49-01B48D9FED5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BB855825-7D43-26FB-6648-B534E48845E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6A5E08E-F248-0CCA-C619-2AEBB95F94FC}"/>
              </a:ext>
            </a:extLst>
          </p:cNvPr>
          <p:cNvSpPr>
            <a:spLocks noGrp="1" noChangeArrowheads="1"/>
          </p:cNvSpPr>
          <p:nvPr>
            <p:ph type="sldNum"/>
          </p:nvPr>
        </p:nvSpPr>
        <p:spPr>
          <a:ln/>
        </p:spPr>
        <p:txBody>
          <a:bodyPr/>
          <a:lstStyle/>
          <a:p>
            <a:fld id="{F2B49ABB-74A5-0148-8579-16D39FF8AEBC}" type="slidenum">
              <a:rPr lang="en-US" altLang="el-GR"/>
              <a:pPr/>
              <a:t>17</a:t>
            </a:fld>
            <a:endParaRPr lang="en-US" altLang="el-GR"/>
          </a:p>
        </p:txBody>
      </p:sp>
      <p:sp>
        <p:nvSpPr>
          <p:cNvPr id="70657" name="Text Box 1">
            <a:extLst>
              <a:ext uri="{FF2B5EF4-FFF2-40B4-BE49-F238E27FC236}">
                <a16:creationId xmlns:a16="http://schemas.microsoft.com/office/drawing/2014/main" id="{73A2D543-F142-7648-A598-2193A448FC0B}"/>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3A1AD810-B3FF-A722-2B13-399B0E8FC35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39D1C64-9043-4EE6-DA24-B685D1FD51D2}"/>
              </a:ext>
            </a:extLst>
          </p:cNvPr>
          <p:cNvSpPr>
            <a:spLocks noGrp="1" noChangeArrowheads="1"/>
          </p:cNvSpPr>
          <p:nvPr>
            <p:ph type="sldNum"/>
          </p:nvPr>
        </p:nvSpPr>
        <p:spPr>
          <a:ln/>
        </p:spPr>
        <p:txBody>
          <a:bodyPr/>
          <a:lstStyle/>
          <a:p>
            <a:fld id="{A2CC9627-0E3C-B04C-9C01-3486A8B2FC78}" type="slidenum">
              <a:rPr lang="en-US" altLang="el-GR"/>
              <a:pPr/>
              <a:t>18</a:t>
            </a:fld>
            <a:endParaRPr lang="en-US" altLang="el-GR"/>
          </a:p>
        </p:txBody>
      </p:sp>
      <p:sp>
        <p:nvSpPr>
          <p:cNvPr id="71681" name="Text Box 1">
            <a:extLst>
              <a:ext uri="{FF2B5EF4-FFF2-40B4-BE49-F238E27FC236}">
                <a16:creationId xmlns:a16="http://schemas.microsoft.com/office/drawing/2014/main" id="{C6B9774B-813E-E72D-A17A-D93B4CF0BE50}"/>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9EC59F7B-AA63-AA0D-E8D4-AECE5A97388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0DFA796-78A2-0FC2-E4E9-616287C8AE52}"/>
              </a:ext>
            </a:extLst>
          </p:cNvPr>
          <p:cNvSpPr>
            <a:spLocks noGrp="1" noChangeArrowheads="1"/>
          </p:cNvSpPr>
          <p:nvPr>
            <p:ph type="sldNum"/>
          </p:nvPr>
        </p:nvSpPr>
        <p:spPr>
          <a:ln/>
        </p:spPr>
        <p:txBody>
          <a:bodyPr/>
          <a:lstStyle/>
          <a:p>
            <a:fld id="{82AB1BE2-9724-D94D-B634-B838FF0F297C}" type="slidenum">
              <a:rPr lang="en-US" altLang="el-GR"/>
              <a:pPr/>
              <a:t>19</a:t>
            </a:fld>
            <a:endParaRPr lang="en-US" altLang="el-GR"/>
          </a:p>
        </p:txBody>
      </p:sp>
      <p:sp>
        <p:nvSpPr>
          <p:cNvPr id="72705" name="Text Box 1">
            <a:extLst>
              <a:ext uri="{FF2B5EF4-FFF2-40B4-BE49-F238E27FC236}">
                <a16:creationId xmlns:a16="http://schemas.microsoft.com/office/drawing/2014/main" id="{3C2214BA-42AA-46A8-ADDF-3B92DE0E865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8429C910-DB44-4F72-65EE-9732CD7AE42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2A3B0BC-FF66-5CD4-69C1-9B16B4C36E2D}"/>
              </a:ext>
            </a:extLst>
          </p:cNvPr>
          <p:cNvSpPr>
            <a:spLocks noGrp="1" noChangeArrowheads="1"/>
          </p:cNvSpPr>
          <p:nvPr>
            <p:ph type="sldNum"/>
          </p:nvPr>
        </p:nvSpPr>
        <p:spPr>
          <a:ln/>
        </p:spPr>
        <p:txBody>
          <a:bodyPr/>
          <a:lstStyle/>
          <a:p>
            <a:fld id="{9F47100C-5885-8B4A-8147-E241B7AA9667}" type="slidenum">
              <a:rPr lang="en-US" altLang="el-GR"/>
              <a:pPr/>
              <a:t>2</a:t>
            </a:fld>
            <a:endParaRPr lang="en-US" altLang="el-GR"/>
          </a:p>
        </p:txBody>
      </p:sp>
      <p:sp>
        <p:nvSpPr>
          <p:cNvPr id="55297" name="Text Box 1">
            <a:extLst>
              <a:ext uri="{FF2B5EF4-FFF2-40B4-BE49-F238E27FC236}">
                <a16:creationId xmlns:a16="http://schemas.microsoft.com/office/drawing/2014/main" id="{A702BD2B-3BAF-7573-F064-7FF3FB2BE9E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a:extLst>
              <a:ext uri="{FF2B5EF4-FFF2-40B4-BE49-F238E27FC236}">
                <a16:creationId xmlns:a16="http://schemas.microsoft.com/office/drawing/2014/main" id="{08D2CAC7-633E-A451-1BCE-B28600212C0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B31C2A5-4198-DC9E-415D-01B0FE14A739}"/>
              </a:ext>
            </a:extLst>
          </p:cNvPr>
          <p:cNvSpPr>
            <a:spLocks noGrp="1" noChangeArrowheads="1"/>
          </p:cNvSpPr>
          <p:nvPr>
            <p:ph type="sldNum"/>
          </p:nvPr>
        </p:nvSpPr>
        <p:spPr>
          <a:ln/>
        </p:spPr>
        <p:txBody>
          <a:bodyPr/>
          <a:lstStyle/>
          <a:p>
            <a:fld id="{DCB1A211-68E9-F343-AC28-D3E35D638CFA}" type="slidenum">
              <a:rPr lang="en-US" altLang="el-GR"/>
              <a:pPr/>
              <a:t>20</a:t>
            </a:fld>
            <a:endParaRPr lang="en-US" altLang="el-GR"/>
          </a:p>
        </p:txBody>
      </p:sp>
      <p:sp>
        <p:nvSpPr>
          <p:cNvPr id="73729" name="Text Box 1">
            <a:extLst>
              <a:ext uri="{FF2B5EF4-FFF2-40B4-BE49-F238E27FC236}">
                <a16:creationId xmlns:a16="http://schemas.microsoft.com/office/drawing/2014/main" id="{9D5B0AAF-BE49-F65C-927B-830F2AA0FAF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9C88EBDD-F5ED-230A-A189-9A3E9E55EF8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75FDECB-D8E7-466C-6982-8787F0D66A5B}"/>
              </a:ext>
            </a:extLst>
          </p:cNvPr>
          <p:cNvSpPr>
            <a:spLocks noGrp="1" noChangeArrowheads="1"/>
          </p:cNvSpPr>
          <p:nvPr>
            <p:ph type="sldNum"/>
          </p:nvPr>
        </p:nvSpPr>
        <p:spPr>
          <a:ln/>
        </p:spPr>
        <p:txBody>
          <a:bodyPr/>
          <a:lstStyle/>
          <a:p>
            <a:fld id="{6E086DDA-D143-6149-BF89-DEDA1EB2EBBC}" type="slidenum">
              <a:rPr lang="en-US" altLang="el-GR"/>
              <a:pPr/>
              <a:t>21</a:t>
            </a:fld>
            <a:endParaRPr lang="en-US" altLang="el-GR"/>
          </a:p>
        </p:txBody>
      </p:sp>
      <p:sp>
        <p:nvSpPr>
          <p:cNvPr id="74753" name="Text Box 1">
            <a:extLst>
              <a:ext uri="{FF2B5EF4-FFF2-40B4-BE49-F238E27FC236}">
                <a16:creationId xmlns:a16="http://schemas.microsoft.com/office/drawing/2014/main" id="{86DAF927-8E75-8320-55A3-664BB6D0B86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A288DE4B-1FC7-33F5-9458-52840AB6EE2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444436A-772D-1AC0-AD94-2A5CBD0828E4}"/>
              </a:ext>
            </a:extLst>
          </p:cNvPr>
          <p:cNvSpPr>
            <a:spLocks noGrp="1" noChangeArrowheads="1"/>
          </p:cNvSpPr>
          <p:nvPr>
            <p:ph type="sldNum"/>
          </p:nvPr>
        </p:nvSpPr>
        <p:spPr>
          <a:ln/>
        </p:spPr>
        <p:txBody>
          <a:bodyPr/>
          <a:lstStyle/>
          <a:p>
            <a:fld id="{8416547E-C06B-F14B-9E41-722F12E43DF5}" type="slidenum">
              <a:rPr lang="en-US" altLang="el-GR"/>
              <a:pPr/>
              <a:t>22</a:t>
            </a:fld>
            <a:endParaRPr lang="en-US" altLang="el-GR"/>
          </a:p>
        </p:txBody>
      </p:sp>
      <p:sp>
        <p:nvSpPr>
          <p:cNvPr id="75777" name="Text Box 1">
            <a:extLst>
              <a:ext uri="{FF2B5EF4-FFF2-40B4-BE49-F238E27FC236}">
                <a16:creationId xmlns:a16="http://schemas.microsoft.com/office/drawing/2014/main" id="{4DC526D3-FD46-0A36-0BCC-7431688D654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9DF0A50D-A380-8E8D-63CB-A1653D86395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0D975B-1E14-3203-E530-1EDF70235B33}"/>
              </a:ext>
            </a:extLst>
          </p:cNvPr>
          <p:cNvSpPr>
            <a:spLocks noGrp="1" noChangeArrowheads="1"/>
          </p:cNvSpPr>
          <p:nvPr>
            <p:ph type="sldNum"/>
          </p:nvPr>
        </p:nvSpPr>
        <p:spPr>
          <a:ln/>
        </p:spPr>
        <p:txBody>
          <a:bodyPr/>
          <a:lstStyle/>
          <a:p>
            <a:fld id="{96EB5219-19A0-B74A-AB9F-F2F77226067E}" type="slidenum">
              <a:rPr lang="en-US" altLang="el-GR"/>
              <a:pPr/>
              <a:t>23</a:t>
            </a:fld>
            <a:endParaRPr lang="en-US" altLang="el-GR"/>
          </a:p>
        </p:txBody>
      </p:sp>
      <p:sp>
        <p:nvSpPr>
          <p:cNvPr id="76801" name="Text Box 1">
            <a:extLst>
              <a:ext uri="{FF2B5EF4-FFF2-40B4-BE49-F238E27FC236}">
                <a16:creationId xmlns:a16="http://schemas.microsoft.com/office/drawing/2014/main" id="{37E1C9C0-6E00-1FD8-453D-9418C541D5A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981B2CC5-6629-A724-4BDA-065D33250A3D}"/>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230ED91-586E-C0C0-EDDB-2201FAE574D2}"/>
              </a:ext>
            </a:extLst>
          </p:cNvPr>
          <p:cNvSpPr>
            <a:spLocks noGrp="1" noChangeArrowheads="1"/>
          </p:cNvSpPr>
          <p:nvPr>
            <p:ph type="sldNum"/>
          </p:nvPr>
        </p:nvSpPr>
        <p:spPr>
          <a:ln/>
        </p:spPr>
        <p:txBody>
          <a:bodyPr/>
          <a:lstStyle/>
          <a:p>
            <a:fld id="{69F0489B-FCC0-8D4D-BA00-9C38E8C032FC}" type="slidenum">
              <a:rPr lang="en-US" altLang="el-GR"/>
              <a:pPr/>
              <a:t>24</a:t>
            </a:fld>
            <a:endParaRPr lang="en-US" altLang="el-GR"/>
          </a:p>
        </p:txBody>
      </p:sp>
      <p:sp>
        <p:nvSpPr>
          <p:cNvPr id="77825" name="Text Box 1">
            <a:extLst>
              <a:ext uri="{FF2B5EF4-FFF2-40B4-BE49-F238E27FC236}">
                <a16:creationId xmlns:a16="http://schemas.microsoft.com/office/drawing/2014/main" id="{1B8729E7-E4B8-85FF-B50F-CB13C8C8071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24E43CF5-C3A3-70DC-3D58-443D3BDC2D0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B06488-2974-732B-E073-213191C18690}"/>
              </a:ext>
            </a:extLst>
          </p:cNvPr>
          <p:cNvSpPr>
            <a:spLocks noGrp="1" noChangeArrowheads="1"/>
          </p:cNvSpPr>
          <p:nvPr>
            <p:ph type="sldNum"/>
          </p:nvPr>
        </p:nvSpPr>
        <p:spPr>
          <a:ln/>
        </p:spPr>
        <p:txBody>
          <a:bodyPr/>
          <a:lstStyle/>
          <a:p>
            <a:fld id="{497CAD9A-2809-CC44-B839-15F1664FFD9F}" type="slidenum">
              <a:rPr lang="en-US" altLang="el-GR"/>
              <a:pPr/>
              <a:t>25</a:t>
            </a:fld>
            <a:endParaRPr lang="en-US" altLang="el-GR"/>
          </a:p>
        </p:txBody>
      </p:sp>
      <p:sp>
        <p:nvSpPr>
          <p:cNvPr id="78849" name="Text Box 1">
            <a:extLst>
              <a:ext uri="{FF2B5EF4-FFF2-40B4-BE49-F238E27FC236}">
                <a16:creationId xmlns:a16="http://schemas.microsoft.com/office/drawing/2014/main" id="{FFCD2680-0806-9C8F-52F3-5E962FB4CF2D}"/>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D409EF2C-6C93-BDA2-E32B-3CBB4943E9C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97F0748-F825-3A37-7456-EC6FAB67869B}"/>
              </a:ext>
            </a:extLst>
          </p:cNvPr>
          <p:cNvSpPr>
            <a:spLocks noGrp="1" noChangeArrowheads="1"/>
          </p:cNvSpPr>
          <p:nvPr>
            <p:ph type="sldNum"/>
          </p:nvPr>
        </p:nvSpPr>
        <p:spPr>
          <a:ln/>
        </p:spPr>
        <p:txBody>
          <a:bodyPr/>
          <a:lstStyle/>
          <a:p>
            <a:fld id="{09B1FD87-651A-7440-B29C-1AEAC53409CD}" type="slidenum">
              <a:rPr lang="en-US" altLang="el-GR"/>
              <a:pPr/>
              <a:t>26</a:t>
            </a:fld>
            <a:endParaRPr lang="en-US" altLang="el-GR"/>
          </a:p>
        </p:txBody>
      </p:sp>
      <p:sp>
        <p:nvSpPr>
          <p:cNvPr id="79873" name="Text Box 1">
            <a:extLst>
              <a:ext uri="{FF2B5EF4-FFF2-40B4-BE49-F238E27FC236}">
                <a16:creationId xmlns:a16="http://schemas.microsoft.com/office/drawing/2014/main" id="{3C854CB6-E7BF-2F70-8750-A9F8922E8CC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89872323-2493-25A0-252D-8617FC7507B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371B00D-BF3B-331F-9C6B-8759068FC17F}"/>
              </a:ext>
            </a:extLst>
          </p:cNvPr>
          <p:cNvSpPr>
            <a:spLocks noGrp="1" noChangeArrowheads="1"/>
          </p:cNvSpPr>
          <p:nvPr>
            <p:ph type="sldNum"/>
          </p:nvPr>
        </p:nvSpPr>
        <p:spPr>
          <a:ln/>
        </p:spPr>
        <p:txBody>
          <a:bodyPr/>
          <a:lstStyle/>
          <a:p>
            <a:fld id="{DFAF9107-C3B6-1048-A859-A771B9AB849D}" type="slidenum">
              <a:rPr lang="en-US" altLang="el-GR"/>
              <a:pPr/>
              <a:t>27</a:t>
            </a:fld>
            <a:endParaRPr lang="en-US" altLang="el-GR"/>
          </a:p>
        </p:txBody>
      </p:sp>
      <p:sp>
        <p:nvSpPr>
          <p:cNvPr id="80897" name="Text Box 1">
            <a:extLst>
              <a:ext uri="{FF2B5EF4-FFF2-40B4-BE49-F238E27FC236}">
                <a16:creationId xmlns:a16="http://schemas.microsoft.com/office/drawing/2014/main" id="{8D2E3FCA-49D0-45EC-EB54-0C236832806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05807F9B-9195-0059-2948-6F1E1D0591B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2CCFFA2-C8A8-680E-D2A3-6BDE687ACDA3}"/>
              </a:ext>
            </a:extLst>
          </p:cNvPr>
          <p:cNvSpPr>
            <a:spLocks noGrp="1" noChangeArrowheads="1"/>
          </p:cNvSpPr>
          <p:nvPr>
            <p:ph type="sldNum"/>
          </p:nvPr>
        </p:nvSpPr>
        <p:spPr>
          <a:ln/>
        </p:spPr>
        <p:txBody>
          <a:bodyPr/>
          <a:lstStyle/>
          <a:p>
            <a:fld id="{2BAE7CAB-AB54-3A4A-ABEE-EC7B141ECA36}" type="slidenum">
              <a:rPr lang="en-US" altLang="el-GR"/>
              <a:pPr/>
              <a:t>28</a:t>
            </a:fld>
            <a:endParaRPr lang="en-US" altLang="el-GR"/>
          </a:p>
        </p:txBody>
      </p:sp>
      <p:sp>
        <p:nvSpPr>
          <p:cNvPr id="81921" name="Text Box 1">
            <a:extLst>
              <a:ext uri="{FF2B5EF4-FFF2-40B4-BE49-F238E27FC236}">
                <a16:creationId xmlns:a16="http://schemas.microsoft.com/office/drawing/2014/main" id="{8D53D596-164D-E31A-E69B-9FB8B71F7F5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Text Box 2">
            <a:extLst>
              <a:ext uri="{FF2B5EF4-FFF2-40B4-BE49-F238E27FC236}">
                <a16:creationId xmlns:a16="http://schemas.microsoft.com/office/drawing/2014/main" id="{B50A5B34-EF9E-358A-7BC5-D2F59BBBAF7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E44F48B-F19A-DDD6-A6F2-D1EC35E10D5C}"/>
              </a:ext>
            </a:extLst>
          </p:cNvPr>
          <p:cNvSpPr>
            <a:spLocks noGrp="1" noChangeArrowheads="1"/>
          </p:cNvSpPr>
          <p:nvPr>
            <p:ph type="sldNum"/>
          </p:nvPr>
        </p:nvSpPr>
        <p:spPr>
          <a:ln/>
        </p:spPr>
        <p:txBody>
          <a:bodyPr/>
          <a:lstStyle/>
          <a:p>
            <a:fld id="{314017A7-71B5-5D42-B93F-FFDFAFF55E21}" type="slidenum">
              <a:rPr lang="en-US" altLang="el-GR"/>
              <a:pPr/>
              <a:t>29</a:t>
            </a:fld>
            <a:endParaRPr lang="en-US" altLang="el-GR"/>
          </a:p>
        </p:txBody>
      </p:sp>
      <p:sp>
        <p:nvSpPr>
          <p:cNvPr id="82945" name="Text Box 1">
            <a:extLst>
              <a:ext uri="{FF2B5EF4-FFF2-40B4-BE49-F238E27FC236}">
                <a16:creationId xmlns:a16="http://schemas.microsoft.com/office/drawing/2014/main" id="{C6A0FD08-9CE2-563E-3837-7F4428A8553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0C477AD3-D39E-716F-C315-B890A583635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304F88C-2FB3-F261-7ACB-434A59916F41}"/>
              </a:ext>
            </a:extLst>
          </p:cNvPr>
          <p:cNvSpPr>
            <a:spLocks noGrp="1" noChangeArrowheads="1"/>
          </p:cNvSpPr>
          <p:nvPr>
            <p:ph type="sldNum"/>
          </p:nvPr>
        </p:nvSpPr>
        <p:spPr>
          <a:ln/>
        </p:spPr>
        <p:txBody>
          <a:bodyPr/>
          <a:lstStyle/>
          <a:p>
            <a:fld id="{D61DE2B5-00BD-6F41-B5A8-FD5AB26B8728}" type="slidenum">
              <a:rPr lang="en-US" altLang="el-GR"/>
              <a:pPr/>
              <a:t>3</a:t>
            </a:fld>
            <a:endParaRPr lang="en-US" altLang="el-GR"/>
          </a:p>
        </p:txBody>
      </p:sp>
      <p:sp>
        <p:nvSpPr>
          <p:cNvPr id="56321" name="Text Box 1">
            <a:extLst>
              <a:ext uri="{FF2B5EF4-FFF2-40B4-BE49-F238E27FC236}">
                <a16:creationId xmlns:a16="http://schemas.microsoft.com/office/drawing/2014/main" id="{C0471FBC-3251-16D7-72A3-8921B19CB78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a:extLst>
              <a:ext uri="{FF2B5EF4-FFF2-40B4-BE49-F238E27FC236}">
                <a16:creationId xmlns:a16="http://schemas.microsoft.com/office/drawing/2014/main" id="{24D62A29-8281-306E-8C2D-0A63FA8A592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F5960B8-21AA-2459-71C7-45F5CEA7C846}"/>
              </a:ext>
            </a:extLst>
          </p:cNvPr>
          <p:cNvSpPr>
            <a:spLocks noGrp="1" noChangeArrowheads="1"/>
          </p:cNvSpPr>
          <p:nvPr>
            <p:ph type="sldNum"/>
          </p:nvPr>
        </p:nvSpPr>
        <p:spPr>
          <a:ln/>
        </p:spPr>
        <p:txBody>
          <a:bodyPr/>
          <a:lstStyle/>
          <a:p>
            <a:fld id="{C8057A77-CEE2-B64D-90DF-82F2E5E37360}" type="slidenum">
              <a:rPr lang="en-US" altLang="el-GR"/>
              <a:pPr/>
              <a:t>30</a:t>
            </a:fld>
            <a:endParaRPr lang="en-US" altLang="el-GR"/>
          </a:p>
        </p:txBody>
      </p:sp>
      <p:sp>
        <p:nvSpPr>
          <p:cNvPr id="83969" name="Text Box 1">
            <a:extLst>
              <a:ext uri="{FF2B5EF4-FFF2-40B4-BE49-F238E27FC236}">
                <a16:creationId xmlns:a16="http://schemas.microsoft.com/office/drawing/2014/main" id="{94DC32FB-53D9-A5D2-E8F5-F00AA3ABE52C}"/>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B5656C3E-0103-9664-1739-E6F2CE4C9A8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2FBE8AA-8E87-49FB-DF6C-75F14769DC66}"/>
              </a:ext>
            </a:extLst>
          </p:cNvPr>
          <p:cNvSpPr>
            <a:spLocks noGrp="1" noChangeArrowheads="1"/>
          </p:cNvSpPr>
          <p:nvPr>
            <p:ph type="sldNum"/>
          </p:nvPr>
        </p:nvSpPr>
        <p:spPr>
          <a:ln/>
        </p:spPr>
        <p:txBody>
          <a:bodyPr/>
          <a:lstStyle/>
          <a:p>
            <a:fld id="{6F78B41E-0F9F-ED48-BDD5-87DFF84938C1}" type="slidenum">
              <a:rPr lang="en-US" altLang="el-GR"/>
              <a:pPr/>
              <a:t>31</a:t>
            </a:fld>
            <a:endParaRPr lang="en-US" altLang="el-GR"/>
          </a:p>
        </p:txBody>
      </p:sp>
      <p:sp>
        <p:nvSpPr>
          <p:cNvPr id="84993" name="Text Box 1">
            <a:extLst>
              <a:ext uri="{FF2B5EF4-FFF2-40B4-BE49-F238E27FC236}">
                <a16:creationId xmlns:a16="http://schemas.microsoft.com/office/drawing/2014/main" id="{6200C026-0BB4-F65C-C3D4-8F5CEF4F8DF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Text Box 2">
            <a:extLst>
              <a:ext uri="{FF2B5EF4-FFF2-40B4-BE49-F238E27FC236}">
                <a16:creationId xmlns:a16="http://schemas.microsoft.com/office/drawing/2014/main" id="{8FEFF973-FFC1-EFEB-7E3B-30CD2ADD693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71FE060-50CF-4AAA-630D-ACBA53FCAC74}"/>
              </a:ext>
            </a:extLst>
          </p:cNvPr>
          <p:cNvSpPr>
            <a:spLocks noGrp="1" noChangeArrowheads="1"/>
          </p:cNvSpPr>
          <p:nvPr>
            <p:ph type="sldNum"/>
          </p:nvPr>
        </p:nvSpPr>
        <p:spPr>
          <a:ln/>
        </p:spPr>
        <p:txBody>
          <a:bodyPr/>
          <a:lstStyle/>
          <a:p>
            <a:fld id="{4972DF96-0840-584D-85C4-AC1FD2CAA577}" type="slidenum">
              <a:rPr lang="en-US" altLang="el-GR"/>
              <a:pPr/>
              <a:t>32</a:t>
            </a:fld>
            <a:endParaRPr lang="en-US" altLang="el-GR"/>
          </a:p>
        </p:txBody>
      </p:sp>
      <p:sp>
        <p:nvSpPr>
          <p:cNvPr id="86017" name="Text Box 1">
            <a:extLst>
              <a:ext uri="{FF2B5EF4-FFF2-40B4-BE49-F238E27FC236}">
                <a16:creationId xmlns:a16="http://schemas.microsoft.com/office/drawing/2014/main" id="{FA1CF110-14B8-D27E-240D-14732E83485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Text Box 2">
            <a:extLst>
              <a:ext uri="{FF2B5EF4-FFF2-40B4-BE49-F238E27FC236}">
                <a16:creationId xmlns:a16="http://schemas.microsoft.com/office/drawing/2014/main" id="{2E158BD0-66FD-394F-215D-37BADB13E4B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0DD1FEB-B88E-0667-E4D7-633AC34DF064}"/>
              </a:ext>
            </a:extLst>
          </p:cNvPr>
          <p:cNvSpPr>
            <a:spLocks noGrp="1" noChangeArrowheads="1"/>
          </p:cNvSpPr>
          <p:nvPr>
            <p:ph type="sldNum"/>
          </p:nvPr>
        </p:nvSpPr>
        <p:spPr>
          <a:ln/>
        </p:spPr>
        <p:txBody>
          <a:bodyPr/>
          <a:lstStyle/>
          <a:p>
            <a:fld id="{72949702-EFA6-AC48-87E5-0EE39FE4F9A9}" type="slidenum">
              <a:rPr lang="en-US" altLang="el-GR"/>
              <a:pPr/>
              <a:t>33</a:t>
            </a:fld>
            <a:endParaRPr lang="en-US" altLang="el-GR"/>
          </a:p>
        </p:txBody>
      </p:sp>
      <p:sp>
        <p:nvSpPr>
          <p:cNvPr id="87041" name="Text Box 1">
            <a:extLst>
              <a:ext uri="{FF2B5EF4-FFF2-40B4-BE49-F238E27FC236}">
                <a16:creationId xmlns:a16="http://schemas.microsoft.com/office/drawing/2014/main" id="{27B70496-8F24-27CF-26C0-C1DB73B0DD7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48730B5A-E0E8-B473-5801-8670E2AA2B1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3D5601-8472-6FDC-3CDD-F895E50F5EE5}"/>
              </a:ext>
            </a:extLst>
          </p:cNvPr>
          <p:cNvSpPr>
            <a:spLocks noGrp="1" noChangeArrowheads="1"/>
          </p:cNvSpPr>
          <p:nvPr>
            <p:ph type="sldNum"/>
          </p:nvPr>
        </p:nvSpPr>
        <p:spPr>
          <a:ln/>
        </p:spPr>
        <p:txBody>
          <a:bodyPr/>
          <a:lstStyle/>
          <a:p>
            <a:fld id="{D48BB64C-5F69-094E-904E-08F1E9752A4E}" type="slidenum">
              <a:rPr lang="en-US" altLang="el-GR"/>
              <a:pPr/>
              <a:t>34</a:t>
            </a:fld>
            <a:endParaRPr lang="en-US" altLang="el-GR"/>
          </a:p>
        </p:txBody>
      </p:sp>
      <p:sp>
        <p:nvSpPr>
          <p:cNvPr id="88065" name="Text Box 1">
            <a:extLst>
              <a:ext uri="{FF2B5EF4-FFF2-40B4-BE49-F238E27FC236}">
                <a16:creationId xmlns:a16="http://schemas.microsoft.com/office/drawing/2014/main" id="{116EAB60-13EC-3792-1F01-3724261C5AFB}"/>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0357DD29-228A-C455-15FB-9DBCC91D8BC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F447FD0-9506-3BD3-151F-A348A0ECC44C}"/>
              </a:ext>
            </a:extLst>
          </p:cNvPr>
          <p:cNvSpPr>
            <a:spLocks noGrp="1" noChangeArrowheads="1"/>
          </p:cNvSpPr>
          <p:nvPr>
            <p:ph type="sldNum"/>
          </p:nvPr>
        </p:nvSpPr>
        <p:spPr>
          <a:ln/>
        </p:spPr>
        <p:txBody>
          <a:bodyPr/>
          <a:lstStyle/>
          <a:p>
            <a:fld id="{FC1AC2A6-D078-774C-9A9C-97938F975821}" type="slidenum">
              <a:rPr lang="en-US" altLang="el-GR"/>
              <a:pPr/>
              <a:t>35</a:t>
            </a:fld>
            <a:endParaRPr lang="en-US" altLang="el-GR"/>
          </a:p>
        </p:txBody>
      </p:sp>
      <p:sp>
        <p:nvSpPr>
          <p:cNvPr id="89089" name="Text Box 1">
            <a:extLst>
              <a:ext uri="{FF2B5EF4-FFF2-40B4-BE49-F238E27FC236}">
                <a16:creationId xmlns:a16="http://schemas.microsoft.com/office/drawing/2014/main" id="{57FC4BAA-E6FE-D963-8EEE-7CD97B455B50}"/>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CCD2604F-C3DA-3D43-381F-E3914D87CAF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33CFEAB-E15E-78D0-0143-883B30CC2589}"/>
              </a:ext>
            </a:extLst>
          </p:cNvPr>
          <p:cNvSpPr>
            <a:spLocks noGrp="1" noChangeArrowheads="1"/>
          </p:cNvSpPr>
          <p:nvPr>
            <p:ph type="sldNum"/>
          </p:nvPr>
        </p:nvSpPr>
        <p:spPr>
          <a:ln/>
        </p:spPr>
        <p:txBody>
          <a:bodyPr/>
          <a:lstStyle/>
          <a:p>
            <a:fld id="{E8728A93-48DC-114E-B719-097EFE899C70}" type="slidenum">
              <a:rPr lang="en-US" altLang="el-GR"/>
              <a:pPr/>
              <a:t>36</a:t>
            </a:fld>
            <a:endParaRPr lang="en-US" altLang="el-GR"/>
          </a:p>
        </p:txBody>
      </p:sp>
      <p:sp>
        <p:nvSpPr>
          <p:cNvPr id="90113" name="Text Box 1">
            <a:extLst>
              <a:ext uri="{FF2B5EF4-FFF2-40B4-BE49-F238E27FC236}">
                <a16:creationId xmlns:a16="http://schemas.microsoft.com/office/drawing/2014/main" id="{A724F505-F286-A75E-ED1C-11E5FD3D184B}"/>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8429335A-FC80-B911-7578-700A115B35B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AF0B33E-0E64-F98C-BAE3-7FA8CB99117C}"/>
              </a:ext>
            </a:extLst>
          </p:cNvPr>
          <p:cNvSpPr>
            <a:spLocks noGrp="1" noChangeArrowheads="1"/>
          </p:cNvSpPr>
          <p:nvPr>
            <p:ph type="sldNum"/>
          </p:nvPr>
        </p:nvSpPr>
        <p:spPr>
          <a:ln/>
        </p:spPr>
        <p:txBody>
          <a:bodyPr/>
          <a:lstStyle/>
          <a:p>
            <a:fld id="{57A6CD13-689B-5945-B67A-DBA64F625C1F}" type="slidenum">
              <a:rPr lang="en-US" altLang="el-GR"/>
              <a:pPr/>
              <a:t>37</a:t>
            </a:fld>
            <a:endParaRPr lang="en-US" altLang="el-GR"/>
          </a:p>
        </p:txBody>
      </p:sp>
      <p:sp>
        <p:nvSpPr>
          <p:cNvPr id="91137" name="Text Box 1">
            <a:extLst>
              <a:ext uri="{FF2B5EF4-FFF2-40B4-BE49-F238E27FC236}">
                <a16:creationId xmlns:a16="http://schemas.microsoft.com/office/drawing/2014/main" id="{E5678968-A1C6-7EE5-BAE6-C9E022AA564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6044CE32-F6CE-49EE-1A78-1DC2BAE0679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05CF7CE-C29D-1B5B-3DF3-BAAD7F9BA853}"/>
              </a:ext>
            </a:extLst>
          </p:cNvPr>
          <p:cNvSpPr>
            <a:spLocks noGrp="1" noChangeArrowheads="1"/>
          </p:cNvSpPr>
          <p:nvPr>
            <p:ph type="sldNum"/>
          </p:nvPr>
        </p:nvSpPr>
        <p:spPr>
          <a:ln/>
        </p:spPr>
        <p:txBody>
          <a:bodyPr/>
          <a:lstStyle/>
          <a:p>
            <a:fld id="{C8B7F2D8-274C-1041-8C2C-9A0AEAA42F69}" type="slidenum">
              <a:rPr lang="en-US" altLang="el-GR"/>
              <a:pPr/>
              <a:t>38</a:t>
            </a:fld>
            <a:endParaRPr lang="en-US" altLang="el-GR"/>
          </a:p>
        </p:txBody>
      </p:sp>
      <p:sp>
        <p:nvSpPr>
          <p:cNvPr id="92161" name="Text Box 1">
            <a:extLst>
              <a:ext uri="{FF2B5EF4-FFF2-40B4-BE49-F238E27FC236}">
                <a16:creationId xmlns:a16="http://schemas.microsoft.com/office/drawing/2014/main" id="{ACC62983-1030-CC08-CA58-CAF21467505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06EA1CE2-431D-A321-E8FC-4897F9CD529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D9908B4-ACD3-E7FB-4743-7B2CC0369749}"/>
              </a:ext>
            </a:extLst>
          </p:cNvPr>
          <p:cNvSpPr>
            <a:spLocks noGrp="1" noChangeArrowheads="1"/>
          </p:cNvSpPr>
          <p:nvPr>
            <p:ph type="sldNum"/>
          </p:nvPr>
        </p:nvSpPr>
        <p:spPr>
          <a:ln/>
        </p:spPr>
        <p:txBody>
          <a:bodyPr/>
          <a:lstStyle/>
          <a:p>
            <a:fld id="{030E9E00-5F83-4D4E-9C1D-9DEC69CE797E}" type="slidenum">
              <a:rPr lang="en-US" altLang="el-GR"/>
              <a:pPr/>
              <a:t>39</a:t>
            </a:fld>
            <a:endParaRPr lang="en-US" altLang="el-GR"/>
          </a:p>
        </p:txBody>
      </p:sp>
      <p:sp>
        <p:nvSpPr>
          <p:cNvPr id="93185" name="Text Box 1">
            <a:extLst>
              <a:ext uri="{FF2B5EF4-FFF2-40B4-BE49-F238E27FC236}">
                <a16:creationId xmlns:a16="http://schemas.microsoft.com/office/drawing/2014/main" id="{5579D3BF-6073-B6F0-CB5C-5ED0F9B0BA1C}"/>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C20511C1-D364-A09A-A679-D4E72844850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02D708E-DEA7-C179-6E73-BD7C2D88A0DD}"/>
              </a:ext>
            </a:extLst>
          </p:cNvPr>
          <p:cNvSpPr>
            <a:spLocks noGrp="1" noChangeArrowheads="1"/>
          </p:cNvSpPr>
          <p:nvPr>
            <p:ph type="sldNum"/>
          </p:nvPr>
        </p:nvSpPr>
        <p:spPr>
          <a:ln/>
        </p:spPr>
        <p:txBody>
          <a:bodyPr/>
          <a:lstStyle/>
          <a:p>
            <a:fld id="{3E196D5A-13D0-0E47-9556-3277F9E83DAE}" type="slidenum">
              <a:rPr lang="en-US" altLang="el-GR"/>
              <a:pPr/>
              <a:t>4</a:t>
            </a:fld>
            <a:endParaRPr lang="en-US" altLang="el-GR"/>
          </a:p>
        </p:txBody>
      </p:sp>
      <p:sp>
        <p:nvSpPr>
          <p:cNvPr id="57345" name="Text Box 1">
            <a:extLst>
              <a:ext uri="{FF2B5EF4-FFF2-40B4-BE49-F238E27FC236}">
                <a16:creationId xmlns:a16="http://schemas.microsoft.com/office/drawing/2014/main" id="{8E6846D5-2CC7-0E86-6AA9-0636F1445ED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a:extLst>
              <a:ext uri="{FF2B5EF4-FFF2-40B4-BE49-F238E27FC236}">
                <a16:creationId xmlns:a16="http://schemas.microsoft.com/office/drawing/2014/main" id="{4C24F330-2486-FD0F-3D76-73C7603A521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D586B63-BF16-0142-921A-51D8F0C24D85}"/>
              </a:ext>
            </a:extLst>
          </p:cNvPr>
          <p:cNvSpPr>
            <a:spLocks noGrp="1" noChangeArrowheads="1"/>
          </p:cNvSpPr>
          <p:nvPr>
            <p:ph type="sldNum"/>
          </p:nvPr>
        </p:nvSpPr>
        <p:spPr>
          <a:ln/>
        </p:spPr>
        <p:txBody>
          <a:bodyPr/>
          <a:lstStyle/>
          <a:p>
            <a:fld id="{27D430B1-C476-604A-B350-3155F8F9EC1D}" type="slidenum">
              <a:rPr lang="en-US" altLang="el-GR"/>
              <a:pPr/>
              <a:t>40</a:t>
            </a:fld>
            <a:endParaRPr lang="en-US" altLang="el-GR"/>
          </a:p>
        </p:txBody>
      </p:sp>
      <p:sp>
        <p:nvSpPr>
          <p:cNvPr id="94209" name="Text Box 1">
            <a:extLst>
              <a:ext uri="{FF2B5EF4-FFF2-40B4-BE49-F238E27FC236}">
                <a16:creationId xmlns:a16="http://schemas.microsoft.com/office/drawing/2014/main" id="{F54DE893-F9AC-D8C3-9742-5B9559FB24A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FA4CB8B4-EE08-C780-08FA-440E1E9E8DB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0AED62A-E9F6-2023-8706-BAB93D27A1C2}"/>
              </a:ext>
            </a:extLst>
          </p:cNvPr>
          <p:cNvSpPr>
            <a:spLocks noGrp="1" noChangeArrowheads="1"/>
          </p:cNvSpPr>
          <p:nvPr>
            <p:ph type="sldNum"/>
          </p:nvPr>
        </p:nvSpPr>
        <p:spPr>
          <a:ln/>
        </p:spPr>
        <p:txBody>
          <a:bodyPr/>
          <a:lstStyle/>
          <a:p>
            <a:fld id="{39FA1261-D090-6E44-8137-4E874F35D254}" type="slidenum">
              <a:rPr lang="en-US" altLang="el-GR"/>
              <a:pPr/>
              <a:t>41</a:t>
            </a:fld>
            <a:endParaRPr lang="en-US" altLang="el-GR"/>
          </a:p>
        </p:txBody>
      </p:sp>
      <p:sp>
        <p:nvSpPr>
          <p:cNvPr id="95233" name="Text Box 1">
            <a:extLst>
              <a:ext uri="{FF2B5EF4-FFF2-40B4-BE49-F238E27FC236}">
                <a16:creationId xmlns:a16="http://schemas.microsoft.com/office/drawing/2014/main" id="{8AECF439-7082-322E-0196-35B7B4D9574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5CB16789-A2EB-73B1-9D5E-2D528A435AA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0B4BA92-F3A3-F833-7BCE-37CA0F04FCF9}"/>
              </a:ext>
            </a:extLst>
          </p:cNvPr>
          <p:cNvSpPr>
            <a:spLocks noGrp="1" noChangeArrowheads="1"/>
          </p:cNvSpPr>
          <p:nvPr>
            <p:ph type="sldNum"/>
          </p:nvPr>
        </p:nvSpPr>
        <p:spPr>
          <a:ln/>
        </p:spPr>
        <p:txBody>
          <a:bodyPr/>
          <a:lstStyle/>
          <a:p>
            <a:fld id="{AFA4325B-250C-AD4A-9D86-7C808D22DB0F}" type="slidenum">
              <a:rPr lang="en-US" altLang="el-GR"/>
              <a:pPr/>
              <a:t>42</a:t>
            </a:fld>
            <a:endParaRPr lang="en-US" altLang="el-GR"/>
          </a:p>
        </p:txBody>
      </p:sp>
      <p:sp>
        <p:nvSpPr>
          <p:cNvPr id="96257" name="Text Box 1">
            <a:extLst>
              <a:ext uri="{FF2B5EF4-FFF2-40B4-BE49-F238E27FC236}">
                <a16:creationId xmlns:a16="http://schemas.microsoft.com/office/drawing/2014/main" id="{EE698B4C-9E33-8265-0D72-BDA581B58BE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1F20B852-2104-D77C-E3E9-EE2BEC4B1A3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BDD828A-7F03-4630-592F-F1B1A64CD3C8}"/>
              </a:ext>
            </a:extLst>
          </p:cNvPr>
          <p:cNvSpPr>
            <a:spLocks noGrp="1" noChangeArrowheads="1"/>
          </p:cNvSpPr>
          <p:nvPr>
            <p:ph type="sldNum"/>
          </p:nvPr>
        </p:nvSpPr>
        <p:spPr>
          <a:ln/>
        </p:spPr>
        <p:txBody>
          <a:bodyPr/>
          <a:lstStyle/>
          <a:p>
            <a:fld id="{E2553EB9-1575-AA45-BB3A-BD647BEE382B}" type="slidenum">
              <a:rPr lang="en-US" altLang="el-GR"/>
              <a:pPr/>
              <a:t>43</a:t>
            </a:fld>
            <a:endParaRPr lang="en-US" altLang="el-GR"/>
          </a:p>
        </p:txBody>
      </p:sp>
      <p:sp>
        <p:nvSpPr>
          <p:cNvPr id="97281" name="Text Box 1">
            <a:extLst>
              <a:ext uri="{FF2B5EF4-FFF2-40B4-BE49-F238E27FC236}">
                <a16:creationId xmlns:a16="http://schemas.microsoft.com/office/drawing/2014/main" id="{E194BCE9-0CB6-307B-6398-88AAA5962CDD}"/>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91BE9853-9D0C-7B25-9397-4B69201FC6E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6899420-C923-6B99-6AFF-1C67C40AD7F1}"/>
              </a:ext>
            </a:extLst>
          </p:cNvPr>
          <p:cNvSpPr>
            <a:spLocks noGrp="1" noChangeArrowheads="1"/>
          </p:cNvSpPr>
          <p:nvPr>
            <p:ph type="sldNum"/>
          </p:nvPr>
        </p:nvSpPr>
        <p:spPr>
          <a:ln/>
        </p:spPr>
        <p:txBody>
          <a:bodyPr/>
          <a:lstStyle/>
          <a:p>
            <a:fld id="{68861A66-ABF0-474D-B477-C38DD05AFB8B}" type="slidenum">
              <a:rPr lang="en-US" altLang="el-GR"/>
              <a:pPr/>
              <a:t>44</a:t>
            </a:fld>
            <a:endParaRPr lang="en-US" altLang="el-GR"/>
          </a:p>
        </p:txBody>
      </p:sp>
      <p:sp>
        <p:nvSpPr>
          <p:cNvPr id="98305" name="Text Box 1">
            <a:extLst>
              <a:ext uri="{FF2B5EF4-FFF2-40B4-BE49-F238E27FC236}">
                <a16:creationId xmlns:a16="http://schemas.microsoft.com/office/drawing/2014/main" id="{05B0C1DB-4333-33DC-B0FF-B24E85FDB79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335FB80B-BD45-4D57-74F3-C2CAF5798E2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8A62C1E-05E4-98EC-AFBE-8A870E9D72F3}"/>
              </a:ext>
            </a:extLst>
          </p:cNvPr>
          <p:cNvSpPr>
            <a:spLocks noGrp="1" noChangeArrowheads="1"/>
          </p:cNvSpPr>
          <p:nvPr>
            <p:ph type="sldNum"/>
          </p:nvPr>
        </p:nvSpPr>
        <p:spPr>
          <a:ln/>
        </p:spPr>
        <p:txBody>
          <a:bodyPr/>
          <a:lstStyle/>
          <a:p>
            <a:fld id="{80E5CC43-D838-D04B-890C-7A65DC02759C}" type="slidenum">
              <a:rPr lang="en-US" altLang="el-GR"/>
              <a:pPr/>
              <a:t>45</a:t>
            </a:fld>
            <a:endParaRPr lang="en-US" altLang="el-GR"/>
          </a:p>
        </p:txBody>
      </p:sp>
      <p:sp>
        <p:nvSpPr>
          <p:cNvPr id="99329" name="Text Box 1">
            <a:extLst>
              <a:ext uri="{FF2B5EF4-FFF2-40B4-BE49-F238E27FC236}">
                <a16:creationId xmlns:a16="http://schemas.microsoft.com/office/drawing/2014/main" id="{D74DA7ED-E052-E1EE-890D-285A385DB57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4C70390B-CA4B-DE6E-649B-68C2346C212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AC6894F-5DFB-2CFD-0E48-544BA2C0F5CB}"/>
              </a:ext>
            </a:extLst>
          </p:cNvPr>
          <p:cNvSpPr>
            <a:spLocks noGrp="1" noChangeArrowheads="1"/>
          </p:cNvSpPr>
          <p:nvPr>
            <p:ph type="sldNum"/>
          </p:nvPr>
        </p:nvSpPr>
        <p:spPr>
          <a:ln/>
        </p:spPr>
        <p:txBody>
          <a:bodyPr/>
          <a:lstStyle/>
          <a:p>
            <a:fld id="{942D108B-4C75-624C-8E6A-68883AB4DFC7}" type="slidenum">
              <a:rPr lang="en-US" altLang="el-GR"/>
              <a:pPr/>
              <a:t>46</a:t>
            </a:fld>
            <a:endParaRPr lang="en-US" altLang="el-GR"/>
          </a:p>
        </p:txBody>
      </p:sp>
      <p:sp>
        <p:nvSpPr>
          <p:cNvPr id="100353" name="Text Box 1">
            <a:extLst>
              <a:ext uri="{FF2B5EF4-FFF2-40B4-BE49-F238E27FC236}">
                <a16:creationId xmlns:a16="http://schemas.microsoft.com/office/drawing/2014/main" id="{73E2346D-95E2-C52C-10EE-48D3C9F591D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59874286-24E3-4C61-C211-602FA59E538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73D6BB8-FF93-6F17-ED3C-D617FBCABD46}"/>
              </a:ext>
            </a:extLst>
          </p:cNvPr>
          <p:cNvSpPr>
            <a:spLocks noGrp="1" noChangeArrowheads="1"/>
          </p:cNvSpPr>
          <p:nvPr>
            <p:ph type="sldNum"/>
          </p:nvPr>
        </p:nvSpPr>
        <p:spPr>
          <a:ln/>
        </p:spPr>
        <p:txBody>
          <a:bodyPr/>
          <a:lstStyle/>
          <a:p>
            <a:fld id="{3D2DCA69-6C4E-DF4B-B451-A201EEF6D733}" type="slidenum">
              <a:rPr lang="en-US" altLang="el-GR"/>
              <a:pPr/>
              <a:t>47</a:t>
            </a:fld>
            <a:endParaRPr lang="en-US" altLang="el-GR"/>
          </a:p>
        </p:txBody>
      </p:sp>
      <p:sp>
        <p:nvSpPr>
          <p:cNvPr id="101377" name="Text Box 1">
            <a:extLst>
              <a:ext uri="{FF2B5EF4-FFF2-40B4-BE49-F238E27FC236}">
                <a16:creationId xmlns:a16="http://schemas.microsoft.com/office/drawing/2014/main" id="{1B9AEDF8-0F01-EE7F-49ED-4DA8ABCBE7F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58F581C3-9746-B8D4-7CAD-EE411C7ECE8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A4BE272-92E6-1FFC-2D59-ECD4C72F7FC3}"/>
              </a:ext>
            </a:extLst>
          </p:cNvPr>
          <p:cNvSpPr>
            <a:spLocks noGrp="1" noChangeArrowheads="1"/>
          </p:cNvSpPr>
          <p:nvPr>
            <p:ph type="sldNum"/>
          </p:nvPr>
        </p:nvSpPr>
        <p:spPr>
          <a:ln/>
        </p:spPr>
        <p:txBody>
          <a:bodyPr/>
          <a:lstStyle/>
          <a:p>
            <a:fld id="{D318E479-7182-AF4D-953A-E658EC230F4B}" type="slidenum">
              <a:rPr lang="en-US" altLang="el-GR"/>
              <a:pPr/>
              <a:t>5</a:t>
            </a:fld>
            <a:endParaRPr lang="en-US" altLang="el-GR"/>
          </a:p>
        </p:txBody>
      </p:sp>
      <p:sp>
        <p:nvSpPr>
          <p:cNvPr id="58369" name="Text Box 1">
            <a:extLst>
              <a:ext uri="{FF2B5EF4-FFF2-40B4-BE49-F238E27FC236}">
                <a16:creationId xmlns:a16="http://schemas.microsoft.com/office/drawing/2014/main" id="{6E95A13E-E9EC-E689-7841-02600DCAE578}"/>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a:extLst>
              <a:ext uri="{FF2B5EF4-FFF2-40B4-BE49-F238E27FC236}">
                <a16:creationId xmlns:a16="http://schemas.microsoft.com/office/drawing/2014/main" id="{917C5926-9E6C-8F36-58E5-73744741DB3F}"/>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C761C9D-6013-637A-2EF7-9C911ED53BF5}"/>
              </a:ext>
            </a:extLst>
          </p:cNvPr>
          <p:cNvSpPr>
            <a:spLocks noGrp="1" noChangeArrowheads="1"/>
          </p:cNvSpPr>
          <p:nvPr>
            <p:ph type="sldNum"/>
          </p:nvPr>
        </p:nvSpPr>
        <p:spPr>
          <a:ln/>
        </p:spPr>
        <p:txBody>
          <a:bodyPr/>
          <a:lstStyle/>
          <a:p>
            <a:fld id="{67DDB57F-2769-974D-A8E2-6C2E4C87F9F9}" type="slidenum">
              <a:rPr lang="en-US" altLang="el-GR"/>
              <a:pPr/>
              <a:t>6</a:t>
            </a:fld>
            <a:endParaRPr lang="en-US" altLang="el-GR"/>
          </a:p>
        </p:txBody>
      </p:sp>
      <p:sp>
        <p:nvSpPr>
          <p:cNvPr id="59393" name="Text Box 1">
            <a:extLst>
              <a:ext uri="{FF2B5EF4-FFF2-40B4-BE49-F238E27FC236}">
                <a16:creationId xmlns:a16="http://schemas.microsoft.com/office/drawing/2014/main" id="{7CCAF158-8D10-0C60-EEF5-177E614998B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a:extLst>
              <a:ext uri="{FF2B5EF4-FFF2-40B4-BE49-F238E27FC236}">
                <a16:creationId xmlns:a16="http://schemas.microsoft.com/office/drawing/2014/main" id="{3C8A567C-AEE6-6515-FD5B-F56304F1602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A89FDF7-9EA5-5456-4A12-42BBDAFE8BE0}"/>
              </a:ext>
            </a:extLst>
          </p:cNvPr>
          <p:cNvSpPr>
            <a:spLocks noGrp="1" noChangeArrowheads="1"/>
          </p:cNvSpPr>
          <p:nvPr>
            <p:ph type="sldNum"/>
          </p:nvPr>
        </p:nvSpPr>
        <p:spPr>
          <a:ln/>
        </p:spPr>
        <p:txBody>
          <a:bodyPr/>
          <a:lstStyle/>
          <a:p>
            <a:fld id="{1ADBB8A4-0B2F-FC41-A851-B11B8481E4AD}" type="slidenum">
              <a:rPr lang="en-US" altLang="el-GR"/>
              <a:pPr/>
              <a:t>7</a:t>
            </a:fld>
            <a:endParaRPr lang="en-US" altLang="el-GR"/>
          </a:p>
        </p:txBody>
      </p:sp>
      <p:sp>
        <p:nvSpPr>
          <p:cNvPr id="60417" name="Text Box 1">
            <a:extLst>
              <a:ext uri="{FF2B5EF4-FFF2-40B4-BE49-F238E27FC236}">
                <a16:creationId xmlns:a16="http://schemas.microsoft.com/office/drawing/2014/main" id="{C6BB7066-4870-3015-D353-CA3D95160AA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C111A1BF-B9D2-755F-5332-4E436059208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7F560BB-78B4-8A45-40F6-2CDA92D32515}"/>
              </a:ext>
            </a:extLst>
          </p:cNvPr>
          <p:cNvSpPr>
            <a:spLocks noGrp="1" noChangeArrowheads="1"/>
          </p:cNvSpPr>
          <p:nvPr>
            <p:ph type="sldNum"/>
          </p:nvPr>
        </p:nvSpPr>
        <p:spPr>
          <a:ln/>
        </p:spPr>
        <p:txBody>
          <a:bodyPr/>
          <a:lstStyle/>
          <a:p>
            <a:fld id="{CBC04005-36A1-3C44-B829-68F746DF1449}" type="slidenum">
              <a:rPr lang="en-US" altLang="el-GR"/>
              <a:pPr/>
              <a:t>8</a:t>
            </a:fld>
            <a:endParaRPr lang="en-US" altLang="el-GR"/>
          </a:p>
        </p:txBody>
      </p:sp>
      <p:sp>
        <p:nvSpPr>
          <p:cNvPr id="61441" name="Text Box 1">
            <a:extLst>
              <a:ext uri="{FF2B5EF4-FFF2-40B4-BE49-F238E27FC236}">
                <a16:creationId xmlns:a16="http://schemas.microsoft.com/office/drawing/2014/main" id="{1A085094-ADA7-8EB8-112B-2E9D9FA79AA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09FFC84F-024D-6147-CE14-F6E9EE57438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CDC259E-1BDE-AEB8-888F-2E4275F1812B}"/>
              </a:ext>
            </a:extLst>
          </p:cNvPr>
          <p:cNvSpPr>
            <a:spLocks noGrp="1" noChangeArrowheads="1"/>
          </p:cNvSpPr>
          <p:nvPr>
            <p:ph type="sldNum"/>
          </p:nvPr>
        </p:nvSpPr>
        <p:spPr>
          <a:ln/>
        </p:spPr>
        <p:txBody>
          <a:bodyPr/>
          <a:lstStyle/>
          <a:p>
            <a:fld id="{9A409F1A-AAB5-CD41-8593-3E98F8880733}" type="slidenum">
              <a:rPr lang="en-US" altLang="el-GR"/>
              <a:pPr/>
              <a:t>9</a:t>
            </a:fld>
            <a:endParaRPr lang="en-US" altLang="el-GR"/>
          </a:p>
        </p:txBody>
      </p:sp>
      <p:sp>
        <p:nvSpPr>
          <p:cNvPr id="62465" name="Text Box 1">
            <a:extLst>
              <a:ext uri="{FF2B5EF4-FFF2-40B4-BE49-F238E27FC236}">
                <a16:creationId xmlns:a16="http://schemas.microsoft.com/office/drawing/2014/main" id="{0196A7CE-851B-29C5-2185-8357AF0504A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0AF57A79-36C0-C1E3-0C41-73EE8E29DBD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A8A27A-63A3-3F3E-23F5-6634B38DA6B3}"/>
              </a:ext>
            </a:extLst>
          </p:cNvPr>
          <p:cNvSpPr>
            <a:spLocks noGrp="1"/>
          </p:cNvSpPr>
          <p:nvPr>
            <p:ph type="ctrTitle"/>
          </p:nvPr>
        </p:nvSpPr>
        <p:spPr>
          <a:xfrm>
            <a:off x="1143000" y="841375"/>
            <a:ext cx="6858000" cy="1790700"/>
          </a:xfrm>
        </p:spPr>
        <p:txBody>
          <a:bodyPr/>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6BC6430-CA8E-4255-5E9C-A4C483E7856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84E5B45-6AA9-03B7-2E83-831A1828DF7B}"/>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1948394E-3A41-344A-F797-089BEE7582AB}"/>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402D6588-495D-202C-9424-F1E0FF2AE997}"/>
              </a:ext>
            </a:extLst>
          </p:cNvPr>
          <p:cNvSpPr>
            <a:spLocks noGrp="1"/>
          </p:cNvSpPr>
          <p:nvPr>
            <p:ph type="sldNum" idx="12"/>
          </p:nvPr>
        </p:nvSpPr>
        <p:spPr/>
        <p:txBody>
          <a:bodyPr/>
          <a:lstStyle>
            <a:lvl1pPr>
              <a:defRPr/>
            </a:lvl1pPr>
          </a:lstStyle>
          <a:p>
            <a:fld id="{DD1803B2-7CBF-5043-9680-883851FD7816}" type="slidenum">
              <a:rPr lang="el-GR" altLang="el-GR"/>
              <a:pPr/>
              <a:t>‹#›</a:t>
            </a:fld>
            <a:endParaRPr lang="el-GR" altLang="el-GR"/>
          </a:p>
        </p:txBody>
      </p:sp>
    </p:spTree>
    <p:extLst>
      <p:ext uri="{BB962C8B-B14F-4D97-AF65-F5344CB8AC3E}">
        <p14:creationId xmlns:p14="http://schemas.microsoft.com/office/powerpoint/2010/main" val="211279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EB7E2-DEAD-5FA6-E317-EB2FF0BF89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5656A41-8380-DD70-5729-E556473D0FC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13B8180-8FC6-0926-52F1-24C7FFB6A537}"/>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CA8D5E2F-776E-0037-CD25-591C6E02D963}"/>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A85C4C63-5105-3CD2-5BA9-0B0FEB5F08BF}"/>
              </a:ext>
            </a:extLst>
          </p:cNvPr>
          <p:cNvSpPr>
            <a:spLocks noGrp="1"/>
          </p:cNvSpPr>
          <p:nvPr>
            <p:ph type="sldNum" idx="12"/>
          </p:nvPr>
        </p:nvSpPr>
        <p:spPr/>
        <p:txBody>
          <a:bodyPr/>
          <a:lstStyle>
            <a:lvl1pPr>
              <a:defRPr/>
            </a:lvl1pPr>
          </a:lstStyle>
          <a:p>
            <a:fld id="{4BB3B9C6-7FAE-614D-88CF-830A4E57C3B1}" type="slidenum">
              <a:rPr lang="el-GR" altLang="el-GR"/>
              <a:pPr/>
              <a:t>‹#›</a:t>
            </a:fld>
            <a:endParaRPr lang="el-GR" altLang="el-GR"/>
          </a:p>
        </p:txBody>
      </p:sp>
    </p:spTree>
    <p:extLst>
      <p:ext uri="{BB962C8B-B14F-4D97-AF65-F5344CB8AC3E}">
        <p14:creationId xmlns:p14="http://schemas.microsoft.com/office/powerpoint/2010/main" val="91413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6086C9C-0AA2-A8E3-F808-ABDD699B45EB}"/>
              </a:ext>
            </a:extLst>
          </p:cNvPr>
          <p:cNvSpPr>
            <a:spLocks noGrp="1"/>
          </p:cNvSpPr>
          <p:nvPr>
            <p:ph type="title" orient="vert"/>
          </p:nvPr>
        </p:nvSpPr>
        <p:spPr>
          <a:xfrm>
            <a:off x="6629400" y="1028700"/>
            <a:ext cx="2055813" cy="3155950"/>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1C61A40-CB2C-A312-17FF-6060D5962934}"/>
              </a:ext>
            </a:extLst>
          </p:cNvPr>
          <p:cNvSpPr>
            <a:spLocks noGrp="1"/>
          </p:cNvSpPr>
          <p:nvPr>
            <p:ph type="body" orient="vert" idx="1"/>
          </p:nvPr>
        </p:nvSpPr>
        <p:spPr>
          <a:xfrm>
            <a:off x="457200" y="1028700"/>
            <a:ext cx="6019800" cy="31559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7BC63C0-1A5F-13F5-4222-C51478ABDF2B}"/>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C70BD170-5A92-0324-3491-8784408EC63C}"/>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64BFBAEA-63EC-EE27-6C2C-2E13AAACC22F}"/>
              </a:ext>
            </a:extLst>
          </p:cNvPr>
          <p:cNvSpPr>
            <a:spLocks noGrp="1"/>
          </p:cNvSpPr>
          <p:nvPr>
            <p:ph type="sldNum" idx="12"/>
          </p:nvPr>
        </p:nvSpPr>
        <p:spPr/>
        <p:txBody>
          <a:bodyPr/>
          <a:lstStyle>
            <a:lvl1pPr>
              <a:defRPr/>
            </a:lvl1pPr>
          </a:lstStyle>
          <a:p>
            <a:fld id="{A6BE1B46-E337-0746-858E-AFC4633A23E1}" type="slidenum">
              <a:rPr lang="el-GR" altLang="el-GR"/>
              <a:pPr/>
              <a:t>‹#›</a:t>
            </a:fld>
            <a:endParaRPr lang="el-GR" altLang="el-GR"/>
          </a:p>
        </p:txBody>
      </p:sp>
    </p:spTree>
    <p:extLst>
      <p:ext uri="{BB962C8B-B14F-4D97-AF65-F5344CB8AC3E}">
        <p14:creationId xmlns:p14="http://schemas.microsoft.com/office/powerpoint/2010/main" val="196844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AD267A-451B-0425-CA5B-20BE0BCC7EE3}"/>
              </a:ext>
            </a:extLst>
          </p:cNvPr>
          <p:cNvSpPr>
            <a:spLocks noGrp="1"/>
          </p:cNvSpPr>
          <p:nvPr>
            <p:ph type="title"/>
          </p:nvPr>
        </p:nvSpPr>
        <p:spPr>
          <a:xfrm>
            <a:off x="533400" y="1028700"/>
            <a:ext cx="7850188" cy="1370013"/>
          </a:xfrm>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45F17DC-79AE-520E-B28E-67D0756CD82F}"/>
              </a:ext>
            </a:extLst>
          </p:cNvPr>
          <p:cNvSpPr>
            <a:spLocks noGrp="1"/>
          </p:cNvSpPr>
          <p:nvPr>
            <p:ph type="dt" idx="10"/>
          </p:nvPr>
        </p:nvSpPr>
        <p:spPr>
          <a:xfrm>
            <a:off x="457200" y="4767263"/>
            <a:ext cx="2132013" cy="271462"/>
          </a:xfrm>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2A92C1E8-06F9-BDFF-27B7-B4B1752F5503}"/>
              </a:ext>
            </a:extLst>
          </p:cNvPr>
          <p:cNvSpPr>
            <a:spLocks noGrp="1"/>
          </p:cNvSpPr>
          <p:nvPr>
            <p:ph type="ftr" idx="11"/>
          </p:nvPr>
        </p:nvSpPr>
        <p:spPr>
          <a:xfrm>
            <a:off x="2667000" y="4767263"/>
            <a:ext cx="3351213" cy="271462"/>
          </a:xfrm>
        </p:spPr>
        <p:txBody>
          <a:bodyPr/>
          <a:lstStyle>
            <a:lvl1pPr>
              <a:defRPr/>
            </a:lvl1pPr>
          </a:lstStyle>
          <a:p>
            <a:endParaRPr lang="en-US" altLang="el-GR"/>
          </a:p>
        </p:txBody>
      </p:sp>
      <p:sp>
        <p:nvSpPr>
          <p:cNvPr id="5" name="Θέση αριθμού διαφάνειας 4">
            <a:extLst>
              <a:ext uri="{FF2B5EF4-FFF2-40B4-BE49-F238E27FC236}">
                <a16:creationId xmlns:a16="http://schemas.microsoft.com/office/drawing/2014/main" id="{99900CE7-22C1-DD9E-148C-6C7D907CCAC6}"/>
              </a:ext>
            </a:extLst>
          </p:cNvPr>
          <p:cNvSpPr>
            <a:spLocks noGrp="1"/>
          </p:cNvSpPr>
          <p:nvPr>
            <p:ph type="sldNum" idx="12"/>
          </p:nvPr>
        </p:nvSpPr>
        <p:spPr>
          <a:xfrm>
            <a:off x="7924800" y="4767263"/>
            <a:ext cx="760413" cy="271462"/>
          </a:xfrm>
        </p:spPr>
        <p:txBody>
          <a:bodyPr/>
          <a:lstStyle>
            <a:lvl1pPr>
              <a:defRPr/>
            </a:lvl1pPr>
          </a:lstStyle>
          <a:p>
            <a:fld id="{3461D3FF-B2C5-0542-903D-B6A608C97B1F}" type="slidenum">
              <a:rPr lang="el-GR" altLang="el-GR"/>
              <a:pPr/>
              <a:t>‹#›</a:t>
            </a:fld>
            <a:endParaRPr lang="el-GR" altLang="el-GR"/>
          </a:p>
        </p:txBody>
      </p:sp>
    </p:spTree>
    <p:extLst>
      <p:ext uri="{BB962C8B-B14F-4D97-AF65-F5344CB8AC3E}">
        <p14:creationId xmlns:p14="http://schemas.microsoft.com/office/powerpoint/2010/main" val="150754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E9470D-F65D-79F6-CDD5-3A4F5964F601}"/>
              </a:ext>
            </a:extLst>
          </p:cNvPr>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C6917FF-94F4-3555-E2E7-2F4D57A2AA5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5A048E3-6F76-D88D-F2E9-4F85A3BFBD71}"/>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5" name="Θέση υποσέλιδου 4">
            <a:extLst>
              <a:ext uri="{FF2B5EF4-FFF2-40B4-BE49-F238E27FC236}">
                <a16:creationId xmlns:a16="http://schemas.microsoft.com/office/drawing/2014/main" id="{27033324-F4E1-7B0D-0D3D-A2B4637BB64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23B3E3E-C2C6-A0B5-C939-77335E91ECDD}"/>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169890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AEAE0C-C541-54B9-012D-C41AECB1C88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9287748-EABB-7A81-577F-B4A9DCB3B6C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A4AE6E0-7209-D508-62F6-4ABC99D853ED}"/>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5" name="Θέση υποσέλιδου 4">
            <a:extLst>
              <a:ext uri="{FF2B5EF4-FFF2-40B4-BE49-F238E27FC236}">
                <a16:creationId xmlns:a16="http://schemas.microsoft.com/office/drawing/2014/main" id="{0483A62F-23E2-43AA-CD82-D35A7F8C90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E0A47A-3CEA-A77B-E44A-4DC851C97D94}"/>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46644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F4999B-0750-B70C-BCE7-8020A960011B}"/>
              </a:ext>
            </a:extLst>
          </p:cNvPr>
          <p:cNvSpPr>
            <a:spLocks noGrp="1"/>
          </p:cNvSpPr>
          <p:nvPr>
            <p:ph type="title"/>
          </p:nvPr>
        </p:nvSpPr>
        <p:spPr>
          <a:xfrm>
            <a:off x="623887" y="1282304"/>
            <a:ext cx="7886700" cy="2139553"/>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141FC77-682D-A66B-CF5B-ACB74421FA55}"/>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68E30FB-BEB0-ACBF-E553-FB27BDD1C461}"/>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5" name="Θέση υποσέλιδου 4">
            <a:extLst>
              <a:ext uri="{FF2B5EF4-FFF2-40B4-BE49-F238E27FC236}">
                <a16:creationId xmlns:a16="http://schemas.microsoft.com/office/drawing/2014/main" id="{63EE8E1B-CACD-5557-9C4C-271F44690BA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8E3AD91-13FD-4E3E-57E0-6843996A65D9}"/>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581766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841A7-66B0-45C1-B499-569A3F082A5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2C63371-16B1-EE31-EC8A-16DFFB1CB29E}"/>
              </a:ext>
            </a:extLst>
          </p:cNvPr>
          <p:cNvSpPr>
            <a:spLocks noGrp="1"/>
          </p:cNvSpPr>
          <p:nvPr>
            <p:ph sz="half" idx="1"/>
          </p:nvPr>
        </p:nvSpPr>
        <p:spPr>
          <a:xfrm>
            <a:off x="6286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EBC53B4-E6FD-F7CB-4BE9-A3FD04C367BE}"/>
              </a:ext>
            </a:extLst>
          </p:cNvPr>
          <p:cNvSpPr>
            <a:spLocks noGrp="1"/>
          </p:cNvSpPr>
          <p:nvPr>
            <p:ph sz="half" idx="2"/>
          </p:nvPr>
        </p:nvSpPr>
        <p:spPr>
          <a:xfrm>
            <a:off x="46291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40BC713-49E0-D831-25CE-B3C53A184A85}"/>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6" name="Θέση υποσέλιδου 5">
            <a:extLst>
              <a:ext uri="{FF2B5EF4-FFF2-40B4-BE49-F238E27FC236}">
                <a16:creationId xmlns:a16="http://schemas.microsoft.com/office/drawing/2014/main" id="{EBB76B24-5036-9482-F185-84AAD9F8DF1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45CE274-A42F-85D8-FC94-8A451D7456DE}"/>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101228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832A60-6872-68CA-D6F9-0F71BF3BAC82}"/>
              </a:ext>
            </a:extLst>
          </p:cNvPr>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0FDA8C-C81F-A60D-D99E-3EC7964D65E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B87CC78-29A2-E995-3077-93385FEF8444}"/>
              </a:ext>
            </a:extLst>
          </p:cNvPr>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1FA0E7E-B879-B735-5942-F4039ED38CF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32D51B3-D9F1-A82C-DC63-4044A73B0372}"/>
              </a:ext>
            </a:extLst>
          </p:cNvPr>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15B9DF0-3DC3-BDCB-2847-DFAEDE695AE1}"/>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8" name="Θέση υποσέλιδου 7">
            <a:extLst>
              <a:ext uri="{FF2B5EF4-FFF2-40B4-BE49-F238E27FC236}">
                <a16:creationId xmlns:a16="http://schemas.microsoft.com/office/drawing/2014/main" id="{704912DA-DE80-89AA-04DC-042C59DD337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AB64A0C-A0CF-4CA3-226C-4E390B1DEA67}"/>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2419858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73D550-D624-DD2A-9F93-DBC9E5FAA3B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0B89AA9-8DC5-114E-8EFA-321C0EE45251}"/>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4" name="Θέση υποσέλιδου 3">
            <a:extLst>
              <a:ext uri="{FF2B5EF4-FFF2-40B4-BE49-F238E27FC236}">
                <a16:creationId xmlns:a16="http://schemas.microsoft.com/office/drawing/2014/main" id="{6D11A927-DEEC-6456-ED26-E565C73A69A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D6713DD-2115-C54A-E0C3-106339B440BF}"/>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52496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685F816-C933-590F-67E3-0DFD24FDB5A0}"/>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3" name="Θέση υποσέλιδου 2">
            <a:extLst>
              <a:ext uri="{FF2B5EF4-FFF2-40B4-BE49-F238E27FC236}">
                <a16:creationId xmlns:a16="http://schemas.microsoft.com/office/drawing/2014/main" id="{85DF3946-A528-2A15-0CC3-117C887B512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8CEF47E-AD3A-C9D4-B32D-8D21CA42D058}"/>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426664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BC82A0-90FA-E4D2-8E95-D3D8F3B8A17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EADE36E-A84C-D592-E76D-85902274D67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C7174BB-5CFC-5E44-4A35-15C1F8235710}"/>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6C9A8812-DE0F-03EF-F000-81CB3C4674E1}"/>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21189B8F-9503-EA30-3C90-6F6ED50847F7}"/>
              </a:ext>
            </a:extLst>
          </p:cNvPr>
          <p:cNvSpPr>
            <a:spLocks noGrp="1"/>
          </p:cNvSpPr>
          <p:nvPr>
            <p:ph type="sldNum" idx="12"/>
          </p:nvPr>
        </p:nvSpPr>
        <p:spPr/>
        <p:txBody>
          <a:bodyPr/>
          <a:lstStyle>
            <a:lvl1pPr>
              <a:defRPr/>
            </a:lvl1pPr>
          </a:lstStyle>
          <a:p>
            <a:fld id="{BB8AF9FC-02F6-6A42-9AF0-3FD7A249C9BF}" type="slidenum">
              <a:rPr lang="el-GR" altLang="el-GR"/>
              <a:pPr/>
              <a:t>‹#›</a:t>
            </a:fld>
            <a:endParaRPr lang="el-GR" altLang="el-GR"/>
          </a:p>
        </p:txBody>
      </p:sp>
    </p:spTree>
    <p:extLst>
      <p:ext uri="{BB962C8B-B14F-4D97-AF65-F5344CB8AC3E}">
        <p14:creationId xmlns:p14="http://schemas.microsoft.com/office/powerpoint/2010/main" val="1503766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2404D3-70D9-EC5B-0D55-4620078924D0}"/>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4E84710-E5CE-B79D-EF5C-C3EE993E28E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2258910-8483-F5F5-167C-E1565B89BDE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A49DA8E-65F0-0C75-942F-713C294C7B02}"/>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6" name="Θέση υποσέλιδου 5">
            <a:extLst>
              <a:ext uri="{FF2B5EF4-FFF2-40B4-BE49-F238E27FC236}">
                <a16:creationId xmlns:a16="http://schemas.microsoft.com/office/drawing/2014/main" id="{EA18C082-00EB-E062-F3BD-6881ABF01F0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074DA49-8570-527A-6151-7AF30B4FE4DE}"/>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725801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5393EB-A6DD-6FE9-9DF7-812E3AD25B9F}"/>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911A384-7DE4-D4CA-5293-1AF7AEBCFB1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EE0170A3-43AC-0D6A-8550-5B8A207139D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0D3C8EE-3179-EF30-D7B8-78EAFF0896AF}"/>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6" name="Θέση υποσέλιδου 5">
            <a:extLst>
              <a:ext uri="{FF2B5EF4-FFF2-40B4-BE49-F238E27FC236}">
                <a16:creationId xmlns:a16="http://schemas.microsoft.com/office/drawing/2014/main" id="{A1516EDB-D494-0696-6D6B-8C6B664AFBF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E037696-3946-9C9A-AA84-93A1B190C54F}"/>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2902788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D35EDB-CC90-64BA-376E-F8531792C19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AF8043F-53FF-029B-1863-4C06D683688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D8D9D2E-0E5A-40E3-D1C9-B7FB5E4B8778}"/>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5" name="Θέση υποσέλιδου 4">
            <a:extLst>
              <a:ext uri="{FF2B5EF4-FFF2-40B4-BE49-F238E27FC236}">
                <a16:creationId xmlns:a16="http://schemas.microsoft.com/office/drawing/2014/main" id="{E01D5A7A-8781-FCE5-8627-7DC9285F5D3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84A521B-20DD-B301-A4D0-39431BB3C6AD}"/>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2610197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7986CBD-AD7A-0FE6-B8E9-9D3203F9C444}"/>
              </a:ext>
            </a:extLst>
          </p:cNvPr>
          <p:cNvSpPr>
            <a:spLocks noGrp="1"/>
          </p:cNvSpPr>
          <p:nvPr>
            <p:ph type="title" orient="vert"/>
          </p:nvPr>
        </p:nvSpPr>
        <p:spPr>
          <a:xfrm>
            <a:off x="6543675" y="273843"/>
            <a:ext cx="1971675" cy="4358879"/>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F2DBCFB-6DA1-D999-BE77-D524892A5DD9}"/>
              </a:ext>
            </a:extLst>
          </p:cNvPr>
          <p:cNvSpPr>
            <a:spLocks noGrp="1"/>
          </p:cNvSpPr>
          <p:nvPr>
            <p:ph type="body" orient="vert" idx="1"/>
          </p:nvPr>
        </p:nvSpPr>
        <p:spPr>
          <a:xfrm>
            <a:off x="628650" y="273843"/>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56D33B3-164E-5E02-3F41-1FC7DB593A43}"/>
              </a:ext>
            </a:extLst>
          </p:cNvPr>
          <p:cNvSpPr>
            <a:spLocks noGrp="1"/>
          </p:cNvSpPr>
          <p:nvPr>
            <p:ph type="dt" sz="half" idx="10"/>
          </p:nvPr>
        </p:nvSpPr>
        <p:spPr/>
        <p:txBody>
          <a:bodyPr/>
          <a:lstStyle/>
          <a:p>
            <a:fld id="{A3E9DEBC-FE73-1149-A0BF-2098E5728FEB}" type="datetimeFigureOut">
              <a:rPr lang="el-GR" smtClean="0"/>
              <a:t>17/3/24</a:t>
            </a:fld>
            <a:endParaRPr lang="el-GR"/>
          </a:p>
        </p:txBody>
      </p:sp>
      <p:sp>
        <p:nvSpPr>
          <p:cNvPr id="5" name="Θέση υποσέλιδου 4">
            <a:extLst>
              <a:ext uri="{FF2B5EF4-FFF2-40B4-BE49-F238E27FC236}">
                <a16:creationId xmlns:a16="http://schemas.microsoft.com/office/drawing/2014/main" id="{E0746BF8-EE39-8191-4EF8-4EA017001B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E62C95C-57F7-EF50-E1A9-5F265608DB7E}"/>
              </a:ext>
            </a:extLst>
          </p:cNvPr>
          <p:cNvSpPr>
            <a:spLocks noGrp="1"/>
          </p:cNvSpPr>
          <p:nvPr>
            <p:ph type="sldNum" sz="quarter" idx="12"/>
          </p:nvPr>
        </p:nvSpPr>
        <p:spPr/>
        <p:txBody>
          <a:bodyPr/>
          <a:lstStyle/>
          <a:p>
            <a:fld id="{4AADBF42-ABE9-A34F-B9C1-B4620A53128A}" type="slidenum">
              <a:rPr lang="el-GR" smtClean="0"/>
              <a:t>‹#›</a:t>
            </a:fld>
            <a:endParaRPr lang="el-GR"/>
          </a:p>
        </p:txBody>
      </p:sp>
    </p:spTree>
    <p:extLst>
      <p:ext uri="{BB962C8B-B14F-4D97-AF65-F5344CB8AC3E}">
        <p14:creationId xmlns:p14="http://schemas.microsoft.com/office/powerpoint/2010/main" val="289015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7DF9A2-7DDC-A7A8-BBAC-0C3D3410E9DA}"/>
              </a:ext>
            </a:extLst>
          </p:cNvPr>
          <p:cNvSpPr>
            <a:spLocks noGrp="1"/>
          </p:cNvSpPr>
          <p:nvPr>
            <p:ph type="title"/>
          </p:nvPr>
        </p:nvSpPr>
        <p:spPr>
          <a:xfrm>
            <a:off x="623888" y="1282700"/>
            <a:ext cx="7886700" cy="2139950"/>
          </a:xfrm>
        </p:spPr>
        <p:txBody>
          <a:bodyPr/>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0D0282E-4491-1A45-9CC7-636B796C5433}"/>
              </a:ext>
            </a:extLst>
          </p:cNvPr>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52B762D-8350-50CB-757A-F4106930197D}"/>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28D906BE-113C-3C2A-7CD0-AA7EAD03FA8E}"/>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50E31BFA-84CF-50AF-A8D0-5325FF2557BB}"/>
              </a:ext>
            </a:extLst>
          </p:cNvPr>
          <p:cNvSpPr>
            <a:spLocks noGrp="1"/>
          </p:cNvSpPr>
          <p:nvPr>
            <p:ph type="sldNum" idx="12"/>
          </p:nvPr>
        </p:nvSpPr>
        <p:spPr/>
        <p:txBody>
          <a:bodyPr/>
          <a:lstStyle>
            <a:lvl1pPr>
              <a:defRPr/>
            </a:lvl1pPr>
          </a:lstStyle>
          <a:p>
            <a:fld id="{C1B52355-35EC-C040-9D76-0B02918E6827}" type="slidenum">
              <a:rPr lang="el-GR" altLang="el-GR"/>
              <a:pPr/>
              <a:t>‹#›</a:t>
            </a:fld>
            <a:endParaRPr lang="el-GR" altLang="el-GR"/>
          </a:p>
        </p:txBody>
      </p:sp>
    </p:spTree>
    <p:extLst>
      <p:ext uri="{BB962C8B-B14F-4D97-AF65-F5344CB8AC3E}">
        <p14:creationId xmlns:p14="http://schemas.microsoft.com/office/powerpoint/2010/main" val="3446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489269-8590-771E-C5C8-A2F9B7476EA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36C4351-2FBD-5983-EDE3-33758AF36494}"/>
              </a:ext>
            </a:extLst>
          </p:cNvPr>
          <p:cNvSpPr>
            <a:spLocks noGrp="1"/>
          </p:cNvSpPr>
          <p:nvPr>
            <p:ph sz="half" idx="1"/>
          </p:nvPr>
        </p:nvSpPr>
        <p:spPr>
          <a:xfrm>
            <a:off x="457200" y="1203325"/>
            <a:ext cx="4037013" cy="29813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9C94164-3766-E61A-EE99-68E8F6E08C80}"/>
              </a:ext>
            </a:extLst>
          </p:cNvPr>
          <p:cNvSpPr>
            <a:spLocks noGrp="1"/>
          </p:cNvSpPr>
          <p:nvPr>
            <p:ph sz="half" idx="2"/>
          </p:nvPr>
        </p:nvSpPr>
        <p:spPr>
          <a:xfrm>
            <a:off x="4646613" y="1203325"/>
            <a:ext cx="4038600" cy="29813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C5211F0-2A8F-FE4F-72A8-AF74A339F6A9}"/>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416D0FD9-7600-EA94-5997-7E8D816E814C}"/>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8750EF32-480D-448D-F265-27E9A8EEF9E3}"/>
              </a:ext>
            </a:extLst>
          </p:cNvPr>
          <p:cNvSpPr>
            <a:spLocks noGrp="1"/>
          </p:cNvSpPr>
          <p:nvPr>
            <p:ph type="sldNum" idx="12"/>
          </p:nvPr>
        </p:nvSpPr>
        <p:spPr/>
        <p:txBody>
          <a:bodyPr/>
          <a:lstStyle>
            <a:lvl1pPr>
              <a:defRPr/>
            </a:lvl1pPr>
          </a:lstStyle>
          <a:p>
            <a:fld id="{EFB8B56F-330A-5143-ADA0-BE8C4AC03254}" type="slidenum">
              <a:rPr lang="el-GR" altLang="el-GR"/>
              <a:pPr/>
              <a:t>‹#›</a:t>
            </a:fld>
            <a:endParaRPr lang="el-GR" altLang="el-GR"/>
          </a:p>
        </p:txBody>
      </p:sp>
    </p:spTree>
    <p:extLst>
      <p:ext uri="{BB962C8B-B14F-4D97-AF65-F5344CB8AC3E}">
        <p14:creationId xmlns:p14="http://schemas.microsoft.com/office/powerpoint/2010/main" val="166615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372DA1-F8AD-9D6C-F9C2-AB657B21A47D}"/>
              </a:ext>
            </a:extLst>
          </p:cNvPr>
          <p:cNvSpPr>
            <a:spLocks noGrp="1"/>
          </p:cNvSpPr>
          <p:nvPr>
            <p:ph type="title"/>
          </p:nvPr>
        </p:nvSpPr>
        <p:spPr>
          <a:xfrm>
            <a:off x="630238" y="274638"/>
            <a:ext cx="7886700" cy="993775"/>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B71F5E7-F99E-DF89-D54D-462D61637E8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8B06DF9-B4D7-97DC-2CFC-19BDDE324D84}"/>
              </a:ext>
            </a:extLst>
          </p:cNvPr>
          <p:cNvSpPr>
            <a:spLocks noGrp="1"/>
          </p:cNvSpPr>
          <p:nvPr>
            <p:ph sz="half" idx="2"/>
          </p:nvPr>
        </p:nvSpPr>
        <p:spPr>
          <a:xfrm>
            <a:off x="630238" y="1879600"/>
            <a:ext cx="3868737" cy="27622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594022D-FB4E-3F9F-8B01-F176CE2F63D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6EF7421-B8C4-8F67-9735-A87E7DBDE22F}"/>
              </a:ext>
            </a:extLst>
          </p:cNvPr>
          <p:cNvSpPr>
            <a:spLocks noGrp="1"/>
          </p:cNvSpPr>
          <p:nvPr>
            <p:ph sz="quarter" idx="4"/>
          </p:nvPr>
        </p:nvSpPr>
        <p:spPr>
          <a:xfrm>
            <a:off x="4629150" y="1879600"/>
            <a:ext cx="3887788" cy="27622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82AF2C0-147E-105B-6DBA-A863B0C1C41B}"/>
              </a:ext>
            </a:extLst>
          </p:cNvPr>
          <p:cNvSpPr>
            <a:spLocks noGrp="1"/>
          </p:cNvSpPr>
          <p:nvPr>
            <p:ph type="dt" idx="10"/>
          </p:nvPr>
        </p:nvSpPr>
        <p:spPr/>
        <p:txBody>
          <a:bodyPr/>
          <a:lstStyle>
            <a:lvl1pPr>
              <a:defRPr/>
            </a:lvl1pPr>
          </a:lstStyle>
          <a:p>
            <a:endParaRPr lang="el-GR" altLang="el-GR"/>
          </a:p>
        </p:txBody>
      </p:sp>
      <p:sp>
        <p:nvSpPr>
          <p:cNvPr id="8" name="Θέση υποσέλιδου 7">
            <a:extLst>
              <a:ext uri="{FF2B5EF4-FFF2-40B4-BE49-F238E27FC236}">
                <a16:creationId xmlns:a16="http://schemas.microsoft.com/office/drawing/2014/main" id="{3344EBA9-6E3C-6448-2539-DBFF0896E8C4}"/>
              </a:ext>
            </a:extLst>
          </p:cNvPr>
          <p:cNvSpPr>
            <a:spLocks noGrp="1"/>
          </p:cNvSpPr>
          <p:nvPr>
            <p:ph type="ftr" idx="11"/>
          </p:nvPr>
        </p:nvSpPr>
        <p:spPr/>
        <p:txBody>
          <a:bodyPr/>
          <a:lstStyle>
            <a:lvl1pPr>
              <a:defRPr/>
            </a:lvl1pPr>
          </a:lstStyle>
          <a:p>
            <a:endParaRPr lang="en-US" altLang="el-GR"/>
          </a:p>
        </p:txBody>
      </p:sp>
      <p:sp>
        <p:nvSpPr>
          <p:cNvPr id="9" name="Θέση αριθμού διαφάνειας 8">
            <a:extLst>
              <a:ext uri="{FF2B5EF4-FFF2-40B4-BE49-F238E27FC236}">
                <a16:creationId xmlns:a16="http://schemas.microsoft.com/office/drawing/2014/main" id="{46FE657E-B118-A6A8-780D-AD58BA3BB2D8}"/>
              </a:ext>
            </a:extLst>
          </p:cNvPr>
          <p:cNvSpPr>
            <a:spLocks noGrp="1"/>
          </p:cNvSpPr>
          <p:nvPr>
            <p:ph type="sldNum" idx="12"/>
          </p:nvPr>
        </p:nvSpPr>
        <p:spPr/>
        <p:txBody>
          <a:bodyPr/>
          <a:lstStyle>
            <a:lvl1pPr>
              <a:defRPr/>
            </a:lvl1pPr>
          </a:lstStyle>
          <a:p>
            <a:fld id="{10AFE1D3-15FE-BF45-8904-E9EECEA87DE8}" type="slidenum">
              <a:rPr lang="el-GR" altLang="el-GR"/>
              <a:pPr/>
              <a:t>‹#›</a:t>
            </a:fld>
            <a:endParaRPr lang="el-GR" altLang="el-GR"/>
          </a:p>
        </p:txBody>
      </p:sp>
    </p:spTree>
    <p:extLst>
      <p:ext uri="{BB962C8B-B14F-4D97-AF65-F5344CB8AC3E}">
        <p14:creationId xmlns:p14="http://schemas.microsoft.com/office/powerpoint/2010/main" val="49195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87A93C-DE02-4EB4-E0D6-73F6C896BDA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46E8A7F-AF76-3990-9518-1368B305C3E3}"/>
              </a:ext>
            </a:extLst>
          </p:cNvPr>
          <p:cNvSpPr>
            <a:spLocks noGrp="1"/>
          </p:cNvSpPr>
          <p:nvPr>
            <p:ph type="dt" idx="10"/>
          </p:nvPr>
        </p:nvSpPr>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A5562BF7-2C3D-4E1E-5CA3-2CC5881800DA}"/>
              </a:ext>
            </a:extLst>
          </p:cNvPr>
          <p:cNvSpPr>
            <a:spLocks noGrp="1"/>
          </p:cNvSpPr>
          <p:nvPr>
            <p:ph type="ftr" idx="11"/>
          </p:nvPr>
        </p:nvSpPr>
        <p:spPr/>
        <p:txBody>
          <a:bodyPr/>
          <a:lstStyle>
            <a:lvl1pPr>
              <a:defRPr/>
            </a:lvl1pPr>
          </a:lstStyle>
          <a:p>
            <a:endParaRPr lang="en-US" altLang="el-GR"/>
          </a:p>
        </p:txBody>
      </p:sp>
      <p:sp>
        <p:nvSpPr>
          <p:cNvPr id="5" name="Θέση αριθμού διαφάνειας 4">
            <a:extLst>
              <a:ext uri="{FF2B5EF4-FFF2-40B4-BE49-F238E27FC236}">
                <a16:creationId xmlns:a16="http://schemas.microsoft.com/office/drawing/2014/main" id="{C865BB9F-D3D5-7B57-475F-98067BADE30C}"/>
              </a:ext>
            </a:extLst>
          </p:cNvPr>
          <p:cNvSpPr>
            <a:spLocks noGrp="1"/>
          </p:cNvSpPr>
          <p:nvPr>
            <p:ph type="sldNum" idx="12"/>
          </p:nvPr>
        </p:nvSpPr>
        <p:spPr/>
        <p:txBody>
          <a:bodyPr/>
          <a:lstStyle>
            <a:lvl1pPr>
              <a:defRPr/>
            </a:lvl1pPr>
          </a:lstStyle>
          <a:p>
            <a:fld id="{71403EE7-F334-314D-9A64-6C733EEC2358}" type="slidenum">
              <a:rPr lang="el-GR" altLang="el-GR"/>
              <a:pPr/>
              <a:t>‹#›</a:t>
            </a:fld>
            <a:endParaRPr lang="el-GR" altLang="el-GR"/>
          </a:p>
        </p:txBody>
      </p:sp>
    </p:spTree>
    <p:extLst>
      <p:ext uri="{BB962C8B-B14F-4D97-AF65-F5344CB8AC3E}">
        <p14:creationId xmlns:p14="http://schemas.microsoft.com/office/powerpoint/2010/main" val="33755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46FBECF-CA6C-C1B3-FF1C-3011932875AF}"/>
              </a:ext>
            </a:extLst>
          </p:cNvPr>
          <p:cNvSpPr>
            <a:spLocks noGrp="1"/>
          </p:cNvSpPr>
          <p:nvPr>
            <p:ph type="dt" idx="10"/>
          </p:nvPr>
        </p:nvSpPr>
        <p:spPr/>
        <p:txBody>
          <a:bodyPr/>
          <a:lstStyle>
            <a:lvl1pPr>
              <a:defRPr/>
            </a:lvl1pPr>
          </a:lstStyle>
          <a:p>
            <a:endParaRPr lang="el-GR" altLang="el-GR"/>
          </a:p>
        </p:txBody>
      </p:sp>
      <p:sp>
        <p:nvSpPr>
          <p:cNvPr id="3" name="Θέση υποσέλιδου 2">
            <a:extLst>
              <a:ext uri="{FF2B5EF4-FFF2-40B4-BE49-F238E27FC236}">
                <a16:creationId xmlns:a16="http://schemas.microsoft.com/office/drawing/2014/main" id="{4751659C-AFCC-4B3F-039F-B2A2AB704F91}"/>
              </a:ext>
            </a:extLst>
          </p:cNvPr>
          <p:cNvSpPr>
            <a:spLocks noGrp="1"/>
          </p:cNvSpPr>
          <p:nvPr>
            <p:ph type="ftr" idx="11"/>
          </p:nvPr>
        </p:nvSpPr>
        <p:spPr/>
        <p:txBody>
          <a:bodyPr/>
          <a:lstStyle>
            <a:lvl1pPr>
              <a:defRPr/>
            </a:lvl1pPr>
          </a:lstStyle>
          <a:p>
            <a:endParaRPr lang="en-US" altLang="el-GR"/>
          </a:p>
        </p:txBody>
      </p:sp>
      <p:sp>
        <p:nvSpPr>
          <p:cNvPr id="4" name="Θέση αριθμού διαφάνειας 3">
            <a:extLst>
              <a:ext uri="{FF2B5EF4-FFF2-40B4-BE49-F238E27FC236}">
                <a16:creationId xmlns:a16="http://schemas.microsoft.com/office/drawing/2014/main" id="{CD48B6A8-8948-C708-EB64-C072BEEB545C}"/>
              </a:ext>
            </a:extLst>
          </p:cNvPr>
          <p:cNvSpPr>
            <a:spLocks noGrp="1"/>
          </p:cNvSpPr>
          <p:nvPr>
            <p:ph type="sldNum" idx="12"/>
          </p:nvPr>
        </p:nvSpPr>
        <p:spPr/>
        <p:txBody>
          <a:bodyPr/>
          <a:lstStyle>
            <a:lvl1pPr>
              <a:defRPr/>
            </a:lvl1pPr>
          </a:lstStyle>
          <a:p>
            <a:fld id="{4941A93B-D476-1546-B874-5D23F754FD51}" type="slidenum">
              <a:rPr lang="el-GR" altLang="el-GR"/>
              <a:pPr/>
              <a:t>‹#›</a:t>
            </a:fld>
            <a:endParaRPr lang="el-GR" altLang="el-GR"/>
          </a:p>
        </p:txBody>
      </p:sp>
    </p:spTree>
    <p:extLst>
      <p:ext uri="{BB962C8B-B14F-4D97-AF65-F5344CB8AC3E}">
        <p14:creationId xmlns:p14="http://schemas.microsoft.com/office/powerpoint/2010/main" val="64069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32ED2A-DC80-96E7-0437-614F2E9D3BAC}"/>
              </a:ext>
            </a:extLst>
          </p:cNvPr>
          <p:cNvSpPr>
            <a:spLocks noGrp="1"/>
          </p:cNvSpPr>
          <p:nvPr>
            <p:ph type="title"/>
          </p:nvPr>
        </p:nvSpPr>
        <p:spPr>
          <a:xfrm>
            <a:off x="630238" y="342900"/>
            <a:ext cx="2949575" cy="1200150"/>
          </a:xfrm>
        </p:spPr>
        <p:txBody>
          <a:bodyPr/>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79131B1-BE1C-0403-E48B-D516C289334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F0F81CE-454C-5CBF-7626-1E34A4356B1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254B131-5DD8-D21E-E5FC-EF871F40B53D}"/>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FDCC10DF-8C77-B366-6B62-BB6FE34C2983}"/>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FCB95C6B-D65B-70A2-4BB4-D75A016D0340}"/>
              </a:ext>
            </a:extLst>
          </p:cNvPr>
          <p:cNvSpPr>
            <a:spLocks noGrp="1"/>
          </p:cNvSpPr>
          <p:nvPr>
            <p:ph type="sldNum" idx="12"/>
          </p:nvPr>
        </p:nvSpPr>
        <p:spPr/>
        <p:txBody>
          <a:bodyPr/>
          <a:lstStyle>
            <a:lvl1pPr>
              <a:defRPr/>
            </a:lvl1pPr>
          </a:lstStyle>
          <a:p>
            <a:fld id="{9031A0A5-AA1C-714E-AAE9-2508F3F5C1F8}" type="slidenum">
              <a:rPr lang="el-GR" altLang="el-GR"/>
              <a:pPr/>
              <a:t>‹#›</a:t>
            </a:fld>
            <a:endParaRPr lang="el-GR" altLang="el-GR"/>
          </a:p>
        </p:txBody>
      </p:sp>
    </p:spTree>
    <p:extLst>
      <p:ext uri="{BB962C8B-B14F-4D97-AF65-F5344CB8AC3E}">
        <p14:creationId xmlns:p14="http://schemas.microsoft.com/office/powerpoint/2010/main" val="421382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F31248-3329-AFFD-7385-2DCD7FC7AC14}"/>
              </a:ext>
            </a:extLst>
          </p:cNvPr>
          <p:cNvSpPr>
            <a:spLocks noGrp="1"/>
          </p:cNvSpPr>
          <p:nvPr>
            <p:ph type="title"/>
          </p:nvPr>
        </p:nvSpPr>
        <p:spPr>
          <a:xfrm>
            <a:off x="630238" y="342900"/>
            <a:ext cx="2949575" cy="1200150"/>
          </a:xfrm>
        </p:spPr>
        <p:txBody>
          <a:bodyPr/>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9EF4BB7-F804-A7BE-6278-2783E59A26E5}"/>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688B75B-1E59-D923-EE93-1F87880CAA0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E95F44B-B7B6-6BF1-5B8D-2B7C45F8052A}"/>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6DED0118-FC14-FB14-5DDC-9893914A821B}"/>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84AAD11C-FCC2-3436-FD4E-37278F197037}"/>
              </a:ext>
            </a:extLst>
          </p:cNvPr>
          <p:cNvSpPr>
            <a:spLocks noGrp="1"/>
          </p:cNvSpPr>
          <p:nvPr>
            <p:ph type="sldNum" idx="12"/>
          </p:nvPr>
        </p:nvSpPr>
        <p:spPr/>
        <p:txBody>
          <a:bodyPr/>
          <a:lstStyle>
            <a:lvl1pPr>
              <a:defRPr/>
            </a:lvl1pPr>
          </a:lstStyle>
          <a:p>
            <a:fld id="{54A19499-0D2A-D241-9ABA-7F75BAA83F45}" type="slidenum">
              <a:rPr lang="el-GR" altLang="el-GR"/>
              <a:pPr/>
              <a:t>‹#›</a:t>
            </a:fld>
            <a:endParaRPr lang="el-GR" altLang="el-GR"/>
          </a:p>
        </p:txBody>
      </p:sp>
    </p:spTree>
    <p:extLst>
      <p:ext uri="{BB962C8B-B14F-4D97-AF65-F5344CB8AC3E}">
        <p14:creationId xmlns:p14="http://schemas.microsoft.com/office/powerpoint/2010/main" val="257020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A2D6"/>
            </a:gs>
            <a:gs pos="100000">
              <a:srgbClr val="002B36"/>
            </a:gs>
          </a:gsLst>
          <a:path path="shape">
            <a:fillToRect l="50000" t="54999" r="50000" b="45001"/>
          </a:path>
        </a:gradFill>
        <a:effectLst/>
      </p:bgPr>
    </p:bg>
    <p:spTree>
      <p:nvGrpSpPr>
        <p:cNvPr id="1" name=""/>
        <p:cNvGrpSpPr/>
        <p:nvPr/>
      </p:nvGrpSpPr>
      <p:grpSpPr>
        <a:xfrm>
          <a:off x="0" y="0"/>
          <a:ext cx="0" cy="0"/>
          <a:chOff x="0" y="0"/>
          <a:chExt cx="0" cy="0"/>
        </a:xfrm>
      </p:grpSpPr>
      <p:sp>
        <p:nvSpPr>
          <p:cNvPr id="1025" name="AutoShape 1">
            <a:extLst>
              <a:ext uri="{FF2B5EF4-FFF2-40B4-BE49-F238E27FC236}">
                <a16:creationId xmlns:a16="http://schemas.microsoft.com/office/drawing/2014/main" id="{CC326998-EA27-D2EA-4CFA-21D59BAC02DF}"/>
              </a:ext>
            </a:extLst>
          </p:cNvPr>
          <p:cNvSpPr>
            <a:spLocks noChangeArrowheads="1"/>
          </p:cNvSpPr>
          <p:nvPr/>
        </p:nvSpPr>
        <p:spPr bwMode="auto">
          <a:xfrm>
            <a:off x="-9525" y="-4763"/>
            <a:ext cx="9163050" cy="781051"/>
          </a:xfrm>
          <a:custGeom>
            <a:avLst/>
            <a:gdLst>
              <a:gd name="T0" fmla="*/ 0 w 9163050"/>
              <a:gd name="T1" fmla="*/ 0 h 781050"/>
              <a:gd name="T2" fmla="*/ 0 w 9163050"/>
              <a:gd name="T3" fmla="*/ 0 h 781050"/>
            </a:gdLst>
            <a:ahLst/>
            <a:cxnLst>
              <a:cxn ang="0">
                <a:pos x="r" y="vc"/>
              </a:cxn>
              <a:cxn ang="5400000">
                <a:pos x="hc" y="b"/>
              </a:cxn>
              <a:cxn ang="10800000">
                <a:pos x="l" y="vc"/>
              </a:cxn>
              <a:cxn ang="16200000">
                <a:pos x="hc" y="t"/>
              </a:cxn>
            </a:cxnLst>
            <a:rect l="T0" t="T1" r="T2" b="T3"/>
            <a:pathLst>
              <a:path w="9163050" h="78105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999"/>
                </a:srgbClr>
              </a:gs>
              <a:gs pos="100000">
                <a:srgbClr val="00C4CD">
                  <a:alpha val="56000"/>
                </a:srgbClr>
              </a:gs>
            </a:gsLst>
            <a:lin ang="5400000" scaled="1"/>
          </a:gradFill>
          <a:ln>
            <a:noFill/>
          </a:ln>
          <a:effectLst/>
          <a:extLs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26" name="AutoShape 2">
            <a:extLst>
              <a:ext uri="{FF2B5EF4-FFF2-40B4-BE49-F238E27FC236}">
                <a16:creationId xmlns:a16="http://schemas.microsoft.com/office/drawing/2014/main" id="{0653D05C-FBD4-D1F4-FE1D-7F3C290BBDF7}"/>
              </a:ext>
            </a:extLst>
          </p:cNvPr>
          <p:cNvSpPr>
            <a:spLocks noChangeArrowheads="1"/>
          </p:cNvSpPr>
          <p:nvPr/>
        </p:nvSpPr>
        <p:spPr bwMode="auto">
          <a:xfrm>
            <a:off x="4381500" y="-4763"/>
            <a:ext cx="4762500" cy="477838"/>
          </a:xfrm>
          <a:custGeom>
            <a:avLst/>
            <a:gdLst>
              <a:gd name="T0" fmla="*/ 0 w 4762500"/>
              <a:gd name="T1" fmla="*/ 0 h 478631"/>
              <a:gd name="T2" fmla="*/ 0 w 4762500"/>
              <a:gd name="T3" fmla="*/ 0 h 478631"/>
            </a:gdLst>
            <a:ahLst/>
            <a:cxnLst>
              <a:cxn ang="0">
                <a:pos x="r" y="vc"/>
              </a:cxn>
              <a:cxn ang="5400000">
                <a:pos x="hc" y="b"/>
              </a:cxn>
              <a:cxn ang="10800000">
                <a:pos x="l" y="vc"/>
              </a:cxn>
              <a:cxn ang="16200000">
                <a:pos x="hc" y="t"/>
              </a:cxn>
            </a:cxnLst>
            <a:rect l="T0" t="T1" r="T2" b="T3"/>
            <a:pathLst>
              <a:path w="4762500" h="478631">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1000"/>
                </a:srgbClr>
              </a:gs>
              <a:gs pos="100000">
                <a:srgbClr val="008ABF">
                  <a:alpha val="45999"/>
                </a:srgbClr>
              </a:gs>
            </a:gsLst>
            <a:lin ang="5400000" scaled="1"/>
          </a:gradFill>
          <a:ln>
            <a:noFill/>
          </a:ln>
          <a:effectLst/>
          <a:extLs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27" name="Rectangle 3">
            <a:extLst>
              <a:ext uri="{FF2B5EF4-FFF2-40B4-BE49-F238E27FC236}">
                <a16:creationId xmlns:a16="http://schemas.microsoft.com/office/drawing/2014/main" id="{5FE97333-762C-88F0-D225-DAC097DEEBB0}"/>
              </a:ext>
            </a:extLst>
          </p:cNvPr>
          <p:cNvSpPr>
            <a:spLocks noGrp="1" noChangeArrowheads="1"/>
          </p:cNvSpPr>
          <p:nvPr>
            <p:ph type="title"/>
          </p:nvPr>
        </p:nvSpPr>
        <p:spPr bwMode="auto">
          <a:xfrm>
            <a:off x="533400" y="1028700"/>
            <a:ext cx="7850188"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0" rIns="18360" bIns="0" numCol="1" anchor="b" anchorCtr="0" compatLnSpc="1">
            <a:prstTxWarp prst="textNoShape">
              <a:avLst/>
            </a:prstTxWarp>
          </a:bodyPr>
          <a:lstStyle/>
          <a:p>
            <a:pPr lvl="0"/>
            <a:r>
              <a:rPr lang="en-GB" altLang="el-GR"/>
              <a:t>Kλικ για επεξεργασία του τίτλου</a:t>
            </a:r>
          </a:p>
        </p:txBody>
      </p:sp>
      <p:sp>
        <p:nvSpPr>
          <p:cNvPr id="1028" name="Rectangle 4">
            <a:extLst>
              <a:ext uri="{FF2B5EF4-FFF2-40B4-BE49-F238E27FC236}">
                <a16:creationId xmlns:a16="http://schemas.microsoft.com/office/drawing/2014/main" id="{9B282A61-1FBE-D93E-B55C-4918B31F16D0}"/>
              </a:ext>
            </a:extLst>
          </p:cNvPr>
          <p:cNvSpPr>
            <a:spLocks noGrp="1" noChangeArrowheads="1"/>
          </p:cNvSpPr>
          <p:nvPr>
            <p:ph type="dt"/>
          </p:nvPr>
        </p:nvSpPr>
        <p:spPr bwMode="auto">
          <a:xfrm>
            <a:off x="457200" y="4767263"/>
            <a:ext cx="21320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hangingPunct="1">
              <a:lnSpc>
                <a:spcPct val="100000"/>
              </a:lnSpc>
              <a:tabLst>
                <a:tab pos="914400" algn="l"/>
                <a:tab pos="1828800" algn="l"/>
              </a:tabLst>
              <a:defRPr sz="1200">
                <a:solidFill>
                  <a:srgbClr val="D1EAED"/>
                </a:solidFill>
                <a:latin typeface="+mj-lt"/>
                <a:ea typeface="DejaVu Sans" charset="0"/>
                <a:cs typeface="DejaVu Sans" charset="0"/>
              </a:defRPr>
            </a:lvl1pPr>
          </a:lstStyle>
          <a:p>
            <a:endParaRPr lang="el-GR" altLang="el-GR"/>
          </a:p>
        </p:txBody>
      </p:sp>
      <p:sp>
        <p:nvSpPr>
          <p:cNvPr id="1029" name="Rectangle 5">
            <a:extLst>
              <a:ext uri="{FF2B5EF4-FFF2-40B4-BE49-F238E27FC236}">
                <a16:creationId xmlns:a16="http://schemas.microsoft.com/office/drawing/2014/main" id="{E9E7E058-D37C-9553-5037-33B88ADDB5D0}"/>
              </a:ext>
            </a:extLst>
          </p:cNvPr>
          <p:cNvSpPr>
            <a:spLocks noGrp="1" noChangeArrowheads="1"/>
          </p:cNvSpPr>
          <p:nvPr>
            <p:ph type="ftr"/>
          </p:nvPr>
        </p:nvSpPr>
        <p:spPr bwMode="auto">
          <a:xfrm>
            <a:off x="2667000" y="4767263"/>
            <a:ext cx="33512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lnSpc>
                <a:spcPct val="100000"/>
              </a:lnSpc>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1030" name="Rectangle 6">
            <a:extLst>
              <a:ext uri="{FF2B5EF4-FFF2-40B4-BE49-F238E27FC236}">
                <a16:creationId xmlns:a16="http://schemas.microsoft.com/office/drawing/2014/main" id="{3EC2C3CC-B939-93A4-20E0-B611EA325664}"/>
              </a:ext>
            </a:extLst>
          </p:cNvPr>
          <p:cNvSpPr>
            <a:spLocks noGrp="1" noChangeArrowheads="1"/>
          </p:cNvSpPr>
          <p:nvPr>
            <p:ph type="sldNum"/>
          </p:nvPr>
        </p:nvSpPr>
        <p:spPr bwMode="auto">
          <a:xfrm>
            <a:off x="7924800" y="4767263"/>
            <a:ext cx="7604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hangingPunct="1">
              <a:lnSpc>
                <a:spcPct val="100000"/>
              </a:lnSpc>
              <a:defRPr sz="1200">
                <a:solidFill>
                  <a:srgbClr val="D1EAED"/>
                </a:solidFill>
                <a:latin typeface="+mj-lt"/>
                <a:ea typeface="DejaVu Sans" charset="0"/>
                <a:cs typeface="DejaVu Sans" charset="0"/>
              </a:defRPr>
            </a:lvl1pPr>
          </a:lstStyle>
          <a:p>
            <a:fld id="{F6DBD3B6-999C-A74F-9132-9DA9FCEA6AE3}" type="slidenum">
              <a:rPr lang="el-GR" altLang="el-GR"/>
              <a:pPr/>
              <a:t>‹#›</a:t>
            </a:fld>
            <a:endParaRPr lang="el-GR" altLang="el-GR"/>
          </a:p>
        </p:txBody>
      </p:sp>
      <p:sp>
        <p:nvSpPr>
          <p:cNvPr id="1031" name="Rectangle 7">
            <a:extLst>
              <a:ext uri="{FF2B5EF4-FFF2-40B4-BE49-F238E27FC236}">
                <a16:creationId xmlns:a16="http://schemas.microsoft.com/office/drawing/2014/main" id="{2CA7ABD4-8658-E603-C82E-70F6538AB4DA}"/>
              </a:ext>
            </a:extLst>
          </p:cNvPr>
          <p:cNvSpPr>
            <a:spLocks noGrp="1" noChangeArrowheads="1"/>
          </p:cNvSpPr>
          <p:nvPr>
            <p:ph type="body" idx="1"/>
          </p:nvPr>
        </p:nvSpPr>
        <p:spPr bwMode="auto">
          <a:xfrm>
            <a:off x="457200" y="1203325"/>
            <a:ext cx="8228013"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6134" rIns="0" bIns="0" numCol="1" anchor="t" anchorCtr="0" compatLnSpc="1">
            <a:prstTxWarp prst="textNoShape">
              <a:avLst/>
            </a:prstTxWarp>
          </a:bodyPr>
          <a:lstStyle/>
          <a:p>
            <a:pPr lvl="0"/>
            <a:r>
              <a:rPr lang="en-GB" altLang="el-GR"/>
              <a:t>Click to edit the outline text format</a:t>
            </a:r>
          </a:p>
          <a:p>
            <a:pPr lvl="1"/>
            <a:r>
              <a:rPr lang="en-GB" altLang="el-GR"/>
              <a:t>Second Outline Level</a:t>
            </a:r>
          </a:p>
          <a:p>
            <a:pPr lvl="2"/>
            <a:r>
              <a:rPr lang="en-GB" altLang="el-GR"/>
              <a:t>Third Outline Level</a:t>
            </a:r>
          </a:p>
          <a:p>
            <a:pPr lvl="3"/>
            <a:r>
              <a:rPr lang="en-GB" altLang="el-GR"/>
              <a:t>Fourth Outline Level</a:t>
            </a:r>
          </a:p>
          <a:p>
            <a:pPr lvl="4"/>
            <a:r>
              <a:rPr lang="en-GB" altLang="el-GR"/>
              <a:t>Fifth Outline Level</a:t>
            </a:r>
          </a:p>
          <a:p>
            <a:pPr lvl="4"/>
            <a:r>
              <a:rPr lang="en-GB" altLang="el-GR"/>
              <a:t>Sixth Outline Level</a:t>
            </a:r>
          </a:p>
          <a:p>
            <a:pPr lvl="4"/>
            <a:r>
              <a:rPr lang="en-GB" altLang="el-GR"/>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l" rtl="0" fontAlgn="base">
        <a:lnSpc>
          <a:spcPct val="113000"/>
        </a:lnSpc>
        <a:spcBef>
          <a:spcPts val="13"/>
        </a:spcBef>
        <a:spcAft>
          <a:spcPts val="13"/>
        </a:spcAft>
        <a:buClr>
          <a:srgbClr val="000000"/>
        </a:buClr>
        <a:buSzPct val="100000"/>
        <a:buFont typeface="Times New Roman" panose="02020603050405020304" pitchFamily="18" charset="0"/>
        <a:defRPr kern="1200">
          <a:solidFill>
            <a:srgbClr val="FFFFFF"/>
          </a:solidFill>
          <a:latin typeface="+mj-lt"/>
          <a:ea typeface="+mj-ea"/>
          <a:cs typeface="+mj-cs"/>
        </a:defRPr>
      </a:lvl1pPr>
      <a:lvl2pPr marL="742950" indent="-28575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2pPr>
      <a:lvl3pPr marL="11430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3pPr>
      <a:lvl4pPr marL="16002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4pPr>
      <a:lvl5pPr marL="20574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5pPr>
      <a:lvl6pPr marL="25146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6pPr>
      <a:lvl7pPr marL="29718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7pPr>
      <a:lvl8pPr marL="34290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8pPr>
      <a:lvl9pPr marL="38862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9pPr>
    </p:titleStyle>
    <p:bodyStyle>
      <a:lvl1pPr marL="342900" indent="-342900" algn="l" rtl="0" fontAlgn="base">
        <a:lnSpc>
          <a:spcPct val="83000"/>
        </a:lnSpc>
        <a:spcBef>
          <a:spcPts val="1425"/>
        </a:spcBef>
        <a:spcAft>
          <a:spcPts val="13"/>
        </a:spcAft>
        <a:buClr>
          <a:srgbClr val="000000"/>
        </a:buClr>
        <a:buSzPct val="100000"/>
        <a:buFont typeface="Times New Roman" panose="02020603050405020304" pitchFamily="18" charset="0"/>
        <a:defRPr sz="2600" kern="1200">
          <a:solidFill>
            <a:srgbClr val="FFFFFF"/>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anose="02020603050405020304" pitchFamily="18" charset="0"/>
        <a:defRPr sz="2100" kern="1200">
          <a:solidFill>
            <a:srgbClr val="FFFFFF"/>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E068CE7-70DD-E075-DA8D-CC18AA84DB2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42F73E9-3072-1865-3ED9-6223EFB55073}"/>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546C513-8056-EB8F-C070-21B8C2008CD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l-GR" altLang="el-GR"/>
          </a:p>
        </p:txBody>
      </p:sp>
      <p:sp>
        <p:nvSpPr>
          <p:cNvPr id="5" name="Θέση υποσέλιδου 4">
            <a:extLst>
              <a:ext uri="{FF2B5EF4-FFF2-40B4-BE49-F238E27FC236}">
                <a16:creationId xmlns:a16="http://schemas.microsoft.com/office/drawing/2014/main" id="{C80ABC38-FACA-D6A9-7797-DEB1D1233EF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ltLang="el-GR"/>
          </a:p>
        </p:txBody>
      </p:sp>
      <p:sp>
        <p:nvSpPr>
          <p:cNvPr id="6" name="Θέση αριθμού διαφάνειας 5">
            <a:extLst>
              <a:ext uri="{FF2B5EF4-FFF2-40B4-BE49-F238E27FC236}">
                <a16:creationId xmlns:a16="http://schemas.microsoft.com/office/drawing/2014/main" id="{FB1244DD-FE99-479C-061F-94C513E1BFE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F6DBD3B6-999C-A74F-9132-9DA9FCEA6AE3}" type="slidenum">
              <a:rPr lang="el-GR" altLang="el-GR" smtClean="0"/>
              <a:pPr/>
              <a:t>‹#›</a:t>
            </a:fld>
            <a:endParaRPr lang="el-GR" altLang="el-GR"/>
          </a:p>
        </p:txBody>
      </p:sp>
    </p:spTree>
    <p:extLst>
      <p:ext uri="{BB962C8B-B14F-4D97-AF65-F5344CB8AC3E}">
        <p14:creationId xmlns:p14="http://schemas.microsoft.com/office/powerpoint/2010/main" val="27945968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99C1492D-38ED-7A1C-3A2C-21022751E1BD}"/>
              </a:ext>
            </a:extLst>
          </p:cNvPr>
          <p:cNvSpPr>
            <a:spLocks noGrp="1" noChangeArrowheads="1"/>
          </p:cNvSpPr>
          <p:nvPr>
            <p:ph type="title" idx="4294967295"/>
          </p:nvPr>
        </p:nvSpPr>
        <p:spPr>
          <a:xfrm>
            <a:off x="533400" y="339725"/>
            <a:ext cx="7851775" cy="935038"/>
          </a:xfrm>
          <a:ln/>
        </p:spPr>
        <p:txBody>
          <a:bodyPr/>
          <a:lstStyle/>
          <a:p>
            <a:pPr algn="ctr">
              <a:lnSpc>
                <a:spcPct val="100000"/>
              </a:lnSpc>
              <a:tabLst>
                <a:tab pos="914400" algn="l"/>
                <a:tab pos="1828800" algn="l"/>
                <a:tab pos="2743200" algn="l"/>
                <a:tab pos="3657600" algn="l"/>
                <a:tab pos="4572000" algn="l"/>
                <a:tab pos="5486400" algn="l"/>
                <a:tab pos="6400800" algn="l"/>
                <a:tab pos="7315200" algn="l"/>
              </a:tabLst>
            </a:pPr>
            <a:r>
              <a:rPr lang="el-GR" altLang="el-GR" sz="5600" b="1">
                <a:solidFill>
                  <a:srgbClr val="50E0EA"/>
                </a:solidFill>
                <a:latin typeface="Calibri" panose="020F0502020204030204" pitchFamily="34" charset="0"/>
              </a:rPr>
              <a:t>Μ.Ε.Κ.  Ι</a:t>
            </a:r>
          </a:p>
        </p:txBody>
      </p:sp>
      <p:sp>
        <p:nvSpPr>
          <p:cNvPr id="4098" name="Rectangle 2">
            <a:extLst>
              <a:ext uri="{FF2B5EF4-FFF2-40B4-BE49-F238E27FC236}">
                <a16:creationId xmlns:a16="http://schemas.microsoft.com/office/drawing/2014/main" id="{AD2D4162-4352-3FA0-AEA4-F993449385BB}"/>
              </a:ext>
            </a:extLst>
          </p:cNvPr>
          <p:cNvSpPr>
            <a:spLocks noGrp="1" noChangeArrowheads="1"/>
          </p:cNvSpPr>
          <p:nvPr>
            <p:ph type="subTitle" idx="4294967295"/>
          </p:nvPr>
        </p:nvSpPr>
        <p:spPr>
          <a:xfrm>
            <a:off x="533400" y="1131888"/>
            <a:ext cx="7854950" cy="2376487"/>
          </a:xfrm>
          <a:ln/>
        </p:spPr>
        <p:txBody>
          <a:bodyPr tIns="45000" rIns="18360" bIns="45000"/>
          <a:lstStyle/>
          <a:p>
            <a:pPr marL="0" indent="0" algn="r">
              <a:lnSpc>
                <a:spcPct val="15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a:t>Κεφάλαιο  4</a:t>
            </a:r>
          </a:p>
          <a:p>
            <a:pPr marL="0" indent="0" algn="ctr">
              <a:lnSpc>
                <a:spcPct val="10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b="1">
                <a:solidFill>
                  <a:srgbClr val="E5F4E0"/>
                </a:solidFill>
              </a:rPr>
              <a:t>Συστήματα Ανάφλεξης</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C52E514B-40B5-061B-B500-9C0FE0248EAB}"/>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14338" name="Rectangle 2">
            <a:extLst>
              <a:ext uri="{FF2B5EF4-FFF2-40B4-BE49-F238E27FC236}">
                <a16:creationId xmlns:a16="http://schemas.microsoft.com/office/drawing/2014/main" id="{15AA7278-E1C4-9B0D-DE92-B6853F8A635E}"/>
              </a:ext>
            </a:extLst>
          </p:cNvPr>
          <p:cNvSpPr>
            <a:spLocks noChangeArrowheads="1"/>
          </p:cNvSpPr>
          <p:nvPr/>
        </p:nvSpPr>
        <p:spPr bwMode="auto">
          <a:xfrm>
            <a:off x="395288" y="906463"/>
            <a:ext cx="8280400" cy="266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Χρονισμός: </a:t>
            </a:r>
          </a:p>
          <a:p>
            <a:pPr algn="ctr" hangingPunct="1">
              <a:lnSpc>
                <a:spcPct val="100000"/>
              </a:lnSpc>
              <a:spcAft>
                <a:spcPts val="1013"/>
              </a:spcAft>
            </a:pPr>
            <a:r>
              <a:rPr lang="el-GR" altLang="el-GR"/>
              <a:t>Είδαμε σε προηγούμενη παράγραφο, ότι ο συγχρονισμός μεταξύ του εκκεντροφόρου και του στροφαλοφόρου άξονα λέγεται </a:t>
            </a:r>
            <a:r>
              <a:rPr lang="el-GR" altLang="el-GR" i="1"/>
              <a:t>εσωτερικός χρονισμός </a:t>
            </a:r>
            <a:r>
              <a:rPr lang="el-GR" altLang="el-GR"/>
              <a:t>του κινητήρα. </a:t>
            </a:r>
          </a:p>
          <a:p>
            <a:pPr algn="ctr" hangingPunct="1">
              <a:lnSpc>
                <a:spcPct val="100000"/>
              </a:lnSpc>
              <a:spcAft>
                <a:spcPts val="1013"/>
              </a:spcAft>
            </a:pPr>
            <a:endParaRPr lang="el-GR" altLang="el-GR"/>
          </a:p>
          <a:p>
            <a:pPr algn="ctr" hangingPunct="1">
              <a:lnSpc>
                <a:spcPct val="100000"/>
              </a:lnSpc>
              <a:spcAft>
                <a:spcPts val="1013"/>
              </a:spcAft>
            </a:pPr>
            <a:r>
              <a:rPr lang="el-GR" altLang="el-GR"/>
              <a:t>Στην περίπτωση της προπορείας, η διαδικασία ρύθμισης της γωνίας της, σύμφωνα με την προδιαγεγραμμένη από τον κατασκευαστή γωνία, ονομάζεται </a:t>
            </a:r>
            <a:r>
              <a:rPr lang="el-GR" altLang="el-GR" i="1"/>
              <a:t>εξωτερικός χρονισμός </a:t>
            </a:r>
            <a:r>
              <a:rPr lang="el-GR" altLang="el-GR"/>
              <a:t>του κινητήρα.</a:t>
            </a:r>
          </a:p>
        </p:txBody>
      </p:sp>
      <p:sp>
        <p:nvSpPr>
          <p:cNvPr id="14339" name="Rectangle 3">
            <a:extLst>
              <a:ext uri="{FF2B5EF4-FFF2-40B4-BE49-F238E27FC236}">
                <a16:creationId xmlns:a16="http://schemas.microsoft.com/office/drawing/2014/main" id="{80BE1D34-5783-37A5-2303-5F98E7804226}"/>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Προπορεία σπινθήρα (αβάνς)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4338">
                                            <p:txEl>
                                              <p:pRg st="1" end="1"/>
                                            </p:txEl>
                                          </p:spTgt>
                                        </p:tgtEl>
                                        <p:attrNameLst>
                                          <p:attrName>style.visibility</p:attrName>
                                        </p:attrNameLst>
                                      </p:cBhvr>
                                      <p:to>
                                        <p:strVal val="visible"/>
                                      </p:to>
                                    </p:set>
                                    <p:anim calcmode="lin" valueType="num">
                                      <p:cBhvr additive="repl">
                                        <p:cTn id="7" dur="500" fill="hold"/>
                                        <p:tgtEl>
                                          <p:spTgt spid="14338">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14338">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4338">
                                            <p:txEl>
                                              <p:pRg st="3" end="3"/>
                                            </p:txEl>
                                          </p:spTgt>
                                        </p:tgtEl>
                                        <p:attrNameLst>
                                          <p:attrName>style.visibility</p:attrName>
                                        </p:attrNameLst>
                                      </p:cBhvr>
                                      <p:to>
                                        <p:strVal val="visible"/>
                                      </p:to>
                                    </p:set>
                                    <p:anim calcmode="lin" valueType="num">
                                      <p:cBhvr additive="repl">
                                        <p:cTn id="11" dur="500" fill="hold"/>
                                        <p:tgtEl>
                                          <p:spTgt spid="14338">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14338">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12998A6D-C74F-1903-C325-1FF3F9BD2CE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15362" name="Rectangle 2">
            <a:extLst>
              <a:ext uri="{FF2B5EF4-FFF2-40B4-BE49-F238E27FC236}">
                <a16:creationId xmlns:a16="http://schemas.microsoft.com/office/drawing/2014/main" id="{56FDCAEC-C42A-CDE9-FA90-85A8DA8772C3}"/>
              </a:ext>
            </a:extLst>
          </p:cNvPr>
          <p:cNvSpPr>
            <a:spLocks noChangeArrowheads="1"/>
          </p:cNvSpPr>
          <p:nvPr/>
        </p:nvSpPr>
        <p:spPr bwMode="auto">
          <a:xfrm>
            <a:off x="395288" y="906463"/>
            <a:ext cx="8280400" cy="334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013"/>
              </a:spcAft>
            </a:pPr>
            <a:r>
              <a:rPr lang="el-GR" altLang="el-GR"/>
              <a:t>Κρουστική καύση, γενικά, είναι η πολύ ταχεία και έντονη καύση ενός καυσίμου, με τρόπο που να μοιάζει με έκρηξη. </a:t>
            </a:r>
          </a:p>
          <a:p>
            <a:pPr algn="ctr" hangingPunct="1">
              <a:lnSpc>
                <a:spcPct val="100000"/>
              </a:lnSpc>
              <a:spcAft>
                <a:spcPts val="1013"/>
              </a:spcAft>
            </a:pPr>
            <a:endParaRPr lang="el-GR" altLang="el-GR"/>
          </a:p>
          <a:p>
            <a:pPr algn="ctr" hangingPunct="1">
              <a:lnSpc>
                <a:spcPct val="100000"/>
              </a:lnSpc>
              <a:spcAft>
                <a:spcPts val="1013"/>
              </a:spcAft>
            </a:pPr>
            <a:r>
              <a:rPr lang="el-GR" altLang="el-GR"/>
              <a:t>Στην περίπτωση των κινητήρων εσωτερικής καύσης, ενώ η καύση του μίγματος βενζίνης-αέρα στους κυλίνδρους αρχίζει κανονικά από τον αναφλεκτήρα και εξαπλώνεται κανονικά, ξαφνικά, η εξάπλωση αυτή αυξάνεται απότομα μέχρι που παίρνει τη μορφή έκρηξης. </a:t>
            </a:r>
          </a:p>
          <a:p>
            <a:pPr algn="ctr" hangingPunct="1">
              <a:lnSpc>
                <a:spcPct val="100000"/>
              </a:lnSpc>
              <a:spcAft>
                <a:spcPts val="1013"/>
              </a:spcAft>
            </a:pPr>
            <a:endParaRPr lang="el-GR" altLang="el-GR"/>
          </a:p>
          <a:p>
            <a:pPr algn="ctr" hangingPunct="1">
              <a:lnSpc>
                <a:spcPct val="100000"/>
              </a:lnSpc>
              <a:spcAft>
                <a:spcPts val="1013"/>
              </a:spcAft>
            </a:pPr>
            <a:r>
              <a:rPr lang="el-GR" altLang="el-GR"/>
              <a:t>Στην κατάσταση αυτή έχουμε ακαριαία καύση όλου του καυσίμου, που μέχρι εκείνη τη στιγμή είχε παραμείνει άκαυστο.</a:t>
            </a:r>
          </a:p>
        </p:txBody>
      </p:sp>
      <p:sp>
        <p:nvSpPr>
          <p:cNvPr id="15363" name="Rectangle 3">
            <a:extLst>
              <a:ext uri="{FF2B5EF4-FFF2-40B4-BE49-F238E27FC236}">
                <a16:creationId xmlns:a16="http://schemas.microsoft.com/office/drawing/2014/main" id="{91B0FEA0-48D8-1A38-2543-8769438D106E}"/>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Κρουστική καύση</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5362">
                                            <p:txEl>
                                              <p:pRg st="2" end="2"/>
                                            </p:txEl>
                                          </p:spTgt>
                                        </p:tgtEl>
                                        <p:attrNameLst>
                                          <p:attrName>style.visibility</p:attrName>
                                        </p:attrNameLst>
                                      </p:cBhvr>
                                      <p:to>
                                        <p:strVal val="visible"/>
                                      </p:to>
                                    </p:set>
                                    <p:anim calcmode="lin" valueType="num">
                                      <p:cBhvr additive="repl">
                                        <p:cTn id="11"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15362">
                                            <p:txEl>
                                              <p:pRg st="2" end="2"/>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5362">
                                            <p:txEl>
                                              <p:pRg st="4" end="4"/>
                                            </p:txEl>
                                          </p:spTgt>
                                        </p:tgtEl>
                                        <p:attrNameLst>
                                          <p:attrName>style.visibility</p:attrName>
                                        </p:attrNameLst>
                                      </p:cBhvr>
                                      <p:to>
                                        <p:strVal val="visible"/>
                                      </p:to>
                                    </p:set>
                                    <p:anim calcmode="lin" valueType="num">
                                      <p:cBhvr additive="repl">
                                        <p:cTn id="15"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16"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82DBE01B-0464-A23B-228D-594107279CD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16386" name="Rectangle 2">
            <a:extLst>
              <a:ext uri="{FF2B5EF4-FFF2-40B4-BE49-F238E27FC236}">
                <a16:creationId xmlns:a16="http://schemas.microsoft.com/office/drawing/2014/main" id="{798248B8-22BA-A04A-8963-541450F0DE2B}"/>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Κρουστική καύση</a:t>
            </a:r>
          </a:p>
        </p:txBody>
      </p:sp>
      <p:pic>
        <p:nvPicPr>
          <p:cNvPr id="16387" name="Picture 3">
            <a:extLst>
              <a:ext uri="{FF2B5EF4-FFF2-40B4-BE49-F238E27FC236}">
                <a16:creationId xmlns:a16="http://schemas.microsoft.com/office/drawing/2014/main" id="{3835CEEB-19EE-8620-59F9-F5D47AA6C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511"/>
          <a:stretch>
            <a:fillRect/>
          </a:stretch>
        </p:blipFill>
        <p:spPr bwMode="auto">
          <a:xfrm>
            <a:off x="1196975" y="869950"/>
            <a:ext cx="6831013" cy="1846263"/>
          </a:xfrm>
          <a:prstGeom prst="rect">
            <a:avLst/>
          </a:prstGeom>
          <a:noFill/>
          <a:ln>
            <a:noFill/>
          </a:ln>
          <a:effectLst/>
          <a:extLst>
            <a:ext uri="{909E8E84-426E-40DD-AFC4-6F175D3DCCD1}">
              <a14:hiddenFill xmlns:a14="http://schemas.microsoft.com/office/drawing/2010/main">
                <a:blipFill dpi="0" rotWithShape="0">
                  <a:blip/>
                  <a:srcRect b="50511"/>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a:extLst>
              <a:ext uri="{FF2B5EF4-FFF2-40B4-BE49-F238E27FC236}">
                <a16:creationId xmlns:a16="http://schemas.microsoft.com/office/drawing/2014/main" id="{EADE01E1-430D-CDB3-73A1-A5D7A6D92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421"/>
          <a:stretch>
            <a:fillRect/>
          </a:stretch>
        </p:blipFill>
        <p:spPr bwMode="auto">
          <a:xfrm>
            <a:off x="1196975" y="2919413"/>
            <a:ext cx="6831013" cy="1811337"/>
          </a:xfrm>
          <a:prstGeom prst="rect">
            <a:avLst/>
          </a:prstGeom>
          <a:noFill/>
          <a:ln>
            <a:noFill/>
          </a:ln>
          <a:effectLst/>
          <a:extLst>
            <a:ext uri="{909E8E84-426E-40DD-AFC4-6F175D3DCCD1}">
              <a14:hiddenFill xmlns:a14="http://schemas.microsoft.com/office/drawing/2010/main">
                <a:blipFill dpi="0" rotWithShape="0">
                  <a:blip/>
                  <a:srcRect t="51421"/>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Rectangle 5">
            <a:extLst>
              <a:ext uri="{FF2B5EF4-FFF2-40B4-BE49-F238E27FC236}">
                <a16:creationId xmlns:a16="http://schemas.microsoft.com/office/drawing/2014/main" id="{7509414D-0C7C-57EA-479F-4B8A1E7CEAC2}"/>
              </a:ext>
            </a:extLst>
          </p:cNvPr>
          <p:cNvSpPr>
            <a:spLocks noChangeArrowheads="1"/>
          </p:cNvSpPr>
          <p:nvPr/>
        </p:nvSpPr>
        <p:spPr bwMode="auto">
          <a:xfrm>
            <a:off x="3203575" y="4516438"/>
            <a:ext cx="5184775"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r" hangingPunct="1">
              <a:lnSpc>
                <a:spcPct val="100000"/>
              </a:lnSpc>
            </a:pPr>
            <a:r>
              <a:rPr lang="el-GR" altLang="el-GR" sz="1200" i="1">
                <a:latin typeface="Calibri" panose="020F0502020204030204" pitchFamily="34" charset="0"/>
              </a:rPr>
              <a:t>Εμφάνιση κανονικής και κρουστικής καύσης.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6387"/>
                                        </p:tgtEl>
                                        <p:attrNameLst>
                                          <p:attrName>style.visibility</p:attrName>
                                        </p:attrNameLst>
                                      </p:cBhvr>
                                      <p:to>
                                        <p:strVal val="visible"/>
                                      </p:to>
                                    </p:set>
                                    <p:animEffect transition="in" filter="checkerboard(across)">
                                      <p:cBhvr additive="repl">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16388"/>
                                        </p:tgtEl>
                                        <p:attrNameLst>
                                          <p:attrName>style.visibility</p:attrName>
                                        </p:attrNameLst>
                                      </p:cBhvr>
                                      <p:to>
                                        <p:strVal val="visible"/>
                                      </p:to>
                                    </p:set>
                                    <p:animEffect transition="in" filter="box(in)">
                                      <p:cBhvr additive="repl">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007F40ED-58FE-00E4-39A0-86C230A2103B}"/>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17410" name="Rectangle 2">
            <a:extLst>
              <a:ext uri="{FF2B5EF4-FFF2-40B4-BE49-F238E27FC236}">
                <a16:creationId xmlns:a16="http://schemas.microsoft.com/office/drawing/2014/main" id="{CA74C659-8A2B-766E-94C8-D6EA2FA1B219}"/>
              </a:ext>
            </a:extLst>
          </p:cNvPr>
          <p:cNvSpPr>
            <a:spLocks noChangeArrowheads="1"/>
          </p:cNvSpPr>
          <p:nvPr/>
        </p:nvSpPr>
        <p:spPr bwMode="auto">
          <a:xfrm>
            <a:off x="395288" y="906463"/>
            <a:ext cx="8280400" cy="332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013"/>
              </a:spcAft>
            </a:pPr>
            <a:r>
              <a:rPr lang="el-GR" altLang="el-GR"/>
              <a:t>Η καύση αυτή συνοδεύεται από κτύπους που ακούγονται ευκρινώς έξω από τον κινητήρα και οι οποίοι μοιάζουν με μεταλλικούς κτύπους. </a:t>
            </a:r>
          </a:p>
          <a:p>
            <a:pPr algn="ctr" hangingPunct="1">
              <a:lnSpc>
                <a:spcPct val="100000"/>
              </a:lnSpc>
              <a:spcAft>
                <a:spcPts val="1013"/>
              </a:spcAft>
            </a:pPr>
            <a:endParaRPr lang="el-GR" altLang="el-GR"/>
          </a:p>
          <a:p>
            <a:pPr algn="ctr" hangingPunct="1">
              <a:lnSpc>
                <a:spcPct val="100000"/>
              </a:lnSpc>
              <a:spcAft>
                <a:spcPts val="1013"/>
              </a:spcAft>
            </a:pPr>
            <a:r>
              <a:rPr lang="el-GR" altLang="el-GR"/>
              <a:t>Το φαινόμενο αυτό ονομάζεται «πειράκια». </a:t>
            </a:r>
          </a:p>
          <a:p>
            <a:pPr algn="ctr" hangingPunct="1">
              <a:lnSpc>
                <a:spcPct val="100000"/>
              </a:lnSpc>
              <a:spcAft>
                <a:spcPts val="1013"/>
              </a:spcAft>
            </a:pPr>
            <a:endParaRPr lang="el-GR" altLang="el-GR"/>
          </a:p>
          <a:p>
            <a:pPr algn="ctr" hangingPunct="1">
              <a:lnSpc>
                <a:spcPct val="100000"/>
              </a:lnSpc>
              <a:spcAft>
                <a:spcPts val="1013"/>
              </a:spcAft>
            </a:pPr>
            <a:r>
              <a:rPr lang="el-GR" altLang="el-GR"/>
              <a:t>Ως αιτία εμφάνισης της κρουστικής καύσης θεωρείται η ταχύτερη μετάδοση της φλόγας μέσα στο καύσιμο μίγμα πέρα από κάποιο κρίσιμο όριο. </a:t>
            </a:r>
          </a:p>
          <a:p>
            <a:pPr algn="ctr" hangingPunct="1">
              <a:lnSpc>
                <a:spcPct val="100000"/>
              </a:lnSpc>
              <a:spcAft>
                <a:spcPts val="1013"/>
              </a:spcAft>
            </a:pPr>
            <a:endParaRPr lang="el-GR" altLang="el-GR"/>
          </a:p>
          <a:p>
            <a:pPr algn="ctr" hangingPunct="1">
              <a:lnSpc>
                <a:spcPct val="100000"/>
              </a:lnSpc>
              <a:spcAft>
                <a:spcPts val="1013"/>
              </a:spcAft>
            </a:pPr>
            <a:r>
              <a:rPr lang="el-GR" altLang="el-GR"/>
              <a:t>Το όριο αυτό εξαρτάται από τους εξής παράγοντες:</a:t>
            </a:r>
          </a:p>
        </p:txBody>
      </p:sp>
      <p:sp>
        <p:nvSpPr>
          <p:cNvPr id="17411" name="Rectangle 3">
            <a:extLst>
              <a:ext uri="{FF2B5EF4-FFF2-40B4-BE49-F238E27FC236}">
                <a16:creationId xmlns:a16="http://schemas.microsoft.com/office/drawing/2014/main" id="{F8C0E411-FBE7-D415-0080-145ABEB59160}"/>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Κρουστική καύση</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7410">
                                            <p:txEl>
                                              <p:pRg st="2" end="2"/>
                                            </p:txEl>
                                          </p:spTgt>
                                        </p:tgtEl>
                                        <p:attrNameLst>
                                          <p:attrName>style.visibility</p:attrName>
                                        </p:attrNameLst>
                                      </p:cBhvr>
                                      <p:to>
                                        <p:strVal val="visible"/>
                                      </p:to>
                                    </p:set>
                                    <p:anim calcmode="lin" valueType="num">
                                      <p:cBhvr additive="repl">
                                        <p:cTn id="7" dur="500" fill="hold"/>
                                        <p:tgtEl>
                                          <p:spTgt spid="17410">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17410">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7410">
                                            <p:txEl>
                                              <p:pRg st="4" end="4"/>
                                            </p:txEl>
                                          </p:spTgt>
                                        </p:tgtEl>
                                        <p:attrNameLst>
                                          <p:attrName>style.visibility</p:attrName>
                                        </p:attrNameLst>
                                      </p:cBhvr>
                                      <p:to>
                                        <p:strVal val="visible"/>
                                      </p:to>
                                    </p:set>
                                    <p:anim calcmode="lin" valueType="num">
                                      <p:cBhvr additive="repl">
                                        <p:cTn id="11" dur="500" fill="hold"/>
                                        <p:tgtEl>
                                          <p:spTgt spid="17410">
                                            <p:txEl>
                                              <p:pRg st="4" end="4"/>
                                            </p:txEl>
                                          </p:spTgt>
                                        </p:tgtEl>
                                        <p:attrNameLst>
                                          <p:attrName>ppt_x</p:attrName>
                                        </p:attrNameLst>
                                      </p:cBhvr>
                                      <p:tavLst>
                                        <p:tav tm="100000">
                                          <p:val>
                                            <p:strVal val="#ppt_x"/>
                                          </p:val>
                                        </p:tav>
                                        <p:tav>
                                          <p:val>
                                            <p:strVal val="#ppt_x"/>
                                          </p:val>
                                        </p:tav>
                                      </p:tavLst>
                                    </p:anim>
                                    <p:anim calcmode="lin" valueType="num">
                                      <p:cBhvr additive="repl">
                                        <p:cTn id="12" dur="500" fill="hold"/>
                                        <p:tgtEl>
                                          <p:spTgt spid="17410">
                                            <p:txEl>
                                              <p:pRg st="4" end="4"/>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7410">
                                            <p:txEl>
                                              <p:pRg st="6" end="6"/>
                                            </p:txEl>
                                          </p:spTgt>
                                        </p:tgtEl>
                                        <p:attrNameLst>
                                          <p:attrName>style.visibility</p:attrName>
                                        </p:attrNameLst>
                                      </p:cBhvr>
                                      <p:to>
                                        <p:strVal val="visible"/>
                                      </p:to>
                                    </p:set>
                                    <p:anim calcmode="lin" valueType="num">
                                      <p:cBhvr additive="repl">
                                        <p:cTn id="15" dur="500" fill="hold"/>
                                        <p:tgtEl>
                                          <p:spTgt spid="17410">
                                            <p:txEl>
                                              <p:pRg st="6" end="6"/>
                                            </p:txEl>
                                          </p:spTgt>
                                        </p:tgtEl>
                                        <p:attrNameLst>
                                          <p:attrName>ppt_x</p:attrName>
                                        </p:attrNameLst>
                                      </p:cBhvr>
                                      <p:tavLst>
                                        <p:tav tm="100000">
                                          <p:val>
                                            <p:strVal val="#ppt_x"/>
                                          </p:val>
                                        </p:tav>
                                        <p:tav>
                                          <p:val>
                                            <p:strVal val="#ppt_x"/>
                                          </p:val>
                                        </p:tav>
                                      </p:tavLst>
                                    </p:anim>
                                    <p:anim calcmode="lin" valueType="num">
                                      <p:cBhvr additive="repl">
                                        <p:cTn id="16" dur="500" fill="hold"/>
                                        <p:tgtEl>
                                          <p:spTgt spid="17410">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BBBA678C-6A28-94F3-76BD-B381AE7F9A42}"/>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18434" name="Rectangle 2">
            <a:extLst>
              <a:ext uri="{FF2B5EF4-FFF2-40B4-BE49-F238E27FC236}">
                <a16:creationId xmlns:a16="http://schemas.microsoft.com/office/drawing/2014/main" id="{6B644424-46DD-5D90-FEC5-C4981A12385F}"/>
              </a:ext>
            </a:extLst>
          </p:cNvPr>
          <p:cNvSpPr>
            <a:spLocks noChangeArrowheads="1"/>
          </p:cNvSpPr>
          <p:nvPr/>
        </p:nvSpPr>
        <p:spPr bwMode="auto">
          <a:xfrm>
            <a:off x="395288" y="842963"/>
            <a:ext cx="8280400" cy="401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55600" indent="-35560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Από το φορτίο του κινητήρα - σε περιπτώσεις μεγάλου φορτίου εμφανίζονται «πειράκια».</a:t>
            </a:r>
          </a:p>
          <a:p>
            <a:pPr hangingPunct="1">
              <a:lnSpc>
                <a:spcPct val="100000"/>
              </a:lnSpc>
              <a:spcAft>
                <a:spcPts val="1013"/>
              </a:spcAft>
              <a:buSzPct val="87000"/>
              <a:buFont typeface="Times New Roman" panose="02020603050405020304" pitchFamily="18" charset="0"/>
              <a:buBlip>
                <a:blip r:embed="rId3"/>
              </a:buBlip>
            </a:pPr>
            <a:r>
              <a:rPr lang="el-GR" altLang="el-GR"/>
              <a:t>Από τον τύπο της χρησιμοποιούμενης βενζίνης - τα «πειράκια» εμφανίζονται όταν είναι μικρός ο βαθμός οκτανίων.</a:t>
            </a:r>
          </a:p>
          <a:p>
            <a:pPr hangingPunct="1">
              <a:lnSpc>
                <a:spcPct val="100000"/>
              </a:lnSpc>
              <a:spcAft>
                <a:spcPts val="1013"/>
              </a:spcAft>
              <a:buSzPct val="87000"/>
              <a:buFont typeface="Times New Roman" panose="02020603050405020304" pitchFamily="18" charset="0"/>
              <a:buBlip>
                <a:blip r:embed="rId3"/>
              </a:buBlip>
            </a:pPr>
            <a:r>
              <a:rPr lang="el-GR" altLang="el-GR"/>
              <a:t>Από τη σχέση συμπίεσης - μεγαλύτερη συμπίεση, λόγω μη εγκεκριμένων από τον κατασκευαστή μετατροπών στον κινητήρα.</a:t>
            </a:r>
          </a:p>
          <a:p>
            <a:pPr hangingPunct="1">
              <a:lnSpc>
                <a:spcPct val="100000"/>
              </a:lnSpc>
              <a:spcAft>
                <a:spcPts val="1013"/>
              </a:spcAft>
              <a:buSzPct val="87000"/>
              <a:buFont typeface="Times New Roman" panose="02020603050405020304" pitchFamily="18" charset="0"/>
              <a:buBlip>
                <a:blip r:embed="rId3"/>
              </a:buBlip>
            </a:pPr>
            <a:r>
              <a:rPr lang="el-GR" altLang="el-GR"/>
              <a:t>Από τη μορφή του θαλάμου καύσης και την ανομοιόμορφη κατανομή του μίγματος μέσα σε αυτόν.</a:t>
            </a:r>
          </a:p>
          <a:p>
            <a:pPr hangingPunct="1">
              <a:lnSpc>
                <a:spcPct val="100000"/>
              </a:lnSpc>
              <a:spcAft>
                <a:spcPts val="1013"/>
              </a:spcAft>
              <a:buSzPct val="87000"/>
              <a:buFont typeface="Times New Roman" panose="02020603050405020304" pitchFamily="18" charset="0"/>
              <a:buBlip>
                <a:blip r:embed="rId3"/>
              </a:buBlip>
            </a:pPr>
            <a:r>
              <a:rPr lang="el-GR" altLang="el-GR"/>
              <a:t>Από την κακή ψύξη των κυλίνδρων.</a:t>
            </a:r>
          </a:p>
          <a:p>
            <a:pPr hangingPunct="1">
              <a:lnSpc>
                <a:spcPct val="100000"/>
              </a:lnSpc>
              <a:spcAft>
                <a:spcPts val="1013"/>
              </a:spcAft>
              <a:buSzPct val="87000"/>
              <a:buFont typeface="Times New Roman" panose="02020603050405020304" pitchFamily="18" charset="0"/>
              <a:buBlip>
                <a:blip r:embed="rId3"/>
              </a:buBlip>
            </a:pPr>
            <a:r>
              <a:rPr lang="el-GR" altLang="el-GR"/>
              <a:t>Από την άκαιρη στιγμή της ανάφλεξης, λόγω εσφαλμένης ρύθμισης του αβάνς, και πιο συγκεκριμένα αν υπάρχει περισσότερη από την κανονική προπορεία ανάφλεξης.</a:t>
            </a:r>
          </a:p>
        </p:txBody>
      </p:sp>
      <p:sp>
        <p:nvSpPr>
          <p:cNvPr id="18435" name="Rectangle 3">
            <a:extLst>
              <a:ext uri="{FF2B5EF4-FFF2-40B4-BE49-F238E27FC236}">
                <a16:creationId xmlns:a16="http://schemas.microsoft.com/office/drawing/2014/main" id="{7254D6E5-9A62-A635-1C85-6EF4D9996C5F}"/>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Κρουστική καύση</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500"/>
                                  </p:stCondLst>
                                  <p:childTnLst>
                                    <p:set>
                                      <p:cBhvr additive="repl">
                                        <p:cTn id="6" dur="1" fill="hold">
                                          <p:stCondLst>
                                            <p:cond delay="0"/>
                                          </p:stCondLst>
                                        </p:cTn>
                                        <p:tgtEl>
                                          <p:spTgt spid="18434">
                                            <p:txEl>
                                              <p:pRg st="0" end="0"/>
                                            </p:txEl>
                                          </p:spTgt>
                                        </p:tgtEl>
                                        <p:attrNameLst>
                                          <p:attrName>style.visibility</p:attrName>
                                        </p:attrNameLst>
                                      </p:cBhvr>
                                      <p:to>
                                        <p:strVal val="visible"/>
                                      </p:to>
                                    </p:set>
                                    <p:anim calcmode="lin" valueType="num">
                                      <p:cBhvr additive="repl">
                                        <p:cTn id="7" dur="500" fill="hold"/>
                                        <p:tgtEl>
                                          <p:spTgt spid="18434">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8434">
                                            <p:txEl>
                                              <p:pRg st="0" end="0"/>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500"/>
                                  </p:stCondLst>
                                  <p:childTnLst>
                                    <p:set>
                                      <p:cBhvr additive="repl">
                                        <p:cTn id="10" dur="1" fill="hold">
                                          <p:stCondLst>
                                            <p:cond delay="0"/>
                                          </p:stCondLst>
                                        </p:cTn>
                                        <p:tgtEl>
                                          <p:spTgt spid="18434">
                                            <p:txEl>
                                              <p:pRg st="1" end="1"/>
                                            </p:txEl>
                                          </p:spTgt>
                                        </p:tgtEl>
                                        <p:attrNameLst>
                                          <p:attrName>style.visibility</p:attrName>
                                        </p:attrNameLst>
                                      </p:cBhvr>
                                      <p:to>
                                        <p:strVal val="visible"/>
                                      </p:to>
                                    </p:set>
                                    <p:anim calcmode="lin" valueType="num">
                                      <p:cBhvr additive="repl">
                                        <p:cTn id="11" dur="500" fill="hold"/>
                                        <p:tgtEl>
                                          <p:spTgt spid="18434">
                                            <p:txEl>
                                              <p:pRg st="1" end="1"/>
                                            </p:txEl>
                                          </p:spTgt>
                                        </p:tgtEl>
                                        <p:attrNameLst>
                                          <p:attrName>ppt_x</p:attrName>
                                        </p:attrNameLst>
                                      </p:cBhvr>
                                      <p:tavLst>
                                        <p:tav tm="100000">
                                          <p:val>
                                            <p:strVal val="#ppt_x"/>
                                          </p:val>
                                        </p:tav>
                                        <p:tav>
                                          <p:val>
                                            <p:strVal val="#ppt_x"/>
                                          </p:val>
                                        </p:tav>
                                      </p:tavLst>
                                    </p:anim>
                                    <p:anim calcmode="lin" valueType="num">
                                      <p:cBhvr additive="repl">
                                        <p:cTn id="12" dur="500" fill="hold"/>
                                        <p:tgtEl>
                                          <p:spTgt spid="18434">
                                            <p:txEl>
                                              <p:pRg st="1" end="1"/>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500"/>
                                  </p:stCondLst>
                                  <p:childTnLst>
                                    <p:set>
                                      <p:cBhvr additive="repl">
                                        <p:cTn id="14" dur="1" fill="hold">
                                          <p:stCondLst>
                                            <p:cond delay="0"/>
                                          </p:stCondLst>
                                        </p:cTn>
                                        <p:tgtEl>
                                          <p:spTgt spid="18434">
                                            <p:txEl>
                                              <p:pRg st="2" end="2"/>
                                            </p:txEl>
                                          </p:spTgt>
                                        </p:tgtEl>
                                        <p:attrNameLst>
                                          <p:attrName>style.visibility</p:attrName>
                                        </p:attrNameLst>
                                      </p:cBhvr>
                                      <p:to>
                                        <p:strVal val="visible"/>
                                      </p:to>
                                    </p:set>
                                    <p:anim calcmode="lin" valueType="num">
                                      <p:cBhvr additive="repl">
                                        <p:cTn id="15" dur="500" fill="hold"/>
                                        <p:tgtEl>
                                          <p:spTgt spid="18434">
                                            <p:txEl>
                                              <p:pRg st="2" end="2"/>
                                            </p:txEl>
                                          </p:spTgt>
                                        </p:tgtEl>
                                        <p:attrNameLst>
                                          <p:attrName>ppt_x</p:attrName>
                                        </p:attrNameLst>
                                      </p:cBhvr>
                                      <p:tavLst>
                                        <p:tav tm="100000">
                                          <p:val>
                                            <p:strVal val="#ppt_x"/>
                                          </p:val>
                                        </p:tav>
                                        <p:tav>
                                          <p:val>
                                            <p:strVal val="#ppt_x"/>
                                          </p:val>
                                        </p:tav>
                                      </p:tavLst>
                                    </p:anim>
                                    <p:anim calcmode="lin" valueType="num">
                                      <p:cBhvr additive="repl">
                                        <p:cTn id="16" dur="500" fill="hold"/>
                                        <p:tgtEl>
                                          <p:spTgt spid="18434">
                                            <p:txEl>
                                              <p:pRg st="2" end="2"/>
                                            </p:txEl>
                                          </p:spTgt>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500"/>
                                  </p:stCondLst>
                                  <p:childTnLst>
                                    <p:set>
                                      <p:cBhvr additive="repl">
                                        <p:cTn id="18" dur="1" fill="hold">
                                          <p:stCondLst>
                                            <p:cond delay="0"/>
                                          </p:stCondLst>
                                        </p:cTn>
                                        <p:tgtEl>
                                          <p:spTgt spid="18434">
                                            <p:txEl>
                                              <p:pRg st="3" end="3"/>
                                            </p:txEl>
                                          </p:spTgt>
                                        </p:tgtEl>
                                        <p:attrNameLst>
                                          <p:attrName>style.visibility</p:attrName>
                                        </p:attrNameLst>
                                      </p:cBhvr>
                                      <p:to>
                                        <p:strVal val="visible"/>
                                      </p:to>
                                    </p:set>
                                    <p:anim calcmode="lin" valueType="num">
                                      <p:cBhvr additive="repl">
                                        <p:cTn id="19" dur="500" fill="hold"/>
                                        <p:tgtEl>
                                          <p:spTgt spid="18434">
                                            <p:txEl>
                                              <p:pRg st="3" end="3"/>
                                            </p:txEl>
                                          </p:spTgt>
                                        </p:tgtEl>
                                        <p:attrNameLst>
                                          <p:attrName>ppt_x</p:attrName>
                                        </p:attrNameLst>
                                      </p:cBhvr>
                                      <p:tavLst>
                                        <p:tav tm="100000">
                                          <p:val>
                                            <p:strVal val="#ppt_x"/>
                                          </p:val>
                                        </p:tav>
                                        <p:tav>
                                          <p:val>
                                            <p:strVal val="#ppt_x"/>
                                          </p:val>
                                        </p:tav>
                                      </p:tavLst>
                                    </p:anim>
                                    <p:anim calcmode="lin" valueType="num">
                                      <p:cBhvr additive="repl">
                                        <p:cTn id="20" dur="500" fill="hold"/>
                                        <p:tgtEl>
                                          <p:spTgt spid="18434">
                                            <p:txEl>
                                              <p:pRg st="3" end="3"/>
                                            </p:txEl>
                                          </p:spTgt>
                                        </p:tgtEl>
                                        <p:attrNameLst>
                                          <p:attrName>ppt_y</p:attrName>
                                        </p:attrNameLst>
                                      </p:cBhvr>
                                      <p:tavLst>
                                        <p:tav tm="100000">
                                          <p:val>
                                            <p:strVal val="1+#ppt_h/2"/>
                                          </p:val>
                                        </p:tav>
                                        <p:tav>
                                          <p:val>
                                            <p:strVal val="#ppt_y"/>
                                          </p:val>
                                        </p:tav>
                                      </p:tavLst>
                                    </p:anim>
                                  </p:childTnLst>
                                </p:cTn>
                              </p:par>
                              <p:par>
                                <p:cTn id="21" presetID="2" presetClass="entr" presetSubtype="4" fill="hold" nodeType="withEffect">
                                  <p:stCondLst>
                                    <p:cond delay="500"/>
                                  </p:stCondLst>
                                  <p:childTnLst>
                                    <p:set>
                                      <p:cBhvr additive="repl">
                                        <p:cTn id="22" dur="1" fill="hold">
                                          <p:stCondLst>
                                            <p:cond delay="0"/>
                                          </p:stCondLst>
                                        </p:cTn>
                                        <p:tgtEl>
                                          <p:spTgt spid="18434">
                                            <p:txEl>
                                              <p:pRg st="4" end="4"/>
                                            </p:txEl>
                                          </p:spTgt>
                                        </p:tgtEl>
                                        <p:attrNameLst>
                                          <p:attrName>style.visibility</p:attrName>
                                        </p:attrNameLst>
                                      </p:cBhvr>
                                      <p:to>
                                        <p:strVal val="visible"/>
                                      </p:to>
                                    </p:set>
                                    <p:anim calcmode="lin" valueType="num">
                                      <p:cBhvr additive="repl">
                                        <p:cTn id="23" dur="500" fill="hold"/>
                                        <p:tgtEl>
                                          <p:spTgt spid="18434">
                                            <p:txEl>
                                              <p:pRg st="4" end="4"/>
                                            </p:txEl>
                                          </p:spTgt>
                                        </p:tgtEl>
                                        <p:attrNameLst>
                                          <p:attrName>ppt_x</p:attrName>
                                        </p:attrNameLst>
                                      </p:cBhvr>
                                      <p:tavLst>
                                        <p:tav tm="100000">
                                          <p:val>
                                            <p:strVal val="#ppt_x"/>
                                          </p:val>
                                        </p:tav>
                                        <p:tav>
                                          <p:val>
                                            <p:strVal val="#ppt_x"/>
                                          </p:val>
                                        </p:tav>
                                      </p:tavLst>
                                    </p:anim>
                                    <p:anim calcmode="lin" valueType="num">
                                      <p:cBhvr additive="repl">
                                        <p:cTn id="24" dur="500" fill="hold"/>
                                        <p:tgtEl>
                                          <p:spTgt spid="18434">
                                            <p:txEl>
                                              <p:pRg st="4" end="4"/>
                                            </p:txEl>
                                          </p:spTgt>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500"/>
                                  </p:stCondLst>
                                  <p:childTnLst>
                                    <p:set>
                                      <p:cBhvr additive="repl">
                                        <p:cTn id="26" dur="1" fill="hold">
                                          <p:stCondLst>
                                            <p:cond delay="0"/>
                                          </p:stCondLst>
                                        </p:cTn>
                                        <p:tgtEl>
                                          <p:spTgt spid="18434">
                                            <p:txEl>
                                              <p:pRg st="5" end="5"/>
                                            </p:txEl>
                                          </p:spTgt>
                                        </p:tgtEl>
                                        <p:attrNameLst>
                                          <p:attrName>style.visibility</p:attrName>
                                        </p:attrNameLst>
                                      </p:cBhvr>
                                      <p:to>
                                        <p:strVal val="visible"/>
                                      </p:to>
                                    </p:set>
                                    <p:anim calcmode="lin" valueType="num">
                                      <p:cBhvr additive="repl">
                                        <p:cTn id="27" dur="500" fill="hold"/>
                                        <p:tgtEl>
                                          <p:spTgt spid="18434">
                                            <p:txEl>
                                              <p:pRg st="5" end="5"/>
                                            </p:txEl>
                                          </p:spTgt>
                                        </p:tgtEl>
                                        <p:attrNameLst>
                                          <p:attrName>ppt_x</p:attrName>
                                        </p:attrNameLst>
                                      </p:cBhvr>
                                      <p:tavLst>
                                        <p:tav tm="100000">
                                          <p:val>
                                            <p:strVal val="#ppt_x"/>
                                          </p:val>
                                        </p:tav>
                                        <p:tav>
                                          <p:val>
                                            <p:strVal val="#ppt_x"/>
                                          </p:val>
                                        </p:tav>
                                      </p:tavLst>
                                    </p:anim>
                                    <p:anim calcmode="lin" valueType="num">
                                      <p:cBhvr additive="repl">
                                        <p:cTn id="28" dur="500" fill="hold"/>
                                        <p:tgtEl>
                                          <p:spTgt spid="18434">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A2F85C03-0124-3409-B696-C81DF3429214}"/>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19458" name="Rectangle 2">
            <a:extLst>
              <a:ext uri="{FF2B5EF4-FFF2-40B4-BE49-F238E27FC236}">
                <a16:creationId xmlns:a16="http://schemas.microsoft.com/office/drawing/2014/main" id="{38707F6E-F807-5B25-4213-263FCF5C196C}"/>
              </a:ext>
            </a:extLst>
          </p:cNvPr>
          <p:cNvSpPr>
            <a:spLocks noChangeArrowheads="1"/>
          </p:cNvSpPr>
          <p:nvPr/>
        </p:nvSpPr>
        <p:spPr bwMode="auto">
          <a:xfrm>
            <a:off x="395288" y="906463"/>
            <a:ext cx="8280400" cy="355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5113" indent="-265113">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013"/>
              </a:spcAft>
            </a:pPr>
            <a:r>
              <a:rPr lang="el-GR" altLang="el-GR"/>
              <a:t>Συνέπειες του φαινομένου της κρουστικής καύσης είναι:</a:t>
            </a:r>
          </a:p>
          <a:p>
            <a:pPr hangingPunct="1">
              <a:lnSpc>
                <a:spcPct val="100000"/>
              </a:lnSpc>
              <a:spcAft>
                <a:spcPts val="1813"/>
              </a:spcAft>
              <a:buSzPct val="87000"/>
              <a:buFont typeface="Times New Roman" panose="02020603050405020304" pitchFamily="18" charset="0"/>
              <a:buBlip>
                <a:blip r:embed="rId3"/>
              </a:buBlip>
            </a:pPr>
            <a:r>
              <a:rPr lang="el-GR" altLang="el-GR"/>
              <a:t>Η υπερθέρμανση του κινητήρα.</a:t>
            </a:r>
          </a:p>
          <a:p>
            <a:pPr hangingPunct="1">
              <a:lnSpc>
                <a:spcPct val="100000"/>
              </a:lnSpc>
              <a:spcAft>
                <a:spcPts val="1813"/>
              </a:spcAft>
              <a:buSzPct val="87000"/>
              <a:buFont typeface="Times New Roman" panose="02020603050405020304" pitchFamily="18" charset="0"/>
              <a:buBlip>
                <a:blip r:embed="rId3"/>
              </a:buBlip>
            </a:pPr>
            <a:r>
              <a:rPr lang="el-GR" altLang="el-GR"/>
              <a:t>Η πτώση της απόδοσής του.</a:t>
            </a:r>
          </a:p>
          <a:p>
            <a:pPr hangingPunct="1">
              <a:lnSpc>
                <a:spcPct val="100000"/>
              </a:lnSpc>
              <a:spcAft>
                <a:spcPts val="1813"/>
              </a:spcAft>
              <a:buSzPct val="87000"/>
              <a:buFont typeface="Times New Roman" panose="02020603050405020304" pitchFamily="18" charset="0"/>
              <a:buBlip>
                <a:blip r:embed="rId3"/>
              </a:buBlip>
            </a:pPr>
            <a:r>
              <a:rPr lang="el-GR" altLang="el-GR"/>
              <a:t>Η κόπωση των εξαρτημάτων του (εμβόλων, διωστήρων, βαλβίδων, χιτωνίων, κ.λπ.).</a:t>
            </a:r>
          </a:p>
          <a:p>
            <a:pPr hangingPunct="1">
              <a:lnSpc>
                <a:spcPct val="100000"/>
              </a:lnSpc>
              <a:spcAft>
                <a:spcPts val="1813"/>
              </a:spcAft>
              <a:buSzPct val="87000"/>
              <a:buFont typeface="Times New Roman" panose="02020603050405020304" pitchFamily="18" charset="0"/>
              <a:buBlip>
                <a:blip r:embed="rId3"/>
              </a:buBlip>
            </a:pPr>
            <a:r>
              <a:rPr lang="el-GR" altLang="el-GR"/>
              <a:t>Η μερική ή ολική καταστροφή τους (π.χ. τρύπημα του εμβόλου).</a:t>
            </a:r>
          </a:p>
          <a:p>
            <a:pPr hangingPunct="1">
              <a:lnSpc>
                <a:spcPct val="100000"/>
              </a:lnSpc>
              <a:spcAft>
                <a:spcPts val="1813"/>
              </a:spcAft>
              <a:buSzPct val="87000"/>
              <a:buFont typeface="Times New Roman" panose="02020603050405020304" pitchFamily="18" charset="0"/>
              <a:buBlip>
                <a:blip r:embed="rId3"/>
              </a:buBlip>
            </a:pPr>
            <a:r>
              <a:rPr lang="el-GR" altLang="el-GR"/>
              <a:t>Η αυξημένη κατανάλωση.</a:t>
            </a:r>
          </a:p>
          <a:p>
            <a:pPr hangingPunct="1">
              <a:lnSpc>
                <a:spcPct val="100000"/>
              </a:lnSpc>
              <a:spcAft>
                <a:spcPts val="1813"/>
              </a:spcAft>
              <a:buSzPct val="87000"/>
              <a:buFont typeface="Times New Roman" panose="02020603050405020304" pitchFamily="18" charset="0"/>
              <a:buBlip>
                <a:blip r:embed="rId3"/>
              </a:buBlip>
            </a:pPr>
            <a:r>
              <a:rPr lang="el-GR" altLang="el-GR"/>
              <a:t>Η αυξημένη ποσότητα ρυπαντών στα καυσαέρια.</a:t>
            </a:r>
          </a:p>
        </p:txBody>
      </p:sp>
      <p:sp>
        <p:nvSpPr>
          <p:cNvPr id="19459" name="Rectangle 3">
            <a:extLst>
              <a:ext uri="{FF2B5EF4-FFF2-40B4-BE49-F238E27FC236}">
                <a16:creationId xmlns:a16="http://schemas.microsoft.com/office/drawing/2014/main" id="{286A14E5-B95E-8074-1DF6-F9B8AB8E0C88}"/>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Κρουστική καύση</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500"/>
                                  </p:stCondLst>
                                  <p:childTnLst>
                                    <p:set>
                                      <p:cBhvr additive="repl">
                                        <p:cTn id="6" dur="1" fill="hold">
                                          <p:stCondLst>
                                            <p:cond delay="0"/>
                                          </p:stCondLst>
                                        </p:cTn>
                                        <p:tgtEl>
                                          <p:spTgt spid="19458">
                                            <p:txEl>
                                              <p:pRg st="1" end="1"/>
                                            </p:txEl>
                                          </p:spTgt>
                                        </p:tgtEl>
                                        <p:attrNameLst>
                                          <p:attrName>style.visibility</p:attrName>
                                        </p:attrNameLst>
                                      </p:cBhvr>
                                      <p:to>
                                        <p:strVal val="visible"/>
                                      </p:to>
                                    </p:set>
                                    <p:anim calcmode="lin" valueType="num">
                                      <p:cBhvr additive="repl">
                                        <p:cTn id="7" dur="500" fill="hold"/>
                                        <p:tgtEl>
                                          <p:spTgt spid="19458">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19458">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500"/>
                                  </p:stCondLst>
                                  <p:childTnLst>
                                    <p:set>
                                      <p:cBhvr additive="repl">
                                        <p:cTn id="10" dur="1" fill="hold">
                                          <p:stCondLst>
                                            <p:cond delay="0"/>
                                          </p:stCondLst>
                                        </p:cTn>
                                        <p:tgtEl>
                                          <p:spTgt spid="19458">
                                            <p:txEl>
                                              <p:pRg st="2" end="2"/>
                                            </p:txEl>
                                          </p:spTgt>
                                        </p:tgtEl>
                                        <p:attrNameLst>
                                          <p:attrName>style.visibility</p:attrName>
                                        </p:attrNameLst>
                                      </p:cBhvr>
                                      <p:to>
                                        <p:strVal val="visible"/>
                                      </p:to>
                                    </p:set>
                                    <p:anim calcmode="lin" valueType="num">
                                      <p:cBhvr additive="repl">
                                        <p:cTn id="11" dur="500" fill="hold"/>
                                        <p:tgtEl>
                                          <p:spTgt spid="19458">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19458">
                                            <p:txEl>
                                              <p:pRg st="2" end="2"/>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500"/>
                                  </p:stCondLst>
                                  <p:childTnLst>
                                    <p:set>
                                      <p:cBhvr additive="repl">
                                        <p:cTn id="14" dur="1" fill="hold">
                                          <p:stCondLst>
                                            <p:cond delay="0"/>
                                          </p:stCondLst>
                                        </p:cTn>
                                        <p:tgtEl>
                                          <p:spTgt spid="19458">
                                            <p:txEl>
                                              <p:pRg st="3" end="3"/>
                                            </p:txEl>
                                          </p:spTgt>
                                        </p:tgtEl>
                                        <p:attrNameLst>
                                          <p:attrName>style.visibility</p:attrName>
                                        </p:attrNameLst>
                                      </p:cBhvr>
                                      <p:to>
                                        <p:strVal val="visible"/>
                                      </p:to>
                                    </p:set>
                                    <p:anim calcmode="lin" valueType="num">
                                      <p:cBhvr additive="repl">
                                        <p:cTn id="15" dur="500" fill="hold"/>
                                        <p:tgtEl>
                                          <p:spTgt spid="19458">
                                            <p:txEl>
                                              <p:pRg st="3" end="3"/>
                                            </p:txEl>
                                          </p:spTgt>
                                        </p:tgtEl>
                                        <p:attrNameLst>
                                          <p:attrName>ppt_x</p:attrName>
                                        </p:attrNameLst>
                                      </p:cBhvr>
                                      <p:tavLst>
                                        <p:tav tm="100000">
                                          <p:val>
                                            <p:strVal val="#ppt_x"/>
                                          </p:val>
                                        </p:tav>
                                        <p:tav>
                                          <p:val>
                                            <p:strVal val="#ppt_x"/>
                                          </p:val>
                                        </p:tav>
                                      </p:tavLst>
                                    </p:anim>
                                    <p:anim calcmode="lin" valueType="num">
                                      <p:cBhvr additive="repl">
                                        <p:cTn id="16" dur="500" fill="hold"/>
                                        <p:tgtEl>
                                          <p:spTgt spid="19458">
                                            <p:txEl>
                                              <p:pRg st="3" end="3"/>
                                            </p:txEl>
                                          </p:spTgt>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500"/>
                                  </p:stCondLst>
                                  <p:childTnLst>
                                    <p:set>
                                      <p:cBhvr additive="repl">
                                        <p:cTn id="18" dur="1" fill="hold">
                                          <p:stCondLst>
                                            <p:cond delay="0"/>
                                          </p:stCondLst>
                                        </p:cTn>
                                        <p:tgtEl>
                                          <p:spTgt spid="19458">
                                            <p:txEl>
                                              <p:pRg st="4" end="4"/>
                                            </p:txEl>
                                          </p:spTgt>
                                        </p:tgtEl>
                                        <p:attrNameLst>
                                          <p:attrName>style.visibility</p:attrName>
                                        </p:attrNameLst>
                                      </p:cBhvr>
                                      <p:to>
                                        <p:strVal val="visible"/>
                                      </p:to>
                                    </p:set>
                                    <p:anim calcmode="lin" valueType="num">
                                      <p:cBhvr additive="repl">
                                        <p:cTn id="19" dur="500" fill="hold"/>
                                        <p:tgtEl>
                                          <p:spTgt spid="19458">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19458">
                                            <p:txEl>
                                              <p:pRg st="4" end="4"/>
                                            </p:txEl>
                                          </p:spTgt>
                                        </p:tgtEl>
                                        <p:attrNameLst>
                                          <p:attrName>ppt_y</p:attrName>
                                        </p:attrNameLst>
                                      </p:cBhvr>
                                      <p:tavLst>
                                        <p:tav tm="100000">
                                          <p:val>
                                            <p:strVal val="1+#ppt_h/2"/>
                                          </p:val>
                                        </p:tav>
                                        <p:tav>
                                          <p:val>
                                            <p:strVal val="#ppt_y"/>
                                          </p:val>
                                        </p:tav>
                                      </p:tavLst>
                                    </p:anim>
                                  </p:childTnLst>
                                </p:cTn>
                              </p:par>
                              <p:par>
                                <p:cTn id="21" presetID="2" presetClass="entr" presetSubtype="4" fill="hold" nodeType="withEffect">
                                  <p:stCondLst>
                                    <p:cond delay="500"/>
                                  </p:stCondLst>
                                  <p:childTnLst>
                                    <p:set>
                                      <p:cBhvr additive="repl">
                                        <p:cTn id="22" dur="1" fill="hold">
                                          <p:stCondLst>
                                            <p:cond delay="0"/>
                                          </p:stCondLst>
                                        </p:cTn>
                                        <p:tgtEl>
                                          <p:spTgt spid="19458">
                                            <p:txEl>
                                              <p:pRg st="5" end="5"/>
                                            </p:txEl>
                                          </p:spTgt>
                                        </p:tgtEl>
                                        <p:attrNameLst>
                                          <p:attrName>style.visibility</p:attrName>
                                        </p:attrNameLst>
                                      </p:cBhvr>
                                      <p:to>
                                        <p:strVal val="visible"/>
                                      </p:to>
                                    </p:set>
                                    <p:anim calcmode="lin" valueType="num">
                                      <p:cBhvr additive="repl">
                                        <p:cTn id="23" dur="500" fill="hold"/>
                                        <p:tgtEl>
                                          <p:spTgt spid="19458">
                                            <p:txEl>
                                              <p:pRg st="5" end="5"/>
                                            </p:txEl>
                                          </p:spTgt>
                                        </p:tgtEl>
                                        <p:attrNameLst>
                                          <p:attrName>ppt_x</p:attrName>
                                        </p:attrNameLst>
                                      </p:cBhvr>
                                      <p:tavLst>
                                        <p:tav tm="100000">
                                          <p:val>
                                            <p:strVal val="#ppt_x"/>
                                          </p:val>
                                        </p:tav>
                                        <p:tav>
                                          <p:val>
                                            <p:strVal val="#ppt_x"/>
                                          </p:val>
                                        </p:tav>
                                      </p:tavLst>
                                    </p:anim>
                                    <p:anim calcmode="lin" valueType="num">
                                      <p:cBhvr additive="repl">
                                        <p:cTn id="24" dur="500" fill="hold"/>
                                        <p:tgtEl>
                                          <p:spTgt spid="19458">
                                            <p:txEl>
                                              <p:pRg st="5" end="5"/>
                                            </p:txEl>
                                          </p:spTgt>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500"/>
                                  </p:stCondLst>
                                  <p:childTnLst>
                                    <p:set>
                                      <p:cBhvr additive="repl">
                                        <p:cTn id="26" dur="1" fill="hold">
                                          <p:stCondLst>
                                            <p:cond delay="0"/>
                                          </p:stCondLst>
                                        </p:cTn>
                                        <p:tgtEl>
                                          <p:spTgt spid="19458">
                                            <p:txEl>
                                              <p:pRg st="6" end="6"/>
                                            </p:txEl>
                                          </p:spTgt>
                                        </p:tgtEl>
                                        <p:attrNameLst>
                                          <p:attrName>style.visibility</p:attrName>
                                        </p:attrNameLst>
                                      </p:cBhvr>
                                      <p:to>
                                        <p:strVal val="visible"/>
                                      </p:to>
                                    </p:set>
                                    <p:anim calcmode="lin" valueType="num">
                                      <p:cBhvr additive="repl">
                                        <p:cTn id="27" dur="500" fill="hold"/>
                                        <p:tgtEl>
                                          <p:spTgt spid="19458">
                                            <p:txEl>
                                              <p:pRg st="6" end="6"/>
                                            </p:txEl>
                                          </p:spTgt>
                                        </p:tgtEl>
                                        <p:attrNameLst>
                                          <p:attrName>ppt_x</p:attrName>
                                        </p:attrNameLst>
                                      </p:cBhvr>
                                      <p:tavLst>
                                        <p:tav tm="100000">
                                          <p:val>
                                            <p:strVal val="#ppt_x"/>
                                          </p:val>
                                        </p:tav>
                                        <p:tav>
                                          <p:val>
                                            <p:strVal val="#ppt_x"/>
                                          </p:val>
                                        </p:tav>
                                      </p:tavLst>
                                    </p:anim>
                                    <p:anim calcmode="lin" valueType="num">
                                      <p:cBhvr additive="repl">
                                        <p:cTn id="28" dur="500" fill="hold"/>
                                        <p:tgtEl>
                                          <p:spTgt spid="19458">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61FAA51C-39F2-F44B-E445-6AB0900DD88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20482" name="Rectangle 2">
            <a:extLst>
              <a:ext uri="{FF2B5EF4-FFF2-40B4-BE49-F238E27FC236}">
                <a16:creationId xmlns:a16="http://schemas.microsoft.com/office/drawing/2014/main" id="{6E0B70B4-A11F-D37C-0C8B-A0B4559B81E8}"/>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pic>
        <p:nvPicPr>
          <p:cNvPr id="20483" name="Picture 3">
            <a:extLst>
              <a:ext uri="{FF2B5EF4-FFF2-40B4-BE49-F238E27FC236}">
                <a16:creationId xmlns:a16="http://schemas.microsoft.com/office/drawing/2014/main" id="{54FC2499-72EF-AFA7-762B-B310274BA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95375"/>
            <a:ext cx="5135563" cy="306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4">
            <a:extLst>
              <a:ext uri="{FF2B5EF4-FFF2-40B4-BE49-F238E27FC236}">
                <a16:creationId xmlns:a16="http://schemas.microsoft.com/office/drawing/2014/main" id="{B1C5311D-76B3-CC62-85AC-E771014847DC}"/>
              </a:ext>
            </a:extLst>
          </p:cNvPr>
          <p:cNvSpPr>
            <a:spLocks noChangeArrowheads="1"/>
          </p:cNvSpPr>
          <p:nvPr/>
        </p:nvSpPr>
        <p:spPr bwMode="auto">
          <a:xfrm>
            <a:off x="5508625" y="700088"/>
            <a:ext cx="3527425" cy="396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813"/>
              </a:spcAft>
            </a:pPr>
            <a:r>
              <a:rPr lang="el-GR" altLang="el-GR" sz="1600">
                <a:latin typeface="Calibri" panose="020F0502020204030204" pitchFamily="34" charset="0"/>
              </a:rPr>
              <a:t>1. Ο συσσωρευτής (μπαταρία)</a:t>
            </a:r>
          </a:p>
          <a:p>
            <a:pPr hangingPunct="1">
              <a:lnSpc>
                <a:spcPct val="100000"/>
              </a:lnSpc>
              <a:spcAft>
                <a:spcPts val="813"/>
              </a:spcAft>
            </a:pPr>
            <a:r>
              <a:rPr lang="el-GR" altLang="el-GR" sz="1600">
                <a:latin typeface="Calibri" panose="020F0502020204030204" pitchFamily="34" charset="0"/>
              </a:rPr>
              <a:t>2. Ο διακόπτης ανάφλεξης (γενικός διακόπτης)</a:t>
            </a:r>
          </a:p>
          <a:p>
            <a:pPr hangingPunct="1">
              <a:lnSpc>
                <a:spcPct val="100000"/>
              </a:lnSpc>
              <a:spcAft>
                <a:spcPts val="813"/>
              </a:spcAft>
            </a:pPr>
            <a:r>
              <a:rPr lang="el-GR" altLang="el-GR" sz="1600">
                <a:latin typeface="Calibri" panose="020F0502020204030204" pitchFamily="34" charset="0"/>
              </a:rPr>
              <a:t>3. Ο πολλαπλασιαστής</a:t>
            </a:r>
          </a:p>
          <a:p>
            <a:pPr hangingPunct="1">
              <a:lnSpc>
                <a:spcPct val="100000"/>
              </a:lnSpc>
              <a:spcAft>
                <a:spcPts val="813"/>
              </a:spcAft>
            </a:pPr>
            <a:r>
              <a:rPr lang="el-GR" altLang="el-GR" sz="1600">
                <a:latin typeface="Calibri" panose="020F0502020204030204" pitchFamily="34" charset="0"/>
              </a:rPr>
              <a:t>4. Ο διανομέας (ντιστριμπυτέρ)</a:t>
            </a:r>
          </a:p>
          <a:p>
            <a:pPr hangingPunct="1">
              <a:lnSpc>
                <a:spcPct val="100000"/>
              </a:lnSpc>
              <a:spcAft>
                <a:spcPts val="813"/>
              </a:spcAft>
            </a:pPr>
            <a:r>
              <a:rPr lang="el-GR" altLang="el-GR" sz="1600">
                <a:latin typeface="Calibri" panose="020F0502020204030204" pitchFamily="34" charset="0"/>
              </a:rPr>
              <a:t>5. Ο πυκνωτής</a:t>
            </a:r>
          </a:p>
          <a:p>
            <a:pPr hangingPunct="1">
              <a:lnSpc>
                <a:spcPct val="100000"/>
              </a:lnSpc>
              <a:spcAft>
                <a:spcPts val="813"/>
              </a:spcAft>
            </a:pPr>
            <a:r>
              <a:rPr lang="el-GR" altLang="el-GR" sz="1600">
                <a:latin typeface="Calibri" panose="020F0502020204030204" pitchFamily="34" charset="0"/>
              </a:rPr>
              <a:t>6. Ο διακόπτης χαμηλής τάσης ρεύματος του πρωτεύοντος πηνίου του πολλαπλασιαστή (πλατίνες)</a:t>
            </a:r>
          </a:p>
          <a:p>
            <a:pPr hangingPunct="1">
              <a:lnSpc>
                <a:spcPct val="100000"/>
              </a:lnSpc>
              <a:spcAft>
                <a:spcPts val="813"/>
              </a:spcAft>
            </a:pPr>
            <a:r>
              <a:rPr lang="el-GR" altLang="el-GR" sz="1600">
                <a:latin typeface="Calibri" panose="020F0502020204030204" pitchFamily="34" charset="0"/>
              </a:rPr>
              <a:t>7. Οι αναφλεκτήρες ή σπινθηριστές (μπουζί)</a:t>
            </a:r>
          </a:p>
          <a:p>
            <a:pPr hangingPunct="1">
              <a:lnSpc>
                <a:spcPct val="100000"/>
              </a:lnSpc>
              <a:spcAft>
                <a:spcPts val="813"/>
              </a:spcAft>
            </a:pPr>
            <a:r>
              <a:rPr lang="el-GR" altLang="el-GR" sz="1600">
                <a:latin typeface="Calibri" panose="020F0502020204030204" pitchFamily="34" charset="0"/>
              </a:rPr>
              <a:t>8. Τα καλώδια χαμηλής και υψηλής τάσης του ηλεκτρικού ρεύματος</a:t>
            </a:r>
          </a:p>
        </p:txBody>
      </p:sp>
      <p:sp>
        <p:nvSpPr>
          <p:cNvPr id="20485" name="Rectangle 5">
            <a:extLst>
              <a:ext uri="{FF2B5EF4-FFF2-40B4-BE49-F238E27FC236}">
                <a16:creationId xmlns:a16="http://schemas.microsoft.com/office/drawing/2014/main" id="{AD37E375-36DB-E896-A880-14F0B401073A}"/>
              </a:ext>
            </a:extLst>
          </p:cNvPr>
          <p:cNvSpPr>
            <a:spLocks noChangeArrowheads="1"/>
          </p:cNvSpPr>
          <p:nvPr/>
        </p:nvSpPr>
        <p:spPr bwMode="auto">
          <a:xfrm>
            <a:off x="395288" y="4227513"/>
            <a:ext cx="4824412"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200" i="1">
                <a:latin typeface="Calibri" panose="020F0502020204030204" pitchFamily="34" charset="0"/>
              </a:rPr>
              <a:t>Μηχανικό σύστημα ανάφλεξης με πολλαπλασιαστή και διανομέα.</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F63A5CF9-CDBF-6B29-2782-7241A922D21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21506" name="Rectangle 2">
            <a:extLst>
              <a:ext uri="{FF2B5EF4-FFF2-40B4-BE49-F238E27FC236}">
                <a16:creationId xmlns:a16="http://schemas.microsoft.com/office/drawing/2014/main" id="{512A6021-1E5A-FE57-854E-621A617BD458}"/>
              </a:ext>
            </a:extLst>
          </p:cNvPr>
          <p:cNvSpPr>
            <a:spLocks noChangeArrowheads="1"/>
          </p:cNvSpPr>
          <p:nvPr/>
        </p:nvSpPr>
        <p:spPr bwMode="auto">
          <a:xfrm>
            <a:off x="395288" y="906463"/>
            <a:ext cx="8280400" cy="369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Συσσωρευτής: </a:t>
            </a:r>
          </a:p>
          <a:p>
            <a:pPr algn="ctr" hangingPunct="1">
              <a:lnSpc>
                <a:spcPct val="100000"/>
              </a:lnSpc>
              <a:spcAft>
                <a:spcPts val="1813"/>
              </a:spcAft>
            </a:pPr>
            <a:r>
              <a:rPr lang="el-GR" altLang="el-GR"/>
              <a:t>Η μπαταρία είναι ουσιαστικά η αποθήκη της ηλεκτρικής ενέργειας που παράγεται από τον εναλλακτήρα ή τη γεννήτρια. </a:t>
            </a:r>
          </a:p>
          <a:p>
            <a:pPr algn="ctr" hangingPunct="1">
              <a:lnSpc>
                <a:spcPct val="100000"/>
              </a:lnSpc>
              <a:spcAft>
                <a:spcPts val="1813"/>
              </a:spcAft>
            </a:pPr>
            <a:r>
              <a:rPr lang="el-GR" altLang="el-GR"/>
              <a:t>Πρέπει να έχει τη δυνατότητα να παρέχει ισχυρό ρεύμα κατά τις ψυχρές εκκινήσεις του κινητήρα με χαμηλές θερμοκρασίες περιβάλλοντος και επιπλέον να έχει τη δυνατότητα να καλύπτει τα ηλεκτρικά φορτία που υπάρχουν στο αυτοκίνητο. </a:t>
            </a:r>
          </a:p>
          <a:p>
            <a:pPr algn="ctr" hangingPunct="1">
              <a:lnSpc>
                <a:spcPct val="100000"/>
              </a:lnSpc>
              <a:spcAft>
                <a:spcPts val="1813"/>
              </a:spcAft>
            </a:pPr>
            <a:r>
              <a:rPr lang="el-GR" altLang="el-GR"/>
              <a:t>Οι μπαταρίες, που χρησιμοποιούνται σήμερα στα αυτοκίνητα, είναι μολύβδου με ηλεκτρολύτη διάλυμα θειικού οξέος. Οι χρησιμοποιούμενες τάσεις είναι 12 Volt για τα επιβατηγά, 24 ή 48 Volt για τα φορτηγά και τα λεωφορεία και 6 ή 12 Volt για τα δίκυκλα.</a:t>
            </a:r>
          </a:p>
        </p:txBody>
      </p:sp>
      <p:sp>
        <p:nvSpPr>
          <p:cNvPr id="21507" name="Rectangle 3">
            <a:extLst>
              <a:ext uri="{FF2B5EF4-FFF2-40B4-BE49-F238E27FC236}">
                <a16:creationId xmlns:a16="http://schemas.microsoft.com/office/drawing/2014/main" id="{90ECF865-FED4-EAB4-5376-1262D945DDA8}"/>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1506">
                                            <p:txEl>
                                              <p:pRg st="1" end="1"/>
                                            </p:txEl>
                                          </p:spTgt>
                                        </p:tgtEl>
                                        <p:attrNameLst>
                                          <p:attrName>style.visibility</p:attrName>
                                        </p:attrNameLst>
                                      </p:cBhvr>
                                      <p:to>
                                        <p:strVal val="visible"/>
                                      </p:to>
                                    </p:set>
                                    <p:anim calcmode="lin" valueType="num">
                                      <p:cBhvr additive="repl">
                                        <p:cTn id="7" dur="500" fill="hold"/>
                                        <p:tgtEl>
                                          <p:spTgt spid="21506">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21506">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1506">
                                            <p:txEl>
                                              <p:pRg st="2" end="2"/>
                                            </p:txEl>
                                          </p:spTgt>
                                        </p:tgtEl>
                                        <p:attrNameLst>
                                          <p:attrName>style.visibility</p:attrName>
                                        </p:attrNameLst>
                                      </p:cBhvr>
                                      <p:to>
                                        <p:strVal val="visible"/>
                                      </p:to>
                                    </p:set>
                                    <p:anim calcmode="lin" valueType="num">
                                      <p:cBhvr additive="repl">
                                        <p:cTn id="11" dur="500" fill="hold"/>
                                        <p:tgtEl>
                                          <p:spTgt spid="21506">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21506">
                                            <p:txEl>
                                              <p:pRg st="2" end="2"/>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21506">
                                            <p:txEl>
                                              <p:pRg st="3" end="3"/>
                                            </p:txEl>
                                          </p:spTgt>
                                        </p:tgtEl>
                                        <p:attrNameLst>
                                          <p:attrName>style.visibility</p:attrName>
                                        </p:attrNameLst>
                                      </p:cBhvr>
                                      <p:to>
                                        <p:strVal val="visible"/>
                                      </p:to>
                                    </p:set>
                                    <p:anim calcmode="lin" valueType="num">
                                      <p:cBhvr additive="repl">
                                        <p:cTn id="15" dur="500" fill="hold"/>
                                        <p:tgtEl>
                                          <p:spTgt spid="21506">
                                            <p:txEl>
                                              <p:pRg st="3" end="3"/>
                                            </p:txEl>
                                          </p:spTgt>
                                        </p:tgtEl>
                                        <p:attrNameLst>
                                          <p:attrName>ppt_x</p:attrName>
                                        </p:attrNameLst>
                                      </p:cBhvr>
                                      <p:tavLst>
                                        <p:tav tm="100000">
                                          <p:val>
                                            <p:strVal val="#ppt_x"/>
                                          </p:val>
                                        </p:tav>
                                        <p:tav>
                                          <p:val>
                                            <p:strVal val="#ppt_x"/>
                                          </p:val>
                                        </p:tav>
                                      </p:tavLst>
                                    </p:anim>
                                    <p:anim calcmode="lin" valueType="num">
                                      <p:cBhvr additive="repl">
                                        <p:cTn id="16" dur="500" fill="hold"/>
                                        <p:tgtEl>
                                          <p:spTgt spid="21506">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F0EBE60A-3C66-0ED2-E50E-FFBF5CAA31B4}"/>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22530" name="Rectangle 2">
            <a:extLst>
              <a:ext uri="{FF2B5EF4-FFF2-40B4-BE49-F238E27FC236}">
                <a16:creationId xmlns:a16="http://schemas.microsoft.com/office/drawing/2014/main" id="{4B8DA3A5-F359-91C7-8A57-8C7AB2697D71}"/>
              </a:ext>
            </a:extLst>
          </p:cNvPr>
          <p:cNvSpPr>
            <a:spLocks noChangeArrowheads="1"/>
          </p:cNvSpPr>
          <p:nvPr/>
        </p:nvSpPr>
        <p:spPr bwMode="auto">
          <a:xfrm>
            <a:off x="395288" y="906463"/>
            <a:ext cx="8280400" cy="264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Διακόπτης ανάφλεξης: </a:t>
            </a:r>
          </a:p>
          <a:p>
            <a:pPr algn="ctr" hangingPunct="1">
              <a:lnSpc>
                <a:spcPct val="100000"/>
              </a:lnSpc>
              <a:spcAft>
                <a:spcPts val="1813"/>
              </a:spcAft>
            </a:pPr>
            <a:r>
              <a:rPr lang="el-GR" altLang="el-GR"/>
              <a:t>Αυτός ενεργοποιείται όταν το κλειδί του αυτοκινήτου βρεθεί στη θέση ON, οπότε συνδέεται ο θετικός πόλος της μπαταρίας (+) με τον ακροδέκτη του πολλαπλασιαστή (+), από τον οποίο τροφοδοτείται με ηλεκτρικό ρεύμα το πρωτεύον κύκλωμα του πολλαπλασιαστή. </a:t>
            </a:r>
          </a:p>
          <a:p>
            <a:pPr algn="ctr" hangingPunct="1">
              <a:lnSpc>
                <a:spcPct val="100000"/>
              </a:lnSpc>
              <a:spcAft>
                <a:spcPts val="1813"/>
              </a:spcAft>
            </a:pPr>
            <a:r>
              <a:rPr lang="el-GR" altLang="el-GR"/>
              <a:t>Ο διακόπτης ανάφλεξης βρίσκεται, μαζί με άλλους διακόπτες (π.χ. μίζας) στο ταμπλό του αυτοκινήτου ή κοντά στον άξονα του τιμονιού και ενεργοποιείται από τον οδηγό.</a:t>
            </a:r>
          </a:p>
        </p:txBody>
      </p:sp>
      <p:sp>
        <p:nvSpPr>
          <p:cNvPr id="22531" name="Rectangle 3">
            <a:extLst>
              <a:ext uri="{FF2B5EF4-FFF2-40B4-BE49-F238E27FC236}">
                <a16:creationId xmlns:a16="http://schemas.microsoft.com/office/drawing/2014/main" id="{84362A68-9EB3-3A0C-DA75-5F9C7CF22C1F}"/>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2530">
                                            <p:txEl>
                                              <p:pRg st="1" end="1"/>
                                            </p:txEl>
                                          </p:spTgt>
                                        </p:tgtEl>
                                        <p:attrNameLst>
                                          <p:attrName>style.visibility</p:attrName>
                                        </p:attrNameLst>
                                      </p:cBhvr>
                                      <p:to>
                                        <p:strVal val="visible"/>
                                      </p:to>
                                    </p:set>
                                    <p:anim calcmode="lin" valueType="num">
                                      <p:cBhvr additive="repl">
                                        <p:cTn id="7" dur="500" fill="hold"/>
                                        <p:tgtEl>
                                          <p:spTgt spid="22530">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22530">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2530">
                                            <p:txEl>
                                              <p:pRg st="2" end="2"/>
                                            </p:txEl>
                                          </p:spTgt>
                                        </p:tgtEl>
                                        <p:attrNameLst>
                                          <p:attrName>style.visibility</p:attrName>
                                        </p:attrNameLst>
                                      </p:cBhvr>
                                      <p:to>
                                        <p:strVal val="visible"/>
                                      </p:to>
                                    </p:set>
                                    <p:anim calcmode="lin" valueType="num">
                                      <p:cBhvr additive="repl">
                                        <p:cTn id="11" dur="500" fill="hold"/>
                                        <p:tgtEl>
                                          <p:spTgt spid="22530">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22530">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86AB6688-E54B-93C6-5FD1-CFFBC990BEF4}"/>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23554" name="Rectangle 2">
            <a:extLst>
              <a:ext uri="{FF2B5EF4-FFF2-40B4-BE49-F238E27FC236}">
                <a16:creationId xmlns:a16="http://schemas.microsoft.com/office/drawing/2014/main" id="{2D67AB49-AB82-1228-C74F-0EE575BCB35B}"/>
              </a:ext>
            </a:extLst>
          </p:cNvPr>
          <p:cNvSpPr>
            <a:spLocks noChangeArrowheads="1"/>
          </p:cNvSpPr>
          <p:nvPr/>
        </p:nvSpPr>
        <p:spPr bwMode="auto">
          <a:xfrm>
            <a:off x="395288" y="906463"/>
            <a:ext cx="82804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Πολλαπλασιαστής: </a:t>
            </a:r>
          </a:p>
          <a:p>
            <a:pPr algn="ctr" hangingPunct="1">
              <a:lnSpc>
                <a:spcPct val="100000"/>
              </a:lnSpc>
              <a:spcAft>
                <a:spcPts val="1813"/>
              </a:spcAft>
            </a:pPr>
            <a:r>
              <a:rPr lang="el-GR" altLang="el-GR"/>
              <a:t>Ο πολλαπλασιαστής είναι το εξάρτημα εκείνο του συστήματος ανάφλεξης, με το οποίο επιτυγχάνεται η δημιουργία της υψηλής τάσης στο δευτερεύον κύκλωμα, ώστε να παραχθεί ο σπινθήρας στα ηλεκτρόδια των μπουζί. </a:t>
            </a:r>
          </a:p>
          <a:p>
            <a:pPr algn="ctr" hangingPunct="1">
              <a:lnSpc>
                <a:spcPct val="100000"/>
              </a:lnSpc>
              <a:spcAft>
                <a:spcPts val="1813"/>
              </a:spcAft>
            </a:pPr>
            <a:r>
              <a:rPr lang="el-GR" altLang="el-GR"/>
              <a:t>Δεν έχει κινούμενα μέρη και συνδέεται ηλεκτρικά ο ακροδέκτης (+) της χαμηλής τάσης με τον διακόπτη ανάφλεξης και ο ακροδέκτης (-) της χαμηλής τάσης με την κινητή πλατίνα και τον πυκνωτή. </a:t>
            </a:r>
          </a:p>
          <a:p>
            <a:pPr algn="ctr" hangingPunct="1">
              <a:lnSpc>
                <a:spcPct val="100000"/>
              </a:lnSpc>
              <a:spcAft>
                <a:spcPts val="1813"/>
              </a:spcAft>
            </a:pPr>
            <a:r>
              <a:rPr lang="el-GR" altLang="el-GR"/>
              <a:t>Παράλληλα, ο ακροδέκτης της υψηλής τάσης συνδέεται με τον κεντρικό ακροδέκτη στο καπάκι του διανομέα.</a:t>
            </a:r>
          </a:p>
        </p:txBody>
      </p:sp>
      <p:sp>
        <p:nvSpPr>
          <p:cNvPr id="23555" name="Rectangle 3">
            <a:extLst>
              <a:ext uri="{FF2B5EF4-FFF2-40B4-BE49-F238E27FC236}">
                <a16:creationId xmlns:a16="http://schemas.microsoft.com/office/drawing/2014/main" id="{FA1C5298-44B8-A8EF-7535-5992974A6299}"/>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3554">
                                            <p:txEl>
                                              <p:pRg st="1" end="1"/>
                                            </p:txEl>
                                          </p:spTgt>
                                        </p:tgtEl>
                                        <p:attrNameLst>
                                          <p:attrName>style.visibility</p:attrName>
                                        </p:attrNameLst>
                                      </p:cBhvr>
                                      <p:to>
                                        <p:strVal val="visible"/>
                                      </p:to>
                                    </p:set>
                                    <p:anim calcmode="lin" valueType="num">
                                      <p:cBhvr additive="repl">
                                        <p:cTn id="7" dur="500" fill="hold"/>
                                        <p:tgtEl>
                                          <p:spTgt spid="23554">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23554">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3554">
                                            <p:txEl>
                                              <p:pRg st="2" end="2"/>
                                            </p:txEl>
                                          </p:spTgt>
                                        </p:tgtEl>
                                        <p:attrNameLst>
                                          <p:attrName>style.visibility</p:attrName>
                                        </p:attrNameLst>
                                      </p:cBhvr>
                                      <p:to>
                                        <p:strVal val="visible"/>
                                      </p:to>
                                    </p:set>
                                    <p:anim calcmode="lin" valueType="num">
                                      <p:cBhvr additive="repl">
                                        <p:cTn id="11" dur="500" fill="hold"/>
                                        <p:tgtEl>
                                          <p:spTgt spid="23554">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23554">
                                            <p:txEl>
                                              <p:pRg st="2" end="2"/>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23554">
                                            <p:txEl>
                                              <p:pRg st="3" end="3"/>
                                            </p:txEl>
                                          </p:spTgt>
                                        </p:tgtEl>
                                        <p:attrNameLst>
                                          <p:attrName>style.visibility</p:attrName>
                                        </p:attrNameLst>
                                      </p:cBhvr>
                                      <p:to>
                                        <p:strVal val="visible"/>
                                      </p:to>
                                    </p:set>
                                    <p:anim calcmode="lin" valueType="num">
                                      <p:cBhvr additive="repl">
                                        <p:cTn id="15" dur="500" fill="hold"/>
                                        <p:tgtEl>
                                          <p:spTgt spid="23554">
                                            <p:txEl>
                                              <p:pRg st="3" end="3"/>
                                            </p:txEl>
                                          </p:spTgt>
                                        </p:tgtEl>
                                        <p:attrNameLst>
                                          <p:attrName>ppt_x</p:attrName>
                                        </p:attrNameLst>
                                      </p:cBhvr>
                                      <p:tavLst>
                                        <p:tav tm="100000">
                                          <p:val>
                                            <p:strVal val="#ppt_x"/>
                                          </p:val>
                                        </p:tav>
                                        <p:tav>
                                          <p:val>
                                            <p:strVal val="#ppt_x"/>
                                          </p:val>
                                        </p:tav>
                                      </p:tavLst>
                                    </p:anim>
                                    <p:anim calcmode="lin" valueType="num">
                                      <p:cBhvr additive="repl">
                                        <p:cTn id="16" dur="500" fill="hold"/>
                                        <p:tgtEl>
                                          <p:spTgt spid="23554">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B0F0F2B5-72DD-0E56-57DA-14198584C862}"/>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6146" name="Rectangle 2">
            <a:extLst>
              <a:ext uri="{FF2B5EF4-FFF2-40B4-BE49-F238E27FC236}">
                <a16:creationId xmlns:a16="http://schemas.microsoft.com/office/drawing/2014/main" id="{8BB62675-27C5-0443-6257-C6D9EEB0DE39}"/>
              </a:ext>
            </a:extLst>
          </p:cNvPr>
          <p:cNvSpPr>
            <a:spLocks noChangeArrowheads="1"/>
          </p:cNvSpPr>
          <p:nvPr/>
        </p:nvSpPr>
        <p:spPr bwMode="auto">
          <a:xfrm>
            <a:off x="755650" y="1419225"/>
            <a:ext cx="7559675" cy="1536700"/>
          </a:xfrm>
          <a:prstGeom prst="rect">
            <a:avLst/>
          </a:prstGeom>
          <a:solidFill>
            <a:srgbClr val="FFFFFF"/>
          </a:solidFill>
          <a:ln w="25560" cap="flat">
            <a:solidFill>
              <a:srgbClr val="0BD0D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latin typeface="Calibri" panose="020F0502020204030204" pitchFamily="34" charset="0"/>
              </a:rPr>
              <a:t>Προορισμός του συστήματος ανάφλεξης ή έναυσης, </a:t>
            </a:r>
          </a:p>
          <a:p>
            <a:pPr algn="ctr" hangingPunct="1">
              <a:lnSpc>
                <a:spcPct val="100000"/>
              </a:lnSpc>
            </a:pPr>
            <a:r>
              <a:rPr lang="el-GR" altLang="el-GR" sz="1900">
                <a:latin typeface="Calibri" panose="020F0502020204030204" pitchFamily="34" charset="0"/>
              </a:rPr>
              <a:t>είναι η παραγωγή ηλεκτρικού σπινθήρα την κατάλληλη χρονική στιγμή, χωριστά για κάθε κύλινδρο του κινητήρα, ώστε να αναφλεγεί και να καεί το καύσιμο μίγμα μέσα στους κυλίνδρους, αποδίδοντας την απαιτούμενη ισχύ, ανάλογα με τις συνθήκες λειτουργίας του κινητήρα.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6146"/>
                                        </p:tgtEl>
                                        <p:attrNameLst>
                                          <p:attrName>style.visibility</p:attrName>
                                        </p:attrNameLst>
                                      </p:cBhvr>
                                      <p:to>
                                        <p:strVal val="visible"/>
                                      </p:to>
                                    </p:set>
                                    <p:animEffect transition="in" filter="checkerboard(across)">
                                      <p:cBhvr additive="repl">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15AF9050-CFDE-4EDC-F078-326D7CBFAF4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24578" name="Rectangle 2">
            <a:extLst>
              <a:ext uri="{FF2B5EF4-FFF2-40B4-BE49-F238E27FC236}">
                <a16:creationId xmlns:a16="http://schemas.microsoft.com/office/drawing/2014/main" id="{1DC705B4-0871-747A-962F-DED46866ACDE}"/>
              </a:ext>
            </a:extLst>
          </p:cNvPr>
          <p:cNvSpPr>
            <a:spLocks noChangeArrowheads="1"/>
          </p:cNvSpPr>
          <p:nvPr/>
        </p:nvSpPr>
        <p:spPr bwMode="auto">
          <a:xfrm>
            <a:off x="395288" y="906463"/>
            <a:ext cx="8280400" cy="209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Διανομέας: </a:t>
            </a:r>
          </a:p>
          <a:p>
            <a:pPr algn="ctr" hangingPunct="1">
              <a:lnSpc>
                <a:spcPct val="100000"/>
              </a:lnSpc>
              <a:spcAft>
                <a:spcPts val="1813"/>
              </a:spcAft>
            </a:pPr>
            <a:r>
              <a:rPr lang="el-GR" altLang="el-GR"/>
              <a:t>Ο διανομέας (ντιστριμπυτέρ) είναι το βασικότερο εξάρτημα του συστήματος ανάφλεξης. </a:t>
            </a:r>
          </a:p>
          <a:p>
            <a:pPr algn="ctr" hangingPunct="1">
              <a:lnSpc>
                <a:spcPct val="100000"/>
              </a:lnSpc>
              <a:spcAft>
                <a:spcPts val="1813"/>
              </a:spcAft>
            </a:pPr>
            <a:r>
              <a:rPr lang="el-GR" altLang="el-GR"/>
              <a:t>Αποτελείται από επιμέρους εξαρτήματα, η ταυτόχρονη λειτουργία των οποίων εξασφαλίζει τον απαραίτητο ισχυρό σπινθήρα μεταξύ των ηλεκτροδίων των μπουζί, την κατάλληλη χρονική στιγμή.</a:t>
            </a:r>
          </a:p>
        </p:txBody>
      </p:sp>
      <p:sp>
        <p:nvSpPr>
          <p:cNvPr id="24579" name="Rectangle 3">
            <a:extLst>
              <a:ext uri="{FF2B5EF4-FFF2-40B4-BE49-F238E27FC236}">
                <a16:creationId xmlns:a16="http://schemas.microsoft.com/office/drawing/2014/main" id="{BD8EC3C7-0C86-C3B2-CB84-79FE31F41A1D}"/>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4578">
                                            <p:txEl>
                                              <p:pRg st="1" end="1"/>
                                            </p:txEl>
                                          </p:spTgt>
                                        </p:tgtEl>
                                        <p:attrNameLst>
                                          <p:attrName>style.visibility</p:attrName>
                                        </p:attrNameLst>
                                      </p:cBhvr>
                                      <p:to>
                                        <p:strVal val="visible"/>
                                      </p:to>
                                    </p:set>
                                    <p:anim calcmode="lin" valueType="num">
                                      <p:cBhvr additive="repl">
                                        <p:cTn id="7" dur="500" fill="hold"/>
                                        <p:tgtEl>
                                          <p:spTgt spid="24578">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24578">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4578">
                                            <p:txEl>
                                              <p:pRg st="2" end="2"/>
                                            </p:txEl>
                                          </p:spTgt>
                                        </p:tgtEl>
                                        <p:attrNameLst>
                                          <p:attrName>style.visibility</p:attrName>
                                        </p:attrNameLst>
                                      </p:cBhvr>
                                      <p:to>
                                        <p:strVal val="visible"/>
                                      </p:to>
                                    </p:set>
                                    <p:anim calcmode="lin" valueType="num">
                                      <p:cBhvr additive="repl">
                                        <p:cTn id="11" dur="500" fill="hold"/>
                                        <p:tgtEl>
                                          <p:spTgt spid="24578">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24578">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B886ED65-ED0E-2CFF-C7E9-1F3CE27211E3}"/>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25602" name="Rectangle 2">
            <a:extLst>
              <a:ext uri="{FF2B5EF4-FFF2-40B4-BE49-F238E27FC236}">
                <a16:creationId xmlns:a16="http://schemas.microsoft.com/office/drawing/2014/main" id="{FB564189-A39F-5D17-A282-2135463D0399}"/>
              </a:ext>
            </a:extLst>
          </p:cNvPr>
          <p:cNvSpPr>
            <a:spLocks noChangeArrowheads="1"/>
          </p:cNvSpPr>
          <p:nvPr/>
        </p:nvSpPr>
        <p:spPr bwMode="auto">
          <a:xfrm>
            <a:off x="395288" y="906463"/>
            <a:ext cx="8280400" cy="341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5113" indent="-265113">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Διανομέας: </a:t>
            </a:r>
          </a:p>
          <a:p>
            <a:pPr algn="ctr" hangingPunct="1">
              <a:lnSpc>
                <a:spcPct val="100000"/>
              </a:lnSpc>
              <a:spcAft>
                <a:spcPts val="1813"/>
              </a:spcAft>
            </a:pPr>
            <a:r>
              <a:rPr lang="el-GR" altLang="el-GR"/>
              <a:t>Προορισμός, λοιπόν, του διανομέα είναι:</a:t>
            </a:r>
          </a:p>
          <a:p>
            <a:pPr hangingPunct="1">
              <a:lnSpc>
                <a:spcPct val="100000"/>
              </a:lnSpc>
              <a:spcAft>
                <a:spcPts val="1813"/>
              </a:spcAft>
              <a:buSzPct val="90000"/>
              <a:buFont typeface="Wingdings" pitchFamily="2" charset="0"/>
              <a:buChar char=""/>
            </a:pPr>
            <a:r>
              <a:rPr lang="el-GR" altLang="el-GR"/>
              <a:t>Να διακόπτει και να επανασυνδέει το πρωτεύον κύκλωμα χαμηλής τάσης με τη βοήθεια των πλατινών και του πυκνωτή, ώστε να δημιουργείται το κατάλληλο μαγνητικό πεδίο στον πολλαπλασιαστή.</a:t>
            </a:r>
          </a:p>
          <a:p>
            <a:pPr hangingPunct="1">
              <a:lnSpc>
                <a:spcPct val="100000"/>
              </a:lnSpc>
              <a:spcAft>
                <a:spcPts val="1813"/>
              </a:spcAft>
              <a:buSzPct val="90000"/>
              <a:buFont typeface="Wingdings" pitchFamily="2" charset="0"/>
              <a:buChar char=""/>
            </a:pPr>
            <a:r>
              <a:rPr lang="el-GR" altLang="el-GR"/>
              <a:t>Να παραλαμβάνει το ρεύμα υψηλής τάσης από το δευτερεύον κύκλωμα του πολλαπλασιαστή και να το διανέμει στα μπουζί των κυλίνδρων την κατάλληλη χρονική στιγμή, λίγο πριν το έμβολο φθάσει στο Α.Ν.Σ., ρυθμίζοντας την προ-πορεία σπινθήρα (αβάνς), ανάλογα με τις στροφές και το φορτίο του κινητήρα.</a:t>
            </a:r>
          </a:p>
        </p:txBody>
      </p:sp>
      <p:sp>
        <p:nvSpPr>
          <p:cNvPr id="25603" name="Rectangle 3">
            <a:extLst>
              <a:ext uri="{FF2B5EF4-FFF2-40B4-BE49-F238E27FC236}">
                <a16:creationId xmlns:a16="http://schemas.microsoft.com/office/drawing/2014/main" id="{CE0DDBCB-DF71-9FA7-A5FE-F06FBDADC620}"/>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5602">
                                            <p:txEl>
                                              <p:pRg st="2" end="2"/>
                                            </p:txEl>
                                          </p:spTgt>
                                        </p:tgtEl>
                                        <p:attrNameLst>
                                          <p:attrName>style.visibility</p:attrName>
                                        </p:attrNameLst>
                                      </p:cBhvr>
                                      <p:to>
                                        <p:strVal val="visible"/>
                                      </p:to>
                                    </p:set>
                                    <p:anim calcmode="lin" valueType="num">
                                      <p:cBhvr additive="repl">
                                        <p:cTn id="7" dur="500" fill="hold"/>
                                        <p:tgtEl>
                                          <p:spTgt spid="25602">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25602">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5602">
                                            <p:txEl>
                                              <p:pRg st="3" end="3"/>
                                            </p:txEl>
                                          </p:spTgt>
                                        </p:tgtEl>
                                        <p:attrNameLst>
                                          <p:attrName>style.visibility</p:attrName>
                                        </p:attrNameLst>
                                      </p:cBhvr>
                                      <p:to>
                                        <p:strVal val="visible"/>
                                      </p:to>
                                    </p:set>
                                    <p:anim calcmode="lin" valueType="num">
                                      <p:cBhvr additive="repl">
                                        <p:cTn id="11" dur="500" fill="hold"/>
                                        <p:tgtEl>
                                          <p:spTgt spid="25602">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25602">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D3ABEAFD-4C89-BB48-9A6C-7B173BDDEDD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26626" name="Rectangle 2">
            <a:extLst>
              <a:ext uri="{FF2B5EF4-FFF2-40B4-BE49-F238E27FC236}">
                <a16:creationId xmlns:a16="http://schemas.microsoft.com/office/drawing/2014/main" id="{B99E8897-F3E6-E972-BB97-F3F481A0BBFE}"/>
              </a:ext>
            </a:extLst>
          </p:cNvPr>
          <p:cNvSpPr>
            <a:spLocks noChangeArrowheads="1"/>
          </p:cNvSpPr>
          <p:nvPr/>
        </p:nvSpPr>
        <p:spPr bwMode="auto">
          <a:xfrm>
            <a:off x="395288" y="906463"/>
            <a:ext cx="8280400" cy="369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Διανομέας: </a:t>
            </a:r>
          </a:p>
          <a:p>
            <a:pPr algn="ctr" hangingPunct="1">
              <a:lnSpc>
                <a:spcPct val="100000"/>
              </a:lnSpc>
              <a:spcAft>
                <a:spcPts val="1813"/>
              </a:spcAft>
            </a:pPr>
            <a:r>
              <a:rPr lang="el-GR" altLang="el-GR"/>
              <a:t>Ο διανομέας αποτελείται από το κυρίως τμήμα, το καπάκι, κατασκευασμένο από βακελίτη, στο οποίο καταλήγει το καλώδια υψηλής τάσης από τον πολλαπλασιαστή, και το ράουλο, στο εσωτερικό του καπακιού, και το οποίο στην κορυφή του έχει ένα ηλεκτρόδιο. </a:t>
            </a:r>
          </a:p>
          <a:p>
            <a:pPr algn="ctr" hangingPunct="1">
              <a:lnSpc>
                <a:spcPct val="100000"/>
              </a:lnSpc>
              <a:spcAft>
                <a:spcPts val="1813"/>
              </a:spcAft>
            </a:pPr>
            <a:r>
              <a:rPr lang="el-GR" altLang="el-GR"/>
              <a:t>Με την περιστροφή του ράουλου, το ηλεκτρόδιο μοιράζει την τάση στους ακροδέκτες του καπακιού, από τους οποίους ξεκινούν τα μπουζοκαλώδια των κυλίνδρων. </a:t>
            </a:r>
          </a:p>
          <a:p>
            <a:pPr algn="ctr" hangingPunct="1">
              <a:lnSpc>
                <a:spcPct val="100000"/>
              </a:lnSpc>
              <a:spcAft>
                <a:spcPts val="1813"/>
              </a:spcAft>
            </a:pPr>
            <a:r>
              <a:rPr lang="el-GR" altLang="el-GR"/>
              <a:t>Κάτω από τον κυρίως διανομέα, βρίσκεται ένα κάλυμμα που προστατεύει τις πλατίνες. Κάτω από αυτές βρίσκεται ο φυγοκεντρικός μηχανισμός που ρυθμίζει την προπορεία (αβάνς), ανάλογα με τις στροφές του κινητήρα. </a:t>
            </a:r>
          </a:p>
        </p:txBody>
      </p:sp>
      <p:sp>
        <p:nvSpPr>
          <p:cNvPr id="26627" name="Rectangle 3">
            <a:extLst>
              <a:ext uri="{FF2B5EF4-FFF2-40B4-BE49-F238E27FC236}">
                <a16:creationId xmlns:a16="http://schemas.microsoft.com/office/drawing/2014/main" id="{787361DB-2E80-AB9B-303A-CE2628C90475}"/>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6626">
                                            <p:txEl>
                                              <p:pRg st="1" end="1"/>
                                            </p:txEl>
                                          </p:spTgt>
                                        </p:tgtEl>
                                        <p:attrNameLst>
                                          <p:attrName>style.visibility</p:attrName>
                                        </p:attrNameLst>
                                      </p:cBhvr>
                                      <p:to>
                                        <p:strVal val="visible"/>
                                      </p:to>
                                    </p:set>
                                    <p:anim calcmode="lin" valueType="num">
                                      <p:cBhvr additive="repl">
                                        <p:cTn id="7" dur="500" fill="hold"/>
                                        <p:tgtEl>
                                          <p:spTgt spid="26626">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26626">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6626">
                                            <p:txEl>
                                              <p:pRg st="2" end="2"/>
                                            </p:txEl>
                                          </p:spTgt>
                                        </p:tgtEl>
                                        <p:attrNameLst>
                                          <p:attrName>style.visibility</p:attrName>
                                        </p:attrNameLst>
                                      </p:cBhvr>
                                      <p:to>
                                        <p:strVal val="visible"/>
                                      </p:to>
                                    </p:set>
                                    <p:anim calcmode="lin" valueType="num">
                                      <p:cBhvr additive="repl">
                                        <p:cTn id="11" dur="500" fill="hold"/>
                                        <p:tgtEl>
                                          <p:spTgt spid="26626">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26626">
                                            <p:txEl>
                                              <p:pRg st="2" end="2"/>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26626">
                                            <p:txEl>
                                              <p:pRg st="3" end="3"/>
                                            </p:txEl>
                                          </p:spTgt>
                                        </p:tgtEl>
                                        <p:attrNameLst>
                                          <p:attrName>style.visibility</p:attrName>
                                        </p:attrNameLst>
                                      </p:cBhvr>
                                      <p:to>
                                        <p:strVal val="visible"/>
                                      </p:to>
                                    </p:set>
                                    <p:anim calcmode="lin" valueType="num">
                                      <p:cBhvr additive="repl">
                                        <p:cTn id="15" dur="500" fill="hold"/>
                                        <p:tgtEl>
                                          <p:spTgt spid="26626">
                                            <p:txEl>
                                              <p:pRg st="3" end="3"/>
                                            </p:txEl>
                                          </p:spTgt>
                                        </p:tgtEl>
                                        <p:attrNameLst>
                                          <p:attrName>ppt_x</p:attrName>
                                        </p:attrNameLst>
                                      </p:cBhvr>
                                      <p:tavLst>
                                        <p:tav tm="100000">
                                          <p:val>
                                            <p:strVal val="#ppt_x"/>
                                          </p:val>
                                        </p:tav>
                                        <p:tav>
                                          <p:val>
                                            <p:strVal val="#ppt_x"/>
                                          </p:val>
                                        </p:tav>
                                      </p:tavLst>
                                    </p:anim>
                                    <p:anim calcmode="lin" valueType="num">
                                      <p:cBhvr additive="repl">
                                        <p:cTn id="16" dur="500" fill="hold"/>
                                        <p:tgtEl>
                                          <p:spTgt spid="26626">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617CFF1E-BCB6-0D72-00FE-B391E80BB14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27650" name="Rectangle 2">
            <a:extLst>
              <a:ext uri="{FF2B5EF4-FFF2-40B4-BE49-F238E27FC236}">
                <a16:creationId xmlns:a16="http://schemas.microsoft.com/office/drawing/2014/main" id="{E4EE7CB7-760B-E7B5-D6AA-7BDA4F199BE2}"/>
              </a:ext>
            </a:extLst>
          </p:cNvPr>
          <p:cNvSpPr>
            <a:spLocks noChangeArrowheads="1"/>
          </p:cNvSpPr>
          <p:nvPr/>
        </p:nvSpPr>
        <p:spPr bwMode="auto">
          <a:xfrm>
            <a:off x="395288" y="906463"/>
            <a:ext cx="8280400" cy="3919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Πλατίνες: </a:t>
            </a:r>
          </a:p>
          <a:p>
            <a:pPr algn="ctr" hangingPunct="1">
              <a:lnSpc>
                <a:spcPct val="100000"/>
              </a:lnSpc>
              <a:spcAft>
                <a:spcPts val="1813"/>
              </a:spcAft>
            </a:pPr>
            <a:r>
              <a:rPr lang="el-GR" altLang="el-GR"/>
              <a:t>Οι πλατίνες βρίσκονται στο κυρίως σώμα του διανομέα. </a:t>
            </a:r>
          </a:p>
          <a:p>
            <a:pPr algn="ctr" hangingPunct="1">
              <a:lnSpc>
                <a:spcPct val="100000"/>
              </a:lnSpc>
              <a:spcAft>
                <a:spcPts val="1813"/>
              </a:spcAft>
            </a:pPr>
            <a:r>
              <a:rPr lang="el-GR" altLang="el-GR"/>
              <a:t>Αποτελούνται από δύο επαφές, μία σταθερή και μία κινητή, οι οποίες ανοίγουν και κλείνουν τις κατάλληλες χρονικές στιγμές.</a:t>
            </a:r>
          </a:p>
          <a:p>
            <a:pPr algn="ctr" hangingPunct="1">
              <a:lnSpc>
                <a:spcPct val="100000"/>
              </a:lnSpc>
              <a:spcAft>
                <a:spcPts val="1813"/>
              </a:spcAft>
            </a:pPr>
            <a:r>
              <a:rPr lang="el-GR" altLang="el-GR"/>
              <a:t>Έτσι, με τη ροή του ηλεκτρικού ρεύματος από το πρωτεύον πηνίο του πολλαπλασιαστή, όταν είναι κλειστές, δημιουργούν το κατάλληλο μαγνητικό πεδίο για την παραγωγή του ρεύματος υψηλής τάσης στο δευτερεύον πηνίο του πολλαπλασιαστή.</a:t>
            </a:r>
          </a:p>
          <a:p>
            <a:pPr algn="ctr" hangingPunct="1">
              <a:lnSpc>
                <a:spcPct val="100000"/>
              </a:lnSpc>
              <a:spcAft>
                <a:spcPts val="1813"/>
              </a:spcAft>
            </a:pPr>
            <a:r>
              <a:rPr lang="el-GR" altLang="el-GR"/>
              <a:t>Όταν, δηλαδή, οι πλατίνες είναι κλειστές, το πρωτεύον κύκλωμα του συστήματος ανάφλεξης διαρρέεται από ρεύμα, και στο πρωτεύον πηνίο του πολλαπλασιαστή δημιουργείται ισχυρό μαγνητικό πεδίο.</a:t>
            </a:r>
          </a:p>
        </p:txBody>
      </p:sp>
      <p:sp>
        <p:nvSpPr>
          <p:cNvPr id="27651" name="Rectangle 3">
            <a:extLst>
              <a:ext uri="{FF2B5EF4-FFF2-40B4-BE49-F238E27FC236}">
                <a16:creationId xmlns:a16="http://schemas.microsoft.com/office/drawing/2014/main" id="{92D50AA2-5BF7-F042-0B22-BFB387BE59DD}"/>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7650">
                                            <p:txEl>
                                              <p:pRg st="2" end="2"/>
                                            </p:txEl>
                                          </p:spTgt>
                                        </p:tgtEl>
                                        <p:attrNameLst>
                                          <p:attrName>style.visibility</p:attrName>
                                        </p:attrNameLst>
                                      </p:cBhvr>
                                      <p:to>
                                        <p:strVal val="visible"/>
                                      </p:to>
                                    </p:set>
                                    <p:anim calcmode="lin" valueType="num">
                                      <p:cBhvr additive="repl">
                                        <p:cTn id="7" dur="500" fill="hold"/>
                                        <p:tgtEl>
                                          <p:spTgt spid="27650">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27650">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7650">
                                            <p:txEl>
                                              <p:pRg st="3" end="3"/>
                                            </p:txEl>
                                          </p:spTgt>
                                        </p:tgtEl>
                                        <p:attrNameLst>
                                          <p:attrName>style.visibility</p:attrName>
                                        </p:attrNameLst>
                                      </p:cBhvr>
                                      <p:to>
                                        <p:strVal val="visible"/>
                                      </p:to>
                                    </p:set>
                                    <p:anim calcmode="lin" valueType="num">
                                      <p:cBhvr additive="repl">
                                        <p:cTn id="11" dur="500" fill="hold"/>
                                        <p:tgtEl>
                                          <p:spTgt spid="27650">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27650">
                                            <p:txEl>
                                              <p:pRg st="3" end="3"/>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27650">
                                            <p:txEl>
                                              <p:pRg st="4" end="4"/>
                                            </p:txEl>
                                          </p:spTgt>
                                        </p:tgtEl>
                                        <p:attrNameLst>
                                          <p:attrName>style.visibility</p:attrName>
                                        </p:attrNameLst>
                                      </p:cBhvr>
                                      <p:to>
                                        <p:strVal val="visible"/>
                                      </p:to>
                                    </p:set>
                                    <p:anim calcmode="lin" valueType="num">
                                      <p:cBhvr additive="repl">
                                        <p:cTn id="15" dur="500" fill="hold"/>
                                        <p:tgtEl>
                                          <p:spTgt spid="27650">
                                            <p:txEl>
                                              <p:pRg st="4" end="4"/>
                                            </p:txEl>
                                          </p:spTgt>
                                        </p:tgtEl>
                                        <p:attrNameLst>
                                          <p:attrName>ppt_x</p:attrName>
                                        </p:attrNameLst>
                                      </p:cBhvr>
                                      <p:tavLst>
                                        <p:tav tm="100000">
                                          <p:val>
                                            <p:strVal val="#ppt_x"/>
                                          </p:val>
                                        </p:tav>
                                        <p:tav>
                                          <p:val>
                                            <p:strVal val="#ppt_x"/>
                                          </p:val>
                                        </p:tav>
                                      </p:tavLst>
                                    </p:anim>
                                    <p:anim calcmode="lin" valueType="num">
                                      <p:cBhvr additive="repl">
                                        <p:cTn id="16" dur="500" fill="hold"/>
                                        <p:tgtEl>
                                          <p:spTgt spid="27650">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1F13D0AE-8701-F47F-C3F8-3604CD4BBAE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28674" name="Rectangle 2">
            <a:extLst>
              <a:ext uri="{FF2B5EF4-FFF2-40B4-BE49-F238E27FC236}">
                <a16:creationId xmlns:a16="http://schemas.microsoft.com/office/drawing/2014/main" id="{C3057F4A-E3A8-AEF2-081C-2F34124E4A37}"/>
              </a:ext>
            </a:extLst>
          </p:cNvPr>
          <p:cNvSpPr>
            <a:spLocks noChangeArrowheads="1"/>
          </p:cNvSpPr>
          <p:nvPr/>
        </p:nvSpPr>
        <p:spPr bwMode="auto">
          <a:xfrm>
            <a:off x="395288" y="906463"/>
            <a:ext cx="82804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Πλατίνες: </a:t>
            </a:r>
          </a:p>
          <a:p>
            <a:pPr algn="ctr" hangingPunct="1">
              <a:lnSpc>
                <a:spcPct val="100000"/>
              </a:lnSpc>
              <a:spcAft>
                <a:spcPts val="1813"/>
              </a:spcAft>
            </a:pPr>
            <a:r>
              <a:rPr lang="el-GR" altLang="el-GR"/>
              <a:t>Μόλις, όμως, οι πλατίνες ανοίξουν, το μαγνητικό πεδίο στον πολλαπλασιαστή καταρρέει και δημιουργείται εξ επαγωγής υψηλή τάση στο δευτερεύον πηνίο του πολλαπλασιαστή. </a:t>
            </a:r>
          </a:p>
          <a:p>
            <a:pPr algn="ctr" hangingPunct="1">
              <a:lnSpc>
                <a:spcPct val="100000"/>
              </a:lnSpc>
              <a:spcAft>
                <a:spcPts val="1813"/>
              </a:spcAft>
            </a:pPr>
            <a:r>
              <a:rPr lang="el-GR" altLang="el-GR"/>
              <a:t>Η υψηλή τάση διανέμεται, μέσω του διανομέα και των μπουζοκαλωδίων, στα μπουζί, στα ηλεκτρόδια των οποίων δημιουργείται ισχυρός σπινθήρας. </a:t>
            </a:r>
          </a:p>
          <a:p>
            <a:pPr algn="ctr" hangingPunct="1">
              <a:lnSpc>
                <a:spcPct val="100000"/>
              </a:lnSpc>
              <a:spcAft>
                <a:spcPts val="1813"/>
              </a:spcAft>
            </a:pPr>
            <a:r>
              <a:rPr lang="el-GR" altLang="el-GR"/>
              <a:t>Οι πλατίνες ανοιγοκλείνουν με το έκκεντρο (κάμα), το οποίο είναι προσαρμοσμένο στον άξονα του διανομέα και περιστρέφεται μαζί με αυτόν. Το έκκεντρο έχει τόσες κορυφές, όσος είναι ο αριθμός των κυλίνδρων του κινητήρα. </a:t>
            </a:r>
          </a:p>
        </p:txBody>
      </p:sp>
      <p:sp>
        <p:nvSpPr>
          <p:cNvPr id="28675" name="Rectangle 3">
            <a:extLst>
              <a:ext uri="{FF2B5EF4-FFF2-40B4-BE49-F238E27FC236}">
                <a16:creationId xmlns:a16="http://schemas.microsoft.com/office/drawing/2014/main" id="{6733478B-D078-E6A9-69CD-EC70CB3E6746}"/>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8674">
                                            <p:txEl>
                                              <p:pRg st="2" end="2"/>
                                            </p:txEl>
                                          </p:spTgt>
                                        </p:tgtEl>
                                        <p:attrNameLst>
                                          <p:attrName>style.visibility</p:attrName>
                                        </p:attrNameLst>
                                      </p:cBhvr>
                                      <p:to>
                                        <p:strVal val="visible"/>
                                      </p:to>
                                    </p:set>
                                    <p:anim calcmode="lin" valueType="num">
                                      <p:cBhvr additive="repl">
                                        <p:cTn id="7" dur="500" fill="hold"/>
                                        <p:tgtEl>
                                          <p:spTgt spid="28674">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28674">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8674">
                                            <p:txEl>
                                              <p:pRg st="3" end="3"/>
                                            </p:txEl>
                                          </p:spTgt>
                                        </p:tgtEl>
                                        <p:attrNameLst>
                                          <p:attrName>style.visibility</p:attrName>
                                        </p:attrNameLst>
                                      </p:cBhvr>
                                      <p:to>
                                        <p:strVal val="visible"/>
                                      </p:to>
                                    </p:set>
                                    <p:anim calcmode="lin" valueType="num">
                                      <p:cBhvr additive="repl">
                                        <p:cTn id="11" dur="500" fill="hold"/>
                                        <p:tgtEl>
                                          <p:spTgt spid="28674">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28674">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3A14319C-8F48-E056-2277-A9110EE5F52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29698" name="Rectangle 2">
            <a:extLst>
              <a:ext uri="{FF2B5EF4-FFF2-40B4-BE49-F238E27FC236}">
                <a16:creationId xmlns:a16="http://schemas.microsoft.com/office/drawing/2014/main" id="{F0111A09-B60B-7B17-B90F-2263111A2033}"/>
              </a:ext>
            </a:extLst>
          </p:cNvPr>
          <p:cNvSpPr>
            <a:spLocks noChangeArrowheads="1"/>
          </p:cNvSpPr>
          <p:nvPr/>
        </p:nvSpPr>
        <p:spPr bwMode="auto">
          <a:xfrm>
            <a:off x="395288" y="906463"/>
            <a:ext cx="8280400" cy="291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Πλατίνες: </a:t>
            </a:r>
          </a:p>
          <a:p>
            <a:pPr algn="ctr" hangingPunct="1">
              <a:lnSpc>
                <a:spcPct val="100000"/>
              </a:lnSpc>
              <a:spcAft>
                <a:spcPts val="1813"/>
              </a:spcAft>
            </a:pPr>
            <a:r>
              <a:rPr lang="el-GR" altLang="el-GR"/>
              <a:t>Η κινητή πλατίνα, με τη βοήθεια ελατηρίου, τείνει να είναι σε επαφή με τη σταθερή. Η περιστροφή, όμως, του έκκεντρου μετακινεί προς τα έξω την κινητή πλατίνα και έτσι απομακρύνονται οι επαφές, με αποτέλεσμα να διακόπτεται το κύκλωμα. </a:t>
            </a:r>
          </a:p>
          <a:p>
            <a:pPr algn="ctr" hangingPunct="1">
              <a:lnSpc>
                <a:spcPct val="100000"/>
              </a:lnSpc>
              <a:spcAft>
                <a:spcPts val="1813"/>
              </a:spcAft>
            </a:pPr>
            <a:r>
              <a:rPr lang="el-GR" altLang="el-GR"/>
              <a:t>Η χρονική διάρκεια διακοπής και αποκατάστασης του πρωτεύοντος κυκλώματος αποτελεί τον κύριο συντελεστή της καλής απόδοσης του κινητήρα, ιδιαίτερα στις υψηλές στροφές. Από αυτό το χρόνο εξαρτάται η ισχύς και η διάρκεια του σπινθήρα στα μπουζί για την καλή καύση του μίγματος. </a:t>
            </a:r>
          </a:p>
        </p:txBody>
      </p:sp>
      <p:sp>
        <p:nvSpPr>
          <p:cNvPr id="29699" name="Rectangle 3">
            <a:extLst>
              <a:ext uri="{FF2B5EF4-FFF2-40B4-BE49-F238E27FC236}">
                <a16:creationId xmlns:a16="http://schemas.microsoft.com/office/drawing/2014/main" id="{C28544E8-6333-C710-7743-3211B3AB1E9F}"/>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9698">
                                            <p:txEl>
                                              <p:pRg st="2" end="2"/>
                                            </p:txEl>
                                          </p:spTgt>
                                        </p:tgtEl>
                                        <p:attrNameLst>
                                          <p:attrName>style.visibility</p:attrName>
                                        </p:attrNameLst>
                                      </p:cBhvr>
                                      <p:to>
                                        <p:strVal val="visible"/>
                                      </p:to>
                                    </p:set>
                                    <p:anim calcmode="lin" valueType="num">
                                      <p:cBhvr additive="repl">
                                        <p:cTn id="7" dur="500" fill="hold"/>
                                        <p:tgtEl>
                                          <p:spTgt spid="29698">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29698">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9E0EEDE-BD3D-2046-C1B7-380CF2B76267}"/>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30722" name="Rectangle 2">
            <a:extLst>
              <a:ext uri="{FF2B5EF4-FFF2-40B4-BE49-F238E27FC236}">
                <a16:creationId xmlns:a16="http://schemas.microsoft.com/office/drawing/2014/main" id="{BD535CD7-D0E8-F781-CFE9-3F9109EAF169}"/>
              </a:ext>
            </a:extLst>
          </p:cNvPr>
          <p:cNvSpPr>
            <a:spLocks noChangeArrowheads="1"/>
          </p:cNvSpPr>
          <p:nvPr/>
        </p:nvSpPr>
        <p:spPr bwMode="auto">
          <a:xfrm>
            <a:off x="395288" y="906463"/>
            <a:ext cx="8280400" cy="291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Πλατίνες: </a:t>
            </a:r>
          </a:p>
          <a:p>
            <a:pPr algn="ctr" hangingPunct="1">
              <a:lnSpc>
                <a:spcPct val="100000"/>
              </a:lnSpc>
              <a:spcAft>
                <a:spcPts val="1813"/>
              </a:spcAft>
            </a:pPr>
            <a:r>
              <a:rPr lang="el-GR" altLang="el-GR"/>
              <a:t>Η διάρκεια του σπινθήρα σε κάθε μπουζί, εξαρτάται από το χρόνο παραμονής των πλατινών στην ανοιχτή θέση, ενώ η διάρκεια ροής του ρεύματος από τις πλατίνες και η επενέργεια του μαγνητικού πεδίου του πολλαπλασιαστή, εξαρτώνται από το χρόνο παραμονής των πλατινών στην κλειστή θέση. </a:t>
            </a:r>
          </a:p>
          <a:p>
            <a:pPr algn="ctr" hangingPunct="1">
              <a:lnSpc>
                <a:spcPct val="100000"/>
              </a:lnSpc>
              <a:spcAft>
                <a:spcPts val="1813"/>
              </a:spcAft>
            </a:pPr>
            <a:r>
              <a:rPr lang="el-GR" altLang="el-GR"/>
              <a:t>Ο χρόνος, πάντως, παραμονής των πλατινών στην ανοιχτή και στην κλειστή θέση, εξαρτάται από το σχήμα του έκκεντρου, το διάκενο των πλατινών και από τους μηχανισμούς ρύθμισης της προπορείας (αβάνς) του διανομέα, δηλαδή από την ταχύτητα περιστροφής του κινητήρα. </a:t>
            </a:r>
          </a:p>
        </p:txBody>
      </p:sp>
      <p:sp>
        <p:nvSpPr>
          <p:cNvPr id="30723" name="Rectangle 3">
            <a:extLst>
              <a:ext uri="{FF2B5EF4-FFF2-40B4-BE49-F238E27FC236}">
                <a16:creationId xmlns:a16="http://schemas.microsoft.com/office/drawing/2014/main" id="{294DA77B-DBCF-8CC5-9F83-4F6A1084C5FE}"/>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0722">
                                            <p:txEl>
                                              <p:pRg st="2" end="2"/>
                                            </p:txEl>
                                          </p:spTgt>
                                        </p:tgtEl>
                                        <p:attrNameLst>
                                          <p:attrName>style.visibility</p:attrName>
                                        </p:attrNameLst>
                                      </p:cBhvr>
                                      <p:to>
                                        <p:strVal val="visible"/>
                                      </p:to>
                                    </p:set>
                                    <p:anim calcmode="lin" valueType="num">
                                      <p:cBhvr additive="repl">
                                        <p:cTn id="7" dur="500" fill="hold"/>
                                        <p:tgtEl>
                                          <p:spTgt spid="30722">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30722">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505DDCDB-D230-F634-1C48-197D9E1BA92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31746" name="Rectangle 2">
            <a:extLst>
              <a:ext uri="{FF2B5EF4-FFF2-40B4-BE49-F238E27FC236}">
                <a16:creationId xmlns:a16="http://schemas.microsoft.com/office/drawing/2014/main" id="{FAB61895-7ACB-A5C2-394F-25F6D7BB142B}"/>
              </a:ext>
            </a:extLst>
          </p:cNvPr>
          <p:cNvSpPr>
            <a:spLocks noChangeArrowheads="1"/>
          </p:cNvSpPr>
          <p:nvPr/>
        </p:nvSpPr>
        <p:spPr bwMode="auto">
          <a:xfrm>
            <a:off x="395288" y="906463"/>
            <a:ext cx="8280400" cy="291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Πλατίνες: </a:t>
            </a:r>
          </a:p>
          <a:p>
            <a:pPr algn="ctr" hangingPunct="1">
              <a:lnSpc>
                <a:spcPct val="100000"/>
              </a:lnSpc>
              <a:spcAft>
                <a:spcPts val="1813"/>
              </a:spcAft>
            </a:pPr>
            <a:r>
              <a:rPr lang="el-GR" altLang="el-GR"/>
              <a:t>Ο χρόνος παραμονής των πλατινών στην κλειστή θέση, εξαρτάται από τον αριθμό των κυλίνδρων του κινητήρα και από τη μορφή του έκκεντρου που, καθώς περιστρέφεται με τον άξονα του διανομέα, ανοιγοκλείνει τις πλατίνες. </a:t>
            </a:r>
          </a:p>
          <a:p>
            <a:pPr algn="ctr" hangingPunct="1">
              <a:lnSpc>
                <a:spcPct val="100000"/>
              </a:lnSpc>
              <a:spcAft>
                <a:spcPts val="1813"/>
              </a:spcAft>
            </a:pPr>
            <a:r>
              <a:rPr lang="el-GR" altLang="el-GR"/>
              <a:t>Η γωνία που διαγράφει το έκκεντρο κατά την περιστροφή του, όσο χρόνο οι πλατίνες παραμένουν κλειστές, ονομάζεται γωνία επαφής ή γωνία ντούελ (Dwell). Η γωνία αυτή δίνεται από το εργοστάσιο κατασκευής και είναι, περίπου, από 43° μέχρι 54° για τους τετρακύλινδρους κινητήρες, ενώ για τους εξακύλινδρους κινητήρες είναι από 36° μέχρι 44°.</a:t>
            </a:r>
          </a:p>
        </p:txBody>
      </p:sp>
      <p:sp>
        <p:nvSpPr>
          <p:cNvPr id="31747" name="Rectangle 3">
            <a:extLst>
              <a:ext uri="{FF2B5EF4-FFF2-40B4-BE49-F238E27FC236}">
                <a16:creationId xmlns:a16="http://schemas.microsoft.com/office/drawing/2014/main" id="{2FC0469B-4F7A-6392-F6C9-A5B8B9F264B2}"/>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1746">
                                            <p:txEl>
                                              <p:pRg st="2" end="2"/>
                                            </p:txEl>
                                          </p:spTgt>
                                        </p:tgtEl>
                                        <p:attrNameLst>
                                          <p:attrName>style.visibility</p:attrName>
                                        </p:attrNameLst>
                                      </p:cBhvr>
                                      <p:to>
                                        <p:strVal val="visible"/>
                                      </p:to>
                                    </p:set>
                                    <p:anim calcmode="lin" valueType="num">
                                      <p:cBhvr additive="repl">
                                        <p:cTn id="7" dur="500" fill="hold"/>
                                        <p:tgtEl>
                                          <p:spTgt spid="31746">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31746">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CEAD8E96-74C6-F28A-CCF9-920EC9345AD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32770" name="Rectangle 2">
            <a:extLst>
              <a:ext uri="{FF2B5EF4-FFF2-40B4-BE49-F238E27FC236}">
                <a16:creationId xmlns:a16="http://schemas.microsoft.com/office/drawing/2014/main" id="{5DE280F6-F76F-82E0-3934-9D459DF60297}"/>
              </a:ext>
            </a:extLst>
          </p:cNvPr>
          <p:cNvSpPr>
            <a:spLocks noChangeArrowheads="1"/>
          </p:cNvSpPr>
          <p:nvPr/>
        </p:nvSpPr>
        <p:spPr bwMode="auto">
          <a:xfrm>
            <a:off x="395288" y="906463"/>
            <a:ext cx="8280400" cy="396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Πυκνωτής: </a:t>
            </a:r>
          </a:p>
          <a:p>
            <a:pPr algn="ctr" hangingPunct="1">
              <a:lnSpc>
                <a:spcPct val="100000"/>
              </a:lnSpc>
              <a:spcAft>
                <a:spcPts val="1813"/>
              </a:spcAft>
            </a:pPr>
            <a:r>
              <a:rPr lang="el-GR" altLang="el-GR"/>
              <a:t>Ο πυκνωτής βρίσκεται τοποθετημένος, συνήθως, εξωτερικά του διανομέα και συνδέεται ηλεκτρικά, παράλληλα με τις πλατίνες. </a:t>
            </a:r>
          </a:p>
          <a:p>
            <a:pPr algn="ctr" hangingPunct="1">
              <a:lnSpc>
                <a:spcPct val="100000"/>
              </a:lnSpc>
              <a:spcAft>
                <a:spcPts val="1813"/>
              </a:spcAft>
            </a:pPr>
            <a:r>
              <a:rPr lang="el-GR" altLang="el-GR"/>
              <a:t>Ο ένας του οπλισμός συνδέεται με την κινητή πλατίνα και τον αγωγό ρεύματος που έρχεται από τον ακροδέκτη (-) χαμηλής τάσης του πολλαπλασιαστή, ενώ ο δεύτερος οπλισμός συνδέεται με τη σταθερή πλατίνα και τη γείωση. </a:t>
            </a:r>
          </a:p>
          <a:p>
            <a:pPr algn="ctr" hangingPunct="1">
              <a:lnSpc>
                <a:spcPct val="100000"/>
              </a:lnSpc>
              <a:spcAft>
                <a:spcPts val="1813"/>
              </a:spcAft>
            </a:pPr>
            <a:r>
              <a:rPr lang="el-GR" altLang="el-GR"/>
              <a:t>Προορισμός του πυκνωτή είναι, αφενός να μειώνει τις απώλειες ρεύματος στο πρωτεύον κύκλωμα, ενόσω ανοιγοκλείνουν οι πλατίνες, μειώνοντας στο μισό περίπου το χρόνο καταστροφής του μαγνητικού πεδίου στο πρωτεύον του πολλαπλασιαστή και αφετέρου να ελαχιστοποιεί τους σπινθηρισμούς που δημιουργούνται μεταξύ των επιφανειών επαφής των πλατινών κατά το άνοιγμα και κλείσιμο τους.</a:t>
            </a:r>
          </a:p>
        </p:txBody>
      </p:sp>
      <p:sp>
        <p:nvSpPr>
          <p:cNvPr id="32771" name="Rectangle 3">
            <a:extLst>
              <a:ext uri="{FF2B5EF4-FFF2-40B4-BE49-F238E27FC236}">
                <a16:creationId xmlns:a16="http://schemas.microsoft.com/office/drawing/2014/main" id="{94B444AB-1E54-49BA-2478-14A9D3E86388}"/>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2770">
                                            <p:txEl>
                                              <p:pRg st="2" end="2"/>
                                            </p:txEl>
                                          </p:spTgt>
                                        </p:tgtEl>
                                        <p:attrNameLst>
                                          <p:attrName>style.visibility</p:attrName>
                                        </p:attrNameLst>
                                      </p:cBhvr>
                                      <p:to>
                                        <p:strVal val="visible"/>
                                      </p:to>
                                    </p:set>
                                    <p:anim calcmode="lin" valueType="num">
                                      <p:cBhvr additive="repl">
                                        <p:cTn id="7" dur="500" fill="hold"/>
                                        <p:tgtEl>
                                          <p:spTgt spid="32770">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32770">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32770">
                                            <p:txEl>
                                              <p:pRg st="3" end="3"/>
                                            </p:txEl>
                                          </p:spTgt>
                                        </p:tgtEl>
                                        <p:attrNameLst>
                                          <p:attrName>style.visibility</p:attrName>
                                        </p:attrNameLst>
                                      </p:cBhvr>
                                      <p:to>
                                        <p:strVal val="visible"/>
                                      </p:to>
                                    </p:set>
                                    <p:anim calcmode="lin" valueType="num">
                                      <p:cBhvr additive="repl">
                                        <p:cTn id="11" dur="500" fill="hold"/>
                                        <p:tgtEl>
                                          <p:spTgt spid="32770">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32770">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DE3CA77D-D5B2-9A3F-8CEB-D0B35128FAD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33794" name="Rectangle 2">
            <a:extLst>
              <a:ext uri="{FF2B5EF4-FFF2-40B4-BE49-F238E27FC236}">
                <a16:creationId xmlns:a16="http://schemas.microsoft.com/office/drawing/2014/main" id="{E6847364-9A0B-223E-F109-5AA831D153C3}"/>
              </a:ext>
            </a:extLst>
          </p:cNvPr>
          <p:cNvSpPr>
            <a:spLocks noChangeArrowheads="1"/>
          </p:cNvSpPr>
          <p:nvPr/>
        </p:nvSpPr>
        <p:spPr bwMode="auto">
          <a:xfrm>
            <a:off x="395288" y="906463"/>
            <a:ext cx="5976937" cy="346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Αναφλεκτήρες: </a:t>
            </a:r>
          </a:p>
          <a:p>
            <a:pPr algn="ctr" hangingPunct="1">
              <a:lnSpc>
                <a:spcPct val="100000"/>
              </a:lnSpc>
              <a:spcAft>
                <a:spcPts val="1813"/>
              </a:spcAft>
            </a:pPr>
            <a:r>
              <a:rPr lang="el-GR" altLang="el-GR"/>
              <a:t>Προορισμός των μπουζί είναι να δημιουργούν τον σπινθήρα, ώστε να γίνεται σωστή καύση του καύσιμου μίγματος μέσα στον κύλινδρο. Το μπουζί διαθέτει δύο ηλεκτρόδια τα οποία, στην άκρη, βρίσκονται σε μια απόσταση μεταξύ τους.</a:t>
            </a:r>
          </a:p>
          <a:p>
            <a:pPr algn="ctr" hangingPunct="1">
              <a:lnSpc>
                <a:spcPct val="100000"/>
              </a:lnSpc>
              <a:spcAft>
                <a:spcPts val="1813"/>
              </a:spcAft>
            </a:pPr>
            <a:r>
              <a:rPr lang="el-GR" altLang="el-GR"/>
              <a:t>Στο μεταξύ των ηλεκτροδίων αυτό διάστημα δημιουργείται, από τη διέλευση ηλεκτρικού ρεύματος υψηλής τάσης, ηλεκτρική εκκένωση που παράγει ένα σπινθήρα, ο οποίος με τη σειρά του προκαλεί την ανάφλεξη του καύσιμου μίγματος. </a:t>
            </a:r>
          </a:p>
        </p:txBody>
      </p:sp>
      <p:sp>
        <p:nvSpPr>
          <p:cNvPr id="33795" name="Rectangle 3">
            <a:extLst>
              <a:ext uri="{FF2B5EF4-FFF2-40B4-BE49-F238E27FC236}">
                <a16:creationId xmlns:a16="http://schemas.microsoft.com/office/drawing/2014/main" id="{50190771-2090-BC07-7B47-92F108DCAE2A}"/>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pic>
        <p:nvPicPr>
          <p:cNvPr id="33796" name="Picture 4">
            <a:extLst>
              <a:ext uri="{FF2B5EF4-FFF2-40B4-BE49-F238E27FC236}">
                <a16:creationId xmlns:a16="http://schemas.microsoft.com/office/drawing/2014/main" id="{21E284B3-57E5-2E22-A7E1-1EB510E89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203325"/>
            <a:ext cx="2387600" cy="281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3794">
                                            <p:txEl>
                                              <p:pRg st="1" end="1"/>
                                            </p:txEl>
                                          </p:spTgt>
                                        </p:tgtEl>
                                        <p:attrNameLst>
                                          <p:attrName>style.visibility</p:attrName>
                                        </p:attrNameLst>
                                      </p:cBhvr>
                                      <p:to>
                                        <p:strVal val="visible"/>
                                      </p:to>
                                    </p:set>
                                    <p:anim calcmode="lin" valueType="num">
                                      <p:cBhvr additive="repl">
                                        <p:cTn id="7" dur="500" fill="hold"/>
                                        <p:tgtEl>
                                          <p:spTgt spid="33794">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33794">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33794">
                                            <p:txEl>
                                              <p:pRg st="2" end="2"/>
                                            </p:txEl>
                                          </p:spTgt>
                                        </p:tgtEl>
                                        <p:attrNameLst>
                                          <p:attrName>style.visibility</p:attrName>
                                        </p:attrNameLst>
                                      </p:cBhvr>
                                      <p:to>
                                        <p:strVal val="visible"/>
                                      </p:to>
                                    </p:set>
                                    <p:anim calcmode="lin" valueType="num">
                                      <p:cBhvr additive="repl">
                                        <p:cTn id="11" dur="500" fill="hold"/>
                                        <p:tgtEl>
                                          <p:spTgt spid="33794">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33794">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FD6B5513-98C8-9364-F274-625943F5E320}"/>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7170" name="Rectangle 2">
            <a:extLst>
              <a:ext uri="{FF2B5EF4-FFF2-40B4-BE49-F238E27FC236}">
                <a16:creationId xmlns:a16="http://schemas.microsoft.com/office/drawing/2014/main" id="{14B6E94D-4A2C-3EB1-2C60-0902D634DA20}"/>
              </a:ext>
            </a:extLst>
          </p:cNvPr>
          <p:cNvSpPr>
            <a:spLocks noChangeArrowheads="1"/>
          </p:cNvSpPr>
          <p:nvPr/>
        </p:nvSpPr>
        <p:spPr bwMode="auto">
          <a:xfrm>
            <a:off x="395288" y="700088"/>
            <a:ext cx="8280400" cy="3925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013"/>
              </a:spcAft>
            </a:pPr>
            <a:r>
              <a:rPr lang="el-GR" altLang="el-GR"/>
              <a:t>Ο σπινθήρας δημιουργείται στους αναφλεκτήρες, ή σπινθηριστές, ή μπουζί από υψηλή τάση που δημιουργεί το σύστημα ανάφλεξης, μέσω κατάλληλου εξοπλισμού. </a:t>
            </a:r>
          </a:p>
          <a:p>
            <a:pPr algn="ctr" hangingPunct="1">
              <a:lnSpc>
                <a:spcPct val="100000"/>
              </a:lnSpc>
              <a:spcAft>
                <a:spcPts val="1013"/>
              </a:spcAft>
            </a:pPr>
            <a:r>
              <a:rPr lang="el-GR" altLang="el-GR"/>
              <a:t>Τα συστήματα ανάφλεξης διακρίνονται σε:</a:t>
            </a:r>
          </a:p>
          <a:p>
            <a:pPr hangingPunct="1">
              <a:lnSpc>
                <a:spcPct val="100000"/>
              </a:lnSpc>
              <a:spcAft>
                <a:spcPts val="2413"/>
              </a:spcAft>
              <a:buSzPct val="90000"/>
              <a:buFont typeface="Wingdings" pitchFamily="2" charset="0"/>
              <a:buChar char=""/>
            </a:pPr>
            <a:r>
              <a:rPr lang="el-GR" altLang="el-GR"/>
              <a:t>Μηχανικά συστήματα, και</a:t>
            </a:r>
          </a:p>
          <a:p>
            <a:pPr algn="ctr" hangingPunct="1">
              <a:lnSpc>
                <a:spcPct val="100000"/>
              </a:lnSpc>
              <a:spcAft>
                <a:spcPts val="1813"/>
              </a:spcAft>
              <a:buClrTx/>
              <a:buSzTx/>
              <a:buFontTx/>
              <a:buNone/>
            </a:pPr>
            <a:r>
              <a:rPr lang="el-GR" altLang="el-GR" i="1">
                <a:solidFill>
                  <a:srgbClr val="546422"/>
                </a:solidFill>
              </a:rPr>
              <a:t>Το μηχανικού τύπου σύστημα ανάφλεξης διαθέτει επιπλατινωμένες επαφές, ενώ</a:t>
            </a:r>
          </a:p>
          <a:p>
            <a:pPr hangingPunct="1">
              <a:lnSpc>
                <a:spcPct val="100000"/>
              </a:lnSpc>
              <a:spcAft>
                <a:spcPts val="2413"/>
              </a:spcAft>
              <a:buSzPct val="90000"/>
              <a:buFont typeface="Wingdings" pitchFamily="2" charset="0"/>
              <a:buChar char=""/>
            </a:pPr>
            <a:r>
              <a:rPr lang="el-GR" altLang="el-GR"/>
              <a:t>Ηλεκτρονικά συστήματα, ανάλογα με τον τύπο του διανομέα:</a:t>
            </a:r>
          </a:p>
          <a:p>
            <a:pPr algn="ctr" hangingPunct="1">
              <a:lnSpc>
                <a:spcPct val="100000"/>
              </a:lnSpc>
              <a:spcAft>
                <a:spcPts val="1013"/>
              </a:spcAft>
              <a:buClrTx/>
              <a:buSzTx/>
              <a:buFontTx/>
              <a:buNone/>
            </a:pPr>
            <a:r>
              <a:rPr lang="el-GR" altLang="el-GR" i="1">
                <a:solidFill>
                  <a:srgbClr val="546422"/>
                </a:solidFill>
              </a:rPr>
              <a:t>Το αντίστοιχο ηλεκτρονικού τύπου σύστημα διαθέτει γεννήτρια παλμών επαγωγικού τύπου ή βασίζεται στο φαινόμενο Hall. Μάλιστα, τα συστήματα τελευταίας γενιάς επιτυγχάνουν την ανάφλεξη χωρίς τη χρήση διανομέα.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7170">
                                            <p:txEl>
                                              <p:pRg st="1" end="1"/>
                                            </p:txEl>
                                          </p:spTgt>
                                        </p:tgtEl>
                                        <p:attrNameLst>
                                          <p:attrName>style.visibility</p:attrName>
                                        </p:attrNameLst>
                                      </p:cBhvr>
                                      <p:to>
                                        <p:strVal val="visible"/>
                                      </p:to>
                                    </p:set>
                                    <p:anim calcmode="lin" valueType="num">
                                      <p:cBhvr additive="repl">
                                        <p:cTn id="7" dur="500" fill="hold"/>
                                        <p:tgtEl>
                                          <p:spTgt spid="7170">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7170">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7170">
                                            <p:txEl>
                                              <p:pRg st="2" end="2"/>
                                            </p:txEl>
                                          </p:spTgt>
                                        </p:tgtEl>
                                        <p:attrNameLst>
                                          <p:attrName>style.visibility</p:attrName>
                                        </p:attrNameLst>
                                      </p:cBhvr>
                                      <p:to>
                                        <p:strVal val="visible"/>
                                      </p:to>
                                    </p:set>
                                    <p:anim calcmode="lin" valueType="num">
                                      <p:cBhvr additive="repl">
                                        <p:cTn id="13" dur="500" fill="hold"/>
                                        <p:tgtEl>
                                          <p:spTgt spid="7170">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7170">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7170">
                                            <p:txEl>
                                              <p:pRg st="4" end="4"/>
                                            </p:txEl>
                                          </p:spTgt>
                                        </p:tgtEl>
                                        <p:attrNameLst>
                                          <p:attrName>style.visibility</p:attrName>
                                        </p:attrNameLst>
                                      </p:cBhvr>
                                      <p:to>
                                        <p:strVal val="visible"/>
                                      </p:to>
                                    </p:set>
                                    <p:anim calcmode="lin" valueType="num">
                                      <p:cBhvr additive="repl">
                                        <p:cTn id="19" dur="500" fill="hold"/>
                                        <p:tgtEl>
                                          <p:spTgt spid="7170">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7170">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fill="hold" nodeType="clickEffect">
                                  <p:stCondLst>
                                    <p:cond delay="0"/>
                                  </p:stCondLst>
                                  <p:childTnLst>
                                    <p:set>
                                      <p:cBhvr additive="repl">
                                        <p:cTn id="24" dur="1" fill="hold">
                                          <p:stCondLst>
                                            <p:cond delay="0"/>
                                          </p:stCondLst>
                                        </p:cTn>
                                        <p:tgtEl>
                                          <p:spTgt spid="7170">
                                            <p:txEl>
                                              <p:pRg st="3" end="3"/>
                                            </p:txEl>
                                          </p:spTgt>
                                        </p:tgtEl>
                                        <p:attrNameLst>
                                          <p:attrName>style.visibility</p:attrName>
                                        </p:attrNameLst>
                                      </p:cBhvr>
                                      <p:to>
                                        <p:strVal val="visible"/>
                                      </p:to>
                                    </p:set>
                                    <p:anim calcmode="lin" valueType="num">
                                      <p:cBhvr additive="repl">
                                        <p:cTn id="25" dur="500" fill="hold"/>
                                        <p:tgtEl>
                                          <p:spTgt spid="7170">
                                            <p:txEl>
                                              <p:pRg st="3" end="3"/>
                                            </p:txEl>
                                          </p:spTgt>
                                        </p:tgtEl>
                                        <p:attrNameLst>
                                          <p:attrName>ppt_x</p:attrName>
                                        </p:attrNameLst>
                                      </p:cBhvr>
                                      <p:tavLst>
                                        <p:tav tm="100000">
                                          <p:val>
                                            <p:strVal val="#ppt_x-.2"/>
                                          </p:val>
                                        </p:tav>
                                        <p:tav>
                                          <p:val>
                                            <p:strVal val="#ppt_x"/>
                                          </p:val>
                                        </p:tav>
                                      </p:tavLst>
                                    </p:anim>
                                    <p:anim calcmode="lin" valueType="num">
                                      <p:cBhvr additive="repl">
                                        <p:cTn id="26" dur="500" fill="hold"/>
                                        <p:tgtEl>
                                          <p:spTgt spid="7170">
                                            <p:txEl>
                                              <p:pRg st="3" end="3"/>
                                            </p:txEl>
                                          </p:spTgt>
                                        </p:tgtEl>
                                        <p:attrNameLst>
                                          <p:attrName>ppt_y</p:attrName>
                                        </p:attrNameLst>
                                      </p:cBhvr>
                                      <p:tavLst>
                                        <p:tav tm="100000">
                                          <p:val>
                                            <p:strVal val="#ppt_y"/>
                                          </p:val>
                                        </p:tav>
                                        <p:tav>
                                          <p:val>
                                            <p:strVal val="#ppt_y"/>
                                          </p:val>
                                        </p:tav>
                                      </p:tavLst>
                                    </p:anim>
                                    <p:animEffect transition="in" filter="wipe(right)">
                                      <p:cBhvr additive="repl">
                                        <p:cTn id="27" dur="500"/>
                                        <p:tgtEl>
                                          <p:spTgt spid="717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fill="hold" nodeType="clickEffect">
                                  <p:stCondLst>
                                    <p:cond delay="0"/>
                                  </p:stCondLst>
                                  <p:childTnLst>
                                    <p:set>
                                      <p:cBhvr additive="repl">
                                        <p:cTn id="31" dur="1" fill="hold">
                                          <p:stCondLst>
                                            <p:cond delay="0"/>
                                          </p:stCondLst>
                                        </p:cTn>
                                        <p:tgtEl>
                                          <p:spTgt spid="7170">
                                            <p:txEl>
                                              <p:pRg st="5" end="5"/>
                                            </p:txEl>
                                          </p:spTgt>
                                        </p:tgtEl>
                                        <p:attrNameLst>
                                          <p:attrName>style.visibility</p:attrName>
                                        </p:attrNameLst>
                                      </p:cBhvr>
                                      <p:to>
                                        <p:strVal val="visible"/>
                                      </p:to>
                                    </p:set>
                                    <p:anim calcmode="lin" valueType="num">
                                      <p:cBhvr additive="repl">
                                        <p:cTn id="32" dur="500" fill="hold"/>
                                        <p:tgtEl>
                                          <p:spTgt spid="7170">
                                            <p:txEl>
                                              <p:pRg st="5" end="5"/>
                                            </p:txEl>
                                          </p:spTgt>
                                        </p:tgtEl>
                                        <p:attrNameLst>
                                          <p:attrName>ppt_x</p:attrName>
                                        </p:attrNameLst>
                                      </p:cBhvr>
                                      <p:tavLst>
                                        <p:tav tm="100000">
                                          <p:val>
                                            <p:strVal val="#ppt_x-.2"/>
                                          </p:val>
                                        </p:tav>
                                        <p:tav>
                                          <p:val>
                                            <p:strVal val="#ppt_x"/>
                                          </p:val>
                                        </p:tav>
                                      </p:tavLst>
                                    </p:anim>
                                    <p:anim calcmode="lin" valueType="num">
                                      <p:cBhvr additive="repl">
                                        <p:cTn id="33" dur="500" fill="hold"/>
                                        <p:tgtEl>
                                          <p:spTgt spid="7170">
                                            <p:txEl>
                                              <p:pRg st="5" end="5"/>
                                            </p:txEl>
                                          </p:spTgt>
                                        </p:tgtEl>
                                        <p:attrNameLst>
                                          <p:attrName>ppt_y</p:attrName>
                                        </p:attrNameLst>
                                      </p:cBhvr>
                                      <p:tavLst>
                                        <p:tav tm="100000">
                                          <p:val>
                                            <p:strVal val="#ppt_y"/>
                                          </p:val>
                                        </p:tav>
                                        <p:tav>
                                          <p:val>
                                            <p:strVal val="#ppt_y"/>
                                          </p:val>
                                        </p:tav>
                                      </p:tavLst>
                                    </p:anim>
                                    <p:animEffect transition="in" filter="wipe(right)">
                                      <p:cBhvr additive="repl">
                                        <p:cTn id="34" dur="500"/>
                                        <p:tgtEl>
                                          <p:spTgt spid="7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61DCA410-9990-678F-38CB-C1104C524CFA}"/>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34818" name="Rectangle 2">
            <a:extLst>
              <a:ext uri="{FF2B5EF4-FFF2-40B4-BE49-F238E27FC236}">
                <a16:creationId xmlns:a16="http://schemas.microsoft.com/office/drawing/2014/main" id="{D42AE989-561D-63F9-0328-06DD538F4F2A}"/>
              </a:ext>
            </a:extLst>
          </p:cNvPr>
          <p:cNvSpPr>
            <a:spLocks noChangeArrowheads="1"/>
          </p:cNvSpPr>
          <p:nvPr/>
        </p:nvSpPr>
        <p:spPr bwMode="auto">
          <a:xfrm>
            <a:off x="395288" y="906463"/>
            <a:ext cx="8280400" cy="369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Αναφλεκτήρες: </a:t>
            </a:r>
          </a:p>
          <a:p>
            <a:pPr algn="ctr" hangingPunct="1">
              <a:lnSpc>
                <a:spcPct val="100000"/>
              </a:lnSpc>
              <a:spcAft>
                <a:spcPts val="1813"/>
              </a:spcAft>
            </a:pPr>
            <a:r>
              <a:rPr lang="el-GR" altLang="el-GR"/>
              <a:t>Τα ηλεκτρόδια θα πρέπει να αντέχουν σε υψηλές θερμοκρασίες και ο μονωτής που τα περιβάλλει, θα πρέπει να αντέχει και αυτός σε υψηλή θερμοκρασία, καθώς και σε ηλεκτρική τάση χιλιάδων Volt. </a:t>
            </a:r>
          </a:p>
          <a:p>
            <a:pPr algn="ctr" hangingPunct="1">
              <a:lnSpc>
                <a:spcPct val="100000"/>
              </a:lnSpc>
              <a:spcAft>
                <a:spcPts val="1813"/>
              </a:spcAft>
            </a:pPr>
            <a:r>
              <a:rPr lang="el-GR" altLang="el-GR"/>
              <a:t>Το σχήμα του μονωτή επηρεάζει τη θερμοκρασία λειτουργίας του αναφλεκτήρα, ενώ η απόσταση των ηλεκτροδίων στην περιοχή παραγωγής του σπινθήρα επηρεάζει την ενέργεια του σπινθήρα. Το διάκενο ανάμεσα στα ηλεκτρόδια επηρεάζει πολύ σημαντικά την αναγκαία τάση ανάφλεξης, την τάση, δηλαδή που χρειάζεται για την παραγωγή του σπινθήρα. </a:t>
            </a:r>
          </a:p>
          <a:p>
            <a:pPr algn="ctr" hangingPunct="1">
              <a:lnSpc>
                <a:spcPct val="100000"/>
              </a:lnSpc>
              <a:spcAft>
                <a:spcPts val="1813"/>
              </a:spcAft>
            </a:pPr>
            <a:r>
              <a:rPr lang="el-GR" altLang="el-GR"/>
              <a:t>Έτσι, το μεγάλο διάκενο απαιτεί υψηλή τάση ανάφλεξης, ενώ το πολύ μικρό δεν επιτρέπει τη δημιουργία σπινθήρα, αφού το κύκλωμα βραχυκυκλώνεται.</a:t>
            </a:r>
          </a:p>
        </p:txBody>
      </p:sp>
      <p:sp>
        <p:nvSpPr>
          <p:cNvPr id="34819" name="Rectangle 3">
            <a:extLst>
              <a:ext uri="{FF2B5EF4-FFF2-40B4-BE49-F238E27FC236}">
                <a16:creationId xmlns:a16="http://schemas.microsoft.com/office/drawing/2014/main" id="{FCB10896-EB98-F9BD-97CD-1A19BA17805F}"/>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4818">
                                            <p:txEl>
                                              <p:pRg st="2" end="2"/>
                                            </p:txEl>
                                          </p:spTgt>
                                        </p:tgtEl>
                                        <p:attrNameLst>
                                          <p:attrName>style.visibility</p:attrName>
                                        </p:attrNameLst>
                                      </p:cBhvr>
                                      <p:to>
                                        <p:strVal val="visible"/>
                                      </p:to>
                                    </p:set>
                                    <p:anim calcmode="lin" valueType="num">
                                      <p:cBhvr additive="repl">
                                        <p:cTn id="7" dur="500" fill="hold"/>
                                        <p:tgtEl>
                                          <p:spTgt spid="34818">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34818">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34818">
                                            <p:txEl>
                                              <p:pRg st="3" end="3"/>
                                            </p:txEl>
                                          </p:spTgt>
                                        </p:tgtEl>
                                        <p:attrNameLst>
                                          <p:attrName>style.visibility</p:attrName>
                                        </p:attrNameLst>
                                      </p:cBhvr>
                                      <p:to>
                                        <p:strVal val="visible"/>
                                      </p:to>
                                    </p:set>
                                    <p:anim calcmode="lin" valueType="num">
                                      <p:cBhvr additive="repl">
                                        <p:cTn id="11" dur="500" fill="hold"/>
                                        <p:tgtEl>
                                          <p:spTgt spid="34818">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34818">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5E3D1918-722B-1EC6-B660-7D0E75B9F37E}"/>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35842" name="Rectangle 2">
            <a:extLst>
              <a:ext uri="{FF2B5EF4-FFF2-40B4-BE49-F238E27FC236}">
                <a16:creationId xmlns:a16="http://schemas.microsoft.com/office/drawing/2014/main" id="{FF9777BB-3170-17B5-6A4E-B42048D54E97}"/>
              </a:ext>
            </a:extLst>
          </p:cNvPr>
          <p:cNvSpPr>
            <a:spLocks noChangeArrowheads="1"/>
          </p:cNvSpPr>
          <p:nvPr/>
        </p:nvSpPr>
        <p:spPr bwMode="auto">
          <a:xfrm>
            <a:off x="395288" y="906463"/>
            <a:ext cx="8280400" cy="236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Αναφλεκτήρες: </a:t>
            </a:r>
          </a:p>
          <a:p>
            <a:pPr algn="ctr" hangingPunct="1">
              <a:lnSpc>
                <a:spcPct val="100000"/>
              </a:lnSpc>
              <a:spcAft>
                <a:spcPts val="1813"/>
              </a:spcAft>
            </a:pPr>
            <a:r>
              <a:rPr lang="el-GR" altLang="el-GR"/>
              <a:t>Όταν, το μπουζί λειτουργεί σε χαμηλή θερμοκρασία, παρατηρείται συσσώρευση από στερεά κατάλοιπα της καύσης (καρβουνάκι) στις άκρες των ηλεκτροδίων που κλείνει σιγά-σιγά την απόστασή τους (διάκενο) και βραχυκυκλώνει το κύκλωμα. </a:t>
            </a:r>
          </a:p>
          <a:p>
            <a:pPr algn="ctr" hangingPunct="1">
              <a:lnSpc>
                <a:spcPct val="100000"/>
              </a:lnSpc>
              <a:spcAft>
                <a:spcPts val="1813"/>
              </a:spcAft>
            </a:pPr>
            <a:r>
              <a:rPr lang="el-GR" altLang="el-GR"/>
              <a:t>Αντίθετα, όταν λειτουργεί σε υψηλή θερμοκρασία, υπάρχει πιθανότητα αυτανάφλεξης του μίγματος και έκρηξής του (κρουστικής ανάφλεξης).</a:t>
            </a:r>
          </a:p>
        </p:txBody>
      </p:sp>
      <p:sp>
        <p:nvSpPr>
          <p:cNvPr id="35843" name="Rectangle 3">
            <a:extLst>
              <a:ext uri="{FF2B5EF4-FFF2-40B4-BE49-F238E27FC236}">
                <a16:creationId xmlns:a16="http://schemas.microsoft.com/office/drawing/2014/main" id="{A4347F67-3006-81A4-8BD1-8BF062070084}"/>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5842">
                                            <p:txEl>
                                              <p:pRg st="1" end="1"/>
                                            </p:txEl>
                                          </p:spTgt>
                                        </p:tgtEl>
                                        <p:attrNameLst>
                                          <p:attrName>style.visibility</p:attrName>
                                        </p:attrNameLst>
                                      </p:cBhvr>
                                      <p:to>
                                        <p:strVal val="visible"/>
                                      </p:to>
                                    </p:set>
                                    <p:anim calcmode="lin" valueType="num">
                                      <p:cBhvr additive="repl">
                                        <p:cTn id="7" dur="500" fill="hold"/>
                                        <p:tgtEl>
                                          <p:spTgt spid="35842">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35842">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35842">
                                            <p:txEl>
                                              <p:pRg st="2" end="2"/>
                                            </p:txEl>
                                          </p:spTgt>
                                        </p:tgtEl>
                                        <p:attrNameLst>
                                          <p:attrName>style.visibility</p:attrName>
                                        </p:attrNameLst>
                                      </p:cBhvr>
                                      <p:to>
                                        <p:strVal val="visible"/>
                                      </p:to>
                                    </p:set>
                                    <p:anim calcmode="lin" valueType="num">
                                      <p:cBhvr additive="repl">
                                        <p:cTn id="11" dur="500" fill="hold"/>
                                        <p:tgtEl>
                                          <p:spTgt spid="35842">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35842">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8A88B0DB-F24B-699E-9E43-69F38C91FF82}"/>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36866" name="Rectangle 2">
            <a:extLst>
              <a:ext uri="{FF2B5EF4-FFF2-40B4-BE49-F238E27FC236}">
                <a16:creationId xmlns:a16="http://schemas.microsoft.com/office/drawing/2014/main" id="{56472F1D-0C0D-1EFD-BECE-91DBBE88BCBC}"/>
              </a:ext>
            </a:extLst>
          </p:cNvPr>
          <p:cNvSpPr>
            <a:spLocks noChangeArrowheads="1"/>
          </p:cNvSpPr>
          <p:nvPr/>
        </p:nvSpPr>
        <p:spPr bwMode="auto">
          <a:xfrm>
            <a:off x="395288" y="906463"/>
            <a:ext cx="8280400" cy="318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a:t>Καλώδια χαμηλής και υψηλής τάσης: </a:t>
            </a:r>
          </a:p>
          <a:p>
            <a:pPr algn="ctr" hangingPunct="1">
              <a:lnSpc>
                <a:spcPct val="100000"/>
              </a:lnSpc>
              <a:spcAft>
                <a:spcPts val="1813"/>
              </a:spcAft>
            </a:pPr>
            <a:r>
              <a:rPr lang="el-GR" altLang="el-GR"/>
              <a:t>Τα καλώδια χαμηλής τάσης συνδέουν τα εξαρτήματα του πρωτεύοντος κυκλώματος και αποτελούνται από μονωμένο χάλκινο σύρμα, χοντρής σχετικά διατομής, ενώ τα καλώδια υψηλής τάσης (μπουζοκαλώδια) συνδέουν τον κεντρικό ακροδέκτη του πολλαπλασιαστή με τον κεντρικό ακροδέκτη του διανομέα, καθώς και τους περιμετρικούς ακροδέκτες του διανομέα που βρίσκονται στο καπάκι, με τα μπουζί. </a:t>
            </a:r>
          </a:p>
          <a:p>
            <a:pPr algn="ctr" hangingPunct="1">
              <a:lnSpc>
                <a:spcPct val="100000"/>
              </a:lnSpc>
              <a:spcAft>
                <a:spcPts val="1813"/>
              </a:spcAft>
            </a:pPr>
            <a:r>
              <a:rPr lang="el-GR" altLang="el-GR"/>
              <a:t>Τα καλώδια αυτά έχουν ισχυρή μόνωση, λόγω της υψηλής τάσης που αναπτύσσεται σ' αυτά, αλλά ο αγωγός τους είναι σχετικά λεπτής διατομής, λόγω των μικρών εντάσεων του ρεύματος. </a:t>
            </a:r>
          </a:p>
        </p:txBody>
      </p:sp>
      <p:sp>
        <p:nvSpPr>
          <p:cNvPr id="36867" name="Rectangle 3">
            <a:extLst>
              <a:ext uri="{FF2B5EF4-FFF2-40B4-BE49-F238E27FC236}">
                <a16:creationId xmlns:a16="http://schemas.microsoft.com/office/drawing/2014/main" id="{CD49B8E8-6683-682F-9B16-B87E9559021C}"/>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Μηχανικά συστήματα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6866">
                                            <p:txEl>
                                              <p:pRg st="2" end="2"/>
                                            </p:txEl>
                                          </p:spTgt>
                                        </p:tgtEl>
                                        <p:attrNameLst>
                                          <p:attrName>style.visibility</p:attrName>
                                        </p:attrNameLst>
                                      </p:cBhvr>
                                      <p:to>
                                        <p:strVal val="visible"/>
                                      </p:to>
                                    </p:set>
                                    <p:anim calcmode="lin" valueType="num">
                                      <p:cBhvr additive="repl">
                                        <p:cTn id="7" dur="500" fill="hold"/>
                                        <p:tgtEl>
                                          <p:spTgt spid="36866">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36866">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4F17DFDD-66E0-ABDF-724F-01FADA72202E}"/>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37890" name="Rectangle 2">
            <a:extLst>
              <a:ext uri="{FF2B5EF4-FFF2-40B4-BE49-F238E27FC236}">
                <a16:creationId xmlns:a16="http://schemas.microsoft.com/office/drawing/2014/main" id="{D0CB1ED7-EE5F-E35E-9CCD-7477F224C424}"/>
              </a:ext>
            </a:extLst>
          </p:cNvPr>
          <p:cNvSpPr>
            <a:spLocks noChangeArrowheads="1"/>
          </p:cNvSpPr>
          <p:nvPr/>
        </p:nvSpPr>
        <p:spPr bwMode="auto">
          <a:xfrm>
            <a:off x="395288" y="906463"/>
            <a:ext cx="8280400" cy="297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813"/>
              </a:spcAft>
            </a:pPr>
            <a:r>
              <a:rPr lang="el-GR" altLang="el-GR"/>
              <a:t>Στα σύγχρονα αυτοκίνητα χρησιμοποιούνται διάφοροι τύποι ηλεκτρονικών αναφλέξεων με πολλά πλεονεκτήματα σε σχέση με τον αντίστοιχο μηχανικό τύπο ανάφλεξης.</a:t>
            </a:r>
          </a:p>
          <a:p>
            <a:pPr algn="ctr" hangingPunct="1">
              <a:lnSpc>
                <a:spcPct val="100000"/>
              </a:lnSpc>
              <a:spcAft>
                <a:spcPts val="1813"/>
              </a:spcAft>
            </a:pPr>
            <a:r>
              <a:rPr lang="el-GR" altLang="el-GR"/>
              <a:t>Ορισμένοι, μάλιστα, από τους τύπους αυτούς, μπορούν να συνδυαστούν με το σύστημα τροφοδοσίας με έγχυση καυσίμου (injection) </a:t>
            </a:r>
          </a:p>
          <a:p>
            <a:pPr algn="ctr" hangingPunct="1">
              <a:lnSpc>
                <a:spcPct val="100000"/>
              </a:lnSpc>
              <a:spcAft>
                <a:spcPts val="1813"/>
              </a:spcAft>
            </a:pPr>
            <a:r>
              <a:rPr lang="el-GR" altLang="el-GR"/>
              <a:t>και η κεντρική μονάδα ελέγχου (εγκέφαλος), </a:t>
            </a:r>
          </a:p>
          <a:p>
            <a:pPr algn="ctr" hangingPunct="1">
              <a:lnSpc>
                <a:spcPct val="100000"/>
              </a:lnSpc>
              <a:spcAft>
                <a:spcPts val="1813"/>
              </a:spcAft>
            </a:pPr>
            <a:r>
              <a:rPr lang="el-GR" altLang="el-GR"/>
              <a:t>είναι κοινή, τόσο για τη λειτουργία του συστήματος έγχυσης καυσίμου, όσο και για το σύστημα ανάφλεξης.</a:t>
            </a:r>
          </a:p>
        </p:txBody>
      </p:sp>
      <p:sp>
        <p:nvSpPr>
          <p:cNvPr id="37891" name="Rectangle 3">
            <a:extLst>
              <a:ext uri="{FF2B5EF4-FFF2-40B4-BE49-F238E27FC236}">
                <a16:creationId xmlns:a16="http://schemas.microsoft.com/office/drawing/2014/main" id="{236B9C59-50F9-2484-5E42-9DE38584A0CD}"/>
              </a:ext>
            </a:extLst>
          </p:cNvPr>
          <p:cNvSpPr>
            <a:spLocks noChangeArrowheads="1"/>
          </p:cNvSpPr>
          <p:nvPr/>
        </p:nvSpPr>
        <p:spPr bwMode="auto">
          <a:xfrm>
            <a:off x="611188" y="411163"/>
            <a:ext cx="6551612"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1000"/>
                                  </p:stCondLst>
                                  <p:childTnLst>
                                    <p:set>
                                      <p:cBhvr additive="repl">
                                        <p:cTn id="6" dur="1" fill="hold">
                                          <p:stCondLst>
                                            <p:cond delay="0"/>
                                          </p:stCondLst>
                                        </p:cTn>
                                        <p:tgtEl>
                                          <p:spTgt spid="37890">
                                            <p:txEl>
                                              <p:pRg st="1" end="1"/>
                                            </p:txEl>
                                          </p:spTgt>
                                        </p:tgtEl>
                                        <p:attrNameLst>
                                          <p:attrName>style.visibility</p:attrName>
                                        </p:attrNameLst>
                                      </p:cBhvr>
                                      <p:to>
                                        <p:strVal val="visible"/>
                                      </p:to>
                                    </p:set>
                                    <p:anim calcmode="lin" valueType="num">
                                      <p:cBhvr additive="repl">
                                        <p:cTn id="7" dur="500" fill="hold"/>
                                        <p:tgtEl>
                                          <p:spTgt spid="37890">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37890">
                                            <p:txEl>
                                              <p:pRg st="1" end="1"/>
                                            </p:txEl>
                                          </p:spTgt>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1500"/>
                            </p:stCondLst>
                            <p:childTnLst>
                              <p:par>
                                <p:cTn id="10" presetID="2" presetClass="entr" presetSubtype="4" fill="hold" nodeType="afterEffect">
                                  <p:stCondLst>
                                    <p:cond delay="0"/>
                                  </p:stCondLst>
                                  <p:childTnLst>
                                    <p:set>
                                      <p:cBhvr additive="repl">
                                        <p:cTn id="11" dur="1" fill="hold">
                                          <p:stCondLst>
                                            <p:cond delay="0"/>
                                          </p:stCondLst>
                                        </p:cTn>
                                        <p:tgtEl>
                                          <p:spTgt spid="37890">
                                            <p:txEl>
                                              <p:pRg st="2" end="2"/>
                                            </p:txEl>
                                          </p:spTgt>
                                        </p:tgtEl>
                                        <p:attrNameLst>
                                          <p:attrName>style.visibility</p:attrName>
                                        </p:attrNameLst>
                                      </p:cBhvr>
                                      <p:to>
                                        <p:strVal val="visible"/>
                                      </p:to>
                                    </p:set>
                                    <p:anim calcmode="lin" valueType="num">
                                      <p:cBhvr additive="repl">
                                        <p:cTn id="12" dur="500" fill="hold"/>
                                        <p:tgtEl>
                                          <p:spTgt spid="37890">
                                            <p:txEl>
                                              <p:pRg st="2" end="2"/>
                                            </p:txEl>
                                          </p:spTgt>
                                        </p:tgtEl>
                                        <p:attrNameLst>
                                          <p:attrName>ppt_x</p:attrName>
                                        </p:attrNameLst>
                                      </p:cBhvr>
                                      <p:tavLst>
                                        <p:tav tm="100000">
                                          <p:val>
                                            <p:strVal val="#ppt_x"/>
                                          </p:val>
                                        </p:tav>
                                        <p:tav>
                                          <p:val>
                                            <p:strVal val="#ppt_x"/>
                                          </p:val>
                                        </p:tav>
                                      </p:tavLst>
                                    </p:anim>
                                    <p:anim calcmode="lin" valueType="num">
                                      <p:cBhvr additive="repl">
                                        <p:cTn id="13" dur="500" fill="hold"/>
                                        <p:tgtEl>
                                          <p:spTgt spid="37890">
                                            <p:txEl>
                                              <p:pRg st="2" end="2"/>
                                            </p:txEl>
                                          </p:spTgt>
                                        </p:tgtEl>
                                        <p:attrNameLst>
                                          <p:attrName>ppt_y</p:attrName>
                                        </p:attrNameLst>
                                      </p:cBhvr>
                                      <p:tavLst>
                                        <p:tav tm="100000">
                                          <p:val>
                                            <p:strVal val="1+#ppt_h/2"/>
                                          </p:val>
                                        </p:tav>
                                        <p:tav>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0"/>
                                  </p:stCondLst>
                                  <p:childTnLst>
                                    <p:set>
                                      <p:cBhvr additive="repl">
                                        <p:cTn id="16" dur="1" fill="hold">
                                          <p:stCondLst>
                                            <p:cond delay="0"/>
                                          </p:stCondLst>
                                        </p:cTn>
                                        <p:tgtEl>
                                          <p:spTgt spid="37890">
                                            <p:txEl>
                                              <p:pRg st="3" end="3"/>
                                            </p:txEl>
                                          </p:spTgt>
                                        </p:tgtEl>
                                        <p:attrNameLst>
                                          <p:attrName>style.visibility</p:attrName>
                                        </p:attrNameLst>
                                      </p:cBhvr>
                                      <p:to>
                                        <p:strVal val="visible"/>
                                      </p:to>
                                    </p:set>
                                    <p:anim calcmode="lin" valueType="num">
                                      <p:cBhvr additive="repl">
                                        <p:cTn id="17" dur="500" fill="hold"/>
                                        <p:tgtEl>
                                          <p:spTgt spid="37890">
                                            <p:txEl>
                                              <p:pRg st="3" end="3"/>
                                            </p:txEl>
                                          </p:spTgt>
                                        </p:tgtEl>
                                        <p:attrNameLst>
                                          <p:attrName>ppt_x</p:attrName>
                                        </p:attrNameLst>
                                      </p:cBhvr>
                                      <p:tavLst>
                                        <p:tav tm="100000">
                                          <p:val>
                                            <p:strVal val="#ppt_x"/>
                                          </p:val>
                                        </p:tav>
                                        <p:tav>
                                          <p:val>
                                            <p:strVal val="#ppt_x"/>
                                          </p:val>
                                        </p:tav>
                                      </p:tavLst>
                                    </p:anim>
                                    <p:anim calcmode="lin" valueType="num">
                                      <p:cBhvr additive="repl">
                                        <p:cTn id="18" dur="500" fill="hold"/>
                                        <p:tgtEl>
                                          <p:spTgt spid="37890">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1BAF6F5F-C65C-9C70-34B4-C5FD0934BD2D}"/>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38914" name="Rectangle 2">
            <a:extLst>
              <a:ext uri="{FF2B5EF4-FFF2-40B4-BE49-F238E27FC236}">
                <a16:creationId xmlns:a16="http://schemas.microsoft.com/office/drawing/2014/main" id="{71081DFC-9EDD-A6EF-C29E-2442812318AE}"/>
              </a:ext>
            </a:extLst>
          </p:cNvPr>
          <p:cNvSpPr>
            <a:spLocks noChangeArrowheads="1"/>
          </p:cNvSpPr>
          <p:nvPr/>
        </p:nvSpPr>
        <p:spPr bwMode="auto">
          <a:xfrm>
            <a:off x="611188" y="411163"/>
            <a:ext cx="6551612"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pic>
        <p:nvPicPr>
          <p:cNvPr id="38915" name="Picture 3">
            <a:extLst>
              <a:ext uri="{FF2B5EF4-FFF2-40B4-BE49-F238E27FC236}">
                <a16:creationId xmlns:a16="http://schemas.microsoft.com/office/drawing/2014/main" id="{3F1A0673-7F04-54EF-F9B8-9CF5E2D54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179388" y="1203325"/>
            <a:ext cx="4313237" cy="2571750"/>
          </a:xfrm>
          <a:prstGeom prst="rect">
            <a:avLst/>
          </a:prstGeom>
          <a:noFill/>
          <a:ln>
            <a:noFill/>
          </a:ln>
          <a:effectLst/>
          <a:extLst>
            <a:ext uri="{909E8E84-426E-40DD-AFC4-6F175D3DCCD1}">
              <a14:hiddenFill xmlns:a14="http://schemas.microsoft.com/office/drawing/2010/main">
                <a:blipFill dpi="0" rotWithShape="0">
                  <a:blip/>
                  <a:srcRect b="50000"/>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4">
            <a:extLst>
              <a:ext uri="{FF2B5EF4-FFF2-40B4-BE49-F238E27FC236}">
                <a16:creationId xmlns:a16="http://schemas.microsoft.com/office/drawing/2014/main" id="{1F42F914-E791-7497-5EEB-23745E2CF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4722813" y="1203325"/>
            <a:ext cx="4313237" cy="2571750"/>
          </a:xfrm>
          <a:prstGeom prst="rect">
            <a:avLst/>
          </a:prstGeom>
          <a:noFill/>
          <a:ln>
            <a:noFill/>
          </a:ln>
          <a:effectLst/>
          <a:extLst>
            <a:ext uri="{909E8E84-426E-40DD-AFC4-6F175D3DCCD1}">
              <a14:hiddenFill xmlns:a14="http://schemas.microsoft.com/office/drawing/2010/main">
                <a:blipFill dpi="0" rotWithShape="0">
                  <a:blip/>
                  <a:srcRect t="50000"/>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animEffect transition="in" filter="blinds(horizontal)">
                                      <p:cBhvr additive="repl">
                                        <p:cTn id="7" dur="500"/>
                                        <p:tgtEl>
                                          <p:spTgt spid="38915"/>
                                        </p:tgtEl>
                                      </p:cBhvr>
                                    </p:animEffect>
                                  </p:childTnLst>
                                </p:cTn>
                              </p:par>
                            </p:childTnLst>
                          </p:cTn>
                        </p:par>
                        <p:par>
                          <p:cTn id="8" fill="hold" nodeType="afterGroup">
                            <p:stCondLst>
                              <p:cond delay="500"/>
                            </p:stCondLst>
                            <p:childTnLst>
                              <p:par>
                                <p:cTn id="9" presetID="3" presetClass="entr" presetSubtype="10" fill="hold" nodeType="afterEffect">
                                  <p:stCondLst>
                                    <p:cond delay="1000"/>
                                  </p:stCondLst>
                                  <p:childTnLst>
                                    <p:set>
                                      <p:cBhvr additive="repl">
                                        <p:cTn id="10" dur="1" fill="hold">
                                          <p:stCondLst>
                                            <p:cond delay="0"/>
                                          </p:stCondLst>
                                        </p:cTn>
                                        <p:tgtEl>
                                          <p:spTgt spid="38916"/>
                                        </p:tgtEl>
                                        <p:attrNameLst>
                                          <p:attrName>style.visibility</p:attrName>
                                        </p:attrNameLst>
                                      </p:cBhvr>
                                      <p:to>
                                        <p:strVal val="visible"/>
                                      </p:to>
                                    </p:set>
                                    <p:animEffect transition="in" filter="blinds(horizontal)">
                                      <p:cBhvr additive="repl">
                                        <p:cTn id="11"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B283EF90-1A94-8757-449A-CF13FD6AF30D}"/>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39938" name="Rectangle 2">
            <a:extLst>
              <a:ext uri="{FF2B5EF4-FFF2-40B4-BE49-F238E27FC236}">
                <a16:creationId xmlns:a16="http://schemas.microsoft.com/office/drawing/2014/main" id="{7518CD4C-0624-D2A7-7592-820D38BB0CF7}"/>
              </a:ext>
            </a:extLst>
          </p:cNvPr>
          <p:cNvSpPr>
            <a:spLocks noChangeArrowheads="1"/>
          </p:cNvSpPr>
          <p:nvPr/>
        </p:nvSpPr>
        <p:spPr bwMode="auto">
          <a:xfrm>
            <a:off x="395288" y="1179513"/>
            <a:ext cx="8280400" cy="237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625475" indent="-182563">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813"/>
              </a:spcAft>
            </a:pPr>
            <a:r>
              <a:rPr lang="el-GR" altLang="el-GR"/>
              <a:t>Οι κυριότεροι τύποι ηλεκτρονικών αναφλέξεων είναι:</a:t>
            </a:r>
          </a:p>
          <a:p>
            <a:pPr hangingPunct="1">
              <a:lnSpc>
                <a:spcPct val="100000"/>
              </a:lnSpc>
              <a:spcAft>
                <a:spcPts val="1813"/>
              </a:spcAft>
              <a:buSzPct val="87000"/>
              <a:buFont typeface="Times New Roman" panose="02020603050405020304" pitchFamily="18" charset="0"/>
              <a:buBlip>
                <a:blip r:embed="rId3"/>
              </a:buBlip>
            </a:pPr>
            <a:r>
              <a:rPr lang="el-GR" altLang="el-GR"/>
              <a:t>Ηλεκτρονική ανάφλεξη με πλατίνες και τρανζίστορ.</a:t>
            </a:r>
          </a:p>
          <a:p>
            <a:pPr hangingPunct="1">
              <a:lnSpc>
                <a:spcPct val="100000"/>
              </a:lnSpc>
              <a:spcAft>
                <a:spcPts val="1813"/>
              </a:spcAft>
              <a:buSzPct val="87000"/>
              <a:buFont typeface="Times New Roman" panose="02020603050405020304" pitchFamily="18" charset="0"/>
              <a:buBlip>
                <a:blip r:embed="rId3"/>
              </a:buBlip>
            </a:pPr>
            <a:r>
              <a:rPr lang="el-GR" altLang="el-GR"/>
              <a:t>Ηλεκτρονική ανάφλεξη χωρίς πλατίνες.</a:t>
            </a:r>
          </a:p>
          <a:p>
            <a:pPr hangingPunct="1">
              <a:lnSpc>
                <a:spcPct val="100000"/>
              </a:lnSpc>
              <a:spcAft>
                <a:spcPts val="1813"/>
              </a:spcAft>
              <a:buSzPct val="87000"/>
              <a:buFont typeface="Times New Roman" panose="02020603050405020304" pitchFamily="18" charset="0"/>
              <a:buBlip>
                <a:blip r:embed="rId3"/>
              </a:buBlip>
            </a:pPr>
            <a:r>
              <a:rPr lang="el-GR" altLang="el-GR"/>
              <a:t>Ηλεκτρονική ανάφλεξη με κεντρική μονάδα ελέγχου.</a:t>
            </a:r>
          </a:p>
          <a:p>
            <a:pPr hangingPunct="1">
              <a:lnSpc>
                <a:spcPct val="100000"/>
              </a:lnSpc>
              <a:spcAft>
                <a:spcPts val="1813"/>
              </a:spcAft>
              <a:buSzPct val="87000"/>
              <a:buFont typeface="Times New Roman" panose="02020603050405020304" pitchFamily="18" charset="0"/>
              <a:buBlip>
                <a:blip r:embed="rId3"/>
              </a:buBlip>
            </a:pPr>
            <a:r>
              <a:rPr lang="el-GR" altLang="el-GR"/>
              <a:t>Ηλεκτρονική ανάφλεξη με κεντρική μονάδα ελέγχου, χωρίς διανομέα.</a:t>
            </a:r>
          </a:p>
        </p:txBody>
      </p:sp>
      <p:sp>
        <p:nvSpPr>
          <p:cNvPr id="39939" name="Rectangle 3">
            <a:extLst>
              <a:ext uri="{FF2B5EF4-FFF2-40B4-BE49-F238E27FC236}">
                <a16:creationId xmlns:a16="http://schemas.microsoft.com/office/drawing/2014/main" id="{F4E1DCC1-C07A-D511-7394-1E6A5786E46F}"/>
              </a:ext>
            </a:extLst>
          </p:cNvPr>
          <p:cNvSpPr>
            <a:spLocks noChangeArrowheads="1"/>
          </p:cNvSpPr>
          <p:nvPr/>
        </p:nvSpPr>
        <p:spPr bwMode="auto">
          <a:xfrm>
            <a:off x="611188" y="411163"/>
            <a:ext cx="6551612"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9938">
                                            <p:txEl>
                                              <p:pRg st="1" end="1"/>
                                            </p:txEl>
                                          </p:spTgt>
                                        </p:tgtEl>
                                        <p:attrNameLst>
                                          <p:attrName>style.visibility</p:attrName>
                                        </p:attrNameLst>
                                      </p:cBhvr>
                                      <p:to>
                                        <p:strVal val="visible"/>
                                      </p:to>
                                    </p:set>
                                    <p:anim calcmode="lin" valueType="num">
                                      <p:cBhvr additive="repl">
                                        <p:cTn id="7" dur="500" fill="hold"/>
                                        <p:tgtEl>
                                          <p:spTgt spid="39938">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39938">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39938">
                                            <p:txEl>
                                              <p:pRg st="2" end="2"/>
                                            </p:txEl>
                                          </p:spTgt>
                                        </p:tgtEl>
                                        <p:attrNameLst>
                                          <p:attrName>style.visibility</p:attrName>
                                        </p:attrNameLst>
                                      </p:cBhvr>
                                      <p:to>
                                        <p:strVal val="visible"/>
                                      </p:to>
                                    </p:set>
                                    <p:anim calcmode="lin" valueType="num">
                                      <p:cBhvr additive="repl">
                                        <p:cTn id="13" dur="500" fill="hold"/>
                                        <p:tgtEl>
                                          <p:spTgt spid="39938">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39938">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39938">
                                            <p:txEl>
                                              <p:pRg st="3" end="3"/>
                                            </p:txEl>
                                          </p:spTgt>
                                        </p:tgtEl>
                                        <p:attrNameLst>
                                          <p:attrName>style.visibility</p:attrName>
                                        </p:attrNameLst>
                                      </p:cBhvr>
                                      <p:to>
                                        <p:strVal val="visible"/>
                                      </p:to>
                                    </p:set>
                                    <p:anim calcmode="lin" valueType="num">
                                      <p:cBhvr additive="repl">
                                        <p:cTn id="19" dur="500" fill="hold"/>
                                        <p:tgtEl>
                                          <p:spTgt spid="39938">
                                            <p:txEl>
                                              <p:pRg st="3" end="3"/>
                                            </p:txEl>
                                          </p:spTgt>
                                        </p:tgtEl>
                                        <p:attrNameLst>
                                          <p:attrName>ppt_x</p:attrName>
                                        </p:attrNameLst>
                                      </p:cBhvr>
                                      <p:tavLst>
                                        <p:tav tm="100000">
                                          <p:val>
                                            <p:strVal val="#ppt_x"/>
                                          </p:val>
                                        </p:tav>
                                        <p:tav>
                                          <p:val>
                                            <p:strVal val="#ppt_x"/>
                                          </p:val>
                                        </p:tav>
                                      </p:tavLst>
                                    </p:anim>
                                    <p:anim calcmode="lin" valueType="num">
                                      <p:cBhvr additive="repl">
                                        <p:cTn id="20" dur="500" fill="hold"/>
                                        <p:tgtEl>
                                          <p:spTgt spid="39938">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39938">
                                            <p:txEl>
                                              <p:pRg st="4" end="4"/>
                                            </p:txEl>
                                          </p:spTgt>
                                        </p:tgtEl>
                                        <p:attrNameLst>
                                          <p:attrName>style.visibility</p:attrName>
                                        </p:attrNameLst>
                                      </p:cBhvr>
                                      <p:to>
                                        <p:strVal val="visible"/>
                                      </p:to>
                                    </p:set>
                                    <p:anim calcmode="lin" valueType="num">
                                      <p:cBhvr additive="repl">
                                        <p:cTn id="25" dur="500" fill="hold"/>
                                        <p:tgtEl>
                                          <p:spTgt spid="39938">
                                            <p:txEl>
                                              <p:pRg st="4" end="4"/>
                                            </p:txEl>
                                          </p:spTgt>
                                        </p:tgtEl>
                                        <p:attrNameLst>
                                          <p:attrName>ppt_x</p:attrName>
                                        </p:attrNameLst>
                                      </p:cBhvr>
                                      <p:tavLst>
                                        <p:tav tm="100000">
                                          <p:val>
                                            <p:strVal val="#ppt_x"/>
                                          </p:val>
                                        </p:tav>
                                        <p:tav>
                                          <p:val>
                                            <p:strVal val="#ppt_x"/>
                                          </p:val>
                                        </p:tav>
                                      </p:tavLst>
                                    </p:anim>
                                    <p:anim calcmode="lin" valueType="num">
                                      <p:cBhvr additive="repl">
                                        <p:cTn id="26" dur="500" fill="hold"/>
                                        <p:tgtEl>
                                          <p:spTgt spid="39938">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81386D9E-C2F5-AEEB-D096-AB492782DFED}"/>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40962" name="Rectangle 2">
            <a:extLst>
              <a:ext uri="{FF2B5EF4-FFF2-40B4-BE49-F238E27FC236}">
                <a16:creationId xmlns:a16="http://schemas.microsoft.com/office/drawing/2014/main" id="{2899A70C-F9C0-BD11-2945-4BDF1F6E4B56}"/>
              </a:ext>
            </a:extLst>
          </p:cNvPr>
          <p:cNvSpPr>
            <a:spLocks noChangeArrowheads="1"/>
          </p:cNvSpPr>
          <p:nvPr/>
        </p:nvSpPr>
        <p:spPr bwMode="auto">
          <a:xfrm>
            <a:off x="395288" y="906463"/>
            <a:ext cx="8280400" cy="299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με πλατίνες και τρανζίστορ.</a:t>
            </a:r>
          </a:p>
          <a:p>
            <a:pPr algn="ctr" hangingPunct="1">
              <a:lnSpc>
                <a:spcPct val="100000"/>
              </a:lnSpc>
              <a:spcAft>
                <a:spcPts val="1013"/>
              </a:spcAft>
              <a:buClrTx/>
              <a:buSzTx/>
              <a:buFontTx/>
              <a:buNone/>
            </a:pPr>
            <a:r>
              <a:rPr lang="el-GR" altLang="el-GR"/>
              <a:t>Ο τύπος αυτός ηλεκτρονικής ανάφλεξης είναι όμοιος με το συμβατικό τύπο ανάφλεξης με πλατίνες, με τη μόνη διαφορά ότι συνδυάζεται με τη λειτουργία ενός τρανζίστορ. </a:t>
            </a:r>
          </a:p>
          <a:p>
            <a:pPr hangingPunct="1">
              <a:lnSpc>
                <a:spcPct val="100000"/>
              </a:lnSpc>
              <a:spcAft>
                <a:spcPts val="1813"/>
              </a:spcAft>
              <a:buClrTx/>
              <a:buSzTx/>
              <a:buFontTx/>
              <a:buNone/>
            </a:pPr>
            <a:r>
              <a:rPr lang="el-GR" altLang="el-GR"/>
              <a:t>Πλεονεκτήματα του τύπου αυτού ανάφλεξης, είναι:</a:t>
            </a:r>
          </a:p>
          <a:p>
            <a:pPr marL="538163" indent="-269875" hangingPunct="1">
              <a:lnSpc>
                <a:spcPct val="100000"/>
              </a:lnSpc>
              <a:spcAft>
                <a:spcPts val="1813"/>
              </a:spcAft>
              <a:buClrTx/>
              <a:buSzTx/>
              <a:buFontTx/>
              <a:buNone/>
            </a:pPr>
            <a:r>
              <a:rPr lang="el-GR" altLang="el-GR"/>
              <a:t>1. Η αυξημένη ένταση του ηλεκτρικού ρεύματος στο πρωτεύον πηνίο του πολλαπλασιαστή, και</a:t>
            </a:r>
          </a:p>
          <a:p>
            <a:pPr marL="538163" indent="-269875" hangingPunct="1">
              <a:lnSpc>
                <a:spcPct val="100000"/>
              </a:lnSpc>
              <a:spcAft>
                <a:spcPts val="1813"/>
              </a:spcAft>
              <a:buClrTx/>
              <a:buSzTx/>
              <a:buFontTx/>
              <a:buNone/>
            </a:pPr>
            <a:r>
              <a:rPr lang="el-GR" altLang="el-GR"/>
              <a:t>2. Η μεγαλύτερη διάρκεια ζωής των πλατινών.</a:t>
            </a:r>
          </a:p>
        </p:txBody>
      </p:sp>
      <p:sp>
        <p:nvSpPr>
          <p:cNvPr id="40963" name="Rectangle 3">
            <a:extLst>
              <a:ext uri="{FF2B5EF4-FFF2-40B4-BE49-F238E27FC236}">
                <a16:creationId xmlns:a16="http://schemas.microsoft.com/office/drawing/2014/main" id="{FB213515-FD3B-3437-8DD0-F8F9940C2A14}"/>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0962">
                                            <p:txEl>
                                              <p:pRg st="2" end="2"/>
                                            </p:txEl>
                                          </p:spTgt>
                                        </p:tgtEl>
                                        <p:attrNameLst>
                                          <p:attrName>style.visibility</p:attrName>
                                        </p:attrNameLst>
                                      </p:cBhvr>
                                      <p:to>
                                        <p:strVal val="visible"/>
                                      </p:to>
                                    </p:set>
                                    <p:anim calcmode="lin" valueType="num">
                                      <p:cBhvr additive="repl">
                                        <p:cTn id="7" dur="500" fill="hold"/>
                                        <p:tgtEl>
                                          <p:spTgt spid="40962">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09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0962">
                                            <p:txEl>
                                              <p:pRg st="3" end="3"/>
                                            </p:txEl>
                                          </p:spTgt>
                                        </p:tgtEl>
                                        <p:attrNameLst>
                                          <p:attrName>style.visibility</p:attrName>
                                        </p:attrNameLst>
                                      </p:cBhvr>
                                      <p:to>
                                        <p:strVal val="visible"/>
                                      </p:to>
                                    </p:set>
                                    <p:anim calcmode="lin" valueType="num">
                                      <p:cBhvr additive="repl">
                                        <p:cTn id="13" dur="500" fill="hold"/>
                                        <p:tgtEl>
                                          <p:spTgt spid="40962">
                                            <p:txEl>
                                              <p:pRg st="3" end="3"/>
                                            </p:txEl>
                                          </p:spTgt>
                                        </p:tgtEl>
                                        <p:attrNameLst>
                                          <p:attrName>ppt_x</p:attrName>
                                        </p:attrNameLst>
                                      </p:cBhvr>
                                      <p:tavLst>
                                        <p:tav tm="100000">
                                          <p:val>
                                            <p:strVal val="#ppt_x"/>
                                          </p:val>
                                        </p:tav>
                                        <p:tav>
                                          <p:val>
                                            <p:strVal val="#ppt_x"/>
                                          </p:val>
                                        </p:tav>
                                      </p:tavLst>
                                    </p:anim>
                                    <p:anim calcmode="lin" valueType="num">
                                      <p:cBhvr additive="repl">
                                        <p:cTn id="14" dur="500" fill="hold"/>
                                        <p:tgtEl>
                                          <p:spTgt spid="409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40962">
                                            <p:txEl>
                                              <p:pRg st="4" end="4"/>
                                            </p:txEl>
                                          </p:spTgt>
                                        </p:tgtEl>
                                        <p:attrNameLst>
                                          <p:attrName>style.visibility</p:attrName>
                                        </p:attrNameLst>
                                      </p:cBhvr>
                                      <p:to>
                                        <p:strVal val="visible"/>
                                      </p:to>
                                    </p:set>
                                    <p:anim calcmode="lin" valueType="num">
                                      <p:cBhvr additive="repl">
                                        <p:cTn id="19" dur="500" fill="hold"/>
                                        <p:tgtEl>
                                          <p:spTgt spid="40962">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40962">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A3C71AC7-9EA4-78DE-B3B2-25766B40AC3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41986" name="Rectangle 2">
            <a:extLst>
              <a:ext uri="{FF2B5EF4-FFF2-40B4-BE49-F238E27FC236}">
                <a16:creationId xmlns:a16="http://schemas.microsoft.com/office/drawing/2014/main" id="{13C1EB8C-92EB-8754-AB6F-FCBDAEE6EC8B}"/>
              </a:ext>
            </a:extLst>
          </p:cNvPr>
          <p:cNvSpPr>
            <a:spLocks noChangeArrowheads="1"/>
          </p:cNvSpPr>
          <p:nvPr/>
        </p:nvSpPr>
        <p:spPr bwMode="auto">
          <a:xfrm>
            <a:off x="395288" y="906463"/>
            <a:ext cx="8280400" cy="388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χωρίς πλατίνες.</a:t>
            </a:r>
          </a:p>
          <a:p>
            <a:pPr algn="just" hangingPunct="1">
              <a:lnSpc>
                <a:spcPct val="100000"/>
              </a:lnSpc>
              <a:spcAft>
                <a:spcPts val="1013"/>
              </a:spcAft>
              <a:buClrTx/>
              <a:buSzTx/>
              <a:buFontTx/>
              <a:buNone/>
            </a:pPr>
            <a:r>
              <a:rPr lang="el-GR" altLang="el-GR"/>
              <a:t>Σ' αυτόν τον τύπο ηλεκτρονικής ανάφλεξης δεν υπάρχουν πλατίνες και το ρόλο τους, δηλαδή την εξασφάλιση της ροής του ρεύματος ή τη διακοπή του από το πρωτεύον πηνίο του πολλαπλασιαστή, τον αναλαμβάνει μία παλμογεννήτρια. </a:t>
            </a:r>
          </a:p>
          <a:p>
            <a:pPr algn="ctr" hangingPunct="1">
              <a:lnSpc>
                <a:spcPct val="100000"/>
              </a:lnSpc>
              <a:spcAft>
                <a:spcPts val="1013"/>
              </a:spcAft>
              <a:buClrTx/>
              <a:buSzTx/>
              <a:buFontTx/>
              <a:buNone/>
            </a:pPr>
            <a:r>
              <a:rPr lang="el-GR" altLang="el-GR"/>
              <a:t>Τα συστήματα των ηλεκτρονικών αναφλέξεων χωρίς πλατίνες διαφοροποιούνται, ανάλογα με τον τύπο των παλμογεννητριών, ως εξής:</a:t>
            </a:r>
          </a:p>
          <a:p>
            <a:pPr hangingPunct="1">
              <a:lnSpc>
                <a:spcPct val="100000"/>
              </a:lnSpc>
              <a:spcAft>
                <a:spcPts val="1013"/>
              </a:spcAft>
              <a:buClrTx/>
              <a:buSzTx/>
              <a:buFontTx/>
              <a:buNone/>
            </a:pPr>
            <a:r>
              <a:rPr lang="el-GR" altLang="el-GR"/>
              <a:t>1. με γεννήτρια Hall. Το σύστημα αυτό είναι μια ηλεκτρονική ανάφλεξη υψηλής απόδοσης, μεγάλης αξιοπιστίας και μεγάλου χρόνου ζωής. Η γεννήτρια Hall βρίσκεται τοποθετημένη στο άνω τμήμα διανομέα ειδικής κατασκευής.</a:t>
            </a:r>
          </a:p>
          <a:p>
            <a:pPr hangingPunct="1">
              <a:lnSpc>
                <a:spcPct val="100000"/>
              </a:lnSpc>
              <a:spcAft>
                <a:spcPts val="1013"/>
              </a:spcAft>
              <a:buClrTx/>
              <a:buSzTx/>
              <a:buFontTx/>
              <a:buNone/>
            </a:pPr>
            <a:r>
              <a:rPr lang="el-GR" altLang="el-GR"/>
              <a:t>2. με γεννήτρια παλμών επαγωγικού τύπου. Το σύστημα αυτό είναι παρόμοιο με το προηγούμενο της γεννήτριας Hall, αλλά με ορισμένες κατασκευαστικές διαφορές.</a:t>
            </a:r>
          </a:p>
        </p:txBody>
      </p:sp>
      <p:sp>
        <p:nvSpPr>
          <p:cNvPr id="41987" name="Rectangle 3">
            <a:extLst>
              <a:ext uri="{FF2B5EF4-FFF2-40B4-BE49-F238E27FC236}">
                <a16:creationId xmlns:a16="http://schemas.microsoft.com/office/drawing/2014/main" id="{8CDA2685-AF04-36D4-12DA-F3B017E4651D}"/>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1986">
                                            <p:txEl>
                                              <p:pRg st="2" end="2"/>
                                            </p:txEl>
                                          </p:spTgt>
                                        </p:tgtEl>
                                        <p:attrNameLst>
                                          <p:attrName>style.visibility</p:attrName>
                                        </p:attrNameLst>
                                      </p:cBhvr>
                                      <p:to>
                                        <p:strVal val="visible"/>
                                      </p:to>
                                    </p:set>
                                    <p:anim calcmode="lin" valueType="num">
                                      <p:cBhvr additive="repl">
                                        <p:cTn id="7" dur="500" fill="hold"/>
                                        <p:tgtEl>
                                          <p:spTgt spid="41986">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1986">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1986">
                                            <p:txEl>
                                              <p:pRg st="3" end="3"/>
                                            </p:txEl>
                                          </p:spTgt>
                                        </p:tgtEl>
                                        <p:attrNameLst>
                                          <p:attrName>style.visibility</p:attrName>
                                        </p:attrNameLst>
                                      </p:cBhvr>
                                      <p:to>
                                        <p:strVal val="visible"/>
                                      </p:to>
                                    </p:set>
                                    <p:anim calcmode="lin" valueType="num">
                                      <p:cBhvr additive="repl">
                                        <p:cTn id="13" dur="500" fill="hold"/>
                                        <p:tgtEl>
                                          <p:spTgt spid="41986">
                                            <p:txEl>
                                              <p:pRg st="3" end="3"/>
                                            </p:txEl>
                                          </p:spTgt>
                                        </p:tgtEl>
                                        <p:attrNameLst>
                                          <p:attrName>ppt_x</p:attrName>
                                        </p:attrNameLst>
                                      </p:cBhvr>
                                      <p:tavLst>
                                        <p:tav tm="100000">
                                          <p:val>
                                            <p:strVal val="#ppt_x"/>
                                          </p:val>
                                        </p:tav>
                                        <p:tav>
                                          <p:val>
                                            <p:strVal val="#ppt_x"/>
                                          </p:val>
                                        </p:tav>
                                      </p:tavLst>
                                    </p:anim>
                                    <p:anim calcmode="lin" valueType="num">
                                      <p:cBhvr additive="repl">
                                        <p:cTn id="14" dur="500" fill="hold"/>
                                        <p:tgtEl>
                                          <p:spTgt spid="41986">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41986">
                                            <p:txEl>
                                              <p:pRg st="4" end="4"/>
                                            </p:txEl>
                                          </p:spTgt>
                                        </p:tgtEl>
                                        <p:attrNameLst>
                                          <p:attrName>style.visibility</p:attrName>
                                        </p:attrNameLst>
                                      </p:cBhvr>
                                      <p:to>
                                        <p:strVal val="visible"/>
                                      </p:to>
                                    </p:set>
                                    <p:anim calcmode="lin" valueType="num">
                                      <p:cBhvr additive="repl">
                                        <p:cTn id="19" dur="500" fill="hold"/>
                                        <p:tgtEl>
                                          <p:spTgt spid="41986">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41986">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F0FB549B-AAF2-0525-73C0-EE73F53682C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43010" name="Rectangle 2">
            <a:extLst>
              <a:ext uri="{FF2B5EF4-FFF2-40B4-BE49-F238E27FC236}">
                <a16:creationId xmlns:a16="http://schemas.microsoft.com/office/drawing/2014/main" id="{F2F63CAF-1474-8190-58F7-24E2A3D0A0DC}"/>
              </a:ext>
            </a:extLst>
          </p:cNvPr>
          <p:cNvSpPr>
            <a:spLocks noChangeArrowheads="1"/>
          </p:cNvSpPr>
          <p:nvPr/>
        </p:nvSpPr>
        <p:spPr bwMode="auto">
          <a:xfrm>
            <a:off x="395288" y="906463"/>
            <a:ext cx="82804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χωρίς πλατίνες.</a:t>
            </a:r>
          </a:p>
        </p:txBody>
      </p:sp>
      <p:sp>
        <p:nvSpPr>
          <p:cNvPr id="43011" name="Rectangle 3">
            <a:extLst>
              <a:ext uri="{FF2B5EF4-FFF2-40B4-BE49-F238E27FC236}">
                <a16:creationId xmlns:a16="http://schemas.microsoft.com/office/drawing/2014/main" id="{A0D041D6-7EF3-0D0A-EBAE-A323981127A1}"/>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pic>
        <p:nvPicPr>
          <p:cNvPr id="43012" name="Picture 4">
            <a:extLst>
              <a:ext uri="{FF2B5EF4-FFF2-40B4-BE49-F238E27FC236}">
                <a16:creationId xmlns:a16="http://schemas.microsoft.com/office/drawing/2014/main" id="{96170993-7619-1F48-1D6C-5DCD1F497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131888"/>
            <a:ext cx="2252663" cy="3363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3" name="Picture 5">
            <a:extLst>
              <a:ext uri="{FF2B5EF4-FFF2-40B4-BE49-F238E27FC236}">
                <a16:creationId xmlns:a16="http://schemas.microsoft.com/office/drawing/2014/main" id="{5EF7D5AF-37BA-0687-1257-F275DBC5F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1852613"/>
            <a:ext cx="2727325" cy="2132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3012"/>
                                        </p:tgtEl>
                                        <p:attrNameLst>
                                          <p:attrName>style.visibility</p:attrName>
                                        </p:attrNameLst>
                                      </p:cBhvr>
                                      <p:to>
                                        <p:strVal val="visible"/>
                                      </p:to>
                                    </p:set>
                                    <p:animEffect transition="in" filter="blinds(horizontal)">
                                      <p:cBhvr additive="repl">
                                        <p:cTn id="7" dur="500"/>
                                        <p:tgtEl>
                                          <p:spTgt spid="43012"/>
                                        </p:tgtEl>
                                      </p:cBhvr>
                                    </p:animEffect>
                                  </p:childTnLst>
                                </p:cTn>
                              </p:par>
                            </p:childTnLst>
                          </p:cTn>
                        </p:par>
                        <p:par>
                          <p:cTn id="8" fill="hold" nodeType="afterGroup">
                            <p:stCondLst>
                              <p:cond delay="500"/>
                            </p:stCondLst>
                            <p:childTnLst>
                              <p:par>
                                <p:cTn id="9" presetID="4" presetClass="entr" presetSubtype="16" fill="hold" nodeType="afterEffect">
                                  <p:stCondLst>
                                    <p:cond delay="1000"/>
                                  </p:stCondLst>
                                  <p:childTnLst>
                                    <p:set>
                                      <p:cBhvr additive="repl">
                                        <p:cTn id="10" dur="1" fill="hold">
                                          <p:stCondLst>
                                            <p:cond delay="0"/>
                                          </p:stCondLst>
                                        </p:cTn>
                                        <p:tgtEl>
                                          <p:spTgt spid="43013"/>
                                        </p:tgtEl>
                                        <p:attrNameLst>
                                          <p:attrName>style.visibility</p:attrName>
                                        </p:attrNameLst>
                                      </p:cBhvr>
                                      <p:to>
                                        <p:strVal val="visible"/>
                                      </p:to>
                                    </p:set>
                                    <p:animEffect transition="in" filter="box(in)">
                                      <p:cBhvr additive="repl">
                                        <p:cTn id="11"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7BF88A73-D4D3-8DEE-4398-87FCF24BA6BD}"/>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44034" name="Rectangle 2">
            <a:extLst>
              <a:ext uri="{FF2B5EF4-FFF2-40B4-BE49-F238E27FC236}">
                <a16:creationId xmlns:a16="http://schemas.microsoft.com/office/drawing/2014/main" id="{1F3CB01C-7DAF-E3E0-1A36-F6070CBA8A9E}"/>
              </a:ext>
            </a:extLst>
          </p:cNvPr>
          <p:cNvSpPr>
            <a:spLocks noChangeArrowheads="1"/>
          </p:cNvSpPr>
          <p:nvPr/>
        </p:nvSpPr>
        <p:spPr bwMode="auto">
          <a:xfrm>
            <a:off x="395288" y="906463"/>
            <a:ext cx="8280400" cy="236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με κεντρική μονάδα ελέγχου.</a:t>
            </a:r>
          </a:p>
          <a:p>
            <a:pPr algn="just" hangingPunct="1">
              <a:lnSpc>
                <a:spcPct val="100000"/>
              </a:lnSpc>
              <a:spcAft>
                <a:spcPts val="1813"/>
              </a:spcAft>
              <a:buClrTx/>
              <a:buSzTx/>
              <a:buFontTx/>
              <a:buNone/>
            </a:pPr>
            <a:r>
              <a:rPr lang="el-GR" altLang="el-GR"/>
              <a:t>Στις προηγούμενες ηλεκτρονικές αναφλέξεις, χρησιμοποιείται μηχανικού τύπου διανομέας με μηχανισμούς προπορείας στροφών και φορτίου. </a:t>
            </a:r>
          </a:p>
          <a:p>
            <a:pPr algn="ctr" hangingPunct="1">
              <a:lnSpc>
                <a:spcPct val="100000"/>
              </a:lnSpc>
              <a:spcAft>
                <a:spcPts val="1013"/>
              </a:spcAft>
              <a:buClrTx/>
              <a:buSzTx/>
              <a:buFontTx/>
              <a:buNone/>
            </a:pPr>
            <a:r>
              <a:rPr lang="el-GR" altLang="el-GR"/>
              <a:t>Ωστόσο, οι μηχανικού τύπου μηχανισμοί προπορείας έχουν περιορισμένες δυνατότητες ρύθμισης της προπορείας και, επομένως, δεν μπορούν να καλύψουν όλες τις περιπτώσεις λειτουργίας του κινητήρα, ώστε η ανάφλεξη να γίνεται, πάντοτε, την καταλληλότερη χρονική στιγμή. </a:t>
            </a:r>
          </a:p>
        </p:txBody>
      </p:sp>
      <p:sp>
        <p:nvSpPr>
          <p:cNvPr id="44035" name="Rectangle 3">
            <a:extLst>
              <a:ext uri="{FF2B5EF4-FFF2-40B4-BE49-F238E27FC236}">
                <a16:creationId xmlns:a16="http://schemas.microsoft.com/office/drawing/2014/main" id="{54F7A8EC-A83D-463A-016A-EE12F6E2C39B}"/>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4034">
                                            <p:txEl>
                                              <p:pRg st="2" end="2"/>
                                            </p:txEl>
                                          </p:spTgt>
                                        </p:tgtEl>
                                        <p:attrNameLst>
                                          <p:attrName>style.visibility</p:attrName>
                                        </p:attrNameLst>
                                      </p:cBhvr>
                                      <p:to>
                                        <p:strVal val="visible"/>
                                      </p:to>
                                    </p:set>
                                    <p:anim calcmode="lin" valueType="num">
                                      <p:cBhvr additive="repl">
                                        <p:cTn id="7" dur="500" fill="hold"/>
                                        <p:tgtEl>
                                          <p:spTgt spid="44034">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4034">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C757FC67-A86A-2551-7861-66D917012BD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8194" name="Rectangle 2">
            <a:extLst>
              <a:ext uri="{FF2B5EF4-FFF2-40B4-BE49-F238E27FC236}">
                <a16:creationId xmlns:a16="http://schemas.microsoft.com/office/drawing/2014/main" id="{932EC14D-8AFE-5FBC-DDFB-9909C4A17439}"/>
              </a:ext>
            </a:extLst>
          </p:cNvPr>
          <p:cNvSpPr>
            <a:spLocks noChangeArrowheads="1"/>
          </p:cNvSpPr>
          <p:nvPr/>
        </p:nvSpPr>
        <p:spPr bwMode="auto">
          <a:xfrm>
            <a:off x="468313" y="1058863"/>
            <a:ext cx="5111750" cy="304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013"/>
              </a:spcAft>
            </a:pPr>
            <a:r>
              <a:rPr lang="el-GR" altLang="el-GR"/>
              <a:t>Τα βασικά στοιχεία των μηχανικών συστημάτων ανάφλεξης είναι</a:t>
            </a:r>
            <a:r>
              <a:rPr lang="en-US" altLang="el-GR"/>
              <a:t>:</a:t>
            </a:r>
          </a:p>
          <a:p>
            <a:pPr hangingPunct="1">
              <a:lnSpc>
                <a:spcPct val="100000"/>
              </a:lnSpc>
              <a:spcAft>
                <a:spcPts val="1013"/>
              </a:spcAft>
              <a:buSzPct val="90000"/>
              <a:buFont typeface="Wingdings" pitchFamily="2" charset="0"/>
              <a:buChar char=""/>
            </a:pPr>
            <a:r>
              <a:rPr lang="el-GR" altLang="el-GR"/>
              <a:t>ο συσσωρευτής (μπαταρία), </a:t>
            </a:r>
          </a:p>
          <a:p>
            <a:pPr hangingPunct="1">
              <a:lnSpc>
                <a:spcPct val="100000"/>
              </a:lnSpc>
              <a:spcAft>
                <a:spcPts val="1013"/>
              </a:spcAft>
              <a:buSzPct val="90000"/>
              <a:buFont typeface="Wingdings" pitchFamily="2" charset="0"/>
              <a:buChar char=""/>
            </a:pPr>
            <a:r>
              <a:rPr lang="el-GR" altLang="el-GR"/>
              <a:t>ο πολλαπλασιαστής, </a:t>
            </a:r>
          </a:p>
          <a:p>
            <a:pPr hangingPunct="1">
              <a:lnSpc>
                <a:spcPct val="100000"/>
              </a:lnSpc>
              <a:spcAft>
                <a:spcPts val="1013"/>
              </a:spcAft>
              <a:buSzPct val="90000"/>
              <a:buFont typeface="Wingdings" pitchFamily="2" charset="0"/>
              <a:buChar char=""/>
            </a:pPr>
            <a:r>
              <a:rPr lang="el-GR" altLang="el-GR"/>
              <a:t>το ζευγάρι αυτόματων διακοπτών (πλατίνες), </a:t>
            </a:r>
          </a:p>
          <a:p>
            <a:pPr hangingPunct="1">
              <a:lnSpc>
                <a:spcPct val="100000"/>
              </a:lnSpc>
              <a:spcAft>
                <a:spcPts val="1013"/>
              </a:spcAft>
              <a:buSzPct val="90000"/>
              <a:buFont typeface="Wingdings" pitchFamily="2" charset="0"/>
              <a:buChar char=""/>
            </a:pPr>
            <a:r>
              <a:rPr lang="el-GR" altLang="el-GR"/>
              <a:t>ο διανομέας (ντιστριμπυτέρ), </a:t>
            </a:r>
          </a:p>
          <a:p>
            <a:pPr hangingPunct="1">
              <a:lnSpc>
                <a:spcPct val="100000"/>
              </a:lnSpc>
              <a:spcAft>
                <a:spcPts val="1013"/>
              </a:spcAft>
              <a:buSzPct val="90000"/>
              <a:buFont typeface="Wingdings" pitchFamily="2" charset="0"/>
              <a:buChar char=""/>
            </a:pPr>
            <a:r>
              <a:rPr lang="el-GR" altLang="el-GR"/>
              <a:t>ο αναφλεκτήρας (μπουζί) και </a:t>
            </a:r>
          </a:p>
          <a:p>
            <a:pPr hangingPunct="1">
              <a:lnSpc>
                <a:spcPct val="100000"/>
              </a:lnSpc>
              <a:spcAft>
                <a:spcPts val="1013"/>
              </a:spcAft>
              <a:buSzPct val="90000"/>
              <a:buFont typeface="Wingdings" pitchFamily="2" charset="0"/>
              <a:buChar char=""/>
            </a:pPr>
            <a:r>
              <a:rPr lang="el-GR" altLang="el-GR"/>
              <a:t>ο πυκνωτής.</a:t>
            </a:r>
          </a:p>
        </p:txBody>
      </p:sp>
      <p:pic>
        <p:nvPicPr>
          <p:cNvPr id="8195" name="Picture 3">
            <a:extLst>
              <a:ext uri="{FF2B5EF4-FFF2-40B4-BE49-F238E27FC236}">
                <a16:creationId xmlns:a16="http://schemas.microsoft.com/office/drawing/2014/main" id="{B24CEDFC-6330-C0D0-1C99-991EFB368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825" y="771525"/>
            <a:ext cx="2947988" cy="3571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4">
            <a:extLst>
              <a:ext uri="{FF2B5EF4-FFF2-40B4-BE49-F238E27FC236}">
                <a16:creationId xmlns:a16="http://schemas.microsoft.com/office/drawing/2014/main" id="{6AE4AF42-AEC0-F400-C95D-34EB6178D874}"/>
              </a:ext>
            </a:extLst>
          </p:cNvPr>
          <p:cNvSpPr>
            <a:spLocks noChangeArrowheads="1"/>
          </p:cNvSpPr>
          <p:nvPr/>
        </p:nvSpPr>
        <p:spPr bwMode="auto">
          <a:xfrm>
            <a:off x="5435600" y="4300538"/>
            <a:ext cx="324008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200" i="1">
                <a:latin typeface="Calibri" panose="020F0502020204030204" pitchFamily="34" charset="0"/>
              </a:rPr>
              <a:t>Σχηματική παράσταση συστήματος ανάφλεξης αυτοκινήτου.</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8195"/>
                                        </p:tgtEl>
                                        <p:attrNameLst>
                                          <p:attrName>style.visibility</p:attrName>
                                        </p:attrNameLst>
                                      </p:cBhvr>
                                      <p:to>
                                        <p:strVal val="visible"/>
                                      </p:to>
                                    </p:set>
                                    <p:animEffect transition="in" filter="blinds(horizontal)">
                                      <p:cBhvr additive="repl">
                                        <p:cTn id="7" dur="500"/>
                                        <p:tgtEl>
                                          <p:spTgt spid="8195"/>
                                        </p:tgtEl>
                                      </p:cBhvr>
                                    </p:animEffect>
                                  </p:childTnLst>
                                </p:cTn>
                              </p:par>
                            </p:childTnLst>
                          </p:cTn>
                        </p:par>
                        <p:par>
                          <p:cTn id="8" fill="hold" nodeType="afterGroup">
                            <p:stCondLst>
                              <p:cond delay="500"/>
                            </p:stCondLst>
                            <p:childTnLst>
                              <p:par>
                                <p:cTn id="9" presetID="2" presetClass="entr" presetSubtype="4" fill="hold" nodeType="afterEffect">
                                  <p:stCondLst>
                                    <p:cond delay="500"/>
                                  </p:stCondLst>
                                  <p:childTnLst>
                                    <p:set>
                                      <p:cBhvr additive="repl">
                                        <p:cTn id="10" dur="1" fill="hold">
                                          <p:stCondLst>
                                            <p:cond delay="0"/>
                                          </p:stCondLst>
                                        </p:cTn>
                                        <p:tgtEl>
                                          <p:spTgt spid="8194">
                                            <p:txEl>
                                              <p:pRg st="1" end="1"/>
                                            </p:txEl>
                                          </p:spTgt>
                                        </p:tgtEl>
                                        <p:attrNameLst>
                                          <p:attrName>style.visibility</p:attrName>
                                        </p:attrNameLst>
                                      </p:cBhvr>
                                      <p:to>
                                        <p:strVal val="visible"/>
                                      </p:to>
                                    </p:set>
                                    <p:anim calcmode="lin" valueType="num">
                                      <p:cBhvr additive="repl">
                                        <p:cTn id="11" dur="500" fill="hold"/>
                                        <p:tgtEl>
                                          <p:spTgt spid="8194">
                                            <p:txEl>
                                              <p:pRg st="1" end="1"/>
                                            </p:txEl>
                                          </p:spTgt>
                                        </p:tgtEl>
                                        <p:attrNameLst>
                                          <p:attrName>ppt_x</p:attrName>
                                        </p:attrNameLst>
                                      </p:cBhvr>
                                      <p:tavLst>
                                        <p:tav tm="100000">
                                          <p:val>
                                            <p:strVal val="#ppt_x"/>
                                          </p:val>
                                        </p:tav>
                                        <p:tav>
                                          <p:val>
                                            <p:strVal val="#ppt_x"/>
                                          </p:val>
                                        </p:tav>
                                      </p:tavLst>
                                    </p:anim>
                                    <p:anim calcmode="lin" valueType="num">
                                      <p:cBhvr additive="repl">
                                        <p:cTn id="12" dur="500" fill="hold"/>
                                        <p:tgtEl>
                                          <p:spTgt spid="8194">
                                            <p:txEl>
                                              <p:pRg st="1" end="1"/>
                                            </p:txEl>
                                          </p:spTgt>
                                        </p:tgtEl>
                                        <p:attrNameLst>
                                          <p:attrName>ppt_y</p:attrName>
                                        </p:attrNameLst>
                                      </p:cBhvr>
                                      <p:tavLst>
                                        <p:tav tm="100000">
                                          <p:val>
                                            <p:strVal val="1+#ppt_h/2"/>
                                          </p:val>
                                        </p:tav>
                                        <p:tav>
                                          <p:val>
                                            <p:strVal val="#ppt_y"/>
                                          </p:val>
                                        </p:tav>
                                      </p:tavLst>
                                    </p:anim>
                                  </p:childTnLst>
                                </p:cTn>
                              </p:par>
                            </p:childTnLst>
                          </p:cTn>
                        </p:par>
                        <p:par>
                          <p:cTn id="13" fill="hold" nodeType="afterGroup">
                            <p:stCondLst>
                              <p:cond delay="1500"/>
                            </p:stCondLst>
                            <p:childTnLst>
                              <p:par>
                                <p:cTn id="14" presetID="2" presetClass="entr" presetSubtype="4" fill="hold" nodeType="afterEffect">
                                  <p:stCondLst>
                                    <p:cond delay="500"/>
                                  </p:stCondLst>
                                  <p:childTnLst>
                                    <p:set>
                                      <p:cBhvr additive="repl">
                                        <p:cTn id="15" dur="1" fill="hold">
                                          <p:stCondLst>
                                            <p:cond delay="0"/>
                                          </p:stCondLst>
                                        </p:cTn>
                                        <p:tgtEl>
                                          <p:spTgt spid="8194">
                                            <p:txEl>
                                              <p:pRg st="2" end="2"/>
                                            </p:txEl>
                                          </p:spTgt>
                                        </p:tgtEl>
                                        <p:attrNameLst>
                                          <p:attrName>style.visibility</p:attrName>
                                        </p:attrNameLst>
                                      </p:cBhvr>
                                      <p:to>
                                        <p:strVal val="visible"/>
                                      </p:to>
                                    </p:set>
                                    <p:anim calcmode="lin" valueType="num">
                                      <p:cBhvr additive="repl">
                                        <p:cTn id="16" dur="500" fill="hold"/>
                                        <p:tgtEl>
                                          <p:spTgt spid="8194">
                                            <p:txEl>
                                              <p:pRg st="2" end="2"/>
                                            </p:txEl>
                                          </p:spTgt>
                                        </p:tgtEl>
                                        <p:attrNameLst>
                                          <p:attrName>ppt_x</p:attrName>
                                        </p:attrNameLst>
                                      </p:cBhvr>
                                      <p:tavLst>
                                        <p:tav tm="100000">
                                          <p:val>
                                            <p:strVal val="#ppt_x"/>
                                          </p:val>
                                        </p:tav>
                                        <p:tav>
                                          <p:val>
                                            <p:strVal val="#ppt_x"/>
                                          </p:val>
                                        </p:tav>
                                      </p:tavLst>
                                    </p:anim>
                                    <p:anim calcmode="lin" valueType="num">
                                      <p:cBhvr additive="repl">
                                        <p:cTn id="17" dur="500" fill="hold"/>
                                        <p:tgtEl>
                                          <p:spTgt spid="8194">
                                            <p:txEl>
                                              <p:pRg st="2" end="2"/>
                                            </p:txEl>
                                          </p:spTgt>
                                        </p:tgtEl>
                                        <p:attrNameLst>
                                          <p:attrName>ppt_y</p:attrName>
                                        </p:attrNameLst>
                                      </p:cBhvr>
                                      <p:tavLst>
                                        <p:tav tm="100000">
                                          <p:val>
                                            <p:strVal val="1+#ppt_h/2"/>
                                          </p:val>
                                        </p:tav>
                                        <p:tav>
                                          <p:val>
                                            <p:strVal val="#ppt_y"/>
                                          </p:val>
                                        </p:tav>
                                      </p:tavLst>
                                    </p:anim>
                                  </p:childTnLst>
                                </p:cTn>
                              </p:par>
                            </p:childTnLst>
                          </p:cTn>
                        </p:par>
                        <p:par>
                          <p:cTn id="18" fill="hold" nodeType="afterGroup">
                            <p:stCondLst>
                              <p:cond delay="2500"/>
                            </p:stCondLst>
                            <p:childTnLst>
                              <p:par>
                                <p:cTn id="19" presetID="2" presetClass="entr" presetSubtype="4" fill="hold" nodeType="afterEffect">
                                  <p:stCondLst>
                                    <p:cond delay="500"/>
                                  </p:stCondLst>
                                  <p:childTnLst>
                                    <p:set>
                                      <p:cBhvr additive="repl">
                                        <p:cTn id="20" dur="1" fill="hold">
                                          <p:stCondLst>
                                            <p:cond delay="0"/>
                                          </p:stCondLst>
                                        </p:cTn>
                                        <p:tgtEl>
                                          <p:spTgt spid="8194">
                                            <p:txEl>
                                              <p:pRg st="3" end="3"/>
                                            </p:txEl>
                                          </p:spTgt>
                                        </p:tgtEl>
                                        <p:attrNameLst>
                                          <p:attrName>style.visibility</p:attrName>
                                        </p:attrNameLst>
                                      </p:cBhvr>
                                      <p:to>
                                        <p:strVal val="visible"/>
                                      </p:to>
                                    </p:set>
                                    <p:anim calcmode="lin" valueType="num">
                                      <p:cBhvr additive="repl">
                                        <p:cTn id="21" dur="500" fill="hold"/>
                                        <p:tgtEl>
                                          <p:spTgt spid="8194">
                                            <p:txEl>
                                              <p:pRg st="3" end="3"/>
                                            </p:txEl>
                                          </p:spTgt>
                                        </p:tgtEl>
                                        <p:attrNameLst>
                                          <p:attrName>ppt_x</p:attrName>
                                        </p:attrNameLst>
                                      </p:cBhvr>
                                      <p:tavLst>
                                        <p:tav tm="100000">
                                          <p:val>
                                            <p:strVal val="#ppt_x"/>
                                          </p:val>
                                        </p:tav>
                                        <p:tav>
                                          <p:val>
                                            <p:strVal val="#ppt_x"/>
                                          </p:val>
                                        </p:tav>
                                      </p:tavLst>
                                    </p:anim>
                                    <p:anim calcmode="lin" valueType="num">
                                      <p:cBhvr additive="repl">
                                        <p:cTn id="22" dur="500" fill="hold"/>
                                        <p:tgtEl>
                                          <p:spTgt spid="8194">
                                            <p:txEl>
                                              <p:pRg st="3" end="3"/>
                                            </p:txEl>
                                          </p:spTgt>
                                        </p:tgtEl>
                                        <p:attrNameLst>
                                          <p:attrName>ppt_y</p:attrName>
                                        </p:attrNameLst>
                                      </p:cBhvr>
                                      <p:tavLst>
                                        <p:tav tm="100000">
                                          <p:val>
                                            <p:strVal val="1+#ppt_h/2"/>
                                          </p:val>
                                        </p:tav>
                                        <p:tav>
                                          <p:val>
                                            <p:strVal val="#ppt_y"/>
                                          </p:val>
                                        </p:tav>
                                      </p:tavLst>
                                    </p:anim>
                                  </p:childTnLst>
                                </p:cTn>
                              </p:par>
                            </p:childTnLst>
                          </p:cTn>
                        </p:par>
                        <p:par>
                          <p:cTn id="23" fill="hold" nodeType="afterGroup">
                            <p:stCondLst>
                              <p:cond delay="3500"/>
                            </p:stCondLst>
                            <p:childTnLst>
                              <p:par>
                                <p:cTn id="24" presetID="2" presetClass="entr" presetSubtype="4" fill="hold" nodeType="afterEffect">
                                  <p:stCondLst>
                                    <p:cond delay="500"/>
                                  </p:stCondLst>
                                  <p:childTnLst>
                                    <p:set>
                                      <p:cBhvr additive="repl">
                                        <p:cTn id="25" dur="1" fill="hold">
                                          <p:stCondLst>
                                            <p:cond delay="0"/>
                                          </p:stCondLst>
                                        </p:cTn>
                                        <p:tgtEl>
                                          <p:spTgt spid="8194">
                                            <p:txEl>
                                              <p:pRg st="4" end="4"/>
                                            </p:txEl>
                                          </p:spTgt>
                                        </p:tgtEl>
                                        <p:attrNameLst>
                                          <p:attrName>style.visibility</p:attrName>
                                        </p:attrNameLst>
                                      </p:cBhvr>
                                      <p:to>
                                        <p:strVal val="visible"/>
                                      </p:to>
                                    </p:set>
                                    <p:anim calcmode="lin" valueType="num">
                                      <p:cBhvr additive="repl">
                                        <p:cTn id="26" dur="500" fill="hold"/>
                                        <p:tgtEl>
                                          <p:spTgt spid="8194">
                                            <p:txEl>
                                              <p:pRg st="4" end="4"/>
                                            </p:txEl>
                                          </p:spTgt>
                                        </p:tgtEl>
                                        <p:attrNameLst>
                                          <p:attrName>ppt_x</p:attrName>
                                        </p:attrNameLst>
                                      </p:cBhvr>
                                      <p:tavLst>
                                        <p:tav tm="100000">
                                          <p:val>
                                            <p:strVal val="#ppt_x"/>
                                          </p:val>
                                        </p:tav>
                                        <p:tav>
                                          <p:val>
                                            <p:strVal val="#ppt_x"/>
                                          </p:val>
                                        </p:tav>
                                      </p:tavLst>
                                    </p:anim>
                                    <p:anim calcmode="lin" valueType="num">
                                      <p:cBhvr additive="repl">
                                        <p:cTn id="27" dur="500" fill="hold"/>
                                        <p:tgtEl>
                                          <p:spTgt spid="8194">
                                            <p:txEl>
                                              <p:pRg st="4" end="4"/>
                                            </p:txEl>
                                          </p:spTgt>
                                        </p:tgtEl>
                                        <p:attrNameLst>
                                          <p:attrName>ppt_y</p:attrName>
                                        </p:attrNameLst>
                                      </p:cBhvr>
                                      <p:tavLst>
                                        <p:tav tm="100000">
                                          <p:val>
                                            <p:strVal val="1+#ppt_h/2"/>
                                          </p:val>
                                        </p:tav>
                                        <p:tav>
                                          <p:val>
                                            <p:strVal val="#ppt_y"/>
                                          </p:val>
                                        </p:tav>
                                      </p:tavLst>
                                    </p:anim>
                                  </p:childTnLst>
                                </p:cTn>
                              </p:par>
                            </p:childTnLst>
                          </p:cTn>
                        </p:par>
                        <p:par>
                          <p:cTn id="28" fill="hold" nodeType="afterGroup">
                            <p:stCondLst>
                              <p:cond delay="4500"/>
                            </p:stCondLst>
                            <p:childTnLst>
                              <p:par>
                                <p:cTn id="29" presetID="2" presetClass="entr" presetSubtype="4" fill="hold" nodeType="afterEffect">
                                  <p:stCondLst>
                                    <p:cond delay="500"/>
                                  </p:stCondLst>
                                  <p:childTnLst>
                                    <p:set>
                                      <p:cBhvr additive="repl">
                                        <p:cTn id="30" dur="1" fill="hold">
                                          <p:stCondLst>
                                            <p:cond delay="0"/>
                                          </p:stCondLst>
                                        </p:cTn>
                                        <p:tgtEl>
                                          <p:spTgt spid="8194">
                                            <p:txEl>
                                              <p:pRg st="5" end="5"/>
                                            </p:txEl>
                                          </p:spTgt>
                                        </p:tgtEl>
                                        <p:attrNameLst>
                                          <p:attrName>style.visibility</p:attrName>
                                        </p:attrNameLst>
                                      </p:cBhvr>
                                      <p:to>
                                        <p:strVal val="visible"/>
                                      </p:to>
                                    </p:set>
                                    <p:anim calcmode="lin" valueType="num">
                                      <p:cBhvr additive="repl">
                                        <p:cTn id="31" dur="500" fill="hold"/>
                                        <p:tgtEl>
                                          <p:spTgt spid="8194">
                                            <p:txEl>
                                              <p:pRg st="5" end="5"/>
                                            </p:txEl>
                                          </p:spTgt>
                                        </p:tgtEl>
                                        <p:attrNameLst>
                                          <p:attrName>ppt_x</p:attrName>
                                        </p:attrNameLst>
                                      </p:cBhvr>
                                      <p:tavLst>
                                        <p:tav tm="100000">
                                          <p:val>
                                            <p:strVal val="#ppt_x"/>
                                          </p:val>
                                        </p:tav>
                                        <p:tav>
                                          <p:val>
                                            <p:strVal val="#ppt_x"/>
                                          </p:val>
                                        </p:tav>
                                      </p:tavLst>
                                    </p:anim>
                                    <p:anim calcmode="lin" valueType="num">
                                      <p:cBhvr additive="repl">
                                        <p:cTn id="32" dur="500" fill="hold"/>
                                        <p:tgtEl>
                                          <p:spTgt spid="8194">
                                            <p:txEl>
                                              <p:pRg st="5" end="5"/>
                                            </p:txEl>
                                          </p:spTgt>
                                        </p:tgtEl>
                                        <p:attrNameLst>
                                          <p:attrName>ppt_y</p:attrName>
                                        </p:attrNameLst>
                                      </p:cBhvr>
                                      <p:tavLst>
                                        <p:tav tm="100000">
                                          <p:val>
                                            <p:strVal val="1+#ppt_h/2"/>
                                          </p:val>
                                        </p:tav>
                                        <p:tav>
                                          <p:val>
                                            <p:strVal val="#ppt_y"/>
                                          </p:val>
                                        </p:tav>
                                      </p:tavLst>
                                    </p:anim>
                                  </p:childTnLst>
                                </p:cTn>
                              </p:par>
                            </p:childTnLst>
                          </p:cTn>
                        </p:par>
                        <p:par>
                          <p:cTn id="33" fill="hold" nodeType="afterGroup">
                            <p:stCondLst>
                              <p:cond delay="5500"/>
                            </p:stCondLst>
                            <p:childTnLst>
                              <p:par>
                                <p:cTn id="34" presetID="2" presetClass="entr" presetSubtype="4" fill="hold" nodeType="afterEffect">
                                  <p:stCondLst>
                                    <p:cond delay="500"/>
                                  </p:stCondLst>
                                  <p:childTnLst>
                                    <p:set>
                                      <p:cBhvr additive="repl">
                                        <p:cTn id="35" dur="1" fill="hold">
                                          <p:stCondLst>
                                            <p:cond delay="0"/>
                                          </p:stCondLst>
                                        </p:cTn>
                                        <p:tgtEl>
                                          <p:spTgt spid="8194">
                                            <p:txEl>
                                              <p:pRg st="6" end="6"/>
                                            </p:txEl>
                                          </p:spTgt>
                                        </p:tgtEl>
                                        <p:attrNameLst>
                                          <p:attrName>style.visibility</p:attrName>
                                        </p:attrNameLst>
                                      </p:cBhvr>
                                      <p:to>
                                        <p:strVal val="visible"/>
                                      </p:to>
                                    </p:set>
                                    <p:anim calcmode="lin" valueType="num">
                                      <p:cBhvr additive="repl">
                                        <p:cTn id="36" dur="500" fill="hold"/>
                                        <p:tgtEl>
                                          <p:spTgt spid="8194">
                                            <p:txEl>
                                              <p:pRg st="6" end="6"/>
                                            </p:txEl>
                                          </p:spTgt>
                                        </p:tgtEl>
                                        <p:attrNameLst>
                                          <p:attrName>ppt_x</p:attrName>
                                        </p:attrNameLst>
                                      </p:cBhvr>
                                      <p:tavLst>
                                        <p:tav tm="100000">
                                          <p:val>
                                            <p:strVal val="#ppt_x"/>
                                          </p:val>
                                        </p:tav>
                                        <p:tav>
                                          <p:val>
                                            <p:strVal val="#ppt_x"/>
                                          </p:val>
                                        </p:tav>
                                      </p:tavLst>
                                    </p:anim>
                                    <p:anim calcmode="lin" valueType="num">
                                      <p:cBhvr additive="repl">
                                        <p:cTn id="37" dur="500" fill="hold"/>
                                        <p:tgtEl>
                                          <p:spTgt spid="8194">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CE2DE220-E2B9-59A7-0F7A-A5505A305D05}"/>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45058" name="Rectangle 2">
            <a:extLst>
              <a:ext uri="{FF2B5EF4-FFF2-40B4-BE49-F238E27FC236}">
                <a16:creationId xmlns:a16="http://schemas.microsoft.com/office/drawing/2014/main" id="{AAFEF42A-954A-6858-6F9A-0A47E5A4A9CD}"/>
              </a:ext>
            </a:extLst>
          </p:cNvPr>
          <p:cNvSpPr>
            <a:spLocks noChangeArrowheads="1"/>
          </p:cNvSpPr>
          <p:nvPr/>
        </p:nvSpPr>
        <p:spPr bwMode="auto">
          <a:xfrm>
            <a:off x="395288" y="906463"/>
            <a:ext cx="8424862" cy="264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με κεντρική μονάδα ελέγχου.</a:t>
            </a:r>
          </a:p>
          <a:p>
            <a:pPr algn="just" hangingPunct="1">
              <a:lnSpc>
                <a:spcPct val="100000"/>
              </a:lnSpc>
              <a:spcAft>
                <a:spcPts val="1813"/>
              </a:spcAft>
              <a:buClrTx/>
              <a:buSzTx/>
              <a:buFontTx/>
              <a:buNone/>
            </a:pPr>
            <a:r>
              <a:rPr lang="el-GR" altLang="el-GR"/>
              <a:t>Στην ηλεκτρονική, όμως, ανάφλεξη με κεντρική μονάδα ελέγχου δεν υπάρχουν μηχανικοί μηχανισμοί ρύθμισης της προπορείας σπινθηροδότησης στο διανομέα. </a:t>
            </a:r>
          </a:p>
          <a:p>
            <a:pPr algn="ctr" hangingPunct="1">
              <a:lnSpc>
                <a:spcPct val="100000"/>
              </a:lnSpc>
              <a:spcAft>
                <a:spcPts val="1013"/>
              </a:spcAft>
              <a:buClrTx/>
              <a:buSzTx/>
              <a:buFontTx/>
              <a:buNone/>
            </a:pPr>
            <a:r>
              <a:rPr lang="el-GR" altLang="el-GR"/>
              <a:t>Αντί γι' αυτούς, χρησιμοποιείται, αφενός ένα παλμικό σήμα -</a:t>
            </a:r>
            <a:r>
              <a:rPr lang="el-GR" altLang="el-GR" i="1"/>
              <a:t>που προέρχεται από ειδική γεννήτρια</a:t>
            </a:r>
            <a:r>
              <a:rPr lang="el-GR" altLang="el-GR"/>
              <a:t>-, το οποίο εξασφαλίζει τη ρύθμιση της προπορείας σε σχέση με τις στροφές του κινητήρα, και αφετέρου ένα αναλογικό σήμα -</a:t>
            </a:r>
            <a:r>
              <a:rPr lang="el-GR" altLang="el-GR" i="1"/>
              <a:t>που προέρχεται από ειδικό αισθητήρα της υποπίεσης του κινητήρα</a:t>
            </a:r>
            <a:r>
              <a:rPr lang="el-GR" altLang="el-GR"/>
              <a:t>-, το οποίο εξασφαλίζει τη ρύθμιση της προπορείας, σε σχέση με το φορτίο του κινητήρα.</a:t>
            </a:r>
          </a:p>
        </p:txBody>
      </p:sp>
      <p:sp>
        <p:nvSpPr>
          <p:cNvPr id="45059" name="Rectangle 3">
            <a:extLst>
              <a:ext uri="{FF2B5EF4-FFF2-40B4-BE49-F238E27FC236}">
                <a16:creationId xmlns:a16="http://schemas.microsoft.com/office/drawing/2014/main" id="{E2EFBB40-47F7-F8F4-9231-688A2E956F58}"/>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5058">
                                            <p:txEl>
                                              <p:pRg st="2" end="2"/>
                                            </p:txEl>
                                          </p:spTgt>
                                        </p:tgtEl>
                                        <p:attrNameLst>
                                          <p:attrName>style.visibility</p:attrName>
                                        </p:attrNameLst>
                                      </p:cBhvr>
                                      <p:to>
                                        <p:strVal val="visible"/>
                                      </p:to>
                                    </p:set>
                                    <p:anim calcmode="lin" valueType="num">
                                      <p:cBhvr additive="repl">
                                        <p:cTn id="7" dur="500" fill="hold"/>
                                        <p:tgtEl>
                                          <p:spTgt spid="45058">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5058">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6F27379E-B631-188B-6024-EB39845D2BC8}"/>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46082" name="Rectangle 2">
            <a:extLst>
              <a:ext uri="{FF2B5EF4-FFF2-40B4-BE49-F238E27FC236}">
                <a16:creationId xmlns:a16="http://schemas.microsoft.com/office/drawing/2014/main" id="{0889D71A-735B-7B80-4C98-4E122FC59C26}"/>
              </a:ext>
            </a:extLst>
          </p:cNvPr>
          <p:cNvSpPr>
            <a:spLocks noChangeArrowheads="1"/>
          </p:cNvSpPr>
          <p:nvPr/>
        </p:nvSpPr>
        <p:spPr bwMode="auto">
          <a:xfrm>
            <a:off x="395288" y="906463"/>
            <a:ext cx="8424862"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με κεντρική μονάδα ελέγχου.</a:t>
            </a:r>
          </a:p>
        </p:txBody>
      </p:sp>
      <p:sp>
        <p:nvSpPr>
          <p:cNvPr id="46083" name="Rectangle 3">
            <a:extLst>
              <a:ext uri="{FF2B5EF4-FFF2-40B4-BE49-F238E27FC236}">
                <a16:creationId xmlns:a16="http://schemas.microsoft.com/office/drawing/2014/main" id="{C106F140-0182-13F8-5827-0668564A5E39}"/>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pic>
        <p:nvPicPr>
          <p:cNvPr id="46084" name="Picture 4">
            <a:extLst>
              <a:ext uri="{FF2B5EF4-FFF2-40B4-BE49-F238E27FC236}">
                <a16:creationId xmlns:a16="http://schemas.microsoft.com/office/drawing/2014/main" id="{DF9BECCC-BDBE-8F69-BFA1-DC37B312C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92250"/>
            <a:ext cx="4751387" cy="3113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5" name="Rectangle 5">
            <a:extLst>
              <a:ext uri="{FF2B5EF4-FFF2-40B4-BE49-F238E27FC236}">
                <a16:creationId xmlns:a16="http://schemas.microsoft.com/office/drawing/2014/main" id="{E36F4FAB-8FE9-2177-DC64-641AA36C5BC6}"/>
              </a:ext>
            </a:extLst>
          </p:cNvPr>
          <p:cNvSpPr>
            <a:spLocks noChangeArrowheads="1"/>
          </p:cNvSpPr>
          <p:nvPr/>
        </p:nvSpPr>
        <p:spPr bwMode="auto">
          <a:xfrm>
            <a:off x="5651500" y="1300163"/>
            <a:ext cx="3168650" cy="339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a:latin typeface="Calibri" panose="020F0502020204030204" pitchFamily="34" charset="0"/>
              </a:rPr>
              <a:t>Ηλεκτρονική ανάφλεξη με κεντρική μονάδα ελέγχου (BOSCH).</a:t>
            </a:r>
          </a:p>
          <a:p>
            <a:pPr hangingPunct="1">
              <a:lnSpc>
                <a:spcPct val="100000"/>
              </a:lnSpc>
            </a:pPr>
            <a:endParaRPr lang="el-GR" altLang="el-GR" sz="1400">
              <a:latin typeface="Calibri" panose="020F0502020204030204" pitchFamily="34" charset="0"/>
            </a:endParaRPr>
          </a:p>
          <a:p>
            <a:pPr marL="180975" indent="-180975" hangingPunct="1">
              <a:lnSpc>
                <a:spcPts val="2100"/>
              </a:lnSpc>
            </a:pPr>
            <a:r>
              <a:rPr lang="el-GR" altLang="el-GR" sz="1400">
                <a:latin typeface="Calibri" panose="020F0502020204030204" pitchFamily="34" charset="0"/>
              </a:rPr>
              <a:t>1. Πολλαπλασιαστής.</a:t>
            </a:r>
          </a:p>
          <a:p>
            <a:pPr marL="180975" indent="-180975" hangingPunct="1">
              <a:lnSpc>
                <a:spcPts val="2100"/>
              </a:lnSpc>
            </a:pPr>
            <a:r>
              <a:rPr lang="el-GR" altLang="el-GR" sz="1400">
                <a:latin typeface="Calibri" panose="020F0502020204030204" pitchFamily="34" charset="0"/>
              </a:rPr>
              <a:t>2. Διανομέας.</a:t>
            </a:r>
          </a:p>
          <a:p>
            <a:pPr marL="180975" indent="-180975" hangingPunct="1">
              <a:lnSpc>
                <a:spcPts val="2100"/>
              </a:lnSpc>
            </a:pPr>
            <a:r>
              <a:rPr lang="el-GR" altLang="el-GR" sz="1400">
                <a:latin typeface="Calibri" panose="020F0502020204030204" pitchFamily="34" charset="0"/>
              </a:rPr>
              <a:t>3. Μπουζί. 4. Μονάδα ελέγχου.</a:t>
            </a:r>
          </a:p>
          <a:p>
            <a:pPr marL="180975" indent="-180975" hangingPunct="1">
              <a:lnSpc>
                <a:spcPts val="2100"/>
              </a:lnSpc>
            </a:pPr>
            <a:r>
              <a:rPr lang="el-GR" altLang="el-GR" sz="1400">
                <a:latin typeface="Calibri" panose="020F0502020204030204" pitchFamily="34" charset="0"/>
              </a:rPr>
              <a:t>5. Αισθητήρας θερμοκρασίας κινητήρα.</a:t>
            </a:r>
          </a:p>
          <a:p>
            <a:pPr marL="180975" indent="-180975" hangingPunct="1">
              <a:lnSpc>
                <a:spcPts val="2100"/>
              </a:lnSpc>
            </a:pPr>
            <a:r>
              <a:rPr lang="el-GR" altLang="el-GR" sz="1400">
                <a:latin typeface="Calibri" panose="020F0502020204030204" pitchFamily="34" charset="0"/>
              </a:rPr>
              <a:t>6. Διακόπτης πεταλούδας γκαζιού.</a:t>
            </a:r>
          </a:p>
          <a:p>
            <a:pPr marL="180975" indent="-180975" hangingPunct="1">
              <a:lnSpc>
                <a:spcPts val="2100"/>
              </a:lnSpc>
            </a:pPr>
            <a:r>
              <a:rPr lang="el-GR" altLang="el-GR" sz="1400">
                <a:latin typeface="Calibri" panose="020F0502020204030204" pitchFamily="34" charset="0"/>
              </a:rPr>
              <a:t>7. Επαγωγικός αισθητήρας στροφών (στροφαλοφόρος).</a:t>
            </a:r>
          </a:p>
          <a:p>
            <a:pPr marL="180975" indent="-180975" hangingPunct="1">
              <a:lnSpc>
                <a:spcPts val="2100"/>
              </a:lnSpc>
            </a:pPr>
            <a:r>
              <a:rPr lang="el-GR" altLang="el-GR" sz="1400">
                <a:latin typeface="Calibri" panose="020F0502020204030204" pitchFamily="34" charset="0"/>
              </a:rPr>
              <a:t>8. Οδοντωτή στεφάνη. </a:t>
            </a:r>
          </a:p>
          <a:p>
            <a:pPr marL="180975" indent="-180975" hangingPunct="1">
              <a:lnSpc>
                <a:spcPts val="2100"/>
              </a:lnSpc>
            </a:pPr>
            <a:r>
              <a:rPr lang="el-GR" altLang="el-GR" sz="1400">
                <a:latin typeface="Calibri" panose="020F0502020204030204" pitchFamily="34" charset="0"/>
              </a:rPr>
              <a:t>9. Μπαταρία. </a:t>
            </a:r>
          </a:p>
          <a:p>
            <a:pPr marL="180975" indent="-180975" hangingPunct="1">
              <a:lnSpc>
                <a:spcPts val="2100"/>
              </a:lnSpc>
            </a:pPr>
            <a:r>
              <a:rPr lang="el-GR" altLang="el-GR" sz="1400">
                <a:latin typeface="Calibri" panose="020F0502020204030204" pitchFamily="34" charset="0"/>
              </a:rPr>
              <a:t>10. Διακόπτης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6084"/>
                                        </p:tgtEl>
                                        <p:attrNameLst>
                                          <p:attrName>style.visibility</p:attrName>
                                        </p:attrNameLst>
                                      </p:cBhvr>
                                      <p:to>
                                        <p:strVal val="visible"/>
                                      </p:to>
                                    </p:set>
                                    <p:animEffect transition="in" filter="checkerboard(across)">
                                      <p:cBhvr additive="repl">
                                        <p:cTn id="7" dur="500"/>
                                        <p:tgtEl>
                                          <p:spTgt spid="46084"/>
                                        </p:tgtEl>
                                      </p:cBhvr>
                                    </p:animEffect>
                                  </p:childTnLst>
                                </p:cTn>
                              </p:par>
                            </p:childTnLst>
                          </p:cTn>
                        </p:par>
                        <p:par>
                          <p:cTn id="8" fill="hold" nodeType="afterGroup">
                            <p:stCondLst>
                              <p:cond delay="500"/>
                            </p:stCondLst>
                            <p:childTnLst>
                              <p:par>
                                <p:cTn id="9" presetID="4" presetClass="entr" presetSubtype="16" fill="hold" nodeType="afterEffect">
                                  <p:stCondLst>
                                    <p:cond delay="1000"/>
                                  </p:stCondLst>
                                  <p:childTnLst>
                                    <p:set>
                                      <p:cBhvr additive="repl">
                                        <p:cTn id="10" dur="1" fill="hold">
                                          <p:stCondLst>
                                            <p:cond delay="0"/>
                                          </p:stCondLst>
                                        </p:cTn>
                                        <p:tgtEl>
                                          <p:spTgt spid="46085"/>
                                        </p:tgtEl>
                                        <p:attrNameLst>
                                          <p:attrName>style.visibility</p:attrName>
                                        </p:attrNameLst>
                                      </p:cBhvr>
                                      <p:to>
                                        <p:strVal val="visible"/>
                                      </p:to>
                                    </p:set>
                                    <p:animEffect transition="in" filter="box(in)">
                                      <p:cBhvr additive="repl">
                                        <p:cTn id="11"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1742B3F4-71EF-7489-BDFB-9819790841C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47106" name="Rectangle 2">
            <a:extLst>
              <a:ext uri="{FF2B5EF4-FFF2-40B4-BE49-F238E27FC236}">
                <a16:creationId xmlns:a16="http://schemas.microsoft.com/office/drawing/2014/main" id="{C3FC7A19-7A93-223E-1CF5-EAF99944D39A}"/>
              </a:ext>
            </a:extLst>
          </p:cNvPr>
          <p:cNvSpPr>
            <a:spLocks noChangeArrowheads="1"/>
          </p:cNvSpPr>
          <p:nvPr/>
        </p:nvSpPr>
        <p:spPr bwMode="auto">
          <a:xfrm>
            <a:off x="395288" y="906463"/>
            <a:ext cx="8424862" cy="384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με κεντρική μονάδα ελέγχου.</a:t>
            </a:r>
          </a:p>
          <a:p>
            <a:pPr algn="ctr" hangingPunct="1">
              <a:lnSpc>
                <a:spcPct val="100000"/>
              </a:lnSpc>
              <a:spcAft>
                <a:spcPts val="613"/>
              </a:spcAft>
              <a:buClrTx/>
              <a:buSzTx/>
              <a:buFontTx/>
              <a:buNone/>
            </a:pPr>
            <a:r>
              <a:rPr lang="el-GR" altLang="el-GR"/>
              <a:t>Τα πλεονεκτήματα είναι πολλά και σημαντικά:</a:t>
            </a:r>
          </a:p>
          <a:p>
            <a:pPr marL="180975" indent="-180975" algn="just" hangingPunct="1">
              <a:lnSpc>
                <a:spcPct val="100000"/>
              </a:lnSpc>
              <a:spcAft>
                <a:spcPts val="813"/>
              </a:spcAft>
              <a:buSzPct val="88000"/>
              <a:buFont typeface="Times New Roman" panose="02020603050405020304" pitchFamily="18" charset="0"/>
              <a:buBlip>
                <a:blip r:embed="rId4"/>
              </a:buBlip>
            </a:pPr>
            <a:r>
              <a:rPr lang="el-GR" altLang="el-GR" sz="1700"/>
              <a:t>Η προπορεία σπινθηροδότησης ρυθμίζεται ακριβέστερα, κάτω από τις διάφορες συνθήκες λειτουργίας του κινητήρα.</a:t>
            </a:r>
          </a:p>
          <a:p>
            <a:pPr marL="180975" indent="-180975" algn="just" hangingPunct="1">
              <a:lnSpc>
                <a:spcPct val="100000"/>
              </a:lnSpc>
              <a:spcAft>
                <a:spcPts val="813"/>
              </a:spcAft>
              <a:buSzPct val="88000"/>
              <a:buFont typeface="Times New Roman" panose="02020603050405020304" pitchFamily="18" charset="0"/>
              <a:buBlip>
                <a:blip r:embed="rId4"/>
              </a:buBlip>
            </a:pPr>
            <a:r>
              <a:rPr lang="el-GR" altLang="el-GR" sz="1700"/>
              <a:t>Υπάρχει δυνατότητα για καλύτερη ρύθμιση της προπορείας, αφού είναι δυνατός ο συνυπολογισμός και άλλων παραμέτρων λειτουργίας του κινητήρα, όπως π.χ. της θερμοκρασίας του κινητήρα, κ.λπ.</a:t>
            </a:r>
          </a:p>
          <a:p>
            <a:pPr marL="180975" indent="-180975" algn="just" hangingPunct="1">
              <a:lnSpc>
                <a:spcPct val="100000"/>
              </a:lnSpc>
              <a:spcAft>
                <a:spcPts val="813"/>
              </a:spcAft>
              <a:buSzPct val="88000"/>
              <a:buFont typeface="Times New Roman" panose="02020603050405020304" pitchFamily="18" charset="0"/>
              <a:buBlip>
                <a:blip r:embed="rId4"/>
              </a:buBlip>
            </a:pPr>
            <a:r>
              <a:rPr lang="el-GR" altLang="el-GR" sz="1700"/>
              <a:t>Επιτυγχάνεται καλύτερη ψυχρή εκκίνηση του κινητήρα, βελτιωμένη λειτουργία του ρελαντί και χαμηλότερη κατανάλωση καυσίμου.</a:t>
            </a:r>
          </a:p>
          <a:p>
            <a:pPr marL="180975" indent="-180975" algn="just" hangingPunct="1">
              <a:lnSpc>
                <a:spcPct val="100000"/>
              </a:lnSpc>
              <a:spcAft>
                <a:spcPts val="813"/>
              </a:spcAft>
              <a:buSzPct val="88000"/>
              <a:buFont typeface="Times New Roman" panose="02020603050405020304" pitchFamily="18" charset="0"/>
              <a:buBlip>
                <a:blip r:embed="rId4"/>
              </a:buBlip>
            </a:pPr>
            <a:r>
              <a:rPr lang="el-GR" altLang="el-GR" sz="1700"/>
              <a:t>Γίνεται ακριβέστερη και ταχύτερη η επεξεργασία των δεδομένων, που επηρεάζουν την προπορεία σπινθηροδότησης.</a:t>
            </a:r>
          </a:p>
          <a:p>
            <a:pPr marL="180975" indent="-180975" algn="just" hangingPunct="1">
              <a:lnSpc>
                <a:spcPct val="100000"/>
              </a:lnSpc>
              <a:spcAft>
                <a:spcPts val="813"/>
              </a:spcAft>
              <a:buSzPct val="88000"/>
              <a:buFont typeface="Times New Roman" panose="02020603050405020304" pitchFamily="18" charset="0"/>
              <a:buBlip>
                <a:blip r:embed="rId4"/>
              </a:buBlip>
            </a:pPr>
            <a:r>
              <a:rPr lang="el-GR" altLang="el-GR" sz="1700"/>
              <a:t>Υπάρχει δυνατότητα ελέγχου και επίτευξης αντικρουστικής λειτουργίας του κινητήρα.</a:t>
            </a:r>
          </a:p>
        </p:txBody>
      </p:sp>
      <p:sp>
        <p:nvSpPr>
          <p:cNvPr id="47107" name="Rectangle 3">
            <a:extLst>
              <a:ext uri="{FF2B5EF4-FFF2-40B4-BE49-F238E27FC236}">
                <a16:creationId xmlns:a16="http://schemas.microsoft.com/office/drawing/2014/main" id="{1178CF1F-CBAE-903A-1589-2C9D274B328D}"/>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7106">
                                            <p:txEl>
                                              <p:pRg st="2" end="2"/>
                                            </p:txEl>
                                          </p:spTgt>
                                        </p:tgtEl>
                                        <p:attrNameLst>
                                          <p:attrName>style.visibility</p:attrName>
                                        </p:attrNameLst>
                                      </p:cBhvr>
                                      <p:to>
                                        <p:strVal val="visible"/>
                                      </p:to>
                                    </p:set>
                                    <p:anim calcmode="lin" valueType="num">
                                      <p:cBhvr additive="repl">
                                        <p:cTn id="7" dur="500" fill="hold"/>
                                        <p:tgtEl>
                                          <p:spTgt spid="47106">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7106">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7106">
                                            <p:txEl>
                                              <p:pRg st="3" end="3"/>
                                            </p:txEl>
                                          </p:spTgt>
                                        </p:tgtEl>
                                        <p:attrNameLst>
                                          <p:attrName>style.visibility</p:attrName>
                                        </p:attrNameLst>
                                      </p:cBhvr>
                                      <p:to>
                                        <p:strVal val="visible"/>
                                      </p:to>
                                    </p:set>
                                    <p:anim calcmode="lin" valueType="num">
                                      <p:cBhvr additive="repl">
                                        <p:cTn id="13" dur="500" fill="hold"/>
                                        <p:tgtEl>
                                          <p:spTgt spid="47106">
                                            <p:txEl>
                                              <p:pRg st="3" end="3"/>
                                            </p:txEl>
                                          </p:spTgt>
                                        </p:tgtEl>
                                        <p:attrNameLst>
                                          <p:attrName>ppt_x</p:attrName>
                                        </p:attrNameLst>
                                      </p:cBhvr>
                                      <p:tavLst>
                                        <p:tav tm="100000">
                                          <p:val>
                                            <p:strVal val="#ppt_x"/>
                                          </p:val>
                                        </p:tav>
                                        <p:tav>
                                          <p:val>
                                            <p:strVal val="#ppt_x"/>
                                          </p:val>
                                        </p:tav>
                                      </p:tavLst>
                                    </p:anim>
                                    <p:anim calcmode="lin" valueType="num">
                                      <p:cBhvr additive="repl">
                                        <p:cTn id="14" dur="500" fill="hold"/>
                                        <p:tgtEl>
                                          <p:spTgt spid="47106">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47106">
                                            <p:txEl>
                                              <p:pRg st="4" end="4"/>
                                            </p:txEl>
                                          </p:spTgt>
                                        </p:tgtEl>
                                        <p:attrNameLst>
                                          <p:attrName>style.visibility</p:attrName>
                                        </p:attrNameLst>
                                      </p:cBhvr>
                                      <p:to>
                                        <p:strVal val="visible"/>
                                      </p:to>
                                    </p:set>
                                    <p:anim calcmode="lin" valueType="num">
                                      <p:cBhvr additive="repl">
                                        <p:cTn id="19" dur="500" fill="hold"/>
                                        <p:tgtEl>
                                          <p:spTgt spid="47106">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47106">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47106">
                                            <p:txEl>
                                              <p:pRg st="5" end="5"/>
                                            </p:txEl>
                                          </p:spTgt>
                                        </p:tgtEl>
                                        <p:attrNameLst>
                                          <p:attrName>style.visibility</p:attrName>
                                        </p:attrNameLst>
                                      </p:cBhvr>
                                      <p:to>
                                        <p:strVal val="visible"/>
                                      </p:to>
                                    </p:set>
                                    <p:anim calcmode="lin" valueType="num">
                                      <p:cBhvr additive="repl">
                                        <p:cTn id="25" dur="500" fill="hold"/>
                                        <p:tgtEl>
                                          <p:spTgt spid="47106">
                                            <p:txEl>
                                              <p:pRg st="5" end="5"/>
                                            </p:txEl>
                                          </p:spTgt>
                                        </p:tgtEl>
                                        <p:attrNameLst>
                                          <p:attrName>ppt_x</p:attrName>
                                        </p:attrNameLst>
                                      </p:cBhvr>
                                      <p:tavLst>
                                        <p:tav tm="100000">
                                          <p:val>
                                            <p:strVal val="#ppt_x"/>
                                          </p:val>
                                        </p:tav>
                                        <p:tav>
                                          <p:val>
                                            <p:strVal val="#ppt_x"/>
                                          </p:val>
                                        </p:tav>
                                      </p:tavLst>
                                    </p:anim>
                                    <p:anim calcmode="lin" valueType="num">
                                      <p:cBhvr additive="repl">
                                        <p:cTn id="26" dur="500" fill="hold"/>
                                        <p:tgtEl>
                                          <p:spTgt spid="47106">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47106">
                                            <p:txEl>
                                              <p:pRg st="6" end="6"/>
                                            </p:txEl>
                                          </p:spTgt>
                                        </p:tgtEl>
                                        <p:attrNameLst>
                                          <p:attrName>style.visibility</p:attrName>
                                        </p:attrNameLst>
                                      </p:cBhvr>
                                      <p:to>
                                        <p:strVal val="visible"/>
                                      </p:to>
                                    </p:set>
                                    <p:anim calcmode="lin" valueType="num">
                                      <p:cBhvr additive="repl">
                                        <p:cTn id="31" dur="500" fill="hold"/>
                                        <p:tgtEl>
                                          <p:spTgt spid="47106">
                                            <p:txEl>
                                              <p:pRg st="6" end="6"/>
                                            </p:txEl>
                                          </p:spTgt>
                                        </p:tgtEl>
                                        <p:attrNameLst>
                                          <p:attrName>ppt_x</p:attrName>
                                        </p:attrNameLst>
                                      </p:cBhvr>
                                      <p:tavLst>
                                        <p:tav tm="100000">
                                          <p:val>
                                            <p:strVal val="#ppt_x"/>
                                          </p:val>
                                        </p:tav>
                                        <p:tav>
                                          <p:val>
                                            <p:strVal val="#ppt_x"/>
                                          </p:val>
                                        </p:tav>
                                      </p:tavLst>
                                    </p:anim>
                                    <p:anim calcmode="lin" valueType="num">
                                      <p:cBhvr additive="repl">
                                        <p:cTn id="32" dur="500" fill="hold"/>
                                        <p:tgtEl>
                                          <p:spTgt spid="47106">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0D855010-9F37-A237-74D2-621E4717AAF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48130" name="Rectangle 2">
            <a:extLst>
              <a:ext uri="{FF2B5EF4-FFF2-40B4-BE49-F238E27FC236}">
                <a16:creationId xmlns:a16="http://schemas.microsoft.com/office/drawing/2014/main" id="{748F11FB-FB20-2757-C983-1310CB1E9102}"/>
              </a:ext>
            </a:extLst>
          </p:cNvPr>
          <p:cNvSpPr>
            <a:spLocks noChangeArrowheads="1"/>
          </p:cNvSpPr>
          <p:nvPr/>
        </p:nvSpPr>
        <p:spPr bwMode="auto">
          <a:xfrm>
            <a:off x="395288" y="906463"/>
            <a:ext cx="8424862" cy="231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με κεντρική μονάδα ελέγχου, χωρίς διανομέα.</a:t>
            </a:r>
          </a:p>
          <a:p>
            <a:pPr algn="just" hangingPunct="1">
              <a:lnSpc>
                <a:spcPct val="100000"/>
              </a:lnSpc>
              <a:spcAft>
                <a:spcPts val="1813"/>
              </a:spcAft>
              <a:buClrTx/>
              <a:buSzTx/>
              <a:buFontTx/>
              <a:buNone/>
            </a:pPr>
            <a:r>
              <a:rPr lang="el-GR" altLang="el-GR"/>
              <a:t>Ο τύπος αυτός της ηλεκτρονικής ανάφλεξης χαρακτηρίζεται από δύο βασικά γνωρίσματα:</a:t>
            </a:r>
          </a:p>
          <a:p>
            <a:pPr marL="538163" indent="-357188" algn="just" hangingPunct="1">
              <a:lnSpc>
                <a:spcPct val="100000"/>
              </a:lnSpc>
              <a:spcAft>
                <a:spcPts val="1813"/>
              </a:spcAft>
              <a:buClrTx/>
              <a:buSzTx/>
              <a:buFontTx/>
              <a:buNone/>
            </a:pPr>
            <a:r>
              <a:rPr lang="el-GR" altLang="el-GR"/>
              <a:t>1. Διαθέτει όλα τα πλεονεκτήματα της ηλεκτρονικής ανάφλεξης με κεντρική μονάδα ελέγχου, και</a:t>
            </a:r>
          </a:p>
          <a:p>
            <a:pPr marL="538163" indent="-357188" algn="just" hangingPunct="1">
              <a:lnSpc>
                <a:spcPct val="100000"/>
              </a:lnSpc>
              <a:spcAft>
                <a:spcPts val="1813"/>
              </a:spcAft>
              <a:buClrTx/>
              <a:buSzTx/>
              <a:buFontTx/>
              <a:buNone/>
            </a:pPr>
            <a:r>
              <a:rPr lang="el-GR" altLang="el-GR"/>
              <a:t>2. Δεν έχει περιστρεφόμενα τμήματα, δηλαδή διανομέα.</a:t>
            </a:r>
          </a:p>
        </p:txBody>
      </p:sp>
      <p:sp>
        <p:nvSpPr>
          <p:cNvPr id="48131" name="Rectangle 3">
            <a:extLst>
              <a:ext uri="{FF2B5EF4-FFF2-40B4-BE49-F238E27FC236}">
                <a16:creationId xmlns:a16="http://schemas.microsoft.com/office/drawing/2014/main" id="{78966694-E2EE-64CB-1087-081B8FA9F139}"/>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8130">
                                            <p:txEl>
                                              <p:pRg st="2" end="2"/>
                                            </p:txEl>
                                          </p:spTgt>
                                        </p:tgtEl>
                                        <p:attrNameLst>
                                          <p:attrName>style.visibility</p:attrName>
                                        </p:attrNameLst>
                                      </p:cBhvr>
                                      <p:to>
                                        <p:strVal val="visible"/>
                                      </p:to>
                                    </p:set>
                                    <p:anim calcmode="lin" valueType="num">
                                      <p:cBhvr additive="repl">
                                        <p:cTn id="7" dur="500" fill="hold"/>
                                        <p:tgtEl>
                                          <p:spTgt spid="48130">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8130">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8130">
                                            <p:txEl>
                                              <p:pRg st="3" end="3"/>
                                            </p:txEl>
                                          </p:spTgt>
                                        </p:tgtEl>
                                        <p:attrNameLst>
                                          <p:attrName>style.visibility</p:attrName>
                                        </p:attrNameLst>
                                      </p:cBhvr>
                                      <p:to>
                                        <p:strVal val="visible"/>
                                      </p:to>
                                    </p:set>
                                    <p:anim calcmode="lin" valueType="num">
                                      <p:cBhvr additive="repl">
                                        <p:cTn id="13" dur="500" fill="hold"/>
                                        <p:tgtEl>
                                          <p:spTgt spid="48130">
                                            <p:txEl>
                                              <p:pRg st="3" end="3"/>
                                            </p:txEl>
                                          </p:spTgt>
                                        </p:tgtEl>
                                        <p:attrNameLst>
                                          <p:attrName>ppt_x</p:attrName>
                                        </p:attrNameLst>
                                      </p:cBhvr>
                                      <p:tavLst>
                                        <p:tav tm="100000">
                                          <p:val>
                                            <p:strVal val="#ppt_x"/>
                                          </p:val>
                                        </p:tav>
                                        <p:tav>
                                          <p:val>
                                            <p:strVal val="#ppt_x"/>
                                          </p:val>
                                        </p:tav>
                                      </p:tavLst>
                                    </p:anim>
                                    <p:anim calcmode="lin" valueType="num">
                                      <p:cBhvr additive="repl">
                                        <p:cTn id="14" dur="500" fill="hold"/>
                                        <p:tgtEl>
                                          <p:spTgt spid="48130">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B7B501C2-37D9-C05B-C2EC-6A2A86BCD3D5}"/>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49154" name="Rectangle 2">
            <a:extLst>
              <a:ext uri="{FF2B5EF4-FFF2-40B4-BE49-F238E27FC236}">
                <a16:creationId xmlns:a16="http://schemas.microsoft.com/office/drawing/2014/main" id="{0D963D9D-D478-5401-F821-0A064636B4A9}"/>
              </a:ext>
            </a:extLst>
          </p:cNvPr>
          <p:cNvSpPr>
            <a:spLocks noChangeArrowheads="1"/>
          </p:cNvSpPr>
          <p:nvPr/>
        </p:nvSpPr>
        <p:spPr bwMode="auto">
          <a:xfrm>
            <a:off x="395288" y="906463"/>
            <a:ext cx="8424862"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με κεντρική μονάδα ελέγχου, χωρίς διανομέα.</a:t>
            </a:r>
          </a:p>
        </p:txBody>
      </p:sp>
      <p:sp>
        <p:nvSpPr>
          <p:cNvPr id="49155" name="Rectangle 3">
            <a:extLst>
              <a:ext uri="{FF2B5EF4-FFF2-40B4-BE49-F238E27FC236}">
                <a16:creationId xmlns:a16="http://schemas.microsoft.com/office/drawing/2014/main" id="{409BAA3C-DBE2-AE6F-06F4-D59E14FDC50C}"/>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pic>
        <p:nvPicPr>
          <p:cNvPr id="49156" name="Picture 4">
            <a:extLst>
              <a:ext uri="{FF2B5EF4-FFF2-40B4-BE49-F238E27FC236}">
                <a16:creationId xmlns:a16="http://schemas.microsoft.com/office/drawing/2014/main" id="{0BF63160-C8C9-9BA6-CA75-4146BE65D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519238"/>
            <a:ext cx="4678363" cy="314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7" name="Rectangle 5">
            <a:extLst>
              <a:ext uri="{FF2B5EF4-FFF2-40B4-BE49-F238E27FC236}">
                <a16:creationId xmlns:a16="http://schemas.microsoft.com/office/drawing/2014/main" id="{16198DE8-BA82-6067-4D91-B25F1658D511}"/>
              </a:ext>
            </a:extLst>
          </p:cNvPr>
          <p:cNvSpPr>
            <a:spLocks noChangeArrowheads="1"/>
          </p:cNvSpPr>
          <p:nvPr/>
        </p:nvSpPr>
        <p:spPr bwMode="auto">
          <a:xfrm>
            <a:off x="755650" y="1492250"/>
            <a:ext cx="3095625" cy="328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a:latin typeface="Calibri" panose="020F0502020204030204" pitchFamily="34" charset="0"/>
              </a:rPr>
              <a:t>Ηλεκτρονική ανάφλεξη με κεντρική μονάδα ελέγχου χωρίς διανομέα.</a:t>
            </a:r>
          </a:p>
          <a:p>
            <a:pPr hangingPunct="1">
              <a:lnSpc>
                <a:spcPct val="100000"/>
              </a:lnSpc>
            </a:pPr>
            <a:endParaRPr lang="el-GR" altLang="el-GR" sz="1400">
              <a:latin typeface="Calibri" panose="020F0502020204030204" pitchFamily="34" charset="0"/>
            </a:endParaRPr>
          </a:p>
          <a:p>
            <a:pPr hangingPunct="1">
              <a:lnSpc>
                <a:spcPct val="100000"/>
              </a:lnSpc>
            </a:pPr>
            <a:r>
              <a:rPr lang="el-GR" altLang="el-GR" sz="1400">
                <a:latin typeface="Calibri" panose="020F0502020204030204" pitchFamily="34" charset="0"/>
              </a:rPr>
              <a:t>1. Μπουζί.</a:t>
            </a:r>
          </a:p>
          <a:p>
            <a:pPr hangingPunct="1">
              <a:lnSpc>
                <a:spcPct val="100000"/>
              </a:lnSpc>
            </a:pPr>
            <a:r>
              <a:rPr lang="el-GR" altLang="el-GR" sz="1400">
                <a:latin typeface="Calibri" panose="020F0502020204030204" pitchFamily="34" charset="0"/>
              </a:rPr>
              <a:t>2. Κυκλώματα ανάφλεξης διπλού σπινθήρα.</a:t>
            </a:r>
          </a:p>
          <a:p>
            <a:pPr hangingPunct="1">
              <a:lnSpc>
                <a:spcPct val="100000"/>
              </a:lnSpc>
            </a:pPr>
            <a:r>
              <a:rPr lang="el-GR" altLang="el-GR" sz="1400">
                <a:latin typeface="Calibri" panose="020F0502020204030204" pitchFamily="34" charset="0"/>
              </a:rPr>
              <a:t>3. Διακόπτης πεταλούδας γκαζιού.</a:t>
            </a:r>
          </a:p>
          <a:p>
            <a:pPr hangingPunct="1">
              <a:lnSpc>
                <a:spcPct val="100000"/>
              </a:lnSpc>
            </a:pPr>
            <a:r>
              <a:rPr lang="el-GR" altLang="el-GR" sz="1400">
                <a:latin typeface="Calibri" panose="020F0502020204030204" pitchFamily="34" charset="0"/>
              </a:rPr>
              <a:t>4. Μονάδα ελέγχου.</a:t>
            </a:r>
          </a:p>
          <a:p>
            <a:pPr hangingPunct="1">
              <a:lnSpc>
                <a:spcPct val="100000"/>
              </a:lnSpc>
            </a:pPr>
            <a:r>
              <a:rPr lang="el-GR" altLang="el-GR" sz="1400">
                <a:latin typeface="Calibri" panose="020F0502020204030204" pitchFamily="34" charset="0"/>
              </a:rPr>
              <a:t>5. Αισθητήρας «λ».</a:t>
            </a:r>
          </a:p>
          <a:p>
            <a:pPr hangingPunct="1">
              <a:lnSpc>
                <a:spcPct val="100000"/>
              </a:lnSpc>
            </a:pPr>
            <a:r>
              <a:rPr lang="el-GR" altLang="el-GR" sz="1400">
                <a:latin typeface="Calibri" panose="020F0502020204030204" pitchFamily="34" charset="0"/>
              </a:rPr>
              <a:t>6. Αισθητήρας θερμοκρασίας κινητήρα.</a:t>
            </a:r>
          </a:p>
          <a:p>
            <a:pPr hangingPunct="1">
              <a:lnSpc>
                <a:spcPct val="100000"/>
              </a:lnSpc>
            </a:pPr>
            <a:r>
              <a:rPr lang="el-GR" altLang="el-GR" sz="1400">
                <a:latin typeface="Calibri" panose="020F0502020204030204" pitchFamily="34" charset="0"/>
              </a:rPr>
              <a:t>7. Αισθητήρας στροφών κινητήρα και γωνίας στροφαλοφόρου.</a:t>
            </a:r>
          </a:p>
          <a:p>
            <a:pPr hangingPunct="1">
              <a:lnSpc>
                <a:spcPct val="100000"/>
              </a:lnSpc>
            </a:pPr>
            <a:r>
              <a:rPr lang="el-GR" altLang="el-GR" sz="1400">
                <a:latin typeface="Calibri" panose="020F0502020204030204" pitchFamily="34" charset="0"/>
              </a:rPr>
              <a:t>8. Οδοντωτή στεφάνη.</a:t>
            </a:r>
          </a:p>
          <a:p>
            <a:pPr hangingPunct="1">
              <a:lnSpc>
                <a:spcPct val="100000"/>
              </a:lnSpc>
            </a:pPr>
            <a:r>
              <a:rPr lang="el-GR" altLang="el-GR" sz="1400">
                <a:latin typeface="Calibri" panose="020F0502020204030204" pitchFamily="34" charset="0"/>
              </a:rPr>
              <a:t>9. Μπαταρία.</a:t>
            </a:r>
          </a:p>
          <a:p>
            <a:pPr hangingPunct="1">
              <a:lnSpc>
                <a:spcPct val="100000"/>
              </a:lnSpc>
            </a:pPr>
            <a:r>
              <a:rPr lang="el-GR" altLang="el-GR" sz="1400">
                <a:latin typeface="Calibri" panose="020F0502020204030204" pitchFamily="34" charset="0"/>
              </a:rPr>
              <a:t>10. Διακόπτης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9156"/>
                                        </p:tgtEl>
                                        <p:attrNameLst>
                                          <p:attrName>style.visibility</p:attrName>
                                        </p:attrNameLst>
                                      </p:cBhvr>
                                      <p:to>
                                        <p:strVal val="visible"/>
                                      </p:to>
                                    </p:set>
                                    <p:animEffect transition="in" filter="checkerboard(across)">
                                      <p:cBhvr additive="repl">
                                        <p:cTn id="7" dur="500"/>
                                        <p:tgtEl>
                                          <p:spTgt spid="49156"/>
                                        </p:tgtEl>
                                      </p:cBhvr>
                                    </p:animEffect>
                                  </p:childTnLst>
                                </p:cTn>
                              </p:par>
                            </p:childTnLst>
                          </p:cTn>
                        </p:par>
                        <p:par>
                          <p:cTn id="8" fill="hold" nodeType="afterGroup">
                            <p:stCondLst>
                              <p:cond delay="500"/>
                            </p:stCondLst>
                            <p:childTnLst>
                              <p:par>
                                <p:cTn id="9" presetID="4" presetClass="entr" presetSubtype="16" fill="hold" nodeType="afterEffect">
                                  <p:stCondLst>
                                    <p:cond delay="1000"/>
                                  </p:stCondLst>
                                  <p:childTnLst>
                                    <p:set>
                                      <p:cBhvr additive="repl">
                                        <p:cTn id="10" dur="1" fill="hold">
                                          <p:stCondLst>
                                            <p:cond delay="0"/>
                                          </p:stCondLst>
                                        </p:cTn>
                                        <p:tgtEl>
                                          <p:spTgt spid="49157"/>
                                        </p:tgtEl>
                                        <p:attrNameLst>
                                          <p:attrName>style.visibility</p:attrName>
                                        </p:attrNameLst>
                                      </p:cBhvr>
                                      <p:to>
                                        <p:strVal val="visible"/>
                                      </p:to>
                                    </p:set>
                                    <p:animEffect transition="in" filter="box(in)">
                                      <p:cBhvr additive="repl">
                                        <p:cTn id="11"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77C444B5-8727-85D1-AD41-0BDBEFFBAF80}"/>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50178" name="Rectangle 2">
            <a:extLst>
              <a:ext uri="{FF2B5EF4-FFF2-40B4-BE49-F238E27FC236}">
                <a16:creationId xmlns:a16="http://schemas.microsoft.com/office/drawing/2014/main" id="{DC3D1618-445E-C574-153E-E8E01F7F29E5}"/>
              </a:ext>
            </a:extLst>
          </p:cNvPr>
          <p:cNvSpPr>
            <a:spLocks noChangeArrowheads="1"/>
          </p:cNvSpPr>
          <p:nvPr/>
        </p:nvSpPr>
        <p:spPr bwMode="auto">
          <a:xfrm>
            <a:off x="395288" y="906463"/>
            <a:ext cx="8424862" cy="3798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με κεντρική μονάδα ελέγχου, χωρίς διανομέα.</a:t>
            </a:r>
          </a:p>
          <a:p>
            <a:pPr algn="just" hangingPunct="1">
              <a:lnSpc>
                <a:spcPct val="100000"/>
              </a:lnSpc>
              <a:spcAft>
                <a:spcPts val="813"/>
              </a:spcAft>
              <a:buClrTx/>
              <a:buSzTx/>
              <a:buFontTx/>
              <a:buNone/>
            </a:pPr>
            <a:r>
              <a:rPr lang="el-GR" altLang="el-GR"/>
              <a:t>Τα πλεονεκτήματα αυτού του τύπου της ανάφλεξης είναι αξιοσημείωτα.</a:t>
            </a:r>
          </a:p>
          <a:p>
            <a:pPr algn="just" hangingPunct="1">
              <a:lnSpc>
                <a:spcPct val="100000"/>
              </a:lnSpc>
              <a:spcAft>
                <a:spcPts val="1813"/>
              </a:spcAft>
              <a:buClrTx/>
              <a:buSzTx/>
              <a:buFontTx/>
              <a:buNone/>
            </a:pPr>
            <a:r>
              <a:rPr lang="el-GR" altLang="el-GR"/>
              <a:t>Έτσι, παρουσιάζεται:</a:t>
            </a:r>
          </a:p>
          <a:p>
            <a:pPr marL="450850" indent="-269875" algn="just" hangingPunct="1">
              <a:lnSpc>
                <a:spcPct val="100000"/>
              </a:lnSpc>
              <a:spcAft>
                <a:spcPts val="1013"/>
              </a:spcAft>
              <a:buSzPct val="87000"/>
              <a:buFont typeface="Times New Roman" panose="02020603050405020304" pitchFamily="18" charset="0"/>
              <a:buBlip>
                <a:blip r:embed="rId4"/>
              </a:buBlip>
            </a:pPr>
            <a:r>
              <a:rPr lang="el-GR" altLang="el-GR"/>
              <a:t>Δραστική μείωση των ηλεκτρομαγνητικών παρεμβολών, αφού δεν δημιουργούνται ανοιχτοί σπινθήρες κατά τη λειτουργία του συστήματος.</a:t>
            </a:r>
          </a:p>
          <a:p>
            <a:pPr marL="450850" indent="-269875" algn="just" hangingPunct="1">
              <a:lnSpc>
                <a:spcPct val="100000"/>
              </a:lnSpc>
              <a:spcAft>
                <a:spcPts val="1013"/>
              </a:spcAft>
              <a:buSzPct val="87000"/>
              <a:buFont typeface="Times New Roman" panose="02020603050405020304" pitchFamily="18" charset="0"/>
              <a:buBlip>
                <a:blip r:embed="rId4"/>
              </a:buBlip>
            </a:pPr>
            <a:r>
              <a:rPr lang="el-GR" altLang="el-GR"/>
              <a:t>Ανυπαρξία κινητών τμημάτων.</a:t>
            </a:r>
          </a:p>
          <a:p>
            <a:pPr marL="450850" indent="-269875" algn="just" hangingPunct="1">
              <a:lnSpc>
                <a:spcPct val="100000"/>
              </a:lnSpc>
              <a:spcAft>
                <a:spcPts val="1013"/>
              </a:spcAft>
              <a:buSzPct val="87000"/>
              <a:buFont typeface="Times New Roman" panose="02020603050405020304" pitchFamily="18" charset="0"/>
              <a:buBlip>
                <a:blip r:embed="rId4"/>
              </a:buBlip>
            </a:pPr>
            <a:r>
              <a:rPr lang="el-GR" altLang="el-GR"/>
              <a:t>Μειωμένη παραγωγή θορύβου από τη λειτουργία του συστήματος.</a:t>
            </a:r>
          </a:p>
          <a:p>
            <a:pPr marL="450850" indent="-269875" algn="just" hangingPunct="1">
              <a:lnSpc>
                <a:spcPct val="100000"/>
              </a:lnSpc>
              <a:spcAft>
                <a:spcPts val="1013"/>
              </a:spcAft>
              <a:buSzPct val="87000"/>
              <a:buFont typeface="Times New Roman" panose="02020603050405020304" pitchFamily="18" charset="0"/>
              <a:buBlip>
                <a:blip r:embed="rId4"/>
              </a:buBlip>
            </a:pPr>
            <a:r>
              <a:rPr lang="el-GR" altLang="el-GR"/>
              <a:t>Χρήση λιγότερων και μικρότερου μήκους καλωδίων υψηλής τάσης.</a:t>
            </a:r>
          </a:p>
          <a:p>
            <a:pPr marL="450850" indent="-269875" algn="just" hangingPunct="1">
              <a:lnSpc>
                <a:spcPct val="100000"/>
              </a:lnSpc>
              <a:spcAft>
                <a:spcPts val="1013"/>
              </a:spcAft>
              <a:buSzPct val="87000"/>
              <a:buFont typeface="Times New Roman" panose="02020603050405020304" pitchFamily="18" charset="0"/>
              <a:buBlip>
                <a:blip r:embed="rId4"/>
              </a:buBlip>
            </a:pPr>
            <a:r>
              <a:rPr lang="el-GR" altLang="el-GR"/>
              <a:t>Ευκολία στη σχεδίαση του κινητήρα, αφού δεν υπάρχει το πρόβλημα τοποθέτησης του διανομέα.</a:t>
            </a:r>
          </a:p>
        </p:txBody>
      </p:sp>
      <p:sp>
        <p:nvSpPr>
          <p:cNvPr id="50179" name="Rectangle 3">
            <a:extLst>
              <a:ext uri="{FF2B5EF4-FFF2-40B4-BE49-F238E27FC236}">
                <a16:creationId xmlns:a16="http://schemas.microsoft.com/office/drawing/2014/main" id="{ABF34E62-2D93-8A2A-257A-0B058EBA0E81}"/>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0178">
                                            <p:txEl>
                                              <p:pRg st="3" end="3"/>
                                            </p:txEl>
                                          </p:spTgt>
                                        </p:tgtEl>
                                        <p:attrNameLst>
                                          <p:attrName>style.visibility</p:attrName>
                                        </p:attrNameLst>
                                      </p:cBhvr>
                                      <p:to>
                                        <p:strVal val="visible"/>
                                      </p:to>
                                    </p:set>
                                    <p:anim calcmode="lin" valueType="num">
                                      <p:cBhvr additive="repl">
                                        <p:cTn id="7" dur="500" fill="hold"/>
                                        <p:tgtEl>
                                          <p:spTgt spid="50178">
                                            <p:txEl>
                                              <p:pRg st="3" end="3"/>
                                            </p:txEl>
                                          </p:spTgt>
                                        </p:tgtEl>
                                        <p:attrNameLst>
                                          <p:attrName>ppt_x</p:attrName>
                                        </p:attrNameLst>
                                      </p:cBhvr>
                                      <p:tavLst>
                                        <p:tav tm="100000">
                                          <p:val>
                                            <p:strVal val="#ppt_x"/>
                                          </p:val>
                                        </p:tav>
                                        <p:tav>
                                          <p:val>
                                            <p:strVal val="#ppt_x"/>
                                          </p:val>
                                        </p:tav>
                                      </p:tavLst>
                                    </p:anim>
                                    <p:anim calcmode="lin" valueType="num">
                                      <p:cBhvr additive="repl">
                                        <p:cTn id="8" dur="500" fill="hold"/>
                                        <p:tgtEl>
                                          <p:spTgt spid="50178">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50178">
                                            <p:txEl>
                                              <p:pRg st="4" end="4"/>
                                            </p:txEl>
                                          </p:spTgt>
                                        </p:tgtEl>
                                        <p:attrNameLst>
                                          <p:attrName>style.visibility</p:attrName>
                                        </p:attrNameLst>
                                      </p:cBhvr>
                                      <p:to>
                                        <p:strVal val="visible"/>
                                      </p:to>
                                    </p:set>
                                    <p:anim calcmode="lin" valueType="num">
                                      <p:cBhvr additive="repl">
                                        <p:cTn id="13" dur="500" fill="hold"/>
                                        <p:tgtEl>
                                          <p:spTgt spid="50178">
                                            <p:txEl>
                                              <p:pRg st="4" end="4"/>
                                            </p:txEl>
                                          </p:spTgt>
                                        </p:tgtEl>
                                        <p:attrNameLst>
                                          <p:attrName>ppt_x</p:attrName>
                                        </p:attrNameLst>
                                      </p:cBhvr>
                                      <p:tavLst>
                                        <p:tav tm="100000">
                                          <p:val>
                                            <p:strVal val="#ppt_x"/>
                                          </p:val>
                                        </p:tav>
                                        <p:tav>
                                          <p:val>
                                            <p:strVal val="#ppt_x"/>
                                          </p:val>
                                        </p:tav>
                                      </p:tavLst>
                                    </p:anim>
                                    <p:anim calcmode="lin" valueType="num">
                                      <p:cBhvr additive="repl">
                                        <p:cTn id="14" dur="500" fill="hold"/>
                                        <p:tgtEl>
                                          <p:spTgt spid="50178">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50178">
                                            <p:txEl>
                                              <p:pRg st="5" end="5"/>
                                            </p:txEl>
                                          </p:spTgt>
                                        </p:tgtEl>
                                        <p:attrNameLst>
                                          <p:attrName>style.visibility</p:attrName>
                                        </p:attrNameLst>
                                      </p:cBhvr>
                                      <p:to>
                                        <p:strVal val="visible"/>
                                      </p:to>
                                    </p:set>
                                    <p:anim calcmode="lin" valueType="num">
                                      <p:cBhvr additive="repl">
                                        <p:cTn id="19" dur="500" fill="hold"/>
                                        <p:tgtEl>
                                          <p:spTgt spid="50178">
                                            <p:txEl>
                                              <p:pRg st="5" end="5"/>
                                            </p:txEl>
                                          </p:spTgt>
                                        </p:tgtEl>
                                        <p:attrNameLst>
                                          <p:attrName>ppt_x</p:attrName>
                                        </p:attrNameLst>
                                      </p:cBhvr>
                                      <p:tavLst>
                                        <p:tav tm="100000">
                                          <p:val>
                                            <p:strVal val="#ppt_x"/>
                                          </p:val>
                                        </p:tav>
                                        <p:tav>
                                          <p:val>
                                            <p:strVal val="#ppt_x"/>
                                          </p:val>
                                        </p:tav>
                                      </p:tavLst>
                                    </p:anim>
                                    <p:anim calcmode="lin" valueType="num">
                                      <p:cBhvr additive="repl">
                                        <p:cTn id="20" dur="500" fill="hold"/>
                                        <p:tgtEl>
                                          <p:spTgt spid="50178">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50178">
                                            <p:txEl>
                                              <p:pRg st="6" end="6"/>
                                            </p:txEl>
                                          </p:spTgt>
                                        </p:tgtEl>
                                        <p:attrNameLst>
                                          <p:attrName>style.visibility</p:attrName>
                                        </p:attrNameLst>
                                      </p:cBhvr>
                                      <p:to>
                                        <p:strVal val="visible"/>
                                      </p:to>
                                    </p:set>
                                    <p:anim calcmode="lin" valueType="num">
                                      <p:cBhvr additive="repl">
                                        <p:cTn id="25" dur="500" fill="hold"/>
                                        <p:tgtEl>
                                          <p:spTgt spid="50178">
                                            <p:txEl>
                                              <p:pRg st="6" end="6"/>
                                            </p:txEl>
                                          </p:spTgt>
                                        </p:tgtEl>
                                        <p:attrNameLst>
                                          <p:attrName>ppt_x</p:attrName>
                                        </p:attrNameLst>
                                      </p:cBhvr>
                                      <p:tavLst>
                                        <p:tav tm="100000">
                                          <p:val>
                                            <p:strVal val="#ppt_x"/>
                                          </p:val>
                                        </p:tav>
                                        <p:tav>
                                          <p:val>
                                            <p:strVal val="#ppt_x"/>
                                          </p:val>
                                        </p:tav>
                                      </p:tavLst>
                                    </p:anim>
                                    <p:anim calcmode="lin" valueType="num">
                                      <p:cBhvr additive="repl">
                                        <p:cTn id="26" dur="500" fill="hold"/>
                                        <p:tgtEl>
                                          <p:spTgt spid="50178">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50178">
                                            <p:txEl>
                                              <p:pRg st="7" end="7"/>
                                            </p:txEl>
                                          </p:spTgt>
                                        </p:tgtEl>
                                        <p:attrNameLst>
                                          <p:attrName>style.visibility</p:attrName>
                                        </p:attrNameLst>
                                      </p:cBhvr>
                                      <p:to>
                                        <p:strVal val="visible"/>
                                      </p:to>
                                    </p:set>
                                    <p:anim calcmode="lin" valueType="num">
                                      <p:cBhvr additive="repl">
                                        <p:cTn id="31" dur="500" fill="hold"/>
                                        <p:tgtEl>
                                          <p:spTgt spid="50178">
                                            <p:txEl>
                                              <p:pRg st="7" end="7"/>
                                            </p:txEl>
                                          </p:spTgt>
                                        </p:tgtEl>
                                        <p:attrNameLst>
                                          <p:attrName>ppt_x</p:attrName>
                                        </p:attrNameLst>
                                      </p:cBhvr>
                                      <p:tavLst>
                                        <p:tav tm="100000">
                                          <p:val>
                                            <p:strVal val="#ppt_x"/>
                                          </p:val>
                                        </p:tav>
                                        <p:tav>
                                          <p:val>
                                            <p:strVal val="#ppt_x"/>
                                          </p:val>
                                        </p:tav>
                                      </p:tavLst>
                                    </p:anim>
                                    <p:anim calcmode="lin" valueType="num">
                                      <p:cBhvr additive="repl">
                                        <p:cTn id="32" dur="500" fill="hold"/>
                                        <p:tgtEl>
                                          <p:spTgt spid="50178">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33ECE8DD-C87C-2F35-B69B-A323E950492D}"/>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51202" name="Rectangle 2">
            <a:extLst>
              <a:ext uri="{FF2B5EF4-FFF2-40B4-BE49-F238E27FC236}">
                <a16:creationId xmlns:a16="http://schemas.microsoft.com/office/drawing/2014/main" id="{C13A8B0C-DEC7-2937-FEAD-2CE785A682EF}"/>
              </a:ext>
            </a:extLst>
          </p:cNvPr>
          <p:cNvSpPr>
            <a:spLocks noChangeArrowheads="1"/>
          </p:cNvSpPr>
          <p:nvPr/>
        </p:nvSpPr>
        <p:spPr bwMode="auto">
          <a:xfrm>
            <a:off x="395288" y="906463"/>
            <a:ext cx="8424862"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buSzPct val="87000"/>
              <a:buFont typeface="Times New Roman" panose="02020603050405020304" pitchFamily="18" charset="0"/>
              <a:buBlip>
                <a:blip r:embed="rId3"/>
              </a:buBlip>
            </a:pPr>
            <a:r>
              <a:rPr lang="el-GR" altLang="el-GR"/>
              <a:t>Ηλεκτρονική ανάφλεξη με κεντρική μονάδα ελέγχου, χωρίς διανομέα.</a:t>
            </a:r>
          </a:p>
        </p:txBody>
      </p:sp>
      <p:sp>
        <p:nvSpPr>
          <p:cNvPr id="51203" name="Rectangle 3">
            <a:extLst>
              <a:ext uri="{FF2B5EF4-FFF2-40B4-BE49-F238E27FC236}">
                <a16:creationId xmlns:a16="http://schemas.microsoft.com/office/drawing/2014/main" id="{A53072A8-A74B-972A-6E36-4906FBB8F130}"/>
              </a:ext>
            </a:extLst>
          </p:cNvPr>
          <p:cNvSpPr>
            <a:spLocks noChangeArrowheads="1"/>
          </p:cNvSpPr>
          <p:nvPr/>
        </p:nvSpPr>
        <p:spPr bwMode="auto">
          <a:xfrm>
            <a:off x="611188" y="411163"/>
            <a:ext cx="71278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Βασικοί τύποι ηλεκτρονικών συστημάτων</a:t>
            </a:r>
            <a:r>
              <a:rPr lang="en-US" altLang="el-GR" sz="2000">
                <a:solidFill>
                  <a:srgbClr val="0B5394"/>
                </a:solidFill>
                <a:latin typeface="Calibri" panose="020F0502020204030204" pitchFamily="34" charset="0"/>
              </a:rPr>
              <a:t> </a:t>
            </a:r>
            <a:r>
              <a:rPr lang="el-GR" altLang="el-GR" sz="2000">
                <a:solidFill>
                  <a:srgbClr val="0B5394"/>
                </a:solidFill>
                <a:latin typeface="Calibri" panose="020F0502020204030204" pitchFamily="34" charset="0"/>
              </a:rPr>
              <a:t>ανάφλεξης </a:t>
            </a:r>
          </a:p>
        </p:txBody>
      </p:sp>
      <p:pic>
        <p:nvPicPr>
          <p:cNvPr id="51204" name="Picture 4">
            <a:extLst>
              <a:ext uri="{FF2B5EF4-FFF2-40B4-BE49-F238E27FC236}">
                <a16:creationId xmlns:a16="http://schemas.microsoft.com/office/drawing/2014/main" id="{25BFCDC1-0BE5-CF31-3A84-3FD5B4711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92250"/>
            <a:ext cx="4700587" cy="3282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5" name="Rectangle 5">
            <a:extLst>
              <a:ext uri="{FF2B5EF4-FFF2-40B4-BE49-F238E27FC236}">
                <a16:creationId xmlns:a16="http://schemas.microsoft.com/office/drawing/2014/main" id="{53A3D224-B2B9-6B5C-954F-84C7BFC35865}"/>
              </a:ext>
            </a:extLst>
          </p:cNvPr>
          <p:cNvSpPr>
            <a:spLocks noChangeArrowheads="1"/>
          </p:cNvSpPr>
          <p:nvPr/>
        </p:nvSpPr>
        <p:spPr bwMode="auto">
          <a:xfrm>
            <a:off x="5219700" y="1419225"/>
            <a:ext cx="3743325" cy="326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a:latin typeface="Calibri" panose="020F0502020204030204" pitchFamily="34" charset="0"/>
              </a:rPr>
              <a:t>Επεξεργασία σήματος στην ηλεκτρονική μονάδα ελέγχου.</a:t>
            </a:r>
          </a:p>
          <a:p>
            <a:pPr hangingPunct="1">
              <a:lnSpc>
                <a:spcPct val="100000"/>
              </a:lnSpc>
            </a:pPr>
            <a:endParaRPr lang="el-GR" altLang="el-GR" sz="1400">
              <a:latin typeface="Calibri" panose="020F0502020204030204" pitchFamily="34" charset="0"/>
            </a:endParaRPr>
          </a:p>
          <a:p>
            <a:pPr hangingPunct="1">
              <a:lnSpc>
                <a:spcPct val="100000"/>
              </a:lnSpc>
              <a:spcAft>
                <a:spcPts val="413"/>
              </a:spcAft>
            </a:pPr>
            <a:r>
              <a:rPr lang="el-GR" altLang="el-GR" sz="1400">
                <a:latin typeface="Calibri" panose="020F0502020204030204" pitchFamily="34" charset="0"/>
              </a:rPr>
              <a:t>1. Στροφές κινητήρα και γωνία στροφαλοφόρου.</a:t>
            </a:r>
          </a:p>
          <a:p>
            <a:pPr hangingPunct="1">
              <a:lnSpc>
                <a:spcPct val="100000"/>
              </a:lnSpc>
              <a:spcAft>
                <a:spcPts val="413"/>
              </a:spcAft>
            </a:pPr>
            <a:r>
              <a:rPr lang="el-GR" altLang="el-GR" sz="1400">
                <a:latin typeface="Calibri" panose="020F0502020204030204" pitchFamily="34" charset="0"/>
              </a:rPr>
              <a:t>2. Σήματα από διακόπτη πεταλούδας γκαζιού.</a:t>
            </a:r>
          </a:p>
          <a:p>
            <a:pPr hangingPunct="1">
              <a:lnSpc>
                <a:spcPct val="100000"/>
              </a:lnSpc>
              <a:spcAft>
                <a:spcPts val="413"/>
              </a:spcAft>
            </a:pPr>
            <a:r>
              <a:rPr lang="el-GR" altLang="el-GR" sz="1400">
                <a:latin typeface="Calibri" panose="020F0502020204030204" pitchFamily="34" charset="0"/>
              </a:rPr>
              <a:t>3. Σήμα από υποπίεση πολλαπλής εισαγωγής.</a:t>
            </a:r>
          </a:p>
          <a:p>
            <a:pPr hangingPunct="1">
              <a:lnSpc>
                <a:spcPct val="100000"/>
              </a:lnSpc>
              <a:spcAft>
                <a:spcPts val="413"/>
              </a:spcAft>
            </a:pPr>
            <a:r>
              <a:rPr lang="el-GR" altLang="el-GR" sz="1400">
                <a:latin typeface="Calibri" panose="020F0502020204030204" pitchFamily="34" charset="0"/>
              </a:rPr>
              <a:t>4. Σήμα από θερμοκρασία κινητήρα.</a:t>
            </a:r>
          </a:p>
          <a:p>
            <a:pPr hangingPunct="1">
              <a:lnSpc>
                <a:spcPct val="100000"/>
              </a:lnSpc>
              <a:spcAft>
                <a:spcPts val="413"/>
              </a:spcAft>
            </a:pPr>
            <a:r>
              <a:rPr lang="el-GR" altLang="el-GR" sz="1400">
                <a:latin typeface="Calibri" panose="020F0502020204030204" pitchFamily="34" charset="0"/>
              </a:rPr>
              <a:t>5. Σήμα από θερμοκρασία αέρα.</a:t>
            </a:r>
          </a:p>
          <a:p>
            <a:pPr hangingPunct="1">
              <a:lnSpc>
                <a:spcPct val="100000"/>
              </a:lnSpc>
              <a:spcAft>
                <a:spcPts val="413"/>
              </a:spcAft>
            </a:pPr>
            <a:r>
              <a:rPr lang="el-GR" altLang="el-GR" sz="1400">
                <a:latin typeface="Calibri" panose="020F0502020204030204" pitchFamily="34" charset="0"/>
              </a:rPr>
              <a:t>6. Τάση μπαταρίας.</a:t>
            </a:r>
          </a:p>
          <a:p>
            <a:pPr hangingPunct="1">
              <a:lnSpc>
                <a:spcPct val="100000"/>
              </a:lnSpc>
              <a:spcAft>
                <a:spcPts val="413"/>
              </a:spcAft>
            </a:pPr>
            <a:r>
              <a:rPr lang="el-GR" altLang="el-GR" sz="1400">
                <a:latin typeface="Calibri" panose="020F0502020204030204" pitchFamily="34" charset="0"/>
              </a:rPr>
              <a:t>7. Μικροϋπολογιστής.</a:t>
            </a:r>
          </a:p>
          <a:p>
            <a:pPr hangingPunct="1">
              <a:lnSpc>
                <a:spcPct val="100000"/>
              </a:lnSpc>
              <a:spcAft>
                <a:spcPts val="413"/>
              </a:spcAft>
            </a:pPr>
            <a:r>
              <a:rPr lang="el-GR" altLang="el-GR" sz="1400">
                <a:latin typeface="Calibri" panose="020F0502020204030204" pitchFamily="34" charset="0"/>
              </a:rPr>
              <a:t>8. Μετατροπέας αναλογικών σε ψηφιακά σήματα.</a:t>
            </a:r>
          </a:p>
          <a:p>
            <a:pPr hangingPunct="1">
              <a:lnSpc>
                <a:spcPct val="100000"/>
              </a:lnSpc>
              <a:spcAft>
                <a:spcPts val="413"/>
              </a:spcAft>
            </a:pPr>
            <a:r>
              <a:rPr lang="el-GR" altLang="el-GR" sz="1400">
                <a:latin typeface="Calibri" panose="020F0502020204030204" pitchFamily="34" charset="0"/>
              </a:rPr>
              <a:t>9. Έξοδος ρεύματος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1204"/>
                                        </p:tgtEl>
                                        <p:attrNameLst>
                                          <p:attrName>style.visibility</p:attrName>
                                        </p:attrNameLst>
                                      </p:cBhvr>
                                      <p:to>
                                        <p:strVal val="visible"/>
                                      </p:to>
                                    </p:set>
                                    <p:animEffect transition="in" filter="checkerboard(across)">
                                      <p:cBhvr additive="repl">
                                        <p:cTn id="7" dur="500"/>
                                        <p:tgtEl>
                                          <p:spTgt spid="51204"/>
                                        </p:tgtEl>
                                      </p:cBhvr>
                                    </p:animEffect>
                                  </p:childTnLst>
                                </p:cTn>
                              </p:par>
                            </p:childTnLst>
                          </p:cTn>
                        </p:par>
                        <p:par>
                          <p:cTn id="8" fill="hold" nodeType="afterGroup">
                            <p:stCondLst>
                              <p:cond delay="500"/>
                            </p:stCondLst>
                            <p:childTnLst>
                              <p:par>
                                <p:cTn id="9" presetID="4" presetClass="entr" presetSubtype="16" fill="hold" nodeType="afterEffect">
                                  <p:stCondLst>
                                    <p:cond delay="1000"/>
                                  </p:stCondLst>
                                  <p:childTnLst>
                                    <p:set>
                                      <p:cBhvr additive="repl">
                                        <p:cTn id="10" dur="1" fill="hold">
                                          <p:stCondLst>
                                            <p:cond delay="0"/>
                                          </p:stCondLst>
                                        </p:cTn>
                                        <p:tgtEl>
                                          <p:spTgt spid="51205"/>
                                        </p:tgtEl>
                                        <p:attrNameLst>
                                          <p:attrName>style.visibility</p:attrName>
                                        </p:attrNameLst>
                                      </p:cBhvr>
                                      <p:to>
                                        <p:strVal val="visible"/>
                                      </p:to>
                                    </p:set>
                                    <p:animEffect transition="in" filter="box(in)">
                                      <p:cBhvr additive="repl">
                                        <p:cTn id="11"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2660C799-0991-4E81-9A03-131CFFC67098}"/>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52226" name="Rectangle 2">
            <a:extLst>
              <a:ext uri="{FF2B5EF4-FFF2-40B4-BE49-F238E27FC236}">
                <a16:creationId xmlns:a16="http://schemas.microsoft.com/office/drawing/2014/main" id="{580B5BBF-D3DC-04A0-59C3-865782D1890E}"/>
              </a:ext>
            </a:extLst>
          </p:cNvPr>
          <p:cNvSpPr>
            <a:spLocks noChangeArrowheads="1"/>
          </p:cNvSpPr>
          <p:nvPr/>
        </p:nvSpPr>
        <p:spPr bwMode="auto">
          <a:xfrm>
            <a:off x="1547813" y="1563688"/>
            <a:ext cx="581342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000" b="1"/>
              <a:t>Τ Ε Λ Ο Σ</a:t>
            </a:r>
          </a:p>
        </p:txBody>
      </p:sp>
      <p:sp>
        <p:nvSpPr>
          <p:cNvPr id="52227" name="AutoShape 3">
            <a:extLst>
              <a:ext uri="{FF2B5EF4-FFF2-40B4-BE49-F238E27FC236}">
                <a16:creationId xmlns:a16="http://schemas.microsoft.com/office/drawing/2014/main" id="{74FB174B-ACD3-0C1C-FFD3-3ABA7EA09735}"/>
              </a:ext>
            </a:extLst>
          </p:cNvPr>
          <p:cNvSpPr>
            <a:spLocks noChangeArrowheads="1"/>
          </p:cNvSpPr>
          <p:nvPr/>
        </p:nvSpPr>
        <p:spPr bwMode="auto">
          <a:xfrm>
            <a:off x="2916238" y="1995488"/>
            <a:ext cx="2376487" cy="360362"/>
          </a:xfrm>
          <a:custGeom>
            <a:avLst/>
            <a:gdLst>
              <a:gd name="G0" fmla="+- 0 0 12076736"/>
              <a:gd name="G1" fmla="+- 32767 0 12076736"/>
              <a:gd name="G2" fmla="?: G1 12076736 32767"/>
              <a:gd name="G3" fmla="?: G0 0 G1"/>
              <a:gd name="G4" fmla="+- 0 0 0"/>
              <a:gd name="G5" fmla="+- 32767 0 0"/>
              <a:gd name="G6" fmla="?: G5 0 32767"/>
              <a:gd name="G7" fmla="?: G4 0 G5"/>
              <a:gd name="G8" fmla="+- G7 0 G3"/>
              <a:gd name="G9" fmla="+- G8 32767 0"/>
              <a:gd name="G10" fmla="+- G9 0 0"/>
              <a:gd name="G11" fmla="?: G8 G8 G10"/>
              <a:gd name="G12" fmla="*/ 6601 1 2"/>
              <a:gd name="G13" fmla="*/ 1 48365 11520"/>
              <a:gd name="G14" fmla="*/ G13 G3 1"/>
              <a:gd name="G15" fmla="*/ G14 1 32767"/>
              <a:gd name="G16" fmla="sin G12 G15"/>
              <a:gd name="G17" fmla="*/ 1000 1 2"/>
              <a:gd name="G18" fmla="*/ 1 48365 11520"/>
              <a:gd name="G19" fmla="*/ G18 G3 1"/>
              <a:gd name="G20" fmla="*/ G19 1 32767"/>
              <a:gd name="G21" fmla="cos G17 G20"/>
              <a:gd name="G22" fmla="at2 G21 G16"/>
              <a:gd name="G23" fmla="cos G12 G22"/>
              <a:gd name="G24" fmla="at2 G21 G16"/>
              <a:gd name="G25" fmla="sin G17 G24"/>
              <a:gd name="G26" fmla="*/ 1 48365 11520"/>
              <a:gd name="G27" fmla="*/ G26 G7 1"/>
              <a:gd name="G28" fmla="*/ G27 1 32767"/>
              <a:gd name="G29" fmla="sin G12 G28"/>
              <a:gd name="G30" fmla="*/ 1 48365 11520"/>
              <a:gd name="G31" fmla="*/ G30 G7 1"/>
              <a:gd name="G32" fmla="*/ G31 1 32767"/>
              <a:gd name="G33" fmla="cos G17 G32"/>
              <a:gd name="G34" fmla="at2 G33 G29"/>
              <a:gd name="G35" fmla="cos G12 G34"/>
              <a:gd name="G36" fmla="at2 G33 G29"/>
              <a:gd name="G37" fmla="sin G17 G36"/>
              <a:gd name="G38" fmla="*/ 6601 1 2"/>
              <a:gd name="G39" fmla="+- G38 G23 0"/>
              <a:gd name="G40" fmla="+- G39 0 0"/>
              <a:gd name="G41" fmla="*/ 1000 1 2"/>
              <a:gd name="G42" fmla="+- G41 G25 0"/>
              <a:gd name="G43" fmla="+- G42 0 0"/>
              <a:gd name="G44" fmla="+- G38 G35 0"/>
              <a:gd name="G45" fmla="+- G44 0 0"/>
              <a:gd name="G46" fmla="+- G41 G37 0"/>
              <a:gd name="G47" fmla="+- G46 0 0"/>
              <a:gd name="G48" fmla="+- 32767 0 G3"/>
              <a:gd name="G49" fmla="+- G11 0 G48"/>
              <a:gd name="G50" fmla="max G40 G45"/>
              <a:gd name="G51" fmla="?: G49 6601 G50"/>
              <a:gd name="G52" fmla="+- 32767 0 G3"/>
              <a:gd name="G53" fmla="+- 32767 0 G3"/>
              <a:gd name="G54" fmla="?: G52 G52 G53"/>
              <a:gd name="G55" fmla="+- G11 0 G54"/>
              <a:gd name="G56" fmla="max G43 G47"/>
              <a:gd name="G57" fmla="?: G55 1000 G56"/>
              <a:gd name="G58" fmla="+- 32767 0 G3"/>
              <a:gd name="G59" fmla="+- 32767 0 G3"/>
              <a:gd name="G60" fmla="?: G58 G58 G59"/>
              <a:gd name="G61" fmla="+- G11 0 G60"/>
              <a:gd name="G62" fmla="min G40 G45"/>
              <a:gd name="G63" fmla="?: G61 0 G62"/>
              <a:gd name="G64" fmla="+- 32767 0 G3"/>
              <a:gd name="G65" fmla="+- 32767 0 G3"/>
              <a:gd name="G66" fmla="?: G64 G64 G65"/>
              <a:gd name="G67" fmla="+- G11 0 G66"/>
              <a:gd name="G68" fmla="min G43 G47"/>
              <a:gd name="G69" fmla="?: G67 0 G68"/>
              <a:gd name="G70" fmla="+- G3 0 32767"/>
              <a:gd name="G71" fmla="+- G7 32767 0"/>
              <a:gd name="G72" fmla="+- G71 0 0"/>
              <a:gd name="G73" fmla="+- G70 G72 0"/>
              <a:gd name="G74" fmla="*/ G73 1 2"/>
              <a:gd name="G75" fmla="*/ G3 1 32767"/>
              <a:gd name="G76" fmla="*/ G11 1 32767"/>
              <a:gd name="G77" fmla="*/ G3 1 32767"/>
              <a:gd name="G78" fmla="*/ G11 1 32767"/>
            </a:gdLst>
            <a:ahLst/>
            <a:cxnLst>
              <a:cxn ang="0">
                <a:pos x="r" y="vc"/>
              </a:cxn>
              <a:cxn ang="5400000">
                <a:pos x="hc" y="b"/>
              </a:cxn>
              <a:cxn ang="10800000">
                <a:pos x="l" y="vc"/>
              </a:cxn>
              <a:cxn ang="16200000">
                <a:pos x="hc" y="t"/>
              </a:cxn>
            </a:cxnLst>
            <a:rect l="0" t="0" r="0" b="0"/>
            <a:pathLst>
              <a:path stroke="0">
                <a:moveTo>
                  <a:pt x="6601" y="497"/>
                </a:moveTo>
                <a:lnTo>
                  <a:pt x="3301" y="500"/>
                </a:lnTo>
                <a:lnTo>
                  <a:pt x="-368" y="369"/>
                </a:lnTo>
                <a:close/>
              </a:path>
              <a:path fill="none">
                <a:moveTo>
                  <a:pt x="3301" y="500"/>
                </a:moveTo>
                <a:lnTo>
                  <a:pt x="6601" y="497"/>
                </a:lnTo>
              </a:path>
            </a:pathLst>
          </a:custGeom>
          <a:noFill/>
          <a:ln w="12600" cap="flat">
            <a:solidFill>
              <a:srgbClr val="09529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52226"/>
                                        </p:tgtEl>
                                        <p:attrNameLst>
                                          <p:attrName>style.visibility</p:attrName>
                                        </p:attrNameLst>
                                      </p:cBhvr>
                                      <p:to>
                                        <p:strVal val="visible"/>
                                      </p:to>
                                    </p:set>
                                    <p:anim calcmode="lin" valueType="num">
                                      <p:cBhvr additive="repl">
                                        <p:cTn id="7" dur="1000" fill="hold"/>
                                        <p:tgtEl>
                                          <p:spTgt spid="52226"/>
                                        </p:tgtEl>
                                        <p:attrNameLst>
                                          <p:attrName>ppt_x</p:attrName>
                                        </p:attrNameLst>
                                      </p:cBhvr>
                                      <p:tavLst>
                                        <p:tav tm="100000">
                                          <p:val>
                                            <p:strVal val="#ppt_x-.2"/>
                                          </p:val>
                                        </p:tav>
                                        <p:tav>
                                          <p:val>
                                            <p:strVal val="#ppt_x"/>
                                          </p:val>
                                        </p:tav>
                                      </p:tavLst>
                                    </p:anim>
                                    <p:anim calcmode="lin" valueType="num">
                                      <p:cBhvr additive="repl">
                                        <p:cTn id="8" dur="1000" fill="hold"/>
                                        <p:tgtEl>
                                          <p:spTgt spid="52226"/>
                                        </p:tgtEl>
                                        <p:attrNameLst>
                                          <p:attrName>ppt_y</p:attrName>
                                        </p:attrNameLst>
                                      </p:cBhvr>
                                      <p:tavLst>
                                        <p:tav tm="100000">
                                          <p:val>
                                            <p:strVal val="#ppt_y"/>
                                          </p:val>
                                        </p:tav>
                                        <p:tav>
                                          <p:val>
                                            <p:strVal val="#ppt_y"/>
                                          </p:val>
                                        </p:tav>
                                      </p:tavLst>
                                    </p:anim>
                                    <p:animEffect transition="in" filter="wipe(right)">
                                      <p:cBhvr additive="repl">
                                        <p:cTn id="9" dur="1000"/>
                                        <p:tgtEl>
                                          <p:spTgt spid="52226"/>
                                        </p:tgtEl>
                                      </p:cBhvr>
                                    </p:animEffect>
                                  </p:childTnLst>
                                </p:cTn>
                              </p:par>
                              <p:par>
                                <p:cTn id="10" presetID="26" presetClass="entr" fill="hold" nodeType="withEffect">
                                  <p:stCondLst>
                                    <p:cond delay="0"/>
                                  </p:stCondLst>
                                  <p:childTnLst>
                                    <p:set>
                                      <p:cBhvr additive="repl">
                                        <p:cTn id="11" dur="1" fill="hold">
                                          <p:stCondLst>
                                            <p:cond delay="0"/>
                                          </p:stCondLst>
                                        </p:cTn>
                                        <p:tgtEl>
                                          <p:spTgt spid="52227"/>
                                        </p:tgtEl>
                                        <p:attrNameLst>
                                          <p:attrName>style.visibility</p:attrName>
                                        </p:attrNameLst>
                                      </p:cBhvr>
                                      <p:to>
                                        <p:strVal val="visible"/>
                                      </p:to>
                                    </p:set>
                                    <p:animEffect transition="in" filter="wipe(down)">
                                      <p:cBhvr additive="repl">
                                        <p:cTn id="12" dur="580">
                                          <p:stCondLst>
                                            <p:cond delay="0"/>
                                          </p:stCondLst>
                                        </p:cTn>
                                        <p:tgtEl>
                                          <p:spTgt spid="52227"/>
                                        </p:tgtEl>
                                      </p:cBhvr>
                                    </p:animEffect>
                                    <p:anim calcmode="lin" valueType="num">
                                      <p:cBhvr additive="repl">
                                        <p:cTn id="13" dur="1822">
                                          <p:stCondLst>
                                            <p:cond delay="0"/>
                                          </p:stCondLst>
                                        </p:cTn>
                                        <p:tgtEl>
                                          <p:spTgt spid="52227"/>
                                        </p:tgtEl>
                                        <p:attrNameLst>
                                          <p:attrName>ppt_x</p:attrName>
                                        </p:attrNameLst>
                                      </p:cBhvr>
                                      <p:tavLst>
                                        <p:tav tm="100000">
                                          <p:val>
                                            <p:strVal val="#ppt_x-0.25"/>
                                          </p:val>
                                        </p:tav>
                                        <p:tav>
                                          <p:val>
                                            <p:strVal val="#ppt_x"/>
                                          </p:val>
                                        </p:tav>
                                      </p:tavLst>
                                    </p:anim>
                                    <p:anim calcmode="lin" valueType="num">
                                      <p:cBhvr additive="repl">
                                        <p:cTn id="14" dur="664">
                                          <p:stCondLst>
                                            <p:cond delay="0"/>
                                          </p:stCondLst>
                                        </p:cTn>
                                        <p:tgtEl>
                                          <p:spTgt spid="52227"/>
                                        </p:tgtEl>
                                        <p:attrNameLst>
                                          <p:attrName>ppt_y</p:attrName>
                                        </p:attrNameLst>
                                      </p:cBhvr>
                                      <p:tavLst>
                                        <p:tav tm="0" fmla="#ppt_y-sin(pi*$)/3">
                                          <p:val>
                                            <p:fltVal val="0.5"/>
                                          </p:val>
                                        </p:tav>
                                        <p:tav tm="100000">
                                          <p:val>
                                            <p:fltVal val="1"/>
                                          </p:val>
                                        </p:tav>
                                      </p:tavLst>
                                    </p:anim>
                                    <p:anim calcmode="lin" valueType="num">
                                      <p:cBhvr additive="repl">
                                        <p:cTn id="15" dur="664">
                                          <p:stCondLst>
                                            <p:cond delay="664"/>
                                          </p:stCondLst>
                                        </p:cTn>
                                        <p:tgtEl>
                                          <p:spTgt spid="52227"/>
                                        </p:tgtEl>
                                        <p:attrNameLst>
                                          <p:attrName>ppt_y</p:attrName>
                                        </p:attrNameLst>
                                      </p:cBhvr>
                                      <p:tavLst>
                                        <p:tav tm="0" fmla="#ppt_y-sin(pi*$)/9">
                                          <p:val>
                                            <p:fltVal val="0"/>
                                          </p:val>
                                        </p:tav>
                                        <p:tav tm="100000">
                                          <p:val>
                                            <p:fltVal val="1"/>
                                          </p:val>
                                        </p:tav>
                                      </p:tavLst>
                                    </p:anim>
                                    <p:anim calcmode="lin" valueType="num">
                                      <p:cBhvr additive="repl">
                                        <p:cTn id="16" dur="332">
                                          <p:stCondLst>
                                            <p:cond delay="1324"/>
                                          </p:stCondLst>
                                        </p:cTn>
                                        <p:tgtEl>
                                          <p:spTgt spid="52227"/>
                                        </p:tgtEl>
                                        <p:attrNameLst>
                                          <p:attrName>ppt_y</p:attrName>
                                        </p:attrNameLst>
                                      </p:cBhvr>
                                      <p:tavLst>
                                        <p:tav tm="0" fmla="#ppt_y-sin(pi*$)/27">
                                          <p:val>
                                            <p:fltVal val="0"/>
                                          </p:val>
                                        </p:tav>
                                        <p:tav tm="100000">
                                          <p:val>
                                            <p:fltVal val="1"/>
                                          </p:val>
                                        </p:tav>
                                      </p:tavLst>
                                    </p:anim>
                                    <p:anim calcmode="lin" valueType="num">
                                      <p:cBhvr additive="repl">
                                        <p:cTn id="17" dur="164">
                                          <p:stCondLst>
                                            <p:cond delay="1656"/>
                                          </p:stCondLst>
                                        </p:cTn>
                                        <p:tgtEl>
                                          <p:spTgt spid="52227"/>
                                        </p:tgtEl>
                                        <p:attrNameLst>
                                          <p:attrName>ppt_y</p:attrName>
                                        </p:attrNameLst>
                                      </p:cBhvr>
                                      <p:tavLst>
                                        <p:tav tm="0" fmla="#ppt_y-sin(pi*$)/81">
                                          <p:val>
                                            <p:fltVal val="0"/>
                                          </p:val>
                                        </p:tav>
                                        <p:tav tm="100000">
                                          <p:val>
                                            <p:fltVal val="1"/>
                                          </p:val>
                                        </p:tav>
                                      </p:tavLst>
                                    </p:anim>
                                    <p:animScale>
                                      <p:cBhvr additive="repl">
                                        <p:cTn id="18" dur="26" fill="hold">
                                          <p:stCondLst>
                                            <p:cond delay="650"/>
                                          </p:stCondLst>
                                        </p:cTn>
                                        <p:tgtEl>
                                          <p:spTgt spid="52227"/>
                                        </p:tgtEl>
                                      </p:cBhvr>
                                      <p:to x="100000" y="60000"/>
                                    </p:animScale>
                                    <p:animScale>
                                      <p:cBhvr additive="repl">
                                        <p:cTn id="19" dur="166" decel="50000" fill="hold">
                                          <p:stCondLst>
                                            <p:cond delay="676"/>
                                          </p:stCondLst>
                                        </p:cTn>
                                        <p:tgtEl>
                                          <p:spTgt spid="52227"/>
                                        </p:tgtEl>
                                      </p:cBhvr>
                                      <p:to x="100000" y="100000"/>
                                    </p:animScale>
                                    <p:animScale>
                                      <p:cBhvr additive="repl">
                                        <p:cTn id="20" dur="26" fill="hold">
                                          <p:stCondLst>
                                            <p:cond delay="1312"/>
                                          </p:stCondLst>
                                        </p:cTn>
                                        <p:tgtEl>
                                          <p:spTgt spid="52227"/>
                                        </p:tgtEl>
                                      </p:cBhvr>
                                      <p:to x="100000" y="80000"/>
                                    </p:animScale>
                                    <p:animScale>
                                      <p:cBhvr additive="repl">
                                        <p:cTn id="21" dur="166" decel="50000" fill="hold">
                                          <p:stCondLst>
                                            <p:cond delay="1338"/>
                                          </p:stCondLst>
                                        </p:cTn>
                                        <p:tgtEl>
                                          <p:spTgt spid="52227"/>
                                        </p:tgtEl>
                                      </p:cBhvr>
                                      <p:to x="100000" y="100000"/>
                                    </p:animScale>
                                    <p:animScale>
                                      <p:cBhvr additive="repl">
                                        <p:cTn id="22" dur="26" fill="hold">
                                          <p:stCondLst>
                                            <p:cond delay="1642"/>
                                          </p:stCondLst>
                                        </p:cTn>
                                        <p:tgtEl>
                                          <p:spTgt spid="52227"/>
                                        </p:tgtEl>
                                      </p:cBhvr>
                                      <p:to x="100000" y="90000"/>
                                    </p:animScale>
                                    <p:animScale>
                                      <p:cBhvr additive="repl">
                                        <p:cTn id="23" dur="166" decel="50000" fill="hold">
                                          <p:stCondLst>
                                            <p:cond delay="1668"/>
                                          </p:stCondLst>
                                        </p:cTn>
                                        <p:tgtEl>
                                          <p:spTgt spid="52227"/>
                                        </p:tgtEl>
                                      </p:cBhvr>
                                      <p:to x="100000" y="100000"/>
                                    </p:animScale>
                                    <p:animScale>
                                      <p:cBhvr additive="repl">
                                        <p:cTn id="24" dur="26" fill="hold">
                                          <p:stCondLst>
                                            <p:cond delay="1808"/>
                                          </p:stCondLst>
                                        </p:cTn>
                                        <p:tgtEl>
                                          <p:spTgt spid="52227"/>
                                        </p:tgtEl>
                                      </p:cBhvr>
                                      <p:to x="100000" y="95000"/>
                                    </p:animScale>
                                    <p:animScale>
                                      <p:cBhvr additive="repl">
                                        <p:cTn id="25" dur="166" decel="50000" fill="hold">
                                          <p:stCondLst>
                                            <p:cond delay="1834"/>
                                          </p:stCondLst>
                                        </p:cTn>
                                        <p:tgtEl>
                                          <p:spTgt spid="522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8B16CFB1-6C5D-E60F-324D-258DAB741D41}"/>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9218" name="Rectangle 2">
            <a:extLst>
              <a:ext uri="{FF2B5EF4-FFF2-40B4-BE49-F238E27FC236}">
                <a16:creationId xmlns:a16="http://schemas.microsoft.com/office/drawing/2014/main" id="{A09606E7-D6F7-7F46-5490-CEBB899AB6D8}"/>
              </a:ext>
            </a:extLst>
          </p:cNvPr>
          <p:cNvSpPr>
            <a:spLocks noChangeArrowheads="1"/>
          </p:cNvSpPr>
          <p:nvPr/>
        </p:nvSpPr>
        <p:spPr bwMode="auto">
          <a:xfrm>
            <a:off x="395288" y="700088"/>
            <a:ext cx="8280400" cy="404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013"/>
              </a:spcAft>
            </a:pPr>
            <a:r>
              <a:rPr lang="el-GR" altLang="el-GR"/>
              <a:t>Ο πολλαπλασιαστής περιέχει το πρωτεύον και το δευτερεύον πηνίο. </a:t>
            </a:r>
          </a:p>
          <a:p>
            <a:pPr algn="ctr" hangingPunct="1">
              <a:lnSpc>
                <a:spcPct val="100000"/>
              </a:lnSpc>
              <a:spcAft>
                <a:spcPts val="1013"/>
              </a:spcAft>
            </a:pPr>
            <a:r>
              <a:rPr lang="el-GR" altLang="el-GR"/>
              <a:t>Σύμφωνα με τη Φυσική, όταν ένας αγωγός διαρρέεται από ηλεκτρικό ρεύμα, γύρω του δημιουργείται ένα μαγνητικό πεδίο. Εάν διακοπεί το ρεύμα, το μαγνητικό πεδίο μηδενίζεται. </a:t>
            </a:r>
          </a:p>
          <a:p>
            <a:pPr algn="ctr" hangingPunct="1">
              <a:lnSpc>
                <a:spcPct val="100000"/>
              </a:lnSpc>
              <a:spcAft>
                <a:spcPts val="1013"/>
              </a:spcAft>
            </a:pPr>
            <a:r>
              <a:rPr lang="el-GR" altLang="el-GR"/>
              <a:t>Όταν αυτό συμβεί στο πρωτεύον κύκλωμα του πολλαπλασιαστή, που διαρρέεται από ρεύμα χαμηλής τάσης, τότε εξ επαγωγής δημιουργείται ένα ρεύμα υψηλής τάσης που διαρρέει το δευτερεύον κύκλωμα.</a:t>
            </a:r>
          </a:p>
          <a:p>
            <a:pPr algn="ctr" hangingPunct="1">
              <a:lnSpc>
                <a:spcPct val="100000"/>
              </a:lnSpc>
              <a:spcAft>
                <a:spcPts val="1013"/>
              </a:spcAft>
            </a:pPr>
            <a:endParaRPr lang="el-GR" altLang="el-GR" sz="2800"/>
          </a:p>
          <a:p>
            <a:pPr algn="ctr" hangingPunct="1">
              <a:lnSpc>
                <a:spcPct val="100000"/>
              </a:lnSpc>
              <a:spcAft>
                <a:spcPts val="1013"/>
              </a:spcAft>
            </a:pPr>
            <a:r>
              <a:rPr lang="el-GR" altLang="el-GR" i="1">
                <a:solidFill>
                  <a:srgbClr val="546422"/>
                </a:solidFill>
              </a:rPr>
              <a:t>Η βελτίωση της τεχνολογίας και η εξέλιξη των συστημάτων έγκειται στην ακριβέστερη, εντονότερη και μικρότερης διάρκειας διακοπή του πρωτεύοντος κυκλώματος, και στην αντίστοιχη δημιουργία του υψηλής τάσης ρεύματος στο δευτερεύον κύκλωμα.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9218">
                                            <p:txEl>
                                              <p:pRg st="1" end="1"/>
                                            </p:txEl>
                                          </p:spTgt>
                                        </p:tgtEl>
                                        <p:attrNameLst>
                                          <p:attrName>style.visibility</p:attrName>
                                        </p:attrNameLst>
                                      </p:cBhvr>
                                      <p:to>
                                        <p:strVal val="visible"/>
                                      </p:to>
                                    </p:set>
                                    <p:anim calcmode="lin" valueType="num">
                                      <p:cBhvr additive="repl">
                                        <p:cTn id="7" dur="500" fill="hold"/>
                                        <p:tgtEl>
                                          <p:spTgt spid="9218">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9218">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9218">
                                            <p:txEl>
                                              <p:pRg st="2" end="2"/>
                                            </p:txEl>
                                          </p:spTgt>
                                        </p:tgtEl>
                                        <p:attrNameLst>
                                          <p:attrName>style.visibility</p:attrName>
                                        </p:attrNameLst>
                                      </p:cBhvr>
                                      <p:to>
                                        <p:strVal val="visible"/>
                                      </p:to>
                                    </p:set>
                                    <p:anim calcmode="lin" valueType="num">
                                      <p:cBhvr additive="repl">
                                        <p:cTn id="11" dur="500" fill="hold"/>
                                        <p:tgtEl>
                                          <p:spTgt spid="9218">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9218">
                                            <p:txEl>
                                              <p:pRg st="2" end="2"/>
                                            </p:txEl>
                                          </p:spTgt>
                                        </p:tgtEl>
                                        <p:attrNameLst>
                                          <p:attrName>ppt_y</p:attrName>
                                        </p:attrNameLst>
                                      </p:cBhvr>
                                      <p:tavLst>
                                        <p:tav tm="100000">
                                          <p:val>
                                            <p:strVal val="1+#ppt_h/2"/>
                                          </p:val>
                                        </p:tav>
                                        <p:tav>
                                          <p:val>
                                            <p:strVal val="#ppt_y"/>
                                          </p:val>
                                        </p:tav>
                                      </p:tavLst>
                                    </p:anim>
                                  </p:childTnLst>
                                </p:cTn>
                              </p:par>
                              <p:par>
                                <p:cTn id="13" presetID="4" presetClass="entr" presetSubtype="16" fill="hold" nodeType="withEffect">
                                  <p:stCondLst>
                                    <p:cond delay="0"/>
                                  </p:stCondLst>
                                  <p:childTnLst>
                                    <p:set>
                                      <p:cBhvr additive="repl">
                                        <p:cTn id="14" dur="1" fill="hold">
                                          <p:stCondLst>
                                            <p:cond delay="0"/>
                                          </p:stCondLst>
                                        </p:cTn>
                                        <p:tgtEl>
                                          <p:spTgt spid="9218">
                                            <p:txEl>
                                              <p:pRg st="4" end="4"/>
                                            </p:txEl>
                                          </p:spTgt>
                                        </p:tgtEl>
                                        <p:attrNameLst>
                                          <p:attrName>style.visibility</p:attrName>
                                        </p:attrNameLst>
                                      </p:cBhvr>
                                      <p:to>
                                        <p:strVal val="visible"/>
                                      </p:to>
                                    </p:set>
                                    <p:animEffect transition="in" filter="box(in)">
                                      <p:cBhvr additive="repl">
                                        <p:cTn id="15" dur="5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394E31B5-5BC0-F8B0-594D-124394E62B27}"/>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10242" name="Rectangle 2">
            <a:extLst>
              <a:ext uri="{FF2B5EF4-FFF2-40B4-BE49-F238E27FC236}">
                <a16:creationId xmlns:a16="http://schemas.microsoft.com/office/drawing/2014/main" id="{3CEDFD14-CBA0-015D-ABCD-F63588E4E735}"/>
              </a:ext>
            </a:extLst>
          </p:cNvPr>
          <p:cNvSpPr>
            <a:spLocks noChangeArrowheads="1"/>
          </p:cNvSpPr>
          <p:nvPr/>
        </p:nvSpPr>
        <p:spPr bwMode="auto">
          <a:xfrm>
            <a:off x="395288" y="987425"/>
            <a:ext cx="8280400" cy="321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013"/>
              </a:spcAft>
            </a:pPr>
            <a:r>
              <a:rPr lang="el-GR" altLang="el-GR"/>
              <a:t>Η μπαταρία παρέχει ηλεκτρικό ρεύμα χαμηλής τάσης (6 έως 12 Volt) που μετατρέπεται σε ρεύμα υψηλής τάσης (περισσότερο από 20.000 Volt στα μηχανικά συστήματα ανάφλεξης και 35.000 με 40.000 Volt στις ηλεκτρονικές αναφλέξεις) με τη βοήθεια του πολλαπλασιαστή. </a:t>
            </a:r>
          </a:p>
          <a:p>
            <a:pPr algn="ctr" hangingPunct="1">
              <a:lnSpc>
                <a:spcPct val="100000"/>
              </a:lnSpc>
              <a:spcAft>
                <a:spcPts val="1013"/>
              </a:spcAft>
            </a:pPr>
            <a:endParaRPr lang="el-GR" altLang="el-GR"/>
          </a:p>
          <a:p>
            <a:pPr algn="ctr" hangingPunct="1">
              <a:lnSpc>
                <a:spcPct val="100000"/>
              </a:lnSpc>
              <a:spcAft>
                <a:spcPts val="1013"/>
              </a:spcAft>
            </a:pPr>
            <a:endParaRPr lang="el-GR" altLang="el-GR"/>
          </a:p>
          <a:p>
            <a:pPr algn="ctr" hangingPunct="1">
              <a:lnSpc>
                <a:spcPct val="100000"/>
              </a:lnSpc>
              <a:spcAft>
                <a:spcPts val="1013"/>
              </a:spcAft>
            </a:pPr>
            <a:r>
              <a:rPr lang="el-GR" altLang="el-GR"/>
              <a:t>Οι αυτόματοι διακόπτες (</a:t>
            </a:r>
            <a:r>
              <a:rPr lang="el-GR" altLang="el-GR" i="1"/>
              <a:t>πλατίνες</a:t>
            </a:r>
            <a:r>
              <a:rPr lang="el-GR" altLang="el-GR"/>
              <a:t>) ελέγχονται από ένα έκκεντρο (κάμα), το οποίο τους ανοίγει τις κατάλληλες στιγμές κατά τον κύκλο λειτουργίας της μηχανής, με αποτέλεσμα ο αναφλεκτήρας να τροφοδοτείται με έναν παλμό υψηλής τάσης, όταν το μίγμα βενζίνης-αέρα είναι έτοιμο να αναφλεγεί.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 calcmode="lin" valueType="num">
                                      <p:cBhvr additive="repl">
                                        <p:cTn id="7" dur="500" fill="hold"/>
                                        <p:tgtEl>
                                          <p:spTgt spid="1024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0242">
                                            <p:txEl>
                                              <p:pRg st="0" end="0"/>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0242">
                                            <p:txEl>
                                              <p:pRg st="3" end="3"/>
                                            </p:txEl>
                                          </p:spTgt>
                                        </p:tgtEl>
                                        <p:attrNameLst>
                                          <p:attrName>style.visibility</p:attrName>
                                        </p:attrNameLst>
                                      </p:cBhvr>
                                      <p:to>
                                        <p:strVal val="visible"/>
                                      </p:to>
                                    </p:set>
                                    <p:anim calcmode="lin" valueType="num">
                                      <p:cBhvr additive="repl">
                                        <p:cTn id="11" dur="500" fill="hold"/>
                                        <p:tgtEl>
                                          <p:spTgt spid="10242">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10242">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3FD88A01-723B-0493-E0A0-42F4077ED7B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11266" name="Rectangle 2">
            <a:extLst>
              <a:ext uri="{FF2B5EF4-FFF2-40B4-BE49-F238E27FC236}">
                <a16:creationId xmlns:a16="http://schemas.microsoft.com/office/drawing/2014/main" id="{D8EC5997-9DB3-AFE7-CBCE-A5247E51C170}"/>
              </a:ext>
            </a:extLst>
          </p:cNvPr>
          <p:cNvSpPr>
            <a:spLocks noChangeArrowheads="1"/>
          </p:cNvSpPr>
          <p:nvPr/>
        </p:nvSpPr>
        <p:spPr bwMode="auto">
          <a:xfrm>
            <a:off x="395288" y="847725"/>
            <a:ext cx="8280400" cy="348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013"/>
              </a:spcAft>
            </a:pPr>
            <a:r>
              <a:rPr lang="el-GR" altLang="el-GR"/>
              <a:t>Ο διανομέας διοχετεύει τους διαδοχικούς αυτούς παλμούς υψηλής τάσης στον κάθε αναφλεκτήρα, με καθορισμένη σειρά (σειρά ανάφλεξης). </a:t>
            </a:r>
          </a:p>
          <a:p>
            <a:pPr algn="ctr" hangingPunct="1">
              <a:lnSpc>
                <a:spcPct val="100000"/>
              </a:lnSpc>
              <a:spcAft>
                <a:spcPts val="1013"/>
              </a:spcAft>
            </a:pPr>
            <a:endParaRPr lang="el-GR" altLang="el-GR"/>
          </a:p>
          <a:p>
            <a:pPr algn="ctr" hangingPunct="1">
              <a:lnSpc>
                <a:spcPct val="100000"/>
              </a:lnSpc>
              <a:spcAft>
                <a:spcPts val="1013"/>
              </a:spcAft>
            </a:pPr>
            <a:endParaRPr lang="el-GR" altLang="el-GR"/>
          </a:p>
          <a:p>
            <a:pPr algn="ctr" hangingPunct="1">
              <a:lnSpc>
                <a:spcPct val="100000"/>
              </a:lnSpc>
              <a:spcAft>
                <a:spcPts val="1013"/>
              </a:spcAft>
            </a:pPr>
            <a:r>
              <a:rPr lang="el-GR" altLang="el-GR"/>
              <a:t>Ο πυκνωτής, που είναι συνδεδεμένος στα άκρα των διακοπτών, σκοπό έχει να τους προφυλάσσει από τη φθορά -λόγω σπινθηρισμού-, ενώ βοηθά και στην απότομη διακοπή του πρωτεύοντος. Για να αυξηθεί, μάλιστα, ακόμη περισσότερο ο χρόνος ζωής των διακοπτών στα ηλεκτρονικά συστήματα, χρησιμοποιούνται κρυσταλλοτρίοδοι (τρανζίστορς), που είναι διατάξεις στις οποίες ένα μικρό ρεύμα στην είσοδο (κύκλωμα διακοπτών) ελέγχει ένα πολύ μεγαλύτερο ρεύμα στην έξοδο (πηνίο δευτερεύοντος κυκλώματος).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 calcmode="lin" valueType="num">
                                      <p:cBhvr additive="repl">
                                        <p:cTn id="7" dur="500" fill="hold"/>
                                        <p:tgtEl>
                                          <p:spTgt spid="11266">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1266">
                                            <p:txEl>
                                              <p:pRg st="0" end="0"/>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66">
                                            <p:txEl>
                                              <p:pRg st="3" end="3"/>
                                            </p:txEl>
                                          </p:spTgt>
                                        </p:tgtEl>
                                        <p:attrNameLst>
                                          <p:attrName>style.visibility</p:attrName>
                                        </p:attrNameLst>
                                      </p:cBhvr>
                                      <p:to>
                                        <p:strVal val="visible"/>
                                      </p:to>
                                    </p:set>
                                    <p:anim calcmode="lin" valueType="num">
                                      <p:cBhvr additive="repl">
                                        <p:cTn id="11" dur="500" fill="hold"/>
                                        <p:tgtEl>
                                          <p:spTgt spid="11266">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11266">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17A537BA-E3BA-656E-53BC-EB99061CD86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12290" name="Rectangle 2">
            <a:extLst>
              <a:ext uri="{FF2B5EF4-FFF2-40B4-BE49-F238E27FC236}">
                <a16:creationId xmlns:a16="http://schemas.microsoft.com/office/drawing/2014/main" id="{9A420DA2-7012-F9A1-4CED-1498CCFFC709}"/>
              </a:ext>
            </a:extLst>
          </p:cNvPr>
          <p:cNvSpPr>
            <a:spLocks noChangeArrowheads="1"/>
          </p:cNvSpPr>
          <p:nvPr/>
        </p:nvSpPr>
        <p:spPr bwMode="auto">
          <a:xfrm>
            <a:off x="395288" y="906463"/>
            <a:ext cx="8280400" cy="369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013"/>
              </a:spcAft>
            </a:pPr>
            <a:r>
              <a:rPr lang="el-GR" altLang="el-GR"/>
              <a:t>Ο σπινθήρας ανάφλεξης πρέπει να δίνεται σε κάθε κύλινδρο, όταν το έμβολο βρίσκεται σε ορισμένη απόσταση πριν από το Α.Ν.Σ., κατά το χρόνο της συμπίεσης, ώστε η μέγιστη πίεση, λόγω της καύσης, να επιτευχθεί τη στιγμή που το έμβολο θα βρίσκεται στο Α.Ν.Σ. </a:t>
            </a:r>
          </a:p>
          <a:p>
            <a:pPr algn="ctr" hangingPunct="1">
              <a:lnSpc>
                <a:spcPct val="100000"/>
              </a:lnSpc>
              <a:spcBef>
                <a:spcPts val="1213"/>
              </a:spcBef>
              <a:spcAft>
                <a:spcPts val="2413"/>
              </a:spcAft>
            </a:pPr>
            <a:r>
              <a:rPr lang="el-GR" altLang="el-GR"/>
              <a:t>Η απόσταση αυτή, η οποία μετράται σε γωνία περιστροφής του στροφαλοφόρου, λέγεται γωνία προπορείας της τάσης ανάφλεξης ή αβάνς. </a:t>
            </a:r>
          </a:p>
          <a:p>
            <a:pPr algn="ctr" hangingPunct="1">
              <a:lnSpc>
                <a:spcPct val="100000"/>
              </a:lnSpc>
              <a:spcAft>
                <a:spcPts val="1013"/>
              </a:spcAft>
            </a:pPr>
            <a:r>
              <a:rPr lang="el-GR" altLang="el-GR"/>
              <a:t>Η γωνία αυτή είναι σταθερή στις στροφές του ρελαντί και αυξάνεται μέχρι μια ορισμένη τιμή, με την αύξηση των στροφών του κινητήρα. Η αντικανονική μεταβολή της γωνίας αυτής αποτελεί ένδειξη βλάβης ή κακής ρύθμισης και είναι μια από τις κύριες αιτίες κακής καύσης του μίγματος και της χαμηλής απόδοσης του κινητήρα.</a:t>
            </a:r>
          </a:p>
        </p:txBody>
      </p:sp>
      <p:sp>
        <p:nvSpPr>
          <p:cNvPr id="12291" name="Rectangle 3">
            <a:extLst>
              <a:ext uri="{FF2B5EF4-FFF2-40B4-BE49-F238E27FC236}">
                <a16:creationId xmlns:a16="http://schemas.microsoft.com/office/drawing/2014/main" id="{1B8D38D6-DFA7-EB26-5591-F7DE29C36AFC}"/>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Προπορεία σπινθήρα (αβάνς)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 calcmode="lin" valueType="num">
                                      <p:cBhvr additive="repl">
                                        <p:cTn id="7" dur="500" fill="hold"/>
                                        <p:tgtEl>
                                          <p:spTgt spid="12290">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2290">
                                            <p:txEl>
                                              <p:pRg st="0" end="0"/>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2290">
                                            <p:txEl>
                                              <p:pRg st="1" end="1"/>
                                            </p:txEl>
                                          </p:spTgt>
                                        </p:tgtEl>
                                        <p:attrNameLst>
                                          <p:attrName>style.visibility</p:attrName>
                                        </p:attrNameLst>
                                      </p:cBhvr>
                                      <p:to>
                                        <p:strVal val="visible"/>
                                      </p:to>
                                    </p:set>
                                    <p:anim calcmode="lin" valueType="num">
                                      <p:cBhvr additive="repl">
                                        <p:cTn id="11" dur="500" fill="hold"/>
                                        <p:tgtEl>
                                          <p:spTgt spid="12290">
                                            <p:txEl>
                                              <p:pRg st="1" end="1"/>
                                            </p:txEl>
                                          </p:spTgt>
                                        </p:tgtEl>
                                        <p:attrNameLst>
                                          <p:attrName>ppt_x</p:attrName>
                                        </p:attrNameLst>
                                      </p:cBhvr>
                                      <p:tavLst>
                                        <p:tav tm="100000">
                                          <p:val>
                                            <p:strVal val="#ppt_x"/>
                                          </p:val>
                                        </p:tav>
                                        <p:tav>
                                          <p:val>
                                            <p:strVal val="#ppt_x"/>
                                          </p:val>
                                        </p:tav>
                                      </p:tavLst>
                                    </p:anim>
                                    <p:anim calcmode="lin" valueType="num">
                                      <p:cBhvr additive="repl">
                                        <p:cTn id="12" dur="500" fill="hold"/>
                                        <p:tgtEl>
                                          <p:spTgt spid="12290">
                                            <p:txEl>
                                              <p:pRg st="1" end="1"/>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2290">
                                            <p:txEl>
                                              <p:pRg st="2" end="2"/>
                                            </p:txEl>
                                          </p:spTgt>
                                        </p:tgtEl>
                                        <p:attrNameLst>
                                          <p:attrName>style.visibility</p:attrName>
                                        </p:attrNameLst>
                                      </p:cBhvr>
                                      <p:to>
                                        <p:strVal val="visible"/>
                                      </p:to>
                                    </p:set>
                                    <p:anim calcmode="lin" valueType="num">
                                      <p:cBhvr additive="repl">
                                        <p:cTn id="15" dur="500" fill="hold"/>
                                        <p:tgtEl>
                                          <p:spTgt spid="12290">
                                            <p:txEl>
                                              <p:pRg st="2" end="2"/>
                                            </p:txEl>
                                          </p:spTgt>
                                        </p:tgtEl>
                                        <p:attrNameLst>
                                          <p:attrName>ppt_x</p:attrName>
                                        </p:attrNameLst>
                                      </p:cBhvr>
                                      <p:tavLst>
                                        <p:tav tm="100000">
                                          <p:val>
                                            <p:strVal val="#ppt_x"/>
                                          </p:val>
                                        </p:tav>
                                        <p:tav>
                                          <p:val>
                                            <p:strVal val="#ppt_x"/>
                                          </p:val>
                                        </p:tav>
                                      </p:tavLst>
                                    </p:anim>
                                    <p:anim calcmode="lin" valueType="num">
                                      <p:cBhvr additive="repl">
                                        <p:cTn id="16" dur="500" fill="hold"/>
                                        <p:tgtEl>
                                          <p:spTgt spid="12290">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72CF1E95-2560-7928-B006-DBF73EF8F1C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Συστήματα Ανάφλεξης</a:t>
            </a:r>
          </a:p>
        </p:txBody>
      </p:sp>
      <p:sp>
        <p:nvSpPr>
          <p:cNvPr id="13314" name="Rectangle 2">
            <a:extLst>
              <a:ext uri="{FF2B5EF4-FFF2-40B4-BE49-F238E27FC236}">
                <a16:creationId xmlns:a16="http://schemas.microsoft.com/office/drawing/2014/main" id="{B0E26EE5-8C0D-6B7C-C9D8-6E4644A5289E}"/>
              </a:ext>
            </a:extLst>
          </p:cNvPr>
          <p:cNvSpPr>
            <a:spLocks noChangeArrowheads="1"/>
          </p:cNvSpPr>
          <p:nvPr/>
        </p:nvSpPr>
        <p:spPr bwMode="auto">
          <a:xfrm>
            <a:off x="395288" y="906463"/>
            <a:ext cx="8280400" cy="355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55600" indent="-265113">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013"/>
              </a:spcAft>
            </a:pPr>
            <a:r>
              <a:rPr lang="el-GR" altLang="el-GR"/>
              <a:t>Ενδείξεις λανθασμένης προπορείας σπινθήρα είναι: </a:t>
            </a:r>
          </a:p>
          <a:p>
            <a:pPr hangingPunct="1">
              <a:lnSpc>
                <a:spcPct val="100000"/>
              </a:lnSpc>
              <a:spcAft>
                <a:spcPts val="1813"/>
              </a:spcAft>
              <a:buSzPct val="87000"/>
              <a:buFont typeface="Times New Roman" panose="02020603050405020304" pitchFamily="18" charset="0"/>
              <a:buBlip>
                <a:blip r:embed="rId3"/>
              </a:buBlip>
            </a:pPr>
            <a:r>
              <a:rPr lang="el-GR" altLang="el-GR"/>
              <a:t>Η δύσκολη εκκίνηση του κινητήρα. </a:t>
            </a:r>
          </a:p>
          <a:p>
            <a:pPr hangingPunct="1">
              <a:lnSpc>
                <a:spcPct val="100000"/>
              </a:lnSpc>
              <a:spcAft>
                <a:spcPts val="1813"/>
              </a:spcAft>
              <a:buSzPct val="87000"/>
              <a:buFont typeface="Times New Roman" panose="02020603050405020304" pitchFamily="18" charset="0"/>
              <a:buBlip>
                <a:blip r:embed="rId3"/>
              </a:buBlip>
            </a:pPr>
            <a:r>
              <a:rPr lang="el-GR" altLang="el-GR"/>
              <a:t>Η κρουστική καύση ή αυτανάφλεξη (πειράκια). </a:t>
            </a:r>
          </a:p>
          <a:p>
            <a:pPr hangingPunct="1">
              <a:lnSpc>
                <a:spcPct val="100000"/>
              </a:lnSpc>
              <a:spcAft>
                <a:spcPts val="1813"/>
              </a:spcAft>
              <a:buSzPct val="87000"/>
              <a:buFont typeface="Times New Roman" panose="02020603050405020304" pitchFamily="18" charset="0"/>
              <a:buBlip>
                <a:blip r:embed="rId3"/>
              </a:buBlip>
            </a:pPr>
            <a:r>
              <a:rPr lang="el-GR" altLang="el-GR"/>
              <a:t>Η μη ομαλή λειτουργία του κινητήρα (ρετάρισμα). </a:t>
            </a:r>
          </a:p>
          <a:p>
            <a:pPr hangingPunct="1">
              <a:lnSpc>
                <a:spcPct val="100000"/>
              </a:lnSpc>
              <a:spcAft>
                <a:spcPts val="1813"/>
              </a:spcAft>
              <a:buSzPct val="87000"/>
              <a:buFont typeface="Times New Roman" panose="02020603050405020304" pitchFamily="18" charset="0"/>
              <a:buBlip>
                <a:blip r:embed="rId3"/>
              </a:buBlip>
            </a:pPr>
            <a:r>
              <a:rPr lang="el-GR" altLang="el-GR"/>
              <a:t>Η υπερθέρμανση του κινητήρα.</a:t>
            </a:r>
          </a:p>
          <a:p>
            <a:pPr hangingPunct="1">
              <a:lnSpc>
                <a:spcPct val="100000"/>
              </a:lnSpc>
              <a:spcAft>
                <a:spcPts val="1813"/>
              </a:spcAft>
              <a:buSzPct val="87000"/>
              <a:buFont typeface="Times New Roman" panose="02020603050405020304" pitchFamily="18" charset="0"/>
              <a:buBlip>
                <a:blip r:embed="rId3"/>
              </a:buBlip>
            </a:pPr>
            <a:r>
              <a:rPr lang="el-GR" altLang="el-GR"/>
              <a:t>Οι «ανάποδες στροφές», δηλαδή η συνέχιση της λειτουργίας του κινητήρα μετά τη διακοπή του (το σβήσιμό του), και </a:t>
            </a:r>
          </a:p>
          <a:p>
            <a:pPr hangingPunct="1">
              <a:lnSpc>
                <a:spcPct val="100000"/>
              </a:lnSpc>
              <a:spcAft>
                <a:spcPts val="1813"/>
              </a:spcAft>
              <a:buSzPct val="87000"/>
              <a:buFont typeface="Times New Roman" panose="02020603050405020304" pitchFamily="18" charset="0"/>
              <a:buBlip>
                <a:blip r:embed="rId3"/>
              </a:buBlip>
            </a:pPr>
            <a:r>
              <a:rPr lang="el-GR" altLang="el-GR"/>
              <a:t>Οι κραδασμοί και η μικρή ισχύς του κινητήρα</a:t>
            </a:r>
          </a:p>
        </p:txBody>
      </p:sp>
      <p:sp>
        <p:nvSpPr>
          <p:cNvPr id="13315" name="Rectangle 3">
            <a:extLst>
              <a:ext uri="{FF2B5EF4-FFF2-40B4-BE49-F238E27FC236}">
                <a16:creationId xmlns:a16="http://schemas.microsoft.com/office/drawing/2014/main" id="{72553C1B-1EE6-5EC2-6ABE-3B8186078829}"/>
              </a:ext>
            </a:extLst>
          </p:cNvPr>
          <p:cNvSpPr>
            <a:spLocks noChangeArrowheads="1"/>
          </p:cNvSpPr>
          <p:nvPr/>
        </p:nvSpPr>
        <p:spPr bwMode="auto">
          <a:xfrm>
            <a:off x="611188" y="411163"/>
            <a:ext cx="38877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2000">
                <a:solidFill>
                  <a:srgbClr val="0B5394"/>
                </a:solidFill>
                <a:latin typeface="Calibri" panose="020F0502020204030204" pitchFamily="34" charset="0"/>
              </a:rPr>
              <a:t>Προπορεία σπινθήρα (αβάνς)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500"/>
                                  </p:stCondLst>
                                  <p:childTnLst>
                                    <p:set>
                                      <p:cBhvr additive="repl">
                                        <p:cTn id="6" dur="1" fill="hold">
                                          <p:stCondLst>
                                            <p:cond delay="0"/>
                                          </p:stCondLst>
                                        </p:cTn>
                                        <p:tgtEl>
                                          <p:spTgt spid="13314">
                                            <p:txEl>
                                              <p:pRg st="1" end="1"/>
                                            </p:txEl>
                                          </p:spTgt>
                                        </p:tgtEl>
                                        <p:attrNameLst>
                                          <p:attrName>style.visibility</p:attrName>
                                        </p:attrNameLst>
                                      </p:cBhvr>
                                      <p:to>
                                        <p:strVal val="visible"/>
                                      </p:to>
                                    </p:set>
                                    <p:anim calcmode="lin" valueType="num">
                                      <p:cBhvr additive="repl">
                                        <p:cTn id="7" dur="500" fill="hold"/>
                                        <p:tgtEl>
                                          <p:spTgt spid="13314">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13314">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500"/>
                                  </p:stCondLst>
                                  <p:childTnLst>
                                    <p:set>
                                      <p:cBhvr additive="repl">
                                        <p:cTn id="10" dur="1" fill="hold">
                                          <p:stCondLst>
                                            <p:cond delay="0"/>
                                          </p:stCondLst>
                                        </p:cTn>
                                        <p:tgtEl>
                                          <p:spTgt spid="13314">
                                            <p:txEl>
                                              <p:pRg st="2" end="2"/>
                                            </p:txEl>
                                          </p:spTgt>
                                        </p:tgtEl>
                                        <p:attrNameLst>
                                          <p:attrName>style.visibility</p:attrName>
                                        </p:attrNameLst>
                                      </p:cBhvr>
                                      <p:to>
                                        <p:strVal val="visible"/>
                                      </p:to>
                                    </p:set>
                                    <p:anim calcmode="lin" valueType="num">
                                      <p:cBhvr additive="repl">
                                        <p:cTn id="11" dur="500" fill="hold"/>
                                        <p:tgtEl>
                                          <p:spTgt spid="13314">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13314">
                                            <p:txEl>
                                              <p:pRg st="2" end="2"/>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500"/>
                                  </p:stCondLst>
                                  <p:childTnLst>
                                    <p:set>
                                      <p:cBhvr additive="repl">
                                        <p:cTn id="14" dur="1" fill="hold">
                                          <p:stCondLst>
                                            <p:cond delay="0"/>
                                          </p:stCondLst>
                                        </p:cTn>
                                        <p:tgtEl>
                                          <p:spTgt spid="13314">
                                            <p:txEl>
                                              <p:pRg st="3" end="3"/>
                                            </p:txEl>
                                          </p:spTgt>
                                        </p:tgtEl>
                                        <p:attrNameLst>
                                          <p:attrName>style.visibility</p:attrName>
                                        </p:attrNameLst>
                                      </p:cBhvr>
                                      <p:to>
                                        <p:strVal val="visible"/>
                                      </p:to>
                                    </p:set>
                                    <p:anim calcmode="lin" valueType="num">
                                      <p:cBhvr additive="repl">
                                        <p:cTn id="15" dur="500" fill="hold"/>
                                        <p:tgtEl>
                                          <p:spTgt spid="13314">
                                            <p:txEl>
                                              <p:pRg st="3" end="3"/>
                                            </p:txEl>
                                          </p:spTgt>
                                        </p:tgtEl>
                                        <p:attrNameLst>
                                          <p:attrName>ppt_x</p:attrName>
                                        </p:attrNameLst>
                                      </p:cBhvr>
                                      <p:tavLst>
                                        <p:tav tm="100000">
                                          <p:val>
                                            <p:strVal val="#ppt_x"/>
                                          </p:val>
                                        </p:tav>
                                        <p:tav>
                                          <p:val>
                                            <p:strVal val="#ppt_x"/>
                                          </p:val>
                                        </p:tav>
                                      </p:tavLst>
                                    </p:anim>
                                    <p:anim calcmode="lin" valueType="num">
                                      <p:cBhvr additive="repl">
                                        <p:cTn id="16" dur="500" fill="hold"/>
                                        <p:tgtEl>
                                          <p:spTgt spid="13314">
                                            <p:txEl>
                                              <p:pRg st="3" end="3"/>
                                            </p:txEl>
                                          </p:spTgt>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500"/>
                                  </p:stCondLst>
                                  <p:childTnLst>
                                    <p:set>
                                      <p:cBhvr additive="repl">
                                        <p:cTn id="18" dur="1" fill="hold">
                                          <p:stCondLst>
                                            <p:cond delay="0"/>
                                          </p:stCondLst>
                                        </p:cTn>
                                        <p:tgtEl>
                                          <p:spTgt spid="13314">
                                            <p:txEl>
                                              <p:pRg st="4" end="4"/>
                                            </p:txEl>
                                          </p:spTgt>
                                        </p:tgtEl>
                                        <p:attrNameLst>
                                          <p:attrName>style.visibility</p:attrName>
                                        </p:attrNameLst>
                                      </p:cBhvr>
                                      <p:to>
                                        <p:strVal val="visible"/>
                                      </p:to>
                                    </p:set>
                                    <p:anim calcmode="lin" valueType="num">
                                      <p:cBhvr additive="repl">
                                        <p:cTn id="19" dur="500" fill="hold"/>
                                        <p:tgtEl>
                                          <p:spTgt spid="13314">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13314">
                                            <p:txEl>
                                              <p:pRg st="4" end="4"/>
                                            </p:txEl>
                                          </p:spTgt>
                                        </p:tgtEl>
                                        <p:attrNameLst>
                                          <p:attrName>ppt_y</p:attrName>
                                        </p:attrNameLst>
                                      </p:cBhvr>
                                      <p:tavLst>
                                        <p:tav tm="100000">
                                          <p:val>
                                            <p:strVal val="1+#ppt_h/2"/>
                                          </p:val>
                                        </p:tav>
                                        <p:tav>
                                          <p:val>
                                            <p:strVal val="#ppt_y"/>
                                          </p:val>
                                        </p:tav>
                                      </p:tavLst>
                                    </p:anim>
                                  </p:childTnLst>
                                </p:cTn>
                              </p:par>
                              <p:par>
                                <p:cTn id="21" presetID="2" presetClass="entr" presetSubtype="4" fill="hold" nodeType="withEffect">
                                  <p:stCondLst>
                                    <p:cond delay="500"/>
                                  </p:stCondLst>
                                  <p:childTnLst>
                                    <p:set>
                                      <p:cBhvr additive="repl">
                                        <p:cTn id="22" dur="1" fill="hold">
                                          <p:stCondLst>
                                            <p:cond delay="0"/>
                                          </p:stCondLst>
                                        </p:cTn>
                                        <p:tgtEl>
                                          <p:spTgt spid="13314">
                                            <p:txEl>
                                              <p:pRg st="5" end="5"/>
                                            </p:txEl>
                                          </p:spTgt>
                                        </p:tgtEl>
                                        <p:attrNameLst>
                                          <p:attrName>style.visibility</p:attrName>
                                        </p:attrNameLst>
                                      </p:cBhvr>
                                      <p:to>
                                        <p:strVal val="visible"/>
                                      </p:to>
                                    </p:set>
                                    <p:anim calcmode="lin" valueType="num">
                                      <p:cBhvr additive="repl">
                                        <p:cTn id="23" dur="500" fill="hold"/>
                                        <p:tgtEl>
                                          <p:spTgt spid="13314">
                                            <p:txEl>
                                              <p:pRg st="5" end="5"/>
                                            </p:txEl>
                                          </p:spTgt>
                                        </p:tgtEl>
                                        <p:attrNameLst>
                                          <p:attrName>ppt_x</p:attrName>
                                        </p:attrNameLst>
                                      </p:cBhvr>
                                      <p:tavLst>
                                        <p:tav tm="100000">
                                          <p:val>
                                            <p:strVal val="#ppt_x"/>
                                          </p:val>
                                        </p:tav>
                                        <p:tav>
                                          <p:val>
                                            <p:strVal val="#ppt_x"/>
                                          </p:val>
                                        </p:tav>
                                      </p:tavLst>
                                    </p:anim>
                                    <p:anim calcmode="lin" valueType="num">
                                      <p:cBhvr additive="repl">
                                        <p:cTn id="24" dur="500" fill="hold"/>
                                        <p:tgtEl>
                                          <p:spTgt spid="13314">
                                            <p:txEl>
                                              <p:pRg st="5" end="5"/>
                                            </p:txEl>
                                          </p:spTgt>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500"/>
                                  </p:stCondLst>
                                  <p:childTnLst>
                                    <p:set>
                                      <p:cBhvr additive="repl">
                                        <p:cTn id="26" dur="1" fill="hold">
                                          <p:stCondLst>
                                            <p:cond delay="0"/>
                                          </p:stCondLst>
                                        </p:cTn>
                                        <p:tgtEl>
                                          <p:spTgt spid="13314">
                                            <p:txEl>
                                              <p:pRg st="6" end="6"/>
                                            </p:txEl>
                                          </p:spTgt>
                                        </p:tgtEl>
                                        <p:attrNameLst>
                                          <p:attrName>style.visibility</p:attrName>
                                        </p:attrNameLst>
                                      </p:cBhvr>
                                      <p:to>
                                        <p:strVal val="visible"/>
                                      </p:to>
                                    </p:set>
                                    <p:anim calcmode="lin" valueType="num">
                                      <p:cBhvr additive="repl">
                                        <p:cTn id="27" dur="500" fill="hold"/>
                                        <p:tgtEl>
                                          <p:spTgt spid="13314">
                                            <p:txEl>
                                              <p:pRg st="6" end="6"/>
                                            </p:txEl>
                                          </p:spTgt>
                                        </p:tgtEl>
                                        <p:attrNameLst>
                                          <p:attrName>ppt_x</p:attrName>
                                        </p:attrNameLst>
                                      </p:cBhvr>
                                      <p:tavLst>
                                        <p:tav tm="100000">
                                          <p:val>
                                            <p:strVal val="#ppt_x"/>
                                          </p:val>
                                        </p:tav>
                                        <p:tav>
                                          <p:val>
                                            <p:strVal val="#ppt_x"/>
                                          </p:val>
                                        </p:tav>
                                      </p:tavLst>
                                    </p:anim>
                                    <p:anim calcmode="lin" valueType="num">
                                      <p:cBhvr additive="repl">
                                        <p:cTn id="28" dur="500" fill="hold"/>
                                        <p:tgtEl>
                                          <p:spTgt spid="13314">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onstantia"/>
        <a:ea typeface="AR PL SungtiL GB"/>
        <a:cs typeface="AR PL SungtiL GB"/>
      </a:majorFont>
      <a:minorFont>
        <a:latin typeface="Calibri"/>
        <a:ea typeface="AR PL SungtiL GB"/>
        <a:cs typeface="AR PL SungtiL GB"/>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effectLst/>
            <a:latin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Flow</Template>
  <TotalTime>772</TotalTime>
  <Words>3746</Words>
  <Application>Microsoft Macintosh PowerPoint</Application>
  <PresentationFormat>Προβολή στην οθόνη (16:9)</PresentationFormat>
  <Paragraphs>353</Paragraphs>
  <Slides>47</Slides>
  <Notes>47</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47</vt:i4>
      </vt:variant>
    </vt:vector>
  </HeadingPairs>
  <TitlesOfParts>
    <vt:vector size="57" baseType="lpstr">
      <vt:lpstr>Times New Roman</vt:lpstr>
      <vt:lpstr>Constantia</vt:lpstr>
      <vt:lpstr>AR PL SungtiL GB</vt:lpstr>
      <vt:lpstr>Calibri</vt:lpstr>
      <vt:lpstr>Arial</vt:lpstr>
      <vt:lpstr>DejaVu Sans</vt:lpstr>
      <vt:lpstr>Wingdings</vt:lpstr>
      <vt:lpstr>StarSymbol</vt:lpstr>
      <vt:lpstr>Θέμα του Office</vt:lpstr>
      <vt:lpstr>1_Θέμα του Office</vt:lpstr>
      <vt:lpstr>Μ.Ε.Κ.  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Μ.Ε.Κ.  Ι</dc:title>
  <dc:creator>xps</dc:creator>
  <cp:lastModifiedBy>GEORGIA GEORGATZOGLOU</cp:lastModifiedBy>
  <cp:revision>110</cp:revision>
  <cp:lastPrinted>1601-01-01T00:00:00Z</cp:lastPrinted>
  <dcterms:created xsi:type="dcterms:W3CDTF">2015-09-27T16:42:25Z</dcterms:created>
  <dcterms:modified xsi:type="dcterms:W3CDTF">2024-03-17T11:43:41Z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PresentationFormat">
    <vt:lpwstr>Προβολή στην οθόνη (16:9)</vt:lpwstr>
  </property>
  <property fmtid="{D5CDD505-2E9C-101B-9397-08002B2CF9AE}" pid="4" name="Slides">
    <vt:r8>48</vt:r8>
  </property>
</Properties>
</file>