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sldIdLst>
    <p:sldId id="256" r:id="rId2"/>
    <p:sldId id="257" r:id="rId3"/>
    <p:sldId id="258" r:id="rId4"/>
    <p:sldId id="259" r:id="rId5"/>
    <p:sldId id="260" r:id="rId6"/>
    <p:sldId id="261" r:id="rId7"/>
    <p:sldId id="266" r:id="rId8"/>
    <p:sldId id="267" r:id="rId9"/>
    <p:sldId id="269" r:id="rId10"/>
    <p:sldId id="270" r:id="rId11"/>
    <p:sldId id="263" r:id="rId12"/>
    <p:sldId id="268" r:id="rId13"/>
    <p:sldId id="265" r:id="rId14"/>
    <p:sldId id="264" r:id="rId1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3"/>
  </p:normalViewPr>
  <p:slideViewPr>
    <p:cSldViewPr snapToGrid="0">
      <p:cViewPr varScale="1">
        <p:scale>
          <a:sx n="76" d="100"/>
          <a:sy n="76" d="100"/>
        </p:scale>
        <p:origin x="216"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20343-3D0A-4C64-AEFD-855D7E271B1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812B615-1971-47FA-BB91-A4E56572AE98}">
      <dgm:prSet/>
      <dgm:spPr/>
      <dgm:t>
        <a:bodyPr/>
        <a:lstStyle/>
        <a:p>
          <a:r>
            <a:rPr lang="en-US" b="1"/>
            <a:t>Ο </a:t>
          </a:r>
          <a:r>
            <a:rPr lang="en-US" b="1" u="heavy"/>
            <a:t>ΣΤΡΟΦΑΛΟΦΟΡΟΣ ΑΞΟΝΑΣ</a:t>
          </a:r>
          <a:r>
            <a:rPr lang="en-US" b="1"/>
            <a:t> ΜΕΤΑΤΡΕΠΕΙ, ΜΕ ΤΗ ΒΟΗΘΕΙΑ ΤΩΝ ΔΙΩΣΤΗΡΩΝ, ΤΗΝ ΕΥΘΥΓΡΑΜΜΗ ΚΙΝΗΣΗ ΤΩΝ ΕΜΒΟΛΩΝ ΣΕ ΠΕΡΙΣΤΡΟΦΙΚΗ.</a:t>
          </a:r>
          <a:endParaRPr lang="en-US"/>
        </a:p>
      </dgm:t>
    </dgm:pt>
    <dgm:pt modelId="{E8BF2237-7B4A-4423-8186-ADEE16459D20}" type="parTrans" cxnId="{061D4CD9-9167-4F89-A817-3CE76357EBBC}">
      <dgm:prSet/>
      <dgm:spPr/>
      <dgm:t>
        <a:bodyPr/>
        <a:lstStyle/>
        <a:p>
          <a:endParaRPr lang="en-US"/>
        </a:p>
      </dgm:t>
    </dgm:pt>
    <dgm:pt modelId="{99EF5418-73E6-49F4-BAC2-AE874855EE03}" type="sibTrans" cxnId="{061D4CD9-9167-4F89-A817-3CE76357EBBC}">
      <dgm:prSet/>
      <dgm:spPr/>
      <dgm:t>
        <a:bodyPr/>
        <a:lstStyle/>
        <a:p>
          <a:endParaRPr lang="en-US"/>
        </a:p>
      </dgm:t>
    </dgm:pt>
    <dgm:pt modelId="{67CA49E4-6376-49B9-B80B-5EC6E5D2DD6A}">
      <dgm:prSet/>
      <dgm:spPr/>
      <dgm:t>
        <a:bodyPr/>
        <a:lstStyle/>
        <a:p>
          <a:r>
            <a:rPr lang="en-US" b="1"/>
            <a:t>ΕΧΕΙ ΧΑΡΑΚΤΗΡΙΣΤΙΚΟ ΣΠΑΣΤΟ ΣΧΗΜΑ, ΚΑΙ ΑΠΟΤΕΛΕΙΤΑΙ ΑΠΟ ΔΙΑΔΟΧΙΚΑ ΤΜΗΜΑΤΑ ΣΧΗΜΑΤΟΣ Π.</a:t>
          </a:r>
          <a:endParaRPr lang="en-US"/>
        </a:p>
      </dgm:t>
    </dgm:pt>
    <dgm:pt modelId="{D6AF97A9-9531-4BFF-BC64-DA80469FE2FC}" type="parTrans" cxnId="{F4856DCA-16F9-47B7-9809-C2264CB78A44}">
      <dgm:prSet/>
      <dgm:spPr/>
      <dgm:t>
        <a:bodyPr/>
        <a:lstStyle/>
        <a:p>
          <a:endParaRPr lang="en-US"/>
        </a:p>
      </dgm:t>
    </dgm:pt>
    <dgm:pt modelId="{9C5BC7C6-01D3-42C4-86A0-8C95D03644C9}" type="sibTrans" cxnId="{F4856DCA-16F9-47B7-9809-C2264CB78A44}">
      <dgm:prSet/>
      <dgm:spPr/>
      <dgm:t>
        <a:bodyPr/>
        <a:lstStyle/>
        <a:p>
          <a:endParaRPr lang="en-US"/>
        </a:p>
      </dgm:t>
    </dgm:pt>
    <dgm:pt modelId="{A2CC82AC-59B7-4985-87E7-8328EB7F09B2}">
      <dgm:prSet/>
      <dgm:spPr/>
      <dgm:t>
        <a:bodyPr/>
        <a:lstStyle/>
        <a:p>
          <a:r>
            <a:rPr lang="en-US" b="1"/>
            <a:t>ΕΙΝΑΙ ΕΝΑ ΑΠΟ ΤΑ ΒΑΡΥΤΕΡΑ ΚΑΙ ΑΚΡΙΒΟΤΕΡΑ ΤΜΗΜΑΤΑ ΤΟΥ ΚΙΝΗΤΗΡΑ.</a:t>
          </a:r>
          <a:endParaRPr lang="en-US"/>
        </a:p>
      </dgm:t>
    </dgm:pt>
    <dgm:pt modelId="{C65A5A5D-6799-4827-A415-F1CA0369D60B}" type="parTrans" cxnId="{4B44F3CD-D907-4D5A-893A-D6450DFB600F}">
      <dgm:prSet/>
      <dgm:spPr/>
      <dgm:t>
        <a:bodyPr/>
        <a:lstStyle/>
        <a:p>
          <a:endParaRPr lang="en-US"/>
        </a:p>
      </dgm:t>
    </dgm:pt>
    <dgm:pt modelId="{6789BCC1-F813-4CD9-94D7-5297DBC39C8B}" type="sibTrans" cxnId="{4B44F3CD-D907-4D5A-893A-D6450DFB600F}">
      <dgm:prSet/>
      <dgm:spPr/>
      <dgm:t>
        <a:bodyPr/>
        <a:lstStyle/>
        <a:p>
          <a:endParaRPr lang="en-US"/>
        </a:p>
      </dgm:t>
    </dgm:pt>
    <dgm:pt modelId="{F84D9A8F-B05F-4FD5-81A9-9367AE5F0D58}">
      <dgm:prSet/>
      <dgm:spPr/>
      <dgm:t>
        <a:bodyPr/>
        <a:lstStyle/>
        <a:p>
          <a:r>
            <a:rPr lang="en-US" b="1"/>
            <a:t>ΚΑΤΑΣΚΕΥΑΖΕΤΑΙ ΑΠΟ ΣΦΥΡΗΛΑΤΟ ΧΑΛΥΒΑ (ΧΡΩΜΟΝΙΚΕΛΙΟΥΧΟ ΑΝΟΞΕΙΔΩΤΟ ΧΑΛΥΒΑ) ΑΡΙΣΤΗΣ ΠΟΙΟΤΗΤΑΣ ΚΑΙ ΥΨΗΛΗΣ ΑΝΤΟΧΗΣ</a:t>
          </a:r>
          <a:endParaRPr lang="en-US"/>
        </a:p>
      </dgm:t>
    </dgm:pt>
    <dgm:pt modelId="{CA934974-DD94-44C6-8444-CC26D90A1471}" type="parTrans" cxnId="{F37CCA31-851D-4BF2-99F1-983087FF0F83}">
      <dgm:prSet/>
      <dgm:spPr/>
      <dgm:t>
        <a:bodyPr/>
        <a:lstStyle/>
        <a:p>
          <a:endParaRPr lang="en-US"/>
        </a:p>
      </dgm:t>
    </dgm:pt>
    <dgm:pt modelId="{9B7FE3EA-1E7B-4AE5-9693-201BC1168503}" type="sibTrans" cxnId="{F37CCA31-851D-4BF2-99F1-983087FF0F83}">
      <dgm:prSet/>
      <dgm:spPr/>
      <dgm:t>
        <a:bodyPr/>
        <a:lstStyle/>
        <a:p>
          <a:endParaRPr lang="en-US"/>
        </a:p>
      </dgm:t>
    </dgm:pt>
    <dgm:pt modelId="{4CEA1492-0AB5-9747-BD91-3BF59C7591B7}" type="pres">
      <dgm:prSet presAssocID="{15D20343-3D0A-4C64-AEFD-855D7E271B19}" presName="linear" presStyleCnt="0">
        <dgm:presLayoutVars>
          <dgm:animLvl val="lvl"/>
          <dgm:resizeHandles val="exact"/>
        </dgm:presLayoutVars>
      </dgm:prSet>
      <dgm:spPr/>
    </dgm:pt>
    <dgm:pt modelId="{BC9DB372-1260-7940-8201-F124014CF124}" type="pres">
      <dgm:prSet presAssocID="{1812B615-1971-47FA-BB91-A4E56572AE98}" presName="parentText" presStyleLbl="node1" presStyleIdx="0" presStyleCnt="4">
        <dgm:presLayoutVars>
          <dgm:chMax val="0"/>
          <dgm:bulletEnabled val="1"/>
        </dgm:presLayoutVars>
      </dgm:prSet>
      <dgm:spPr/>
    </dgm:pt>
    <dgm:pt modelId="{9A5F8D4F-64A1-994A-B0B7-FF5A51E714A9}" type="pres">
      <dgm:prSet presAssocID="{99EF5418-73E6-49F4-BAC2-AE874855EE03}" presName="spacer" presStyleCnt="0"/>
      <dgm:spPr/>
    </dgm:pt>
    <dgm:pt modelId="{E400F121-E43F-3045-815B-75DE431CBBA1}" type="pres">
      <dgm:prSet presAssocID="{67CA49E4-6376-49B9-B80B-5EC6E5D2DD6A}" presName="parentText" presStyleLbl="node1" presStyleIdx="1" presStyleCnt="4">
        <dgm:presLayoutVars>
          <dgm:chMax val="0"/>
          <dgm:bulletEnabled val="1"/>
        </dgm:presLayoutVars>
      </dgm:prSet>
      <dgm:spPr/>
    </dgm:pt>
    <dgm:pt modelId="{C6021A49-FF0F-A64D-87F9-6C011E6DAC30}" type="pres">
      <dgm:prSet presAssocID="{9C5BC7C6-01D3-42C4-86A0-8C95D03644C9}" presName="spacer" presStyleCnt="0"/>
      <dgm:spPr/>
    </dgm:pt>
    <dgm:pt modelId="{EEBEE696-2B29-674E-8C0D-8CE5E1366FD2}" type="pres">
      <dgm:prSet presAssocID="{A2CC82AC-59B7-4985-87E7-8328EB7F09B2}" presName="parentText" presStyleLbl="node1" presStyleIdx="2" presStyleCnt="4">
        <dgm:presLayoutVars>
          <dgm:chMax val="0"/>
          <dgm:bulletEnabled val="1"/>
        </dgm:presLayoutVars>
      </dgm:prSet>
      <dgm:spPr/>
    </dgm:pt>
    <dgm:pt modelId="{A3C0FC77-C73A-1B40-BBFE-412DB0EF4B8E}" type="pres">
      <dgm:prSet presAssocID="{6789BCC1-F813-4CD9-94D7-5297DBC39C8B}" presName="spacer" presStyleCnt="0"/>
      <dgm:spPr/>
    </dgm:pt>
    <dgm:pt modelId="{6150A238-63F3-5E4B-9D53-860CC6AF6056}" type="pres">
      <dgm:prSet presAssocID="{F84D9A8F-B05F-4FD5-81A9-9367AE5F0D58}" presName="parentText" presStyleLbl="node1" presStyleIdx="3" presStyleCnt="4">
        <dgm:presLayoutVars>
          <dgm:chMax val="0"/>
          <dgm:bulletEnabled val="1"/>
        </dgm:presLayoutVars>
      </dgm:prSet>
      <dgm:spPr/>
    </dgm:pt>
  </dgm:ptLst>
  <dgm:cxnLst>
    <dgm:cxn modelId="{F37CCA31-851D-4BF2-99F1-983087FF0F83}" srcId="{15D20343-3D0A-4C64-AEFD-855D7E271B19}" destId="{F84D9A8F-B05F-4FD5-81A9-9367AE5F0D58}" srcOrd="3" destOrd="0" parTransId="{CA934974-DD94-44C6-8444-CC26D90A1471}" sibTransId="{9B7FE3EA-1E7B-4AE5-9693-201BC1168503}"/>
    <dgm:cxn modelId="{7F23EE64-98A3-BC47-9247-2DCDBF54801A}" type="presOf" srcId="{A2CC82AC-59B7-4985-87E7-8328EB7F09B2}" destId="{EEBEE696-2B29-674E-8C0D-8CE5E1366FD2}" srcOrd="0" destOrd="0" presId="urn:microsoft.com/office/officeart/2005/8/layout/vList2"/>
    <dgm:cxn modelId="{3DF0446C-11DC-004D-9B34-8C613404C534}" type="presOf" srcId="{67CA49E4-6376-49B9-B80B-5EC6E5D2DD6A}" destId="{E400F121-E43F-3045-815B-75DE431CBBA1}" srcOrd="0" destOrd="0" presId="urn:microsoft.com/office/officeart/2005/8/layout/vList2"/>
    <dgm:cxn modelId="{BA2DD4AE-6E49-7349-96E3-EB70B0FAFF1A}" type="presOf" srcId="{15D20343-3D0A-4C64-AEFD-855D7E271B19}" destId="{4CEA1492-0AB5-9747-BD91-3BF59C7591B7}" srcOrd="0" destOrd="0" presId="urn:microsoft.com/office/officeart/2005/8/layout/vList2"/>
    <dgm:cxn modelId="{DAAE12C8-5410-AB4B-996F-0725CA14DCCB}" type="presOf" srcId="{F84D9A8F-B05F-4FD5-81A9-9367AE5F0D58}" destId="{6150A238-63F3-5E4B-9D53-860CC6AF6056}" srcOrd="0" destOrd="0" presId="urn:microsoft.com/office/officeart/2005/8/layout/vList2"/>
    <dgm:cxn modelId="{F4856DCA-16F9-47B7-9809-C2264CB78A44}" srcId="{15D20343-3D0A-4C64-AEFD-855D7E271B19}" destId="{67CA49E4-6376-49B9-B80B-5EC6E5D2DD6A}" srcOrd="1" destOrd="0" parTransId="{D6AF97A9-9531-4BFF-BC64-DA80469FE2FC}" sibTransId="{9C5BC7C6-01D3-42C4-86A0-8C95D03644C9}"/>
    <dgm:cxn modelId="{4B44F3CD-D907-4D5A-893A-D6450DFB600F}" srcId="{15D20343-3D0A-4C64-AEFD-855D7E271B19}" destId="{A2CC82AC-59B7-4985-87E7-8328EB7F09B2}" srcOrd="2" destOrd="0" parTransId="{C65A5A5D-6799-4827-A415-F1CA0369D60B}" sibTransId="{6789BCC1-F813-4CD9-94D7-5297DBC39C8B}"/>
    <dgm:cxn modelId="{061D4CD9-9167-4F89-A817-3CE76357EBBC}" srcId="{15D20343-3D0A-4C64-AEFD-855D7E271B19}" destId="{1812B615-1971-47FA-BB91-A4E56572AE98}" srcOrd="0" destOrd="0" parTransId="{E8BF2237-7B4A-4423-8186-ADEE16459D20}" sibTransId="{99EF5418-73E6-49F4-BAC2-AE874855EE03}"/>
    <dgm:cxn modelId="{5A8BEEF7-D3E9-7D48-AE70-436F6303EAF2}" type="presOf" srcId="{1812B615-1971-47FA-BB91-A4E56572AE98}" destId="{BC9DB372-1260-7940-8201-F124014CF124}" srcOrd="0" destOrd="0" presId="urn:microsoft.com/office/officeart/2005/8/layout/vList2"/>
    <dgm:cxn modelId="{36E98115-921A-5E4A-8856-B7728EA1961A}" type="presParOf" srcId="{4CEA1492-0AB5-9747-BD91-3BF59C7591B7}" destId="{BC9DB372-1260-7940-8201-F124014CF124}" srcOrd="0" destOrd="0" presId="urn:microsoft.com/office/officeart/2005/8/layout/vList2"/>
    <dgm:cxn modelId="{BC8ED109-6369-5C42-9673-451B888B98AF}" type="presParOf" srcId="{4CEA1492-0AB5-9747-BD91-3BF59C7591B7}" destId="{9A5F8D4F-64A1-994A-B0B7-FF5A51E714A9}" srcOrd="1" destOrd="0" presId="urn:microsoft.com/office/officeart/2005/8/layout/vList2"/>
    <dgm:cxn modelId="{1BC37044-0B5E-6444-AEEA-4A1E28B89087}" type="presParOf" srcId="{4CEA1492-0AB5-9747-BD91-3BF59C7591B7}" destId="{E400F121-E43F-3045-815B-75DE431CBBA1}" srcOrd="2" destOrd="0" presId="urn:microsoft.com/office/officeart/2005/8/layout/vList2"/>
    <dgm:cxn modelId="{B1BA7E4F-6463-BC4F-80DC-5893FA39049D}" type="presParOf" srcId="{4CEA1492-0AB5-9747-BD91-3BF59C7591B7}" destId="{C6021A49-FF0F-A64D-87F9-6C011E6DAC30}" srcOrd="3" destOrd="0" presId="urn:microsoft.com/office/officeart/2005/8/layout/vList2"/>
    <dgm:cxn modelId="{AC10DD5E-2036-4D47-B125-DF2C0F283443}" type="presParOf" srcId="{4CEA1492-0AB5-9747-BD91-3BF59C7591B7}" destId="{EEBEE696-2B29-674E-8C0D-8CE5E1366FD2}" srcOrd="4" destOrd="0" presId="urn:microsoft.com/office/officeart/2005/8/layout/vList2"/>
    <dgm:cxn modelId="{A2EAF379-ECD5-BE44-8214-4FC4DF6001AE}" type="presParOf" srcId="{4CEA1492-0AB5-9747-BD91-3BF59C7591B7}" destId="{A3C0FC77-C73A-1B40-BBFE-412DB0EF4B8E}" srcOrd="5" destOrd="0" presId="urn:microsoft.com/office/officeart/2005/8/layout/vList2"/>
    <dgm:cxn modelId="{E9F43415-4BE4-D240-8261-4F086833DBD7}" type="presParOf" srcId="{4CEA1492-0AB5-9747-BD91-3BF59C7591B7}" destId="{6150A238-63F3-5E4B-9D53-860CC6AF605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DB372-1260-7940-8201-F124014CF124}">
      <dsp:nvSpPr>
        <dsp:cNvPr id="0" name=""/>
        <dsp:cNvSpPr/>
      </dsp:nvSpPr>
      <dsp:spPr>
        <a:xfrm>
          <a:off x="0" y="122442"/>
          <a:ext cx="7003777" cy="1347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Ο </a:t>
          </a:r>
          <a:r>
            <a:rPr lang="en-US" sz="2400" b="1" u="heavy" kern="1200"/>
            <a:t>ΣΤΡΟΦΑΛΟΦΟΡΟΣ ΑΞΟΝΑΣ</a:t>
          </a:r>
          <a:r>
            <a:rPr lang="en-US" sz="2400" b="1" kern="1200"/>
            <a:t> ΜΕΤΑΤΡΕΠΕΙ, ΜΕ ΤΗ ΒΟΗΘΕΙΑ ΤΩΝ ΔΙΩΣΤΗΡΩΝ, ΤΗΝ ΕΥΘΥΓΡΑΜΜΗ ΚΙΝΗΣΗ ΤΩΝ ΕΜΒΟΛΩΝ ΣΕ ΠΕΡΙΣΤΡΟΦΙΚΗ.</a:t>
          </a:r>
          <a:endParaRPr lang="en-US" sz="2400" kern="1200"/>
        </a:p>
      </dsp:txBody>
      <dsp:txXfrm>
        <a:off x="65796" y="188238"/>
        <a:ext cx="6872185" cy="1216248"/>
      </dsp:txXfrm>
    </dsp:sp>
    <dsp:sp modelId="{E400F121-E43F-3045-815B-75DE431CBBA1}">
      <dsp:nvSpPr>
        <dsp:cNvPr id="0" name=""/>
        <dsp:cNvSpPr/>
      </dsp:nvSpPr>
      <dsp:spPr>
        <a:xfrm>
          <a:off x="0" y="1539402"/>
          <a:ext cx="7003777" cy="1347840"/>
        </a:xfrm>
        <a:prstGeom prst="roundRect">
          <a:avLst/>
        </a:prstGeom>
        <a:solidFill>
          <a:schemeClr val="accent5">
            <a:hueOff val="-491727"/>
            <a:satOff val="2136"/>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ΕΧΕΙ ΧΑΡΑΚΤΗΡΙΣΤΙΚΟ ΣΠΑΣΤΟ ΣΧΗΜΑ, ΚΑΙ ΑΠΟΤΕΛΕΙΤΑΙ ΑΠΟ ΔΙΑΔΟΧΙΚΑ ΤΜΗΜΑΤΑ ΣΧΗΜΑΤΟΣ Π.</a:t>
          </a:r>
          <a:endParaRPr lang="en-US" sz="2400" kern="1200"/>
        </a:p>
      </dsp:txBody>
      <dsp:txXfrm>
        <a:off x="65796" y="1605198"/>
        <a:ext cx="6872185" cy="1216248"/>
      </dsp:txXfrm>
    </dsp:sp>
    <dsp:sp modelId="{EEBEE696-2B29-674E-8C0D-8CE5E1366FD2}">
      <dsp:nvSpPr>
        <dsp:cNvPr id="0" name=""/>
        <dsp:cNvSpPr/>
      </dsp:nvSpPr>
      <dsp:spPr>
        <a:xfrm>
          <a:off x="0" y="2956362"/>
          <a:ext cx="7003777" cy="1347840"/>
        </a:xfrm>
        <a:prstGeom prst="roundRect">
          <a:avLst/>
        </a:prstGeom>
        <a:solidFill>
          <a:schemeClr val="accent5">
            <a:hueOff val="-983453"/>
            <a:satOff val="4272"/>
            <a:lumOff val="2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ΕΙΝΑΙ ΕΝΑ ΑΠΟ ΤΑ ΒΑΡΥΤΕΡΑ ΚΑΙ ΑΚΡΙΒΟΤΕΡΑ ΤΜΗΜΑΤΑ ΤΟΥ ΚΙΝΗΤΗΡΑ.</a:t>
          </a:r>
          <a:endParaRPr lang="en-US" sz="2400" kern="1200"/>
        </a:p>
      </dsp:txBody>
      <dsp:txXfrm>
        <a:off x="65796" y="3022158"/>
        <a:ext cx="6872185" cy="1216248"/>
      </dsp:txXfrm>
    </dsp:sp>
    <dsp:sp modelId="{6150A238-63F3-5E4B-9D53-860CC6AF6056}">
      <dsp:nvSpPr>
        <dsp:cNvPr id="0" name=""/>
        <dsp:cNvSpPr/>
      </dsp:nvSpPr>
      <dsp:spPr>
        <a:xfrm>
          <a:off x="0" y="4373322"/>
          <a:ext cx="7003777" cy="1347840"/>
        </a:xfrm>
        <a:prstGeom prst="roundRect">
          <a:avLst/>
        </a:prstGeom>
        <a:solidFill>
          <a:schemeClr val="accent5">
            <a:hueOff val="-1475180"/>
            <a:satOff val="6408"/>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ΚΑΤΑΣΚΕΥΑΖΕΤΑΙ ΑΠΟ ΣΦΥΡΗΛΑΤΟ ΧΑΛΥΒΑ (ΧΡΩΜΟΝΙΚΕΛΙΟΥΧΟ ΑΝΟΞΕΙΔΩΤΟ ΧΑΛΥΒΑ) ΑΡΙΣΤΗΣ ΠΟΙΟΤΗΤΑΣ ΚΑΙ ΥΨΗΛΗΣ ΑΝΤΟΧΗΣ</a:t>
          </a:r>
          <a:endParaRPr lang="en-US" sz="2400" kern="1200"/>
        </a:p>
      </dsp:txBody>
      <dsp:txXfrm>
        <a:off x="65796" y="4439118"/>
        <a:ext cx="6872185" cy="12162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11/7/23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791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11/7/23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52924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11/7/23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97193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11/7/23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28654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11/7/23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44096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11/7/23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5744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11/7/23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4260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11/7/23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015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11/7/23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39682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11/7/23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5439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11/7/23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9841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11/7/23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85992275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30" r:id="rId9"/>
    <p:sldLayoutId id="2147483728" r:id="rId10"/>
    <p:sldLayoutId id="2147483729"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4.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3" name="Rectangle 12">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Τίτλος 1">
            <a:extLst>
              <a:ext uri="{FF2B5EF4-FFF2-40B4-BE49-F238E27FC236}">
                <a16:creationId xmlns:a16="http://schemas.microsoft.com/office/drawing/2014/main" id="{6FDE2DCC-15E1-2A3D-BDF2-CC386F4F1DBE}"/>
              </a:ext>
            </a:extLst>
          </p:cNvPr>
          <p:cNvSpPr>
            <a:spLocks noGrp="1"/>
          </p:cNvSpPr>
          <p:nvPr>
            <p:ph type="title"/>
          </p:nvPr>
        </p:nvSpPr>
        <p:spPr>
          <a:xfrm>
            <a:off x="251783" y="58902"/>
            <a:ext cx="6367367" cy="2667000"/>
          </a:xfrm>
        </p:spPr>
        <p:txBody>
          <a:bodyPr vert="horz" lIns="91440" tIns="45720" rIns="91440" bIns="45720" rtlCol="0" anchor="b">
            <a:normAutofit/>
          </a:bodyPr>
          <a:lstStyle/>
          <a:p>
            <a:r>
              <a:rPr lang="en-US" dirty="0" err="1">
                <a:solidFill>
                  <a:schemeClr val="tx2"/>
                </a:solidFill>
                <a:effectLst/>
              </a:rPr>
              <a:t>Στροφ</a:t>
            </a:r>
            <a:r>
              <a:rPr lang="en-US" dirty="0">
                <a:solidFill>
                  <a:schemeClr val="tx2"/>
                </a:solidFill>
                <a:effectLst/>
              </a:rPr>
              <a:t>α</a:t>
            </a:r>
            <a:r>
              <a:rPr lang="en-US" dirty="0" err="1">
                <a:solidFill>
                  <a:schemeClr val="tx2"/>
                </a:solidFill>
                <a:effectLst/>
              </a:rPr>
              <a:t>λοφόρος</a:t>
            </a:r>
            <a:r>
              <a:rPr lang="en-US" dirty="0">
                <a:solidFill>
                  <a:schemeClr val="tx2"/>
                </a:solidFill>
                <a:effectLst/>
              </a:rPr>
              <a:t> ά</a:t>
            </a:r>
            <a:r>
              <a:rPr lang="en-US" dirty="0" err="1">
                <a:solidFill>
                  <a:schemeClr val="tx2"/>
                </a:solidFill>
                <a:effectLst/>
              </a:rPr>
              <a:t>ξον</a:t>
            </a:r>
            <a:r>
              <a:rPr lang="en-US" dirty="0">
                <a:solidFill>
                  <a:schemeClr val="tx2"/>
                </a:solidFill>
                <a:effectLst/>
              </a:rPr>
              <a:t>α</a:t>
            </a:r>
            <a:r>
              <a:rPr lang="en-US" dirty="0" err="1">
                <a:solidFill>
                  <a:schemeClr val="tx2"/>
                </a:solidFill>
                <a:effectLst/>
              </a:rPr>
              <a:t>ς</a:t>
            </a:r>
            <a:r>
              <a:rPr lang="en-US" dirty="0">
                <a:solidFill>
                  <a:schemeClr val="tx2"/>
                </a:solidFill>
                <a:effectLst/>
              </a:rPr>
              <a:t> </a:t>
            </a:r>
            <a:br>
              <a:rPr lang="en-US" dirty="0">
                <a:solidFill>
                  <a:schemeClr val="tx2"/>
                </a:solidFill>
              </a:rPr>
            </a:br>
            <a:endParaRPr lang="en-US" dirty="0">
              <a:solidFill>
                <a:schemeClr val="tx2"/>
              </a:solidFill>
            </a:endParaRPr>
          </a:p>
        </p:txBody>
      </p:sp>
      <p:sp>
        <p:nvSpPr>
          <p:cNvPr id="3" name="Υπότιτλος 2">
            <a:extLst>
              <a:ext uri="{FF2B5EF4-FFF2-40B4-BE49-F238E27FC236}">
                <a16:creationId xmlns:a16="http://schemas.microsoft.com/office/drawing/2014/main" id="{498FB05E-4874-7760-8228-CE20AB38BF30}"/>
              </a:ext>
            </a:extLst>
          </p:cNvPr>
          <p:cNvSpPr>
            <a:spLocks noGrp="1"/>
          </p:cNvSpPr>
          <p:nvPr>
            <p:ph type="subTitle" idx="4294967295"/>
          </p:nvPr>
        </p:nvSpPr>
        <p:spPr>
          <a:xfrm>
            <a:off x="254832" y="1978702"/>
            <a:ext cx="6904919" cy="3715104"/>
          </a:xfrm>
        </p:spPr>
        <p:txBody>
          <a:bodyPr vert="horz" lIns="91440" tIns="45720" rIns="91440" bIns="45720" rtlCol="0" anchor="t">
            <a:normAutofit/>
          </a:bodyPr>
          <a:lstStyle/>
          <a:p>
            <a:pPr marL="0" indent="0">
              <a:buNone/>
            </a:pPr>
            <a:endParaRPr lang="en-US" sz="2200" dirty="0">
              <a:solidFill>
                <a:schemeClr val="tx2"/>
              </a:solidFill>
              <a:effectLst/>
            </a:endParaRPr>
          </a:p>
          <a:p>
            <a:pPr marL="0" indent="0">
              <a:buNone/>
            </a:pPr>
            <a:r>
              <a:rPr lang="en-US" sz="3200" dirty="0" err="1">
                <a:solidFill>
                  <a:schemeClr val="tx2"/>
                </a:solidFill>
                <a:effectLst/>
              </a:rPr>
              <a:t>Ο</a:t>
            </a:r>
            <a:r>
              <a:rPr lang="en-US" sz="3200" dirty="0">
                <a:solidFill>
                  <a:schemeClr val="tx2"/>
                </a:solidFill>
                <a:effectLst/>
              </a:rPr>
              <a:t> π</a:t>
            </a:r>
            <a:r>
              <a:rPr lang="en-US" sz="3200" dirty="0" err="1">
                <a:solidFill>
                  <a:schemeClr val="tx2"/>
                </a:solidFill>
                <a:effectLst/>
              </a:rPr>
              <a:t>ροορισμός</a:t>
            </a:r>
            <a:r>
              <a:rPr lang="en-US" sz="3200" dirty="0">
                <a:solidFill>
                  <a:schemeClr val="tx2"/>
                </a:solidFill>
                <a:effectLst/>
              </a:rPr>
              <a:t> </a:t>
            </a:r>
            <a:r>
              <a:rPr lang="en-US" sz="3200" dirty="0" err="1">
                <a:solidFill>
                  <a:schemeClr val="tx2"/>
                </a:solidFill>
                <a:effectLst/>
              </a:rPr>
              <a:t>του</a:t>
            </a:r>
            <a:r>
              <a:rPr lang="en-US" sz="3200" dirty="0">
                <a:solidFill>
                  <a:schemeClr val="tx2"/>
                </a:solidFill>
                <a:effectLst/>
              </a:rPr>
              <a:t> </a:t>
            </a:r>
            <a:r>
              <a:rPr lang="en-US" sz="3200" dirty="0" err="1">
                <a:solidFill>
                  <a:schemeClr val="tx2"/>
                </a:solidFill>
                <a:effectLst/>
              </a:rPr>
              <a:t>στροφ</a:t>
            </a:r>
            <a:r>
              <a:rPr lang="en-US" sz="3200" dirty="0">
                <a:solidFill>
                  <a:schemeClr val="tx2"/>
                </a:solidFill>
                <a:effectLst/>
              </a:rPr>
              <a:t>α</a:t>
            </a:r>
            <a:r>
              <a:rPr lang="en-US" sz="3200" dirty="0" err="1">
                <a:solidFill>
                  <a:schemeClr val="tx2"/>
                </a:solidFill>
                <a:effectLst/>
              </a:rPr>
              <a:t>λοφόρου</a:t>
            </a:r>
            <a:r>
              <a:rPr lang="en-US" sz="3200" dirty="0">
                <a:solidFill>
                  <a:schemeClr val="tx2"/>
                </a:solidFill>
                <a:effectLst/>
              </a:rPr>
              <a:t> ά</a:t>
            </a:r>
            <a:r>
              <a:rPr lang="en-US" sz="3200" dirty="0" err="1">
                <a:solidFill>
                  <a:schemeClr val="tx2"/>
                </a:solidFill>
                <a:effectLst/>
              </a:rPr>
              <a:t>ξον</a:t>
            </a:r>
            <a:r>
              <a:rPr lang="en-US" sz="3200" dirty="0">
                <a:solidFill>
                  <a:schemeClr val="tx2"/>
                </a:solidFill>
                <a:effectLst/>
              </a:rPr>
              <a:t>α </a:t>
            </a:r>
            <a:r>
              <a:rPr lang="en-US" sz="3200" dirty="0" err="1">
                <a:solidFill>
                  <a:schemeClr val="tx2"/>
                </a:solidFill>
                <a:effectLst/>
              </a:rPr>
              <a:t>είν</a:t>
            </a:r>
            <a:r>
              <a:rPr lang="en-US" sz="3200" dirty="0">
                <a:solidFill>
                  <a:schemeClr val="tx2"/>
                </a:solidFill>
                <a:effectLst/>
              </a:rPr>
              <a:t>α</a:t>
            </a:r>
            <a:r>
              <a:rPr lang="en-US" sz="3200" dirty="0" err="1">
                <a:solidFill>
                  <a:schemeClr val="tx2"/>
                </a:solidFill>
                <a:effectLst/>
              </a:rPr>
              <a:t>ι</a:t>
            </a:r>
            <a:r>
              <a:rPr lang="en-US" sz="3200" dirty="0">
                <a:solidFill>
                  <a:schemeClr val="tx2"/>
                </a:solidFill>
                <a:effectLst/>
              </a:rPr>
              <a:t> </a:t>
            </a:r>
            <a:r>
              <a:rPr lang="en-US" sz="3200" dirty="0" err="1">
                <a:solidFill>
                  <a:schemeClr val="tx2"/>
                </a:solidFill>
                <a:effectLst/>
              </a:rPr>
              <a:t>ν</a:t>
            </a:r>
            <a:r>
              <a:rPr lang="en-US" sz="3200" dirty="0">
                <a:solidFill>
                  <a:schemeClr val="tx2"/>
                </a:solidFill>
                <a:effectLst/>
              </a:rPr>
              <a:t>α </a:t>
            </a:r>
            <a:r>
              <a:rPr lang="en-US" sz="3200" dirty="0" err="1">
                <a:solidFill>
                  <a:schemeClr val="tx2"/>
                </a:solidFill>
                <a:effectLst/>
              </a:rPr>
              <a:t>μετ</a:t>
            </a:r>
            <a:r>
              <a:rPr lang="en-US" sz="3200" dirty="0">
                <a:solidFill>
                  <a:schemeClr val="tx2"/>
                </a:solidFill>
                <a:effectLst/>
              </a:rPr>
              <a:t>α</a:t>
            </a:r>
            <a:r>
              <a:rPr lang="en-US" sz="3200" dirty="0" err="1">
                <a:solidFill>
                  <a:schemeClr val="tx2"/>
                </a:solidFill>
                <a:effectLst/>
              </a:rPr>
              <a:t>τρε</a:t>
            </a:r>
            <a:r>
              <a:rPr lang="en-US" sz="3200" dirty="0">
                <a:solidFill>
                  <a:schemeClr val="tx2"/>
                </a:solidFill>
                <a:effectLst/>
              </a:rPr>
              <a:t>́π</a:t>
            </a:r>
            <a:r>
              <a:rPr lang="en-US" sz="3200" dirty="0" err="1">
                <a:solidFill>
                  <a:schemeClr val="tx2"/>
                </a:solidFill>
                <a:effectLst/>
              </a:rPr>
              <a:t>ει</a:t>
            </a:r>
            <a:r>
              <a:rPr lang="en-US" sz="3200" dirty="0">
                <a:solidFill>
                  <a:schemeClr val="tx2"/>
                </a:solidFill>
                <a:effectLst/>
              </a:rPr>
              <a:t>, </a:t>
            </a:r>
            <a:r>
              <a:rPr lang="en-US" sz="3200" dirty="0" err="1">
                <a:solidFill>
                  <a:schemeClr val="tx2"/>
                </a:solidFill>
                <a:effectLst/>
              </a:rPr>
              <a:t>με</a:t>
            </a:r>
            <a:r>
              <a:rPr lang="en-US" sz="3200" dirty="0">
                <a:solidFill>
                  <a:schemeClr val="tx2"/>
                </a:solidFill>
                <a:effectLst/>
              </a:rPr>
              <a:t> </a:t>
            </a:r>
            <a:r>
              <a:rPr lang="en-US" sz="3200" dirty="0" err="1">
                <a:solidFill>
                  <a:schemeClr val="tx2"/>
                </a:solidFill>
                <a:effectLst/>
              </a:rPr>
              <a:t>τη</a:t>
            </a:r>
            <a:r>
              <a:rPr lang="en-US" sz="3200" dirty="0">
                <a:solidFill>
                  <a:schemeClr val="tx2"/>
                </a:solidFill>
                <a:effectLst/>
              </a:rPr>
              <a:t> β</a:t>
            </a:r>
            <a:r>
              <a:rPr lang="en-US" sz="3200" dirty="0" err="1">
                <a:solidFill>
                  <a:schemeClr val="tx2"/>
                </a:solidFill>
                <a:effectLst/>
              </a:rPr>
              <a:t>οήθει</a:t>
            </a:r>
            <a:r>
              <a:rPr lang="en-US" sz="3200" dirty="0">
                <a:solidFill>
                  <a:schemeClr val="tx2"/>
                </a:solidFill>
                <a:effectLst/>
              </a:rPr>
              <a:t>α </a:t>
            </a:r>
            <a:r>
              <a:rPr lang="en-US" sz="3200" dirty="0" err="1">
                <a:solidFill>
                  <a:schemeClr val="tx2"/>
                </a:solidFill>
                <a:effectLst/>
              </a:rPr>
              <a:t>των</a:t>
            </a:r>
            <a:r>
              <a:rPr lang="en-US" sz="3200" dirty="0">
                <a:solidFill>
                  <a:schemeClr val="tx2"/>
                </a:solidFill>
                <a:effectLst/>
              </a:rPr>
              <a:t> </a:t>
            </a:r>
            <a:r>
              <a:rPr lang="en-US" sz="3200" dirty="0" err="1">
                <a:solidFill>
                  <a:schemeClr val="tx2"/>
                </a:solidFill>
                <a:effectLst/>
              </a:rPr>
              <a:t>στροφ</a:t>
            </a:r>
            <a:r>
              <a:rPr lang="en-US" sz="3200" dirty="0">
                <a:solidFill>
                  <a:schemeClr val="tx2"/>
                </a:solidFill>
                <a:effectLst/>
              </a:rPr>
              <a:t>ά</a:t>
            </a:r>
            <a:r>
              <a:rPr lang="en-US" sz="3200" dirty="0" err="1">
                <a:solidFill>
                  <a:schemeClr val="tx2"/>
                </a:solidFill>
                <a:effectLst/>
              </a:rPr>
              <a:t>λων</a:t>
            </a:r>
            <a:r>
              <a:rPr lang="en-US" sz="3200" dirty="0">
                <a:solidFill>
                  <a:schemeClr val="tx2"/>
                </a:solidFill>
                <a:effectLst/>
              </a:rPr>
              <a:t>, </a:t>
            </a:r>
            <a:r>
              <a:rPr lang="en-US" sz="3200" dirty="0" err="1">
                <a:solidFill>
                  <a:schemeClr val="tx2"/>
                </a:solidFill>
                <a:effectLst/>
              </a:rPr>
              <a:t>την</a:t>
            </a:r>
            <a:r>
              <a:rPr lang="en-US" sz="3200" dirty="0">
                <a:solidFill>
                  <a:schemeClr val="tx2"/>
                </a:solidFill>
                <a:effectLst/>
              </a:rPr>
              <a:t> πα</a:t>
            </a:r>
            <a:r>
              <a:rPr lang="en-US" sz="3200" dirty="0" err="1">
                <a:solidFill>
                  <a:schemeClr val="tx2"/>
                </a:solidFill>
                <a:effectLst/>
              </a:rPr>
              <a:t>λινδρομικη</a:t>
            </a:r>
            <a:r>
              <a:rPr lang="en-US" sz="3200" dirty="0">
                <a:solidFill>
                  <a:schemeClr val="tx2"/>
                </a:solidFill>
                <a:effectLst/>
              </a:rPr>
              <a:t>́ </a:t>
            </a:r>
            <a:r>
              <a:rPr lang="en-US" sz="3200" dirty="0" err="1">
                <a:solidFill>
                  <a:schemeClr val="tx2"/>
                </a:solidFill>
                <a:effectLst/>
              </a:rPr>
              <a:t>κίνηση</a:t>
            </a:r>
            <a:r>
              <a:rPr lang="en-US" sz="3200" dirty="0">
                <a:solidFill>
                  <a:schemeClr val="tx2"/>
                </a:solidFill>
                <a:effectLst/>
              </a:rPr>
              <a:t> </a:t>
            </a:r>
            <a:r>
              <a:rPr lang="en-US" sz="3200" dirty="0" err="1">
                <a:solidFill>
                  <a:schemeClr val="tx2"/>
                </a:solidFill>
                <a:effectLst/>
              </a:rPr>
              <a:t>του</a:t>
            </a:r>
            <a:r>
              <a:rPr lang="en-US" sz="3200" dirty="0">
                <a:solidFill>
                  <a:schemeClr val="tx2"/>
                </a:solidFill>
                <a:effectLst/>
              </a:rPr>
              <a:t> </a:t>
            </a:r>
            <a:r>
              <a:rPr lang="en-US" sz="3200" dirty="0" err="1">
                <a:solidFill>
                  <a:schemeClr val="tx2"/>
                </a:solidFill>
                <a:effectLst/>
              </a:rPr>
              <a:t>εμ</a:t>
            </a:r>
            <a:r>
              <a:rPr lang="en-US" sz="3200" dirty="0">
                <a:solidFill>
                  <a:schemeClr val="tx2"/>
                </a:solidFill>
                <a:effectLst/>
              </a:rPr>
              <a:t>β</a:t>
            </a:r>
            <a:r>
              <a:rPr lang="en-US" sz="3200" dirty="0" err="1">
                <a:solidFill>
                  <a:schemeClr val="tx2"/>
                </a:solidFill>
                <a:effectLst/>
              </a:rPr>
              <a:t>όλου</a:t>
            </a:r>
            <a:r>
              <a:rPr lang="en-US" sz="3200" dirty="0">
                <a:solidFill>
                  <a:schemeClr val="tx2"/>
                </a:solidFill>
                <a:effectLst/>
              </a:rPr>
              <a:t> </a:t>
            </a:r>
            <a:r>
              <a:rPr lang="en-US" sz="3200" dirty="0" err="1">
                <a:solidFill>
                  <a:schemeClr val="tx2"/>
                </a:solidFill>
                <a:effectLst/>
              </a:rPr>
              <a:t>σε</a:t>
            </a:r>
            <a:r>
              <a:rPr lang="en-US" sz="3200" dirty="0">
                <a:solidFill>
                  <a:schemeClr val="tx2"/>
                </a:solidFill>
                <a:effectLst/>
              </a:rPr>
              <a:t> π</a:t>
            </a:r>
            <a:r>
              <a:rPr lang="en-US" sz="3200" dirty="0" err="1">
                <a:solidFill>
                  <a:schemeClr val="tx2"/>
                </a:solidFill>
                <a:effectLst/>
              </a:rPr>
              <a:t>εριστροφικη</a:t>
            </a:r>
            <a:r>
              <a:rPr lang="en-US" sz="3200" dirty="0">
                <a:solidFill>
                  <a:schemeClr val="tx2"/>
                </a:solidFill>
                <a:effectLst/>
              </a:rPr>
              <a:t>́. </a:t>
            </a:r>
            <a:endParaRPr lang="en-US" sz="3200" dirty="0">
              <a:solidFill>
                <a:schemeClr val="tx2"/>
              </a:solidFill>
            </a:endParaRPr>
          </a:p>
          <a:p>
            <a:pPr marL="0" indent="0">
              <a:buNone/>
            </a:pPr>
            <a:endParaRPr lang="en-US" sz="2200" dirty="0">
              <a:solidFill>
                <a:schemeClr val="tx2"/>
              </a:solidFill>
            </a:endParaRPr>
          </a:p>
        </p:txBody>
      </p:sp>
      <p:pic>
        <p:nvPicPr>
          <p:cNvPr id="4" name="Picture 3">
            <a:extLst>
              <a:ext uri="{FF2B5EF4-FFF2-40B4-BE49-F238E27FC236}">
                <a16:creationId xmlns:a16="http://schemas.microsoft.com/office/drawing/2014/main" id="{EA37CE28-6B8D-4312-F2EE-77CBCE48D4DF}"/>
              </a:ext>
            </a:extLst>
          </p:cNvPr>
          <p:cNvPicPr>
            <a:picLocks noChangeAspect="1"/>
          </p:cNvPicPr>
          <p:nvPr/>
        </p:nvPicPr>
        <p:blipFill rotWithShape="1">
          <a:blip r:embed="rId3"/>
          <a:srcRect l="11988" r="25741" b="1"/>
          <a:stretch/>
        </p:blipFill>
        <p:spPr>
          <a:xfrm>
            <a:off x="7162800" y="10"/>
            <a:ext cx="5029200" cy="5693802"/>
          </a:xfrm>
          <a:prstGeom prst="rect">
            <a:avLst/>
          </a:prstGeom>
        </p:spPr>
      </p:pic>
      <p:sp>
        <p:nvSpPr>
          <p:cNvPr id="17" name="Rectangle 16">
            <a:extLst>
              <a:ext uri="{FF2B5EF4-FFF2-40B4-BE49-F238E27FC236}">
                <a16:creationId xmlns:a16="http://schemas.microsoft.com/office/drawing/2014/main" id="{04D834C7-8223-43DA-AA30-E15A1BC7B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3812"/>
            <a:ext cx="12192000" cy="1164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B62DE6C5-8EB8-4E41-B0FF-93563AA4C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5693811"/>
            <a:ext cx="12191999" cy="1164188"/>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47361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6CB937-FCFD-864A-7C37-9B4851E4BDA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E0E8E90-AA5E-D956-9FA7-82351310EC4F}"/>
              </a:ext>
            </a:extLst>
          </p:cNvPr>
          <p:cNvSpPr>
            <a:spLocks noGrp="1"/>
          </p:cNvSpPr>
          <p:nvPr>
            <p:ph sz="half" idx="1"/>
          </p:nvPr>
        </p:nvSpPr>
        <p:spPr/>
        <p:txBody>
          <a:bodyPr/>
          <a:lstStyle/>
          <a:p>
            <a:endParaRPr lang="el-GR"/>
          </a:p>
        </p:txBody>
      </p:sp>
      <p:sp>
        <p:nvSpPr>
          <p:cNvPr id="4" name="Θέση περιεχομένου 3">
            <a:extLst>
              <a:ext uri="{FF2B5EF4-FFF2-40B4-BE49-F238E27FC236}">
                <a16:creationId xmlns:a16="http://schemas.microsoft.com/office/drawing/2014/main" id="{35BA7A7C-3FC5-844C-5A59-60C31C19F131}"/>
              </a:ext>
            </a:extLst>
          </p:cNvPr>
          <p:cNvSpPr>
            <a:spLocks noGrp="1"/>
          </p:cNvSpPr>
          <p:nvPr>
            <p:ph sz="half" idx="2"/>
          </p:nvPr>
        </p:nvSpPr>
        <p:spPr/>
        <p:txBody>
          <a:bodyPr/>
          <a:lstStyle/>
          <a:p>
            <a:endParaRPr lang="el-GR"/>
          </a:p>
        </p:txBody>
      </p:sp>
    </p:spTree>
    <p:extLst>
      <p:ext uri="{BB962C8B-B14F-4D97-AF65-F5344CB8AC3E}">
        <p14:creationId xmlns:p14="http://schemas.microsoft.com/office/powerpoint/2010/main" val="985452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8"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0" name="Rectangle 1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2" name="Rectangle 14">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4" name="Picture 16">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19" name="Picture 18">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4" name="Θέση κειμένου 3">
            <a:extLst>
              <a:ext uri="{FF2B5EF4-FFF2-40B4-BE49-F238E27FC236}">
                <a16:creationId xmlns:a16="http://schemas.microsoft.com/office/drawing/2014/main" id="{A54687FA-23B5-57F3-D671-7F2290B0240B}"/>
              </a:ext>
            </a:extLst>
          </p:cNvPr>
          <p:cNvSpPr>
            <a:spLocks noGrp="1"/>
          </p:cNvSpPr>
          <p:nvPr>
            <p:ph type="body" sz="half" idx="2"/>
          </p:nvPr>
        </p:nvSpPr>
        <p:spPr>
          <a:xfrm>
            <a:off x="719529" y="2403097"/>
            <a:ext cx="10453750" cy="3709990"/>
          </a:xfrm>
        </p:spPr>
        <p:txBody>
          <a:bodyPr vert="horz" lIns="91440" tIns="45720" rIns="91440" bIns="45720" rtlCol="0" anchor="ctr">
            <a:normAutofit/>
          </a:bodyPr>
          <a:lstStyle/>
          <a:p>
            <a:r>
              <a:rPr lang="el-GR" sz="3200" dirty="0">
                <a:solidFill>
                  <a:schemeClr val="tx1"/>
                </a:solidFill>
                <a:effectLst/>
                <a:latin typeface="UBHelvetica"/>
              </a:rPr>
              <a:t>Ο </a:t>
            </a:r>
            <a:r>
              <a:rPr lang="el-GR" sz="3200" dirty="0" err="1">
                <a:solidFill>
                  <a:schemeClr val="tx1"/>
                </a:solidFill>
                <a:effectLst/>
                <a:latin typeface="UBHelvetica"/>
              </a:rPr>
              <a:t>σφόνδυλος</a:t>
            </a:r>
            <a:r>
              <a:rPr lang="el-GR" sz="3200" dirty="0">
                <a:solidFill>
                  <a:schemeClr val="tx1"/>
                </a:solidFill>
                <a:effectLst/>
                <a:latin typeface="UBHelvetica"/>
              </a:rPr>
              <a:t> ή το </a:t>
            </a:r>
            <a:r>
              <a:rPr lang="el-GR" sz="3200" dirty="0" err="1">
                <a:solidFill>
                  <a:schemeClr val="tx1"/>
                </a:solidFill>
                <a:effectLst/>
                <a:latin typeface="UBHelvetica"/>
              </a:rPr>
              <a:t>βολάν</a:t>
            </a:r>
            <a:r>
              <a:rPr lang="el-GR" sz="3200" dirty="0">
                <a:solidFill>
                  <a:schemeClr val="tx1"/>
                </a:solidFill>
                <a:effectLst/>
                <a:latin typeface="UBHelvetica"/>
              </a:rPr>
              <a:t> </a:t>
            </a:r>
            <a:r>
              <a:rPr lang="el-GR" sz="3200" dirty="0" err="1">
                <a:solidFill>
                  <a:schemeClr val="tx1"/>
                </a:solidFill>
                <a:effectLst/>
                <a:latin typeface="UBHelvetica"/>
              </a:rPr>
              <a:t>είναι</a:t>
            </a:r>
            <a:r>
              <a:rPr lang="el-GR" sz="3200" dirty="0">
                <a:solidFill>
                  <a:schemeClr val="tx1"/>
                </a:solidFill>
                <a:effectLst/>
                <a:latin typeface="UBHelvetica"/>
              </a:rPr>
              <a:t> </a:t>
            </a:r>
            <a:r>
              <a:rPr lang="el-GR" sz="3200" dirty="0" err="1">
                <a:solidFill>
                  <a:schemeClr val="tx1"/>
                </a:solidFill>
                <a:effectLst/>
                <a:latin typeface="UBHelvetica"/>
              </a:rPr>
              <a:t>ένας</a:t>
            </a:r>
            <a:r>
              <a:rPr lang="el-GR" sz="3200" dirty="0">
                <a:solidFill>
                  <a:schemeClr val="tx1"/>
                </a:solidFill>
                <a:effectLst/>
                <a:latin typeface="UBHelvetica"/>
              </a:rPr>
              <a:t> </a:t>
            </a:r>
            <a:r>
              <a:rPr lang="el-GR" sz="3200" dirty="0" err="1">
                <a:solidFill>
                  <a:schemeClr val="tx1"/>
                </a:solidFill>
                <a:effectLst/>
                <a:latin typeface="UBHelvetica"/>
              </a:rPr>
              <a:t>αρκετα</a:t>
            </a:r>
            <a:r>
              <a:rPr lang="el-GR" sz="3200" dirty="0">
                <a:solidFill>
                  <a:schemeClr val="tx1"/>
                </a:solidFill>
                <a:effectLst/>
                <a:latin typeface="UBHelvetica"/>
              </a:rPr>
              <a:t>́ </a:t>
            </a:r>
            <a:r>
              <a:rPr lang="el-GR" sz="3200" dirty="0" err="1">
                <a:solidFill>
                  <a:schemeClr val="tx1"/>
                </a:solidFill>
                <a:effectLst/>
                <a:latin typeface="UBHelvetica"/>
              </a:rPr>
              <a:t>βαρύς</a:t>
            </a:r>
            <a:r>
              <a:rPr lang="el-GR" sz="3200" dirty="0">
                <a:solidFill>
                  <a:schemeClr val="tx1"/>
                </a:solidFill>
                <a:effectLst/>
                <a:latin typeface="UBHelvetica"/>
              </a:rPr>
              <a:t> </a:t>
            </a:r>
            <a:r>
              <a:rPr lang="el-GR" sz="3200" dirty="0" err="1">
                <a:solidFill>
                  <a:schemeClr val="tx1"/>
                </a:solidFill>
                <a:effectLst/>
                <a:latin typeface="UBHelvetica"/>
              </a:rPr>
              <a:t>μεταλλικός</a:t>
            </a:r>
            <a:r>
              <a:rPr lang="el-GR" sz="3200" dirty="0">
                <a:solidFill>
                  <a:schemeClr val="tx1"/>
                </a:solidFill>
                <a:effectLst/>
                <a:latin typeface="UBHelvetica"/>
              </a:rPr>
              <a:t> </a:t>
            </a:r>
            <a:r>
              <a:rPr lang="el-GR" sz="3200" dirty="0" err="1">
                <a:solidFill>
                  <a:schemeClr val="tx1"/>
                </a:solidFill>
                <a:effectLst/>
                <a:latin typeface="UBHelvetica"/>
              </a:rPr>
              <a:t>δίσκος</a:t>
            </a:r>
            <a:r>
              <a:rPr lang="el-GR" sz="3200" dirty="0">
                <a:solidFill>
                  <a:schemeClr val="tx1"/>
                </a:solidFill>
                <a:effectLst/>
                <a:latin typeface="UBHelvetica"/>
              </a:rPr>
              <a:t>, που </a:t>
            </a:r>
            <a:r>
              <a:rPr lang="el-GR" sz="3200" dirty="0" err="1">
                <a:solidFill>
                  <a:schemeClr val="tx1"/>
                </a:solidFill>
                <a:effectLst/>
                <a:latin typeface="UBHelvetica"/>
              </a:rPr>
              <a:t>αποθηκεύει</a:t>
            </a:r>
            <a:r>
              <a:rPr lang="el-GR" sz="3200" dirty="0">
                <a:solidFill>
                  <a:schemeClr val="tx1"/>
                </a:solidFill>
                <a:effectLst/>
                <a:latin typeface="UBHelvetica"/>
              </a:rPr>
              <a:t> </a:t>
            </a:r>
            <a:r>
              <a:rPr lang="el-GR" sz="3200" dirty="0" err="1">
                <a:solidFill>
                  <a:schemeClr val="tx1"/>
                </a:solidFill>
                <a:effectLst/>
                <a:latin typeface="UBHelvetica"/>
              </a:rPr>
              <a:t>ενέργεια</a:t>
            </a:r>
            <a:r>
              <a:rPr lang="el-GR" sz="3200" dirty="0">
                <a:solidFill>
                  <a:schemeClr val="tx1"/>
                </a:solidFill>
                <a:effectLst/>
                <a:latin typeface="UBHelvetica"/>
              </a:rPr>
              <a:t> </a:t>
            </a:r>
            <a:r>
              <a:rPr lang="el-GR" sz="3200" dirty="0" err="1">
                <a:solidFill>
                  <a:schemeClr val="tx1"/>
                </a:solidFill>
                <a:effectLst/>
                <a:latin typeface="UBHelvetica"/>
              </a:rPr>
              <a:t>απο</a:t>
            </a:r>
            <a:r>
              <a:rPr lang="el-GR" sz="3200" dirty="0">
                <a:solidFill>
                  <a:schemeClr val="tx1"/>
                </a:solidFill>
                <a:effectLst/>
                <a:latin typeface="UBHelvetica"/>
              </a:rPr>
              <a:t>́ τον </a:t>
            </a:r>
            <a:r>
              <a:rPr lang="el-GR" sz="3200" dirty="0" err="1">
                <a:solidFill>
                  <a:schemeClr val="tx1"/>
                </a:solidFill>
                <a:effectLst/>
                <a:latin typeface="UBHelvetica"/>
              </a:rPr>
              <a:t>ωφέλιμο</a:t>
            </a:r>
            <a:r>
              <a:rPr lang="el-GR" sz="3200" dirty="0">
                <a:solidFill>
                  <a:schemeClr val="tx1"/>
                </a:solidFill>
                <a:effectLst/>
                <a:latin typeface="UBHelvetica"/>
              </a:rPr>
              <a:t> </a:t>
            </a:r>
            <a:r>
              <a:rPr lang="el-GR" sz="3200" dirty="0" err="1">
                <a:solidFill>
                  <a:schemeClr val="tx1"/>
                </a:solidFill>
                <a:effectLst/>
                <a:latin typeface="UBHelvetica"/>
              </a:rPr>
              <a:t>χρόνο</a:t>
            </a:r>
            <a:r>
              <a:rPr lang="el-GR" sz="3200" dirty="0">
                <a:solidFill>
                  <a:schemeClr val="tx1"/>
                </a:solidFill>
                <a:effectLst/>
                <a:latin typeface="UBHelvetica"/>
              </a:rPr>
              <a:t> της </a:t>
            </a:r>
            <a:r>
              <a:rPr lang="el-GR" sz="3200" dirty="0" err="1">
                <a:solidFill>
                  <a:schemeClr val="tx1"/>
                </a:solidFill>
                <a:effectLst/>
                <a:latin typeface="UBHelvetica"/>
              </a:rPr>
              <a:t>εκτόνωσης</a:t>
            </a:r>
            <a:r>
              <a:rPr lang="el-GR" sz="3200" dirty="0">
                <a:solidFill>
                  <a:schemeClr val="tx1"/>
                </a:solidFill>
                <a:effectLst/>
                <a:latin typeface="UBHelvetica"/>
              </a:rPr>
              <a:t> και στη </a:t>
            </a:r>
            <a:r>
              <a:rPr lang="el-GR" sz="3200" dirty="0" err="1">
                <a:solidFill>
                  <a:schemeClr val="tx1"/>
                </a:solidFill>
                <a:effectLst/>
                <a:latin typeface="UBHelvetica"/>
              </a:rPr>
              <a:t>συνέχεια</a:t>
            </a:r>
            <a:r>
              <a:rPr lang="el-GR" sz="3200" dirty="0">
                <a:solidFill>
                  <a:schemeClr val="tx1"/>
                </a:solidFill>
                <a:effectLst/>
                <a:latin typeface="UBHelvetica"/>
              </a:rPr>
              <a:t> την </a:t>
            </a:r>
            <a:r>
              <a:rPr lang="el-GR" sz="3200" dirty="0" err="1">
                <a:solidFill>
                  <a:schemeClr val="tx1"/>
                </a:solidFill>
                <a:effectLst/>
                <a:latin typeface="UBHelvetica"/>
              </a:rPr>
              <a:t>αποδεσμεύει</a:t>
            </a:r>
            <a:r>
              <a:rPr lang="el-GR" sz="3200" dirty="0">
                <a:solidFill>
                  <a:schemeClr val="tx1"/>
                </a:solidFill>
                <a:effectLst/>
                <a:latin typeface="UBHelvetica"/>
              </a:rPr>
              <a:t>, για να </a:t>
            </a:r>
            <a:r>
              <a:rPr lang="el-GR" sz="3200" dirty="0" err="1">
                <a:solidFill>
                  <a:schemeClr val="tx1"/>
                </a:solidFill>
                <a:effectLst/>
                <a:latin typeface="UBHelvetica"/>
              </a:rPr>
              <a:t>πραγματοποιηθούν</a:t>
            </a:r>
            <a:r>
              <a:rPr lang="el-GR" sz="3200" dirty="0">
                <a:solidFill>
                  <a:schemeClr val="tx1"/>
                </a:solidFill>
                <a:effectLst/>
                <a:latin typeface="UBHelvetica"/>
              </a:rPr>
              <a:t> οι </a:t>
            </a:r>
            <a:r>
              <a:rPr lang="el-GR" sz="3200" dirty="0" err="1">
                <a:solidFill>
                  <a:schemeClr val="tx1"/>
                </a:solidFill>
                <a:effectLst/>
                <a:latin typeface="UBHelvetica"/>
              </a:rPr>
              <a:t>υπόλοιποι</a:t>
            </a:r>
            <a:r>
              <a:rPr lang="el-GR" sz="3200" dirty="0">
                <a:solidFill>
                  <a:schemeClr val="tx1"/>
                </a:solidFill>
                <a:effectLst/>
                <a:latin typeface="UBHelvetica"/>
              </a:rPr>
              <a:t> τρεις </a:t>
            </a:r>
            <a:r>
              <a:rPr lang="el-GR" sz="3200" dirty="0" err="1">
                <a:solidFill>
                  <a:schemeClr val="tx1"/>
                </a:solidFill>
                <a:effectLst/>
                <a:latin typeface="UBHelvetica"/>
              </a:rPr>
              <a:t>παθητικοι</a:t>
            </a:r>
            <a:r>
              <a:rPr lang="el-GR" sz="3200" dirty="0">
                <a:solidFill>
                  <a:schemeClr val="tx1"/>
                </a:solidFill>
                <a:effectLst/>
                <a:latin typeface="UBHelvetica"/>
              </a:rPr>
              <a:t>́ </a:t>
            </a:r>
            <a:r>
              <a:rPr lang="el-GR" sz="3200" dirty="0" err="1">
                <a:solidFill>
                  <a:schemeClr val="tx1"/>
                </a:solidFill>
                <a:effectLst/>
                <a:latin typeface="UBHelvetica"/>
              </a:rPr>
              <a:t>χρόνοι</a:t>
            </a:r>
            <a:r>
              <a:rPr lang="el-GR" sz="3200" dirty="0">
                <a:solidFill>
                  <a:schemeClr val="tx1"/>
                </a:solidFill>
                <a:effectLst/>
                <a:latin typeface="UBHelvetica"/>
              </a:rPr>
              <a:t> </a:t>
            </a:r>
            <a:endParaRPr lang="el-GR" sz="3200" dirty="0">
              <a:solidFill>
                <a:schemeClr val="tx1"/>
              </a:solidFill>
            </a:endParaRPr>
          </a:p>
          <a:p>
            <a:pPr indent="-228600">
              <a:buFont typeface="Arial" panose="020B0604020202020204" pitchFamily="34" charset="0"/>
              <a:buChar char="•"/>
            </a:pPr>
            <a:endParaRPr lang="en-US" sz="1800" dirty="0">
              <a:solidFill>
                <a:schemeClr val="tx2"/>
              </a:solidFill>
            </a:endParaRPr>
          </a:p>
        </p:txBody>
      </p:sp>
      <p:sp>
        <p:nvSpPr>
          <p:cNvPr id="16" name="Τίτλος 15">
            <a:extLst>
              <a:ext uri="{FF2B5EF4-FFF2-40B4-BE49-F238E27FC236}">
                <a16:creationId xmlns:a16="http://schemas.microsoft.com/office/drawing/2014/main" id="{A37BE98B-149B-66E0-8879-0448DE1E1EBC}"/>
              </a:ext>
            </a:extLst>
          </p:cNvPr>
          <p:cNvSpPr>
            <a:spLocks noGrp="1"/>
          </p:cNvSpPr>
          <p:nvPr>
            <p:ph type="title"/>
          </p:nvPr>
        </p:nvSpPr>
        <p:spPr>
          <a:xfrm>
            <a:off x="839788" y="457200"/>
            <a:ext cx="5965746" cy="1600200"/>
          </a:xfrm>
        </p:spPr>
        <p:txBody>
          <a:bodyPr>
            <a:normAutofit/>
          </a:bodyPr>
          <a:lstStyle/>
          <a:p>
            <a:r>
              <a:rPr lang="el-GR" sz="3600" dirty="0">
                <a:solidFill>
                  <a:schemeClr val="tx1"/>
                </a:solidFill>
              </a:rPr>
              <a:t>ΣΦΟΝΔΥΛΟΣ Ή ΒΟΛΑΝ</a:t>
            </a:r>
          </a:p>
        </p:txBody>
      </p:sp>
    </p:spTree>
    <p:extLst>
      <p:ext uri="{BB962C8B-B14F-4D97-AF65-F5344CB8AC3E}">
        <p14:creationId xmlns:p14="http://schemas.microsoft.com/office/powerpoint/2010/main" val="231494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BECE32-F88D-CBC7-AE9B-DB5F5CC159C4}"/>
              </a:ext>
            </a:extLst>
          </p:cNvPr>
          <p:cNvSpPr>
            <a:spLocks noGrp="1"/>
          </p:cNvSpPr>
          <p:nvPr>
            <p:ph type="title"/>
          </p:nvPr>
        </p:nvSpPr>
        <p:spPr/>
        <p:txBody>
          <a:bodyPr>
            <a:normAutofit fontScale="90000"/>
          </a:bodyPr>
          <a:lstStyle/>
          <a:p>
            <a:br>
              <a:rPr lang="el-GR" sz="2700" dirty="0">
                <a:latin typeface="UBHelvetica"/>
              </a:rPr>
            </a:br>
            <a:br>
              <a:rPr lang="el-GR" sz="2700" dirty="0">
                <a:latin typeface="UBHelvetica"/>
              </a:rPr>
            </a:br>
            <a:br>
              <a:rPr lang="el-GR" sz="2700" dirty="0">
                <a:latin typeface="UBHelvetica"/>
              </a:rPr>
            </a:br>
            <a:r>
              <a:rPr lang="el-GR" sz="2700" dirty="0" err="1">
                <a:latin typeface="UBHelvetica"/>
              </a:rPr>
              <a:t>Γ</a:t>
            </a:r>
            <a:r>
              <a:rPr lang="el-GR" sz="2700" b="1" dirty="0" err="1">
                <a:effectLst/>
                <a:latin typeface="UBHelvetica"/>
              </a:rPr>
              <a:t>ωνία</a:t>
            </a:r>
            <a:r>
              <a:rPr lang="el-GR" sz="2700" b="1" dirty="0">
                <a:effectLst/>
                <a:latin typeface="UBHelvetica"/>
              </a:rPr>
              <a:t> </a:t>
            </a:r>
            <a:r>
              <a:rPr lang="el-GR" sz="2700" b="1" dirty="0" err="1">
                <a:effectLst/>
                <a:latin typeface="UBHelvetica"/>
              </a:rPr>
              <a:t>σφήνωσης</a:t>
            </a:r>
            <a:r>
              <a:rPr lang="el-GR" sz="2700" b="1" dirty="0">
                <a:effectLst/>
                <a:latin typeface="UBHelvetica"/>
              </a:rPr>
              <a:t> </a:t>
            </a:r>
            <a:r>
              <a:rPr lang="el-GR" sz="2700" b="1" dirty="0" err="1">
                <a:effectLst/>
                <a:latin typeface="UBHelvetica"/>
              </a:rPr>
              <a:t>κομβίων</a:t>
            </a:r>
            <a:r>
              <a:rPr lang="el-GR" sz="2700" b="1" dirty="0">
                <a:effectLst/>
                <a:latin typeface="UBHelvetica"/>
              </a:rPr>
              <a:t> </a:t>
            </a:r>
            <a:r>
              <a:rPr lang="el-GR" sz="2700" b="1" dirty="0" err="1">
                <a:effectLst/>
                <a:latin typeface="UBHelvetica"/>
              </a:rPr>
              <a:t>στροφαλοφόρου</a:t>
            </a:r>
            <a:r>
              <a:rPr lang="el-GR" sz="2700" b="1" dirty="0">
                <a:effectLst/>
                <a:latin typeface="UBHelvetica"/>
              </a:rPr>
              <a:t> </a:t>
            </a:r>
            <a:r>
              <a:rPr lang="el-GR" sz="2700" b="1" dirty="0" err="1">
                <a:effectLst/>
                <a:latin typeface="UBHelvetica"/>
              </a:rPr>
              <a:t>άξονα</a:t>
            </a:r>
            <a:r>
              <a:rPr lang="el-GR" sz="2700" b="1" dirty="0">
                <a:effectLst/>
                <a:latin typeface="UBHelvetica"/>
              </a:rPr>
              <a:t> </a:t>
            </a:r>
            <a:br>
              <a:rPr lang="el-GR" sz="2700" b="1" dirty="0">
                <a:effectLst/>
                <a:latin typeface="UBHelvetica"/>
              </a:rPr>
            </a:br>
            <a:r>
              <a:rPr lang="el-GR" sz="2700" dirty="0">
                <a:effectLst/>
                <a:latin typeface="UBHelvetica"/>
              </a:rPr>
              <a:t>Η </a:t>
            </a:r>
            <a:r>
              <a:rPr lang="el-GR" sz="2700" dirty="0" err="1">
                <a:effectLst/>
                <a:latin typeface="UBHelvetica"/>
              </a:rPr>
              <a:t>γωνία</a:t>
            </a:r>
            <a:r>
              <a:rPr lang="el-GR" sz="2700" dirty="0">
                <a:effectLst/>
                <a:latin typeface="UBHelvetica"/>
              </a:rPr>
              <a:t> που </a:t>
            </a:r>
            <a:r>
              <a:rPr lang="el-GR" sz="2700" dirty="0" err="1">
                <a:effectLst/>
                <a:latin typeface="UBHelvetica"/>
              </a:rPr>
              <a:t>σχηματίζουν</a:t>
            </a:r>
            <a:r>
              <a:rPr lang="el-GR" sz="2700" dirty="0">
                <a:effectLst/>
                <a:latin typeface="UBHelvetica"/>
              </a:rPr>
              <a:t> </a:t>
            </a:r>
            <a:r>
              <a:rPr lang="el-GR" sz="2700" dirty="0" err="1">
                <a:effectLst/>
                <a:latin typeface="UBHelvetica"/>
              </a:rPr>
              <a:t>μεταξυ</a:t>
            </a:r>
            <a:r>
              <a:rPr lang="el-GR" sz="2700" dirty="0">
                <a:effectLst/>
                <a:latin typeface="UBHelvetica"/>
              </a:rPr>
              <a:t>́ τους </a:t>
            </a:r>
            <a:r>
              <a:rPr lang="el-GR" sz="2700" dirty="0" err="1">
                <a:effectLst/>
                <a:latin typeface="UBHelvetica"/>
              </a:rPr>
              <a:t>δύο</a:t>
            </a:r>
            <a:r>
              <a:rPr lang="el-GR" sz="2700" dirty="0">
                <a:effectLst/>
                <a:latin typeface="UBHelvetica"/>
              </a:rPr>
              <a:t> </a:t>
            </a:r>
            <a:r>
              <a:rPr lang="el-GR" sz="2700" dirty="0" err="1">
                <a:effectLst/>
                <a:latin typeface="UBHelvetica"/>
              </a:rPr>
              <a:t>κομβία</a:t>
            </a:r>
            <a:r>
              <a:rPr lang="el-GR" sz="2700" dirty="0">
                <a:effectLst/>
                <a:latin typeface="UBHelvetica"/>
              </a:rPr>
              <a:t> </a:t>
            </a:r>
            <a:r>
              <a:rPr lang="el-GR" sz="2700" dirty="0" err="1">
                <a:effectLst/>
                <a:latin typeface="UBHelvetica"/>
              </a:rPr>
              <a:t>διωστήρων</a:t>
            </a:r>
            <a:r>
              <a:rPr lang="el-GR" sz="2700" dirty="0">
                <a:effectLst/>
                <a:latin typeface="UBHelvetica"/>
              </a:rPr>
              <a:t> με </a:t>
            </a:r>
            <a:r>
              <a:rPr lang="el-GR" sz="2700" dirty="0" err="1">
                <a:effectLst/>
                <a:latin typeface="UBHelvetica"/>
              </a:rPr>
              <a:t>διαδοχικη</a:t>
            </a:r>
            <a:r>
              <a:rPr lang="el-GR" sz="2700" dirty="0">
                <a:effectLst/>
                <a:latin typeface="UBHelvetica"/>
              </a:rPr>
              <a:t>́ </a:t>
            </a:r>
            <a:r>
              <a:rPr lang="el-GR" sz="2700" dirty="0" err="1">
                <a:effectLst/>
                <a:latin typeface="UBHelvetica"/>
              </a:rPr>
              <a:t>σειρα</a:t>
            </a:r>
            <a:r>
              <a:rPr lang="el-GR" sz="2700" dirty="0">
                <a:effectLst/>
                <a:latin typeface="UBHelvetica"/>
              </a:rPr>
              <a:t>́ </a:t>
            </a:r>
            <a:r>
              <a:rPr lang="el-GR" sz="2700" dirty="0" err="1">
                <a:effectLst/>
                <a:latin typeface="UBHelvetica"/>
              </a:rPr>
              <a:t>ανάφλεξης</a:t>
            </a:r>
            <a:r>
              <a:rPr lang="el-GR" sz="2700" dirty="0">
                <a:effectLst/>
                <a:latin typeface="UBHelvetica"/>
              </a:rPr>
              <a:t> </a:t>
            </a:r>
            <a:r>
              <a:rPr lang="el-GR" sz="2700" dirty="0" err="1">
                <a:effectLst/>
                <a:latin typeface="UBHelvetica"/>
              </a:rPr>
              <a:t>λέγεται</a:t>
            </a:r>
            <a:r>
              <a:rPr lang="el-GR" sz="2700" dirty="0">
                <a:effectLst/>
                <a:latin typeface="UBHelvetica"/>
              </a:rPr>
              <a:t> </a:t>
            </a:r>
            <a:r>
              <a:rPr lang="el-GR" sz="2700" b="1" dirty="0" err="1">
                <a:effectLst/>
                <a:latin typeface="UBHelvetica"/>
              </a:rPr>
              <a:t>γωνία</a:t>
            </a:r>
            <a:r>
              <a:rPr lang="el-GR" sz="2700" b="1" dirty="0">
                <a:effectLst/>
                <a:latin typeface="UBHelvetica"/>
              </a:rPr>
              <a:t> </a:t>
            </a:r>
            <a:r>
              <a:rPr lang="el-GR" sz="2700" b="1" dirty="0" err="1">
                <a:effectLst/>
                <a:latin typeface="UBHelvetica"/>
              </a:rPr>
              <a:t>σφήνωσης</a:t>
            </a:r>
            <a:r>
              <a:rPr lang="el-GR" sz="2700" b="1" dirty="0">
                <a:effectLst/>
                <a:latin typeface="UBHelvetica"/>
              </a:rPr>
              <a:t> </a:t>
            </a:r>
            <a:r>
              <a:rPr lang="el-GR" sz="2700" b="1" dirty="0" err="1">
                <a:effectLst/>
                <a:latin typeface="UBHelvetica"/>
              </a:rPr>
              <a:t>κομβίων</a:t>
            </a:r>
            <a:r>
              <a:rPr lang="el-GR" sz="2700" b="1" dirty="0">
                <a:effectLst/>
                <a:latin typeface="UBHelvetica"/>
              </a:rPr>
              <a:t> </a:t>
            </a:r>
            <a:r>
              <a:rPr lang="el-GR" sz="2700" b="1" dirty="0" err="1">
                <a:effectLst/>
                <a:latin typeface="UBHelvetica"/>
              </a:rPr>
              <a:t>στροφαλοφόρου</a:t>
            </a:r>
            <a:r>
              <a:rPr lang="el-GR" sz="2700" b="1" dirty="0">
                <a:effectLst/>
                <a:latin typeface="UBHelvetica"/>
              </a:rPr>
              <a:t> </a:t>
            </a:r>
            <a:r>
              <a:rPr lang="el-GR" sz="2700" b="1" dirty="0" err="1">
                <a:effectLst/>
                <a:latin typeface="UBHelvetica"/>
              </a:rPr>
              <a:t>άξονα</a:t>
            </a:r>
            <a:r>
              <a:rPr lang="el-GR" sz="2700" dirty="0">
                <a:effectLst/>
                <a:latin typeface="UBHelvetica"/>
              </a:rPr>
              <a:t>. </a:t>
            </a:r>
            <a:br>
              <a:rPr lang="el-GR" sz="4400" dirty="0">
                <a:effectLst/>
              </a:rPr>
            </a:br>
            <a:br>
              <a:rPr lang="el-GR" dirty="0">
                <a:effectLst/>
              </a:rPr>
            </a:br>
            <a:endParaRPr lang="el-GR" dirty="0"/>
          </a:p>
        </p:txBody>
      </p:sp>
      <p:sp>
        <p:nvSpPr>
          <p:cNvPr id="4" name="Θέση κειμένου 3">
            <a:extLst>
              <a:ext uri="{FF2B5EF4-FFF2-40B4-BE49-F238E27FC236}">
                <a16:creationId xmlns:a16="http://schemas.microsoft.com/office/drawing/2014/main" id="{076CDCF8-EE54-09AE-9F00-45D86880C001}"/>
              </a:ext>
            </a:extLst>
          </p:cNvPr>
          <p:cNvSpPr>
            <a:spLocks noGrp="1"/>
          </p:cNvSpPr>
          <p:nvPr>
            <p:ph type="body" idx="1"/>
          </p:nvPr>
        </p:nvSpPr>
        <p:spPr/>
        <p:txBody>
          <a:bodyPr>
            <a:normAutofit/>
          </a:bodyPr>
          <a:lstStyle/>
          <a:p>
            <a:pPr algn="ctr"/>
            <a:r>
              <a:rPr lang="el-GR" dirty="0"/>
              <a:t>4Χ-ΚΙΝΗΤΗΡΕΣ</a:t>
            </a:r>
          </a:p>
        </p:txBody>
      </p:sp>
      <p:pic>
        <p:nvPicPr>
          <p:cNvPr id="24" name="Θέση περιεχομένου 23" descr="Εικόνα που περιέχει κείμενο, γραμματοσειρά, στιγμιότυπο οθόνης, λευκό&#10;&#10;Περιγραφή που δημιουργήθηκε αυτόματα">
            <a:extLst>
              <a:ext uri="{FF2B5EF4-FFF2-40B4-BE49-F238E27FC236}">
                <a16:creationId xmlns:a16="http://schemas.microsoft.com/office/drawing/2014/main" id="{54B88825-A822-A741-CF68-247FB359C188}"/>
              </a:ext>
            </a:extLst>
          </p:cNvPr>
          <p:cNvPicPr>
            <a:picLocks noGrp="1" noChangeAspect="1"/>
          </p:cNvPicPr>
          <p:nvPr>
            <p:ph sz="half" idx="2"/>
          </p:nvPr>
        </p:nvPicPr>
        <p:blipFill>
          <a:blip r:embed="rId2"/>
          <a:stretch>
            <a:fillRect/>
          </a:stretch>
        </p:blipFill>
        <p:spPr>
          <a:xfrm>
            <a:off x="308688" y="3200400"/>
            <a:ext cx="4830843" cy="1907381"/>
          </a:xfrm>
        </p:spPr>
      </p:pic>
      <p:sp>
        <p:nvSpPr>
          <p:cNvPr id="18" name="Θέση κειμένου 17">
            <a:extLst>
              <a:ext uri="{FF2B5EF4-FFF2-40B4-BE49-F238E27FC236}">
                <a16:creationId xmlns:a16="http://schemas.microsoft.com/office/drawing/2014/main" id="{4B9D851E-2482-AD1D-7F11-BB861A4B0FA6}"/>
              </a:ext>
            </a:extLst>
          </p:cNvPr>
          <p:cNvSpPr>
            <a:spLocks noGrp="1"/>
          </p:cNvSpPr>
          <p:nvPr>
            <p:ph type="body" sz="quarter" idx="3"/>
          </p:nvPr>
        </p:nvSpPr>
        <p:spPr/>
        <p:txBody>
          <a:bodyPr>
            <a:normAutofit/>
          </a:bodyPr>
          <a:lstStyle/>
          <a:p>
            <a:pPr algn="ctr"/>
            <a:r>
              <a:rPr lang="el-GR" dirty="0"/>
              <a:t>2Χ-ΚΙΜΗΤΗΡΕΣ</a:t>
            </a:r>
          </a:p>
        </p:txBody>
      </p:sp>
      <p:pic>
        <p:nvPicPr>
          <p:cNvPr id="28" name="Θέση περιεχομένου 27" descr="Εικόνα που περιέχει κείμενο, γραμματοσειρά, στιγμιότυπο οθόνης, λευκό&#10;&#10;Περιγραφή που δημιουργήθηκε αυτόματα">
            <a:extLst>
              <a:ext uri="{FF2B5EF4-FFF2-40B4-BE49-F238E27FC236}">
                <a16:creationId xmlns:a16="http://schemas.microsoft.com/office/drawing/2014/main" id="{A8C9AED8-1110-2241-7C23-3853987CC1B7}"/>
              </a:ext>
            </a:extLst>
          </p:cNvPr>
          <p:cNvPicPr>
            <a:picLocks noGrp="1" noChangeAspect="1"/>
          </p:cNvPicPr>
          <p:nvPr>
            <p:ph sz="quarter" idx="4"/>
          </p:nvPr>
        </p:nvPicPr>
        <p:blipFill>
          <a:blip r:embed="rId3"/>
          <a:stretch>
            <a:fillRect/>
          </a:stretch>
        </p:blipFill>
        <p:spPr>
          <a:xfrm>
            <a:off x="5291823" y="3257550"/>
            <a:ext cx="5656371" cy="1907381"/>
          </a:xfrm>
        </p:spPr>
      </p:pic>
    </p:spTree>
    <p:extLst>
      <p:ext uri="{BB962C8B-B14F-4D97-AF65-F5344CB8AC3E}">
        <p14:creationId xmlns:p14="http://schemas.microsoft.com/office/powerpoint/2010/main" val="82399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ζωγραφιά, στιγμιότυπο οθόνης, καρτούν, κείμενο&#10;&#10;Περιγραφή που δημιουργήθηκε αυτόματα">
            <a:extLst>
              <a:ext uri="{FF2B5EF4-FFF2-40B4-BE49-F238E27FC236}">
                <a16:creationId xmlns:a16="http://schemas.microsoft.com/office/drawing/2014/main" id="{1DAF9C57-482F-12E4-BBA8-8A443986E19C}"/>
              </a:ext>
            </a:extLst>
          </p:cNvPr>
          <p:cNvPicPr>
            <a:picLocks noChangeAspect="1"/>
          </p:cNvPicPr>
          <p:nvPr/>
        </p:nvPicPr>
        <p:blipFill>
          <a:blip r:embed="rId2"/>
          <a:stretch>
            <a:fillRect/>
          </a:stretch>
        </p:blipFill>
        <p:spPr>
          <a:xfrm>
            <a:off x="1744134" y="201115"/>
            <a:ext cx="8856133" cy="6833022"/>
          </a:xfrm>
          <a:prstGeom prst="rect">
            <a:avLst/>
          </a:prstGeom>
        </p:spPr>
      </p:pic>
    </p:spTree>
    <p:extLst>
      <p:ext uri="{BB962C8B-B14F-4D97-AF65-F5344CB8AC3E}">
        <p14:creationId xmlns:p14="http://schemas.microsoft.com/office/powerpoint/2010/main" val="3161986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7" name="Picture 25">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8" name="Rectangle 2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9" name="Rectangle 2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0" name="Picture 31">
            <a:extLst>
              <a:ext uri="{FF2B5EF4-FFF2-40B4-BE49-F238E27FC236}">
                <a16:creationId xmlns:a16="http://schemas.microsoft.com/office/drawing/2014/main" id="{F7C12EAC-BD05-461D-9D1F-0862BA1F4C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7480" y="76200"/>
            <a:ext cx="2057400" cy="2057400"/>
          </a:xfrm>
          <a:prstGeom prst="rect">
            <a:avLst/>
          </a:prstGeom>
        </p:spPr>
      </p:pic>
      <p:pic>
        <p:nvPicPr>
          <p:cNvPr id="41" name="Picture 33">
            <a:extLst>
              <a:ext uri="{FF2B5EF4-FFF2-40B4-BE49-F238E27FC236}">
                <a16:creationId xmlns:a16="http://schemas.microsoft.com/office/drawing/2014/main" id="{69D8DA42-2FEE-4C06-AFD6-6508150C4C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62473"/>
          <a:stretch/>
        </p:blipFill>
        <p:spPr>
          <a:xfrm>
            <a:off x="11234928" y="3144779"/>
            <a:ext cx="954024" cy="2548349"/>
          </a:xfrm>
          <a:prstGeom prst="rect">
            <a:avLst/>
          </a:prstGeom>
        </p:spPr>
      </p:pic>
      <p:sp>
        <p:nvSpPr>
          <p:cNvPr id="2" name="Τίτλος 1">
            <a:extLst>
              <a:ext uri="{FF2B5EF4-FFF2-40B4-BE49-F238E27FC236}">
                <a16:creationId xmlns:a16="http://schemas.microsoft.com/office/drawing/2014/main" id="{FA115232-3A0E-17D7-72A4-3F8DE28B56D1}"/>
              </a:ext>
            </a:extLst>
          </p:cNvPr>
          <p:cNvSpPr>
            <a:spLocks noGrp="1"/>
          </p:cNvSpPr>
          <p:nvPr>
            <p:ph type="title"/>
          </p:nvPr>
        </p:nvSpPr>
        <p:spPr>
          <a:xfrm>
            <a:off x="6324600" y="716365"/>
            <a:ext cx="5029200" cy="5421381"/>
          </a:xfrm>
        </p:spPr>
        <p:txBody>
          <a:bodyPr vert="horz" lIns="91440" tIns="45720" rIns="91440" bIns="45720" rtlCol="0" anchor="t">
            <a:noAutofit/>
          </a:bodyPr>
          <a:lstStyle/>
          <a:p>
            <a:r>
              <a:rPr lang="el-GR" dirty="0" err="1">
                <a:solidFill>
                  <a:schemeClr val="tx1"/>
                </a:solidFill>
                <a:effectLst/>
                <a:latin typeface="UBHelvetica"/>
              </a:rPr>
              <a:t>όσους</a:t>
            </a:r>
            <a:r>
              <a:rPr lang="el-GR" dirty="0">
                <a:solidFill>
                  <a:schemeClr val="tx1"/>
                </a:solidFill>
                <a:effectLst/>
                <a:latin typeface="UBHelvetica"/>
              </a:rPr>
              <a:t> </a:t>
            </a:r>
            <a:r>
              <a:rPr lang="el-GR" dirty="0" err="1">
                <a:solidFill>
                  <a:schemeClr val="tx1"/>
                </a:solidFill>
                <a:effectLst/>
                <a:latin typeface="UBHelvetica"/>
              </a:rPr>
              <a:t>περισσότερους</a:t>
            </a:r>
            <a:r>
              <a:rPr lang="el-GR" dirty="0">
                <a:solidFill>
                  <a:schemeClr val="tx1"/>
                </a:solidFill>
                <a:effectLst/>
                <a:latin typeface="UBHelvetica"/>
              </a:rPr>
              <a:t> </a:t>
            </a:r>
            <a:r>
              <a:rPr lang="el-GR" dirty="0" err="1">
                <a:solidFill>
                  <a:schemeClr val="tx1"/>
                </a:solidFill>
                <a:effectLst/>
                <a:latin typeface="UBHelvetica"/>
              </a:rPr>
              <a:t>κυλίνδρους</a:t>
            </a:r>
            <a:r>
              <a:rPr lang="el-GR" dirty="0">
                <a:solidFill>
                  <a:schemeClr val="tx1"/>
                </a:solidFill>
                <a:effectLst/>
                <a:latin typeface="UBHelvetica"/>
              </a:rPr>
              <a:t> </a:t>
            </a:r>
            <a:r>
              <a:rPr lang="el-GR" dirty="0" err="1">
                <a:solidFill>
                  <a:schemeClr val="tx1"/>
                </a:solidFill>
                <a:effectLst/>
                <a:latin typeface="UBHelvetica"/>
              </a:rPr>
              <a:t>έχει</a:t>
            </a:r>
            <a:r>
              <a:rPr lang="el-GR" dirty="0">
                <a:solidFill>
                  <a:schemeClr val="tx1"/>
                </a:solidFill>
                <a:effectLst/>
                <a:latin typeface="UBHelvetica"/>
              </a:rPr>
              <a:t> </a:t>
            </a:r>
            <a:r>
              <a:rPr lang="el-GR" dirty="0" err="1">
                <a:solidFill>
                  <a:schemeClr val="tx1"/>
                </a:solidFill>
                <a:effectLst/>
                <a:latin typeface="UBHelvetica"/>
              </a:rPr>
              <a:t>ένας</a:t>
            </a:r>
            <a:r>
              <a:rPr lang="el-GR" dirty="0">
                <a:solidFill>
                  <a:schemeClr val="tx1"/>
                </a:solidFill>
                <a:effectLst/>
                <a:latin typeface="UBHelvetica"/>
              </a:rPr>
              <a:t> </a:t>
            </a:r>
            <a:r>
              <a:rPr lang="el-GR" dirty="0" err="1">
                <a:solidFill>
                  <a:schemeClr val="tx1"/>
                </a:solidFill>
                <a:effectLst/>
                <a:latin typeface="UBHelvetica"/>
              </a:rPr>
              <a:t>κινητήρας</a:t>
            </a:r>
            <a:r>
              <a:rPr lang="el-GR" dirty="0">
                <a:solidFill>
                  <a:schemeClr val="tx1"/>
                </a:solidFill>
                <a:effectLst/>
                <a:latin typeface="UBHelvetica"/>
              </a:rPr>
              <a:t>, </a:t>
            </a:r>
            <a:r>
              <a:rPr lang="el-GR" dirty="0" err="1">
                <a:solidFill>
                  <a:schemeClr val="tx1"/>
                </a:solidFill>
                <a:effectLst/>
                <a:latin typeface="UBHelvetica"/>
              </a:rPr>
              <a:t>τόσο</a:t>
            </a:r>
            <a:r>
              <a:rPr lang="el-GR" dirty="0">
                <a:solidFill>
                  <a:schemeClr val="tx1"/>
                </a:solidFill>
                <a:effectLst/>
                <a:latin typeface="UBHelvetica"/>
              </a:rPr>
              <a:t> </a:t>
            </a:r>
            <a:r>
              <a:rPr lang="el-GR" dirty="0" err="1">
                <a:solidFill>
                  <a:schemeClr val="tx1"/>
                </a:solidFill>
                <a:effectLst/>
                <a:latin typeface="UBHelvetica"/>
              </a:rPr>
              <a:t>μικρότερο</a:t>
            </a:r>
            <a:r>
              <a:rPr lang="el-GR" dirty="0">
                <a:solidFill>
                  <a:schemeClr val="tx1"/>
                </a:solidFill>
                <a:effectLst/>
                <a:latin typeface="UBHelvetica"/>
              </a:rPr>
              <a:t> </a:t>
            </a:r>
            <a:r>
              <a:rPr lang="el-GR" dirty="0" err="1">
                <a:solidFill>
                  <a:schemeClr val="tx1"/>
                </a:solidFill>
                <a:effectLst/>
                <a:latin typeface="UBHelvetica"/>
              </a:rPr>
              <a:t>βάρος</a:t>
            </a:r>
            <a:r>
              <a:rPr lang="el-GR" dirty="0">
                <a:solidFill>
                  <a:schemeClr val="tx1"/>
                </a:solidFill>
                <a:effectLst/>
                <a:latin typeface="UBHelvetica"/>
              </a:rPr>
              <a:t> </a:t>
            </a:r>
            <a:r>
              <a:rPr lang="el-GR" dirty="0" err="1">
                <a:solidFill>
                  <a:schemeClr val="tx1"/>
                </a:solidFill>
                <a:effectLst/>
                <a:latin typeface="UBHelvetica"/>
              </a:rPr>
              <a:t>έχει</a:t>
            </a:r>
            <a:r>
              <a:rPr lang="el-GR" dirty="0">
                <a:solidFill>
                  <a:schemeClr val="tx1"/>
                </a:solidFill>
                <a:effectLst/>
                <a:latin typeface="UBHelvetica"/>
              </a:rPr>
              <a:t> το </a:t>
            </a:r>
            <a:r>
              <a:rPr lang="el-GR" dirty="0" err="1">
                <a:solidFill>
                  <a:schemeClr val="tx1"/>
                </a:solidFill>
                <a:effectLst/>
                <a:latin typeface="UBHelvetica"/>
              </a:rPr>
              <a:t>βολάν</a:t>
            </a:r>
            <a:r>
              <a:rPr lang="el-GR" dirty="0">
                <a:solidFill>
                  <a:schemeClr val="tx1"/>
                </a:solidFill>
                <a:effectLst/>
                <a:latin typeface="UBHelvetica"/>
              </a:rPr>
              <a:t>. </a:t>
            </a:r>
            <a:br>
              <a:rPr lang="el-GR" dirty="0">
                <a:solidFill>
                  <a:schemeClr val="tx1"/>
                </a:solidFill>
                <a:effectLst/>
                <a:latin typeface="UBHelvetica"/>
              </a:rPr>
            </a:br>
            <a:r>
              <a:rPr lang="el-GR" dirty="0">
                <a:solidFill>
                  <a:schemeClr val="tx1"/>
                </a:solidFill>
                <a:effectLst/>
                <a:latin typeface="UBHelvetica"/>
              </a:rPr>
              <a:t>Κι </a:t>
            </a:r>
            <a:r>
              <a:rPr lang="el-GR" dirty="0" err="1">
                <a:solidFill>
                  <a:schemeClr val="tx1"/>
                </a:solidFill>
                <a:effectLst/>
                <a:latin typeface="UBHelvetica"/>
              </a:rPr>
              <a:t>αυτο</a:t>
            </a:r>
            <a:r>
              <a:rPr lang="el-GR" dirty="0">
                <a:solidFill>
                  <a:schemeClr val="tx1"/>
                </a:solidFill>
                <a:effectLst/>
                <a:latin typeface="UBHelvetica"/>
              </a:rPr>
              <a:t>́, </a:t>
            </a:r>
            <a:r>
              <a:rPr lang="el-GR" dirty="0" err="1">
                <a:solidFill>
                  <a:schemeClr val="tx1"/>
                </a:solidFill>
                <a:effectLst/>
                <a:latin typeface="UBHelvetica"/>
              </a:rPr>
              <a:t>γιατι</a:t>
            </a:r>
            <a:r>
              <a:rPr lang="el-GR" dirty="0">
                <a:solidFill>
                  <a:schemeClr val="tx1"/>
                </a:solidFill>
                <a:effectLst/>
                <a:latin typeface="UBHelvetica"/>
              </a:rPr>
              <a:t>́ οι </a:t>
            </a:r>
            <a:r>
              <a:rPr lang="el-GR" dirty="0" err="1">
                <a:solidFill>
                  <a:schemeClr val="tx1"/>
                </a:solidFill>
                <a:effectLst/>
                <a:latin typeface="UBHelvetica"/>
              </a:rPr>
              <a:t>νεκροι</a:t>
            </a:r>
            <a:r>
              <a:rPr lang="el-GR" dirty="0">
                <a:solidFill>
                  <a:schemeClr val="tx1"/>
                </a:solidFill>
                <a:effectLst/>
                <a:latin typeface="UBHelvetica"/>
              </a:rPr>
              <a:t>́ </a:t>
            </a:r>
            <a:r>
              <a:rPr lang="el-GR" dirty="0" err="1">
                <a:solidFill>
                  <a:schemeClr val="tx1"/>
                </a:solidFill>
                <a:effectLst/>
                <a:latin typeface="UBHelvetica"/>
              </a:rPr>
              <a:t>χρόνοι</a:t>
            </a:r>
            <a:r>
              <a:rPr lang="el-GR" dirty="0">
                <a:solidFill>
                  <a:schemeClr val="tx1"/>
                </a:solidFill>
                <a:effectLst/>
                <a:latin typeface="UBHelvetica"/>
              </a:rPr>
              <a:t> του </a:t>
            </a:r>
            <a:r>
              <a:rPr lang="el-GR" dirty="0" err="1">
                <a:solidFill>
                  <a:schemeClr val="tx1"/>
                </a:solidFill>
                <a:effectLst/>
                <a:latin typeface="UBHelvetica"/>
              </a:rPr>
              <a:t>ενός</a:t>
            </a:r>
            <a:r>
              <a:rPr lang="el-GR" dirty="0">
                <a:solidFill>
                  <a:schemeClr val="tx1"/>
                </a:solidFill>
                <a:effectLst/>
                <a:latin typeface="UBHelvetica"/>
              </a:rPr>
              <a:t> </a:t>
            </a:r>
            <a:r>
              <a:rPr lang="el-GR" dirty="0" err="1">
                <a:solidFill>
                  <a:schemeClr val="tx1"/>
                </a:solidFill>
                <a:effectLst/>
                <a:latin typeface="UBHelvetica"/>
              </a:rPr>
              <a:t>κυλίνδρου</a:t>
            </a:r>
            <a:r>
              <a:rPr lang="el-GR" dirty="0">
                <a:solidFill>
                  <a:schemeClr val="tx1"/>
                </a:solidFill>
                <a:effectLst/>
                <a:latin typeface="UBHelvetica"/>
              </a:rPr>
              <a:t> </a:t>
            </a:r>
            <a:r>
              <a:rPr lang="el-GR" dirty="0" err="1">
                <a:solidFill>
                  <a:schemeClr val="tx1"/>
                </a:solidFill>
                <a:effectLst/>
                <a:latin typeface="UBHelvetica"/>
              </a:rPr>
              <a:t>καλύπτονται</a:t>
            </a:r>
            <a:r>
              <a:rPr lang="el-GR" dirty="0">
                <a:solidFill>
                  <a:schemeClr val="tx1"/>
                </a:solidFill>
                <a:effectLst/>
                <a:latin typeface="UBHelvetica"/>
              </a:rPr>
              <a:t> </a:t>
            </a:r>
            <a:r>
              <a:rPr lang="el-GR" dirty="0" err="1">
                <a:solidFill>
                  <a:schemeClr val="tx1"/>
                </a:solidFill>
                <a:effectLst/>
                <a:latin typeface="UBHelvetica"/>
              </a:rPr>
              <a:t>απο</a:t>
            </a:r>
            <a:r>
              <a:rPr lang="el-GR" dirty="0">
                <a:solidFill>
                  <a:schemeClr val="tx1"/>
                </a:solidFill>
                <a:effectLst/>
                <a:latin typeface="UBHelvetica"/>
              </a:rPr>
              <a:t>́ την </a:t>
            </a:r>
            <a:r>
              <a:rPr lang="el-GR" dirty="0" err="1">
                <a:solidFill>
                  <a:schemeClr val="tx1"/>
                </a:solidFill>
                <a:effectLst/>
                <a:latin typeface="UBHelvetica"/>
              </a:rPr>
              <a:t>εκτόνωση</a:t>
            </a:r>
            <a:r>
              <a:rPr lang="el-GR" dirty="0">
                <a:solidFill>
                  <a:schemeClr val="tx1"/>
                </a:solidFill>
                <a:effectLst/>
                <a:latin typeface="UBHelvetica"/>
              </a:rPr>
              <a:t> που </a:t>
            </a:r>
            <a:r>
              <a:rPr lang="el-GR" dirty="0" err="1">
                <a:solidFill>
                  <a:schemeClr val="tx1"/>
                </a:solidFill>
                <a:effectLst/>
                <a:latin typeface="UBHelvetica"/>
              </a:rPr>
              <a:t>τυχαίνει</a:t>
            </a:r>
            <a:r>
              <a:rPr lang="el-GR" dirty="0">
                <a:solidFill>
                  <a:schemeClr val="tx1"/>
                </a:solidFill>
                <a:effectLst/>
                <a:latin typeface="UBHelvetica"/>
              </a:rPr>
              <a:t> να </a:t>
            </a:r>
            <a:r>
              <a:rPr lang="el-GR" dirty="0" err="1">
                <a:solidFill>
                  <a:schemeClr val="tx1"/>
                </a:solidFill>
                <a:effectLst/>
                <a:latin typeface="UBHelvetica"/>
              </a:rPr>
              <a:t>κάνει</a:t>
            </a:r>
            <a:r>
              <a:rPr lang="el-GR" dirty="0">
                <a:solidFill>
                  <a:schemeClr val="tx1"/>
                </a:solidFill>
                <a:effectLst/>
                <a:latin typeface="UBHelvetica"/>
              </a:rPr>
              <a:t> </a:t>
            </a:r>
            <a:r>
              <a:rPr lang="el-GR" dirty="0" err="1">
                <a:solidFill>
                  <a:schemeClr val="tx1"/>
                </a:solidFill>
                <a:effectLst/>
                <a:latin typeface="UBHelvetica"/>
              </a:rPr>
              <a:t>κάποιος</a:t>
            </a:r>
            <a:r>
              <a:rPr lang="el-GR" dirty="0">
                <a:solidFill>
                  <a:schemeClr val="tx1"/>
                </a:solidFill>
                <a:effectLst/>
                <a:latin typeface="UBHelvetica"/>
              </a:rPr>
              <a:t> </a:t>
            </a:r>
            <a:r>
              <a:rPr lang="el-GR" dirty="0" err="1">
                <a:solidFill>
                  <a:schemeClr val="tx1"/>
                </a:solidFill>
                <a:effectLst/>
                <a:latin typeface="UBHelvetica"/>
              </a:rPr>
              <a:t>άλλος</a:t>
            </a:r>
            <a:r>
              <a:rPr lang="el-GR" dirty="0">
                <a:solidFill>
                  <a:schemeClr val="tx1"/>
                </a:solidFill>
                <a:effectLst/>
                <a:latin typeface="UBHelvetica"/>
              </a:rPr>
              <a:t> </a:t>
            </a:r>
            <a:r>
              <a:rPr lang="el-GR" dirty="0" err="1">
                <a:solidFill>
                  <a:schemeClr val="tx1"/>
                </a:solidFill>
                <a:effectLst/>
                <a:latin typeface="UBHelvetica"/>
              </a:rPr>
              <a:t>κύλινδρος</a:t>
            </a:r>
            <a:r>
              <a:rPr lang="el-GR" dirty="0">
                <a:solidFill>
                  <a:schemeClr val="tx1"/>
                </a:solidFill>
                <a:effectLst/>
                <a:latin typeface="UBHelvetica"/>
              </a:rPr>
              <a:t> </a:t>
            </a:r>
            <a:br>
              <a:rPr lang="el-GR" dirty="0">
                <a:solidFill>
                  <a:schemeClr val="tx1"/>
                </a:solidFill>
              </a:rPr>
            </a:br>
            <a:endParaRPr lang="en-US" dirty="0">
              <a:solidFill>
                <a:schemeClr val="tx1"/>
              </a:solidFill>
            </a:endParaRPr>
          </a:p>
        </p:txBody>
      </p:sp>
      <p:sp>
        <p:nvSpPr>
          <p:cNvPr id="4" name="Θέση κειμένου 3">
            <a:extLst>
              <a:ext uri="{FF2B5EF4-FFF2-40B4-BE49-F238E27FC236}">
                <a16:creationId xmlns:a16="http://schemas.microsoft.com/office/drawing/2014/main" id="{B6E9C30C-F219-9B9E-CDB8-C10A6AF41332}"/>
              </a:ext>
            </a:extLst>
          </p:cNvPr>
          <p:cNvSpPr>
            <a:spLocks noGrp="1"/>
          </p:cNvSpPr>
          <p:nvPr>
            <p:ph type="body" sz="half" idx="2"/>
          </p:nvPr>
        </p:nvSpPr>
        <p:spPr>
          <a:xfrm>
            <a:off x="1012507" y="1392402"/>
            <a:ext cx="4854894" cy="4720686"/>
          </a:xfrm>
        </p:spPr>
        <p:txBody>
          <a:bodyPr vert="horz" lIns="91440" tIns="45720" rIns="91440" bIns="45720" rtlCol="0" anchor="b">
            <a:noAutofit/>
          </a:bodyPr>
          <a:lstStyle/>
          <a:p>
            <a:r>
              <a:rPr lang="en-US" sz="2800" b="1" dirty="0" err="1">
                <a:solidFill>
                  <a:schemeClr val="tx2"/>
                </a:solidFill>
              </a:rPr>
              <a:t>Το</a:t>
            </a:r>
            <a:r>
              <a:rPr lang="en-US" sz="2800" b="1" dirty="0">
                <a:solidFill>
                  <a:schemeClr val="tx2"/>
                </a:solidFill>
              </a:rPr>
              <a:t> β</a:t>
            </a:r>
            <a:r>
              <a:rPr lang="en-US" sz="2800" b="1" dirty="0" err="1">
                <a:solidFill>
                  <a:schemeClr val="tx2"/>
                </a:solidFill>
              </a:rPr>
              <a:t>ολάν</a:t>
            </a:r>
            <a:r>
              <a:rPr lang="en-US" sz="2800" b="1" dirty="0">
                <a:solidFill>
                  <a:schemeClr val="tx2"/>
                </a:solidFill>
              </a:rPr>
              <a:t>, </a:t>
            </a:r>
            <a:r>
              <a:rPr lang="en-US" sz="2800" b="1" dirty="0" err="1">
                <a:solidFill>
                  <a:schemeClr val="tx2"/>
                </a:solidFill>
              </a:rPr>
              <a:t>εξ</a:t>
            </a:r>
            <a:r>
              <a:rPr lang="en-US" sz="2800" b="1" dirty="0">
                <a:solidFill>
                  <a:schemeClr val="tx2"/>
                </a:solidFill>
              </a:rPr>
              <a:t>α</a:t>
            </a:r>
            <a:r>
              <a:rPr lang="en-US" sz="2800" b="1" dirty="0" err="1">
                <a:solidFill>
                  <a:schemeClr val="tx2"/>
                </a:solidFill>
              </a:rPr>
              <a:t>ιτί</a:t>
            </a:r>
            <a:r>
              <a:rPr lang="en-US" sz="2800" b="1" dirty="0">
                <a:solidFill>
                  <a:schemeClr val="tx2"/>
                </a:solidFill>
              </a:rPr>
              <a:t>α</a:t>
            </a:r>
            <a:r>
              <a:rPr lang="en-US" sz="2800" b="1" dirty="0" err="1">
                <a:solidFill>
                  <a:schemeClr val="tx2"/>
                </a:solidFill>
              </a:rPr>
              <a:t>ς</a:t>
            </a:r>
            <a:r>
              <a:rPr lang="en-US" sz="2800" b="1" dirty="0">
                <a:solidFill>
                  <a:schemeClr val="tx2"/>
                </a:solidFill>
              </a:rPr>
              <a:t> </a:t>
            </a:r>
            <a:r>
              <a:rPr lang="en-US" sz="2800" b="1" dirty="0" err="1">
                <a:solidFill>
                  <a:schemeClr val="tx2"/>
                </a:solidFill>
              </a:rPr>
              <a:t>της</a:t>
            </a:r>
            <a:r>
              <a:rPr lang="en-US" sz="2800" b="1" dirty="0">
                <a:solidFill>
                  <a:schemeClr val="tx2"/>
                </a:solidFill>
              </a:rPr>
              <a:t> </a:t>
            </a:r>
            <a:r>
              <a:rPr lang="en-US" sz="2800" b="1" dirty="0" err="1">
                <a:solidFill>
                  <a:schemeClr val="tx2"/>
                </a:solidFill>
              </a:rPr>
              <a:t>σχετικά</a:t>
            </a:r>
            <a:r>
              <a:rPr lang="en-US" sz="2800" b="1" dirty="0">
                <a:solidFill>
                  <a:schemeClr val="tx2"/>
                </a:solidFill>
              </a:rPr>
              <a:t> </a:t>
            </a:r>
            <a:r>
              <a:rPr lang="en-US" sz="2800" b="1" dirty="0" err="1">
                <a:solidFill>
                  <a:schemeClr val="tx2"/>
                </a:solidFill>
              </a:rPr>
              <a:t>μεγάλης</a:t>
            </a:r>
            <a:r>
              <a:rPr lang="en-US" sz="2800" b="1" dirty="0">
                <a:solidFill>
                  <a:schemeClr val="tx2"/>
                </a:solidFill>
              </a:rPr>
              <a:t> </a:t>
            </a:r>
            <a:r>
              <a:rPr lang="en-US" sz="2800" b="1" dirty="0" err="1">
                <a:solidFill>
                  <a:schemeClr val="tx2"/>
                </a:solidFill>
              </a:rPr>
              <a:t>μάζ</a:t>
            </a:r>
            <a:r>
              <a:rPr lang="en-US" sz="2800" b="1" dirty="0">
                <a:solidFill>
                  <a:schemeClr val="tx2"/>
                </a:solidFill>
              </a:rPr>
              <a:t>α</a:t>
            </a:r>
            <a:r>
              <a:rPr lang="en-US" sz="2800" b="1" dirty="0" err="1">
                <a:solidFill>
                  <a:schemeClr val="tx2"/>
                </a:solidFill>
              </a:rPr>
              <a:t>ς</a:t>
            </a:r>
            <a:r>
              <a:rPr lang="en-US" sz="2800" b="1" dirty="0">
                <a:solidFill>
                  <a:schemeClr val="tx2"/>
                </a:solidFill>
              </a:rPr>
              <a:t> </a:t>
            </a:r>
            <a:r>
              <a:rPr lang="en-US" sz="2800" b="1" dirty="0" err="1">
                <a:solidFill>
                  <a:schemeClr val="tx2"/>
                </a:solidFill>
              </a:rPr>
              <a:t>του</a:t>
            </a:r>
            <a:r>
              <a:rPr lang="en-US" sz="2800" b="1" dirty="0">
                <a:solidFill>
                  <a:schemeClr val="tx2"/>
                </a:solidFill>
              </a:rPr>
              <a:t>, </a:t>
            </a:r>
            <a:r>
              <a:rPr lang="en-US" sz="2800" b="1" dirty="0" err="1">
                <a:solidFill>
                  <a:schemeClr val="tx2"/>
                </a:solidFill>
              </a:rPr>
              <a:t>ότ</a:t>
            </a:r>
            <a:r>
              <a:rPr lang="en-US" sz="2800" b="1" dirty="0">
                <a:solidFill>
                  <a:schemeClr val="tx2"/>
                </a:solidFill>
              </a:rPr>
              <a:t>α</a:t>
            </a:r>
            <a:r>
              <a:rPr lang="en-US" sz="2800" b="1" dirty="0" err="1">
                <a:solidFill>
                  <a:schemeClr val="tx2"/>
                </a:solidFill>
              </a:rPr>
              <a:t>ν</a:t>
            </a:r>
            <a:r>
              <a:rPr lang="en-US" sz="2800" b="1" dirty="0">
                <a:solidFill>
                  <a:schemeClr val="tx2"/>
                </a:solidFill>
              </a:rPr>
              <a:t> α</a:t>
            </a:r>
            <a:r>
              <a:rPr lang="en-US" sz="2800" b="1" dirty="0" err="1">
                <a:solidFill>
                  <a:schemeClr val="tx2"/>
                </a:solidFill>
              </a:rPr>
              <a:t>ρχίζει</a:t>
            </a:r>
            <a:r>
              <a:rPr lang="en-US" sz="2800" b="1" dirty="0">
                <a:solidFill>
                  <a:schemeClr val="tx2"/>
                </a:solidFill>
              </a:rPr>
              <a:t> </a:t>
            </a:r>
            <a:r>
              <a:rPr lang="en-US" sz="2800" b="1" dirty="0" err="1">
                <a:solidFill>
                  <a:schemeClr val="tx2"/>
                </a:solidFill>
              </a:rPr>
              <a:t>ν</a:t>
            </a:r>
            <a:r>
              <a:rPr lang="en-US" sz="2800" b="1" dirty="0">
                <a:solidFill>
                  <a:schemeClr val="tx2"/>
                </a:solidFill>
              </a:rPr>
              <a:t>α π</a:t>
            </a:r>
            <a:r>
              <a:rPr lang="en-US" sz="2800" b="1" dirty="0" err="1">
                <a:solidFill>
                  <a:schemeClr val="tx2"/>
                </a:solidFill>
              </a:rPr>
              <a:t>εριστρέφετ</a:t>
            </a:r>
            <a:r>
              <a:rPr lang="en-US" sz="2800" b="1" dirty="0">
                <a:solidFill>
                  <a:schemeClr val="tx2"/>
                </a:solidFill>
              </a:rPr>
              <a:t>α</a:t>
            </a:r>
            <a:r>
              <a:rPr lang="en-US" sz="2800" b="1" dirty="0" err="1">
                <a:solidFill>
                  <a:schemeClr val="tx2"/>
                </a:solidFill>
              </a:rPr>
              <a:t>ι</a:t>
            </a:r>
            <a:r>
              <a:rPr lang="en-US" sz="2800" b="1" dirty="0">
                <a:solidFill>
                  <a:schemeClr val="tx2"/>
                </a:solidFill>
              </a:rPr>
              <a:t>, απ</a:t>
            </a:r>
            <a:r>
              <a:rPr lang="en-US" sz="2800" b="1" dirty="0" err="1">
                <a:solidFill>
                  <a:schemeClr val="tx2"/>
                </a:solidFill>
              </a:rPr>
              <a:t>ορροφά</a:t>
            </a:r>
            <a:r>
              <a:rPr lang="en-US" sz="2800" b="1" dirty="0">
                <a:solidFill>
                  <a:schemeClr val="tx2"/>
                </a:solidFill>
              </a:rPr>
              <a:t> </a:t>
            </a:r>
            <a:r>
              <a:rPr lang="en-US" sz="2800" b="1" dirty="0" err="1">
                <a:solidFill>
                  <a:schemeClr val="tx2"/>
                </a:solidFill>
              </a:rPr>
              <a:t>έν</a:t>
            </a:r>
            <a:r>
              <a:rPr lang="en-US" sz="2800" b="1" dirty="0">
                <a:solidFill>
                  <a:schemeClr val="tx2"/>
                </a:solidFill>
              </a:rPr>
              <a:t>α </a:t>
            </a:r>
            <a:r>
              <a:rPr lang="en-US" sz="2800" b="1" dirty="0" err="1">
                <a:solidFill>
                  <a:schemeClr val="tx2"/>
                </a:solidFill>
              </a:rPr>
              <a:t>μέρος</a:t>
            </a:r>
            <a:r>
              <a:rPr lang="en-US" sz="2800" b="1" dirty="0">
                <a:solidFill>
                  <a:schemeClr val="tx2"/>
                </a:solidFill>
              </a:rPr>
              <a:t> απ</a:t>
            </a:r>
            <a:r>
              <a:rPr lang="en-US" sz="2800" b="1" dirty="0" err="1">
                <a:solidFill>
                  <a:schemeClr val="tx2"/>
                </a:solidFill>
              </a:rPr>
              <a:t>ό</a:t>
            </a:r>
            <a:r>
              <a:rPr lang="en-US" sz="2800" b="1" dirty="0">
                <a:solidFill>
                  <a:schemeClr val="tx2"/>
                </a:solidFill>
              </a:rPr>
              <a:t> </a:t>
            </a:r>
            <a:r>
              <a:rPr lang="en-US" sz="2800" b="1" dirty="0" err="1">
                <a:solidFill>
                  <a:schemeClr val="tx2"/>
                </a:solidFill>
              </a:rPr>
              <a:t>την</a:t>
            </a:r>
            <a:r>
              <a:rPr lang="en-US" sz="2800" b="1" dirty="0">
                <a:solidFill>
                  <a:schemeClr val="tx2"/>
                </a:solidFill>
              </a:rPr>
              <a:t> </a:t>
            </a:r>
            <a:r>
              <a:rPr lang="en-US" sz="2800" b="1" dirty="0" err="1">
                <a:solidFill>
                  <a:schemeClr val="tx2"/>
                </a:solidFill>
              </a:rPr>
              <a:t>ενέργει</a:t>
            </a:r>
            <a:r>
              <a:rPr lang="en-US" sz="2800" b="1" dirty="0">
                <a:solidFill>
                  <a:schemeClr val="tx2"/>
                </a:solidFill>
              </a:rPr>
              <a:t>α π</a:t>
            </a:r>
            <a:r>
              <a:rPr lang="en-US" sz="2800" b="1" dirty="0" err="1">
                <a:solidFill>
                  <a:schemeClr val="tx2"/>
                </a:solidFill>
              </a:rPr>
              <a:t>ου</a:t>
            </a:r>
            <a:r>
              <a:rPr lang="en-US" sz="2800" b="1" dirty="0">
                <a:solidFill>
                  <a:schemeClr val="tx2"/>
                </a:solidFill>
              </a:rPr>
              <a:t> πα</a:t>
            </a:r>
            <a:r>
              <a:rPr lang="en-US" sz="2800" b="1" dirty="0" err="1">
                <a:solidFill>
                  <a:schemeClr val="tx2"/>
                </a:solidFill>
              </a:rPr>
              <a:t>ράγει</a:t>
            </a:r>
            <a:r>
              <a:rPr lang="en-US" sz="2800" b="1" dirty="0">
                <a:solidFill>
                  <a:schemeClr val="tx2"/>
                </a:solidFill>
              </a:rPr>
              <a:t> </a:t>
            </a:r>
            <a:r>
              <a:rPr lang="en-US" sz="2800" b="1" dirty="0" err="1">
                <a:solidFill>
                  <a:schemeClr val="tx2"/>
                </a:solidFill>
              </a:rPr>
              <a:t>ο</a:t>
            </a:r>
            <a:r>
              <a:rPr lang="en-US" sz="2800" b="1" dirty="0">
                <a:solidFill>
                  <a:schemeClr val="tx2"/>
                </a:solidFill>
              </a:rPr>
              <a:t> </a:t>
            </a:r>
            <a:r>
              <a:rPr lang="en-US" sz="2800" b="1" dirty="0" err="1">
                <a:solidFill>
                  <a:schemeClr val="tx2"/>
                </a:solidFill>
              </a:rPr>
              <a:t>χρόνος</a:t>
            </a:r>
            <a:r>
              <a:rPr lang="en-US" sz="2800" b="1" dirty="0">
                <a:solidFill>
                  <a:schemeClr val="tx2"/>
                </a:solidFill>
              </a:rPr>
              <a:t> </a:t>
            </a:r>
            <a:r>
              <a:rPr lang="en-US" sz="2800" b="1" dirty="0" err="1">
                <a:solidFill>
                  <a:schemeClr val="tx2"/>
                </a:solidFill>
              </a:rPr>
              <a:t>της</a:t>
            </a:r>
            <a:r>
              <a:rPr lang="en-US" sz="2800" b="1" dirty="0">
                <a:solidFill>
                  <a:schemeClr val="tx2"/>
                </a:solidFill>
              </a:rPr>
              <a:t> </a:t>
            </a:r>
            <a:r>
              <a:rPr lang="en-US" sz="2800" b="1" dirty="0" err="1">
                <a:solidFill>
                  <a:schemeClr val="tx2"/>
                </a:solidFill>
              </a:rPr>
              <a:t>εκτόνωσης</a:t>
            </a:r>
            <a:r>
              <a:rPr lang="en-US" sz="2800" b="1" dirty="0">
                <a:solidFill>
                  <a:schemeClr val="tx2"/>
                </a:solidFill>
              </a:rPr>
              <a:t> </a:t>
            </a:r>
            <a:r>
              <a:rPr lang="en-US" sz="2800" b="1" dirty="0" err="1">
                <a:solidFill>
                  <a:schemeClr val="tx2"/>
                </a:solidFill>
              </a:rPr>
              <a:t>κ</a:t>
            </a:r>
            <a:r>
              <a:rPr lang="en-US" sz="2800" b="1" dirty="0">
                <a:solidFill>
                  <a:schemeClr val="tx2"/>
                </a:solidFill>
              </a:rPr>
              <a:t>α</a:t>
            </a:r>
            <a:r>
              <a:rPr lang="en-US" sz="2800" b="1" dirty="0" err="1">
                <a:solidFill>
                  <a:schemeClr val="tx2"/>
                </a:solidFill>
              </a:rPr>
              <a:t>ι</a:t>
            </a:r>
            <a:r>
              <a:rPr lang="en-US" sz="2800" b="1" dirty="0">
                <a:solidFill>
                  <a:schemeClr val="tx2"/>
                </a:solidFill>
              </a:rPr>
              <a:t> «πα</a:t>
            </a:r>
            <a:r>
              <a:rPr lang="en-US" sz="2800" b="1" dirty="0" err="1">
                <a:solidFill>
                  <a:schemeClr val="tx2"/>
                </a:solidFill>
              </a:rPr>
              <a:t>ρ</a:t>
            </a:r>
            <a:r>
              <a:rPr lang="en-US" sz="2800" b="1" dirty="0">
                <a:solidFill>
                  <a:schemeClr val="tx2"/>
                </a:solidFill>
              </a:rPr>
              <a:t>α</a:t>
            </a:r>
            <a:r>
              <a:rPr lang="en-US" sz="2800" b="1" dirty="0" err="1">
                <a:solidFill>
                  <a:schemeClr val="tx2"/>
                </a:solidFill>
              </a:rPr>
              <a:t>σύρει</a:t>
            </a:r>
            <a:r>
              <a:rPr lang="en-US" sz="2800" b="1" dirty="0">
                <a:solidFill>
                  <a:schemeClr val="tx2"/>
                </a:solidFill>
              </a:rPr>
              <a:t>» </a:t>
            </a:r>
            <a:r>
              <a:rPr lang="en-US" sz="2800" b="1" dirty="0" err="1">
                <a:solidFill>
                  <a:schemeClr val="tx2"/>
                </a:solidFill>
              </a:rPr>
              <a:t>με</a:t>
            </a:r>
            <a:r>
              <a:rPr lang="en-US" sz="2800" b="1" dirty="0">
                <a:solidFill>
                  <a:schemeClr val="tx2"/>
                </a:solidFill>
              </a:rPr>
              <a:t> </a:t>
            </a:r>
            <a:r>
              <a:rPr lang="en-US" sz="2800" b="1" dirty="0" err="1">
                <a:solidFill>
                  <a:schemeClr val="tx2"/>
                </a:solidFill>
              </a:rPr>
              <a:t>την</a:t>
            </a:r>
            <a:r>
              <a:rPr lang="en-US" sz="2800" b="1" dirty="0">
                <a:solidFill>
                  <a:schemeClr val="tx2"/>
                </a:solidFill>
              </a:rPr>
              <a:t> π</a:t>
            </a:r>
            <a:r>
              <a:rPr lang="en-US" sz="2800" b="1" dirty="0" err="1">
                <a:solidFill>
                  <a:schemeClr val="tx2"/>
                </a:solidFill>
              </a:rPr>
              <a:t>εριστροφή</a:t>
            </a:r>
            <a:r>
              <a:rPr lang="en-US" sz="2800" b="1" dirty="0">
                <a:solidFill>
                  <a:schemeClr val="tx2"/>
                </a:solidFill>
              </a:rPr>
              <a:t> </a:t>
            </a:r>
            <a:r>
              <a:rPr lang="en-US" sz="2800" b="1" dirty="0" err="1">
                <a:solidFill>
                  <a:schemeClr val="tx2"/>
                </a:solidFill>
              </a:rPr>
              <a:t>του</a:t>
            </a:r>
            <a:r>
              <a:rPr lang="en-US" sz="2800" b="1" dirty="0">
                <a:solidFill>
                  <a:schemeClr val="tx2"/>
                </a:solidFill>
              </a:rPr>
              <a:t> </a:t>
            </a:r>
            <a:r>
              <a:rPr lang="en-US" sz="2800" b="1" dirty="0" err="1">
                <a:solidFill>
                  <a:schemeClr val="tx2"/>
                </a:solidFill>
              </a:rPr>
              <a:t>το</a:t>
            </a:r>
            <a:r>
              <a:rPr lang="en-US" sz="2800" b="1" dirty="0">
                <a:solidFill>
                  <a:schemeClr val="tx2"/>
                </a:solidFill>
              </a:rPr>
              <a:t> </a:t>
            </a:r>
            <a:r>
              <a:rPr lang="en-US" sz="2800" b="1" dirty="0" err="1">
                <a:solidFill>
                  <a:schemeClr val="tx2"/>
                </a:solidFill>
              </a:rPr>
              <a:t>έμ</a:t>
            </a:r>
            <a:r>
              <a:rPr lang="en-US" sz="2800" b="1" dirty="0">
                <a:solidFill>
                  <a:schemeClr val="tx2"/>
                </a:solidFill>
              </a:rPr>
              <a:t>β</a:t>
            </a:r>
            <a:r>
              <a:rPr lang="en-US" sz="2800" b="1" dirty="0" err="1">
                <a:solidFill>
                  <a:schemeClr val="tx2"/>
                </a:solidFill>
              </a:rPr>
              <a:t>ολο</a:t>
            </a:r>
            <a:r>
              <a:rPr lang="en-US" sz="2800" b="1" dirty="0">
                <a:solidFill>
                  <a:schemeClr val="tx2"/>
                </a:solidFill>
              </a:rPr>
              <a:t>, </a:t>
            </a:r>
            <a:r>
              <a:rPr lang="en-US" sz="2800" b="1" dirty="0" err="1">
                <a:solidFill>
                  <a:schemeClr val="tx2"/>
                </a:solidFill>
              </a:rPr>
              <a:t>γι</a:t>
            </a:r>
            <a:r>
              <a:rPr lang="en-US" sz="2800" b="1" dirty="0">
                <a:solidFill>
                  <a:schemeClr val="tx2"/>
                </a:solidFill>
              </a:rPr>
              <a:t>α </a:t>
            </a:r>
            <a:r>
              <a:rPr lang="en-US" sz="2800" b="1" dirty="0" err="1">
                <a:solidFill>
                  <a:schemeClr val="tx2"/>
                </a:solidFill>
              </a:rPr>
              <a:t>ν</a:t>
            </a:r>
            <a:r>
              <a:rPr lang="en-US" sz="2800" b="1" dirty="0">
                <a:solidFill>
                  <a:schemeClr val="tx2"/>
                </a:solidFill>
              </a:rPr>
              <a:t>α </a:t>
            </a:r>
            <a:r>
              <a:rPr lang="en-US" sz="2800" b="1" dirty="0" err="1">
                <a:solidFill>
                  <a:schemeClr val="tx2"/>
                </a:solidFill>
              </a:rPr>
              <a:t>εκτελέσει</a:t>
            </a:r>
            <a:r>
              <a:rPr lang="en-US" sz="2800" b="1" dirty="0">
                <a:solidFill>
                  <a:schemeClr val="tx2"/>
                </a:solidFill>
              </a:rPr>
              <a:t> </a:t>
            </a:r>
            <a:r>
              <a:rPr lang="en-US" sz="2800" b="1" dirty="0" err="1">
                <a:solidFill>
                  <a:schemeClr val="tx2"/>
                </a:solidFill>
              </a:rPr>
              <a:t>κ</a:t>
            </a:r>
            <a:r>
              <a:rPr lang="en-US" sz="2800" b="1" dirty="0">
                <a:solidFill>
                  <a:schemeClr val="tx2"/>
                </a:solidFill>
              </a:rPr>
              <a:t>α</a:t>
            </a:r>
            <a:r>
              <a:rPr lang="en-US" sz="2800" b="1" dirty="0" err="1">
                <a:solidFill>
                  <a:schemeClr val="tx2"/>
                </a:solidFill>
              </a:rPr>
              <a:t>ι</a:t>
            </a:r>
            <a:r>
              <a:rPr lang="en-US" sz="2800" b="1" dirty="0">
                <a:solidFill>
                  <a:schemeClr val="tx2"/>
                </a:solidFill>
              </a:rPr>
              <a:t> </a:t>
            </a:r>
            <a:r>
              <a:rPr lang="en-US" sz="2800" b="1" dirty="0" err="1">
                <a:solidFill>
                  <a:schemeClr val="tx2"/>
                </a:solidFill>
              </a:rPr>
              <a:t>τους</a:t>
            </a:r>
            <a:r>
              <a:rPr lang="en-US" sz="2800" b="1" dirty="0">
                <a:solidFill>
                  <a:schemeClr val="tx2"/>
                </a:solidFill>
              </a:rPr>
              <a:t> </a:t>
            </a:r>
            <a:r>
              <a:rPr lang="en-US" sz="2800" b="1" dirty="0" err="1">
                <a:solidFill>
                  <a:schemeClr val="tx2"/>
                </a:solidFill>
              </a:rPr>
              <a:t>υ</a:t>
            </a:r>
            <a:r>
              <a:rPr lang="en-US" sz="2800" b="1" dirty="0">
                <a:solidFill>
                  <a:schemeClr val="tx2"/>
                </a:solidFill>
              </a:rPr>
              <a:t>π</a:t>
            </a:r>
            <a:r>
              <a:rPr lang="en-US" sz="2800" b="1" dirty="0" err="1">
                <a:solidFill>
                  <a:schemeClr val="tx2"/>
                </a:solidFill>
              </a:rPr>
              <a:t>όλοι</a:t>
            </a:r>
            <a:r>
              <a:rPr lang="en-US" sz="2800" b="1" dirty="0">
                <a:solidFill>
                  <a:schemeClr val="tx2"/>
                </a:solidFill>
              </a:rPr>
              <a:t>π</a:t>
            </a:r>
            <a:r>
              <a:rPr lang="en-US" sz="2800" b="1" dirty="0" err="1">
                <a:solidFill>
                  <a:schemeClr val="tx2"/>
                </a:solidFill>
              </a:rPr>
              <a:t>ους</a:t>
            </a:r>
            <a:r>
              <a:rPr lang="en-US" sz="2800" b="1" dirty="0">
                <a:solidFill>
                  <a:schemeClr val="tx2"/>
                </a:solidFill>
              </a:rPr>
              <a:t> </a:t>
            </a:r>
            <a:r>
              <a:rPr lang="en-US" sz="2800" b="1" dirty="0" err="1">
                <a:solidFill>
                  <a:schemeClr val="tx2"/>
                </a:solidFill>
              </a:rPr>
              <a:t>τρεις</a:t>
            </a:r>
            <a:r>
              <a:rPr lang="en-US" sz="2800" b="1" dirty="0">
                <a:solidFill>
                  <a:schemeClr val="tx2"/>
                </a:solidFill>
              </a:rPr>
              <a:t> </a:t>
            </a:r>
            <a:r>
              <a:rPr lang="en-US" sz="2800" b="1" dirty="0" err="1">
                <a:solidFill>
                  <a:schemeClr val="tx2"/>
                </a:solidFill>
              </a:rPr>
              <a:t>χρόνους</a:t>
            </a:r>
            <a:r>
              <a:rPr lang="en-US" sz="2800" b="1" dirty="0">
                <a:solidFill>
                  <a:schemeClr val="tx2"/>
                </a:solidFill>
              </a:rPr>
              <a:t>.</a:t>
            </a:r>
          </a:p>
        </p:txBody>
      </p:sp>
    </p:spTree>
    <p:extLst>
      <p:ext uri="{BB962C8B-B14F-4D97-AF65-F5344CB8AC3E}">
        <p14:creationId xmlns:p14="http://schemas.microsoft.com/office/powerpoint/2010/main" val="972390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7" name="Picture 2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9" name="Rectangle 2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1" name="Rectangle 3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0396AB36-4C30-DEB0-8EB3-4B5BB450C716}"/>
              </a:ext>
            </a:extLst>
          </p:cNvPr>
          <p:cNvSpPr>
            <a:spLocks noGrp="1"/>
          </p:cNvSpPr>
          <p:nvPr>
            <p:ph type="title"/>
          </p:nvPr>
        </p:nvSpPr>
        <p:spPr>
          <a:xfrm>
            <a:off x="838201" y="559813"/>
            <a:ext cx="2819399" cy="5577934"/>
          </a:xfrm>
        </p:spPr>
        <p:txBody>
          <a:bodyPr vert="horz" lIns="91440" tIns="45720" rIns="91440" bIns="45720" rtlCol="0" anchor="ctr">
            <a:normAutofit/>
          </a:bodyPr>
          <a:lstStyle/>
          <a:p>
            <a:r>
              <a:rPr lang="en-US" sz="2400"/>
              <a:t>ΣΤΡΟΦΑΛΟΦΟΡΟΣ ΑΞΟΝΑΣ</a:t>
            </a:r>
          </a:p>
        </p:txBody>
      </p:sp>
      <p:graphicFrame>
        <p:nvGraphicFramePr>
          <p:cNvPr id="22" name="TextBox 3">
            <a:extLst>
              <a:ext uri="{FF2B5EF4-FFF2-40B4-BE49-F238E27FC236}">
                <a16:creationId xmlns:a16="http://schemas.microsoft.com/office/drawing/2014/main" id="{59AA372F-6C8D-2864-263C-84A619CCF249}"/>
              </a:ext>
            </a:extLst>
          </p:cNvPr>
          <p:cNvGraphicFramePr/>
          <p:nvPr>
            <p:extLst>
              <p:ext uri="{D42A27DB-BD31-4B8C-83A1-F6EECF244321}">
                <p14:modId xmlns:p14="http://schemas.microsoft.com/office/powerpoint/2010/main" val="2663357523"/>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558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952A2BDE-6DCE-6F40-2F4B-68516576FA64}"/>
              </a:ext>
            </a:extLst>
          </p:cNvPr>
          <p:cNvSpPr/>
          <p:nvPr/>
        </p:nvSpPr>
        <p:spPr>
          <a:xfrm>
            <a:off x="2286001" y="1"/>
            <a:ext cx="8551332" cy="68580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01388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3413236-9CF5-25A2-0433-2B209B1E5639}"/>
              </a:ext>
            </a:extLst>
          </p:cNvPr>
          <p:cNvSpPr/>
          <p:nvPr/>
        </p:nvSpPr>
        <p:spPr>
          <a:xfrm>
            <a:off x="2844801" y="0"/>
            <a:ext cx="6028266" cy="68580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773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98186A07-EC7E-EFB1-0A14-B2240596ADFA}"/>
              </a:ext>
            </a:extLst>
          </p:cNvPr>
          <p:cNvSpPr/>
          <p:nvPr/>
        </p:nvSpPr>
        <p:spPr>
          <a:xfrm>
            <a:off x="323532" y="592667"/>
            <a:ext cx="11411268" cy="5932681"/>
          </a:xfrm>
          <a:prstGeom prst="rect">
            <a:avLst/>
          </a:prstGeom>
          <a:blipFill>
            <a:blip r:embed="rId2" cstate="print"/>
            <a:stretch>
              <a:fillRect/>
            </a:stretch>
          </a:blipFill>
        </p:spPr>
        <p:txBody>
          <a:bodyPr wrap="square" lIns="0" tIns="0" rIns="0" bIns="0" rtlCol="0"/>
          <a:lstStyle/>
          <a:p>
            <a:pPr algn="ctr"/>
            <a:endParaRPr dirty="0"/>
          </a:p>
        </p:txBody>
      </p:sp>
    </p:spTree>
    <p:extLst>
      <p:ext uri="{BB962C8B-B14F-4D97-AF65-F5344CB8AC3E}">
        <p14:creationId xmlns:p14="http://schemas.microsoft.com/office/powerpoint/2010/main" val="317807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6" name="Picture 25">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8" name="Rectangle 2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32" name="Picture 3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Τίτλος 1">
            <a:extLst>
              <a:ext uri="{FF2B5EF4-FFF2-40B4-BE49-F238E27FC236}">
                <a16:creationId xmlns:a16="http://schemas.microsoft.com/office/drawing/2014/main" id="{191E28F7-305D-7E64-3C92-C9DB507AD1BB}"/>
              </a:ext>
            </a:extLst>
          </p:cNvPr>
          <p:cNvSpPr>
            <a:spLocks noGrp="1"/>
          </p:cNvSpPr>
          <p:nvPr>
            <p:ph type="title"/>
          </p:nvPr>
        </p:nvSpPr>
        <p:spPr>
          <a:xfrm>
            <a:off x="838201" y="559813"/>
            <a:ext cx="10348146" cy="1675009"/>
          </a:xfrm>
        </p:spPr>
        <p:txBody>
          <a:bodyPr vert="horz" lIns="91440" tIns="45720" rIns="91440" bIns="45720" rtlCol="0" anchor="t">
            <a:normAutofit/>
          </a:bodyPr>
          <a:lstStyle/>
          <a:p>
            <a:r>
              <a:rPr lang="en-US">
                <a:solidFill>
                  <a:schemeClr val="tx2"/>
                </a:solidFill>
                <a:effectLst/>
              </a:rPr>
              <a:t>Μέρη</a:t>
            </a:r>
            <a:r>
              <a:rPr lang="en-US" dirty="0">
                <a:solidFill>
                  <a:schemeClr val="tx2"/>
                </a:solidFill>
                <a:effectLst/>
              </a:rPr>
              <a:t> </a:t>
            </a:r>
            <a:r>
              <a:rPr lang="en-US">
                <a:solidFill>
                  <a:schemeClr val="tx2"/>
                </a:solidFill>
                <a:effectLst/>
              </a:rPr>
              <a:t>στροφ</a:t>
            </a:r>
            <a:r>
              <a:rPr lang="en-US" dirty="0">
                <a:solidFill>
                  <a:schemeClr val="tx2"/>
                </a:solidFill>
                <a:effectLst/>
              </a:rPr>
              <a:t>α</a:t>
            </a:r>
            <a:r>
              <a:rPr lang="en-US">
                <a:solidFill>
                  <a:schemeClr val="tx2"/>
                </a:solidFill>
                <a:effectLst/>
              </a:rPr>
              <a:t>λοφόρου</a:t>
            </a:r>
            <a:r>
              <a:rPr lang="en-US" dirty="0">
                <a:solidFill>
                  <a:schemeClr val="tx2"/>
                </a:solidFill>
                <a:effectLst/>
              </a:rPr>
              <a:t> ά</a:t>
            </a:r>
            <a:r>
              <a:rPr lang="en-US">
                <a:solidFill>
                  <a:schemeClr val="tx2"/>
                </a:solidFill>
                <a:effectLst/>
              </a:rPr>
              <a:t>ξον</a:t>
            </a:r>
            <a:r>
              <a:rPr lang="en-US" dirty="0">
                <a:solidFill>
                  <a:schemeClr val="tx2"/>
                </a:solidFill>
                <a:effectLst/>
              </a:rPr>
              <a:t>α </a:t>
            </a:r>
            <a:br>
              <a:rPr lang="en-US" dirty="0">
                <a:solidFill>
                  <a:schemeClr val="tx2"/>
                </a:solidFill>
              </a:rPr>
            </a:br>
            <a:endParaRPr lang="en-US" dirty="0">
              <a:solidFill>
                <a:schemeClr val="tx2"/>
              </a:solidFill>
            </a:endParaRPr>
          </a:p>
        </p:txBody>
      </p:sp>
      <p:pic>
        <p:nvPicPr>
          <p:cNvPr id="34" name="Picture 3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4" name="TextBox 3">
            <a:extLst>
              <a:ext uri="{FF2B5EF4-FFF2-40B4-BE49-F238E27FC236}">
                <a16:creationId xmlns:a16="http://schemas.microsoft.com/office/drawing/2014/main" id="{41F59B8E-7482-BBD3-C5CC-084240898E07}"/>
              </a:ext>
            </a:extLst>
          </p:cNvPr>
          <p:cNvSpPr txBox="1"/>
          <p:nvPr/>
        </p:nvSpPr>
        <p:spPr>
          <a:xfrm>
            <a:off x="5821621" y="1992344"/>
            <a:ext cx="7178691" cy="3709990"/>
          </a:xfrm>
          <a:prstGeom prst="rect">
            <a:avLst/>
          </a:prstGeom>
        </p:spPr>
        <p:txBody>
          <a:bodyPr vert="horz" lIns="91440" tIns="45720" rIns="91440" bIns="45720" rtlCol="0" anchor="ctr">
            <a:normAutofit/>
          </a:bodyPr>
          <a:lstStyle/>
          <a:p>
            <a:pPr>
              <a:lnSpc>
                <a:spcPct val="110000"/>
              </a:lnSpc>
              <a:spcAft>
                <a:spcPts val="600"/>
              </a:spcAft>
              <a:buClr>
                <a:schemeClr val="accent1"/>
              </a:buClr>
            </a:pPr>
            <a:r>
              <a:rPr lang="en-US" sz="4000" b="1" dirty="0">
                <a:solidFill>
                  <a:schemeClr val="tx2"/>
                </a:solidFill>
                <a:effectLst/>
              </a:rPr>
              <a:t>1) </a:t>
            </a:r>
            <a:r>
              <a:rPr lang="en-US" sz="4000" b="1" dirty="0" err="1">
                <a:solidFill>
                  <a:schemeClr val="tx2"/>
                </a:solidFill>
                <a:effectLst/>
              </a:rPr>
              <a:t>Τ</a:t>
            </a:r>
            <a:r>
              <a:rPr lang="en-US" sz="4000" b="1" dirty="0">
                <a:solidFill>
                  <a:schemeClr val="tx2"/>
                </a:solidFill>
                <a:effectLst/>
              </a:rPr>
              <a:t>α </a:t>
            </a:r>
            <a:r>
              <a:rPr lang="en-US" sz="4000" b="1" dirty="0" err="1">
                <a:solidFill>
                  <a:schemeClr val="tx2"/>
                </a:solidFill>
                <a:effectLst/>
              </a:rPr>
              <a:t>κομ</a:t>
            </a:r>
            <a:r>
              <a:rPr lang="en-US" sz="4000" b="1" dirty="0">
                <a:solidFill>
                  <a:schemeClr val="tx2"/>
                </a:solidFill>
                <a:effectLst/>
              </a:rPr>
              <a:t>β</a:t>
            </a:r>
            <a:r>
              <a:rPr lang="en-US" sz="4000" b="1" dirty="0" err="1">
                <a:solidFill>
                  <a:schemeClr val="tx2"/>
                </a:solidFill>
                <a:effectLst/>
              </a:rPr>
              <a:t>ι</a:t>
            </a:r>
            <a:r>
              <a:rPr lang="en-US" sz="4000" b="1" dirty="0">
                <a:solidFill>
                  <a:schemeClr val="tx2"/>
                </a:solidFill>
                <a:effectLst/>
              </a:rPr>
              <a:t>́α βά</a:t>
            </a:r>
            <a:r>
              <a:rPr lang="en-US" sz="4000" b="1" dirty="0" err="1">
                <a:solidFill>
                  <a:schemeClr val="tx2"/>
                </a:solidFill>
                <a:effectLst/>
              </a:rPr>
              <a:t>σης</a:t>
            </a:r>
            <a:r>
              <a:rPr lang="en-US" sz="4000" b="1" dirty="0">
                <a:solidFill>
                  <a:schemeClr val="tx2"/>
                </a:solidFill>
                <a:effectLst/>
              </a:rPr>
              <a:t> </a:t>
            </a:r>
            <a:endParaRPr lang="el-GR" sz="4000" b="1" dirty="0">
              <a:solidFill>
                <a:schemeClr val="tx2"/>
              </a:solidFill>
              <a:effectLst/>
            </a:endParaRPr>
          </a:p>
          <a:p>
            <a:pPr>
              <a:lnSpc>
                <a:spcPct val="110000"/>
              </a:lnSpc>
              <a:spcAft>
                <a:spcPts val="600"/>
              </a:spcAft>
              <a:buClr>
                <a:schemeClr val="accent1"/>
              </a:buClr>
            </a:pPr>
            <a:r>
              <a:rPr lang="en-US" sz="4000" b="1" dirty="0">
                <a:solidFill>
                  <a:schemeClr val="tx2"/>
                </a:solidFill>
                <a:effectLst/>
              </a:rPr>
              <a:t>2) </a:t>
            </a:r>
            <a:r>
              <a:rPr lang="en-US" sz="4000" b="1" dirty="0" err="1">
                <a:solidFill>
                  <a:schemeClr val="tx2"/>
                </a:solidFill>
                <a:effectLst/>
              </a:rPr>
              <a:t>Τ</a:t>
            </a:r>
            <a:r>
              <a:rPr lang="en-US" sz="4000" b="1" dirty="0">
                <a:solidFill>
                  <a:schemeClr val="tx2"/>
                </a:solidFill>
                <a:effectLst/>
              </a:rPr>
              <a:t>α </a:t>
            </a:r>
            <a:r>
              <a:rPr lang="en-US" sz="4000" b="1" dirty="0" err="1">
                <a:solidFill>
                  <a:schemeClr val="tx2"/>
                </a:solidFill>
                <a:effectLst/>
              </a:rPr>
              <a:t>κομ</a:t>
            </a:r>
            <a:r>
              <a:rPr lang="en-US" sz="4000" b="1" dirty="0">
                <a:solidFill>
                  <a:schemeClr val="tx2"/>
                </a:solidFill>
                <a:effectLst/>
              </a:rPr>
              <a:t>β</a:t>
            </a:r>
            <a:r>
              <a:rPr lang="en-US" sz="4000" b="1" dirty="0" err="1">
                <a:solidFill>
                  <a:schemeClr val="tx2"/>
                </a:solidFill>
                <a:effectLst/>
              </a:rPr>
              <a:t>ι</a:t>
            </a:r>
            <a:r>
              <a:rPr lang="en-US" sz="4000" b="1" dirty="0">
                <a:solidFill>
                  <a:schemeClr val="tx2"/>
                </a:solidFill>
                <a:effectLst/>
              </a:rPr>
              <a:t>́α </a:t>
            </a:r>
            <a:r>
              <a:rPr lang="en-US" sz="4000" b="1" dirty="0" err="1">
                <a:solidFill>
                  <a:schemeClr val="tx2"/>
                </a:solidFill>
                <a:effectLst/>
              </a:rPr>
              <a:t>μ</a:t>
            </a:r>
            <a:r>
              <a:rPr lang="en-US" sz="4000" b="1" dirty="0">
                <a:solidFill>
                  <a:schemeClr val="tx2"/>
                </a:solidFill>
                <a:effectLst/>
              </a:rPr>
              <a:t>π</a:t>
            </a:r>
            <a:r>
              <a:rPr lang="en-US" sz="4000" b="1" dirty="0" err="1">
                <a:solidFill>
                  <a:schemeClr val="tx2"/>
                </a:solidFill>
                <a:effectLst/>
              </a:rPr>
              <a:t>ιελών</a:t>
            </a:r>
            <a:r>
              <a:rPr lang="en-US" sz="4000" b="1" dirty="0">
                <a:solidFill>
                  <a:schemeClr val="tx2"/>
                </a:solidFill>
                <a:effectLst/>
              </a:rPr>
              <a:t> </a:t>
            </a:r>
            <a:endParaRPr lang="el-GR" sz="4000" b="1" dirty="0">
              <a:solidFill>
                <a:schemeClr val="tx2"/>
              </a:solidFill>
            </a:endParaRPr>
          </a:p>
          <a:p>
            <a:pPr>
              <a:lnSpc>
                <a:spcPct val="110000"/>
              </a:lnSpc>
              <a:spcAft>
                <a:spcPts val="600"/>
              </a:spcAft>
              <a:buClr>
                <a:schemeClr val="accent1"/>
              </a:buClr>
            </a:pPr>
            <a:r>
              <a:rPr lang="en-US" sz="4000" b="1" dirty="0">
                <a:solidFill>
                  <a:schemeClr val="tx2"/>
                </a:solidFill>
                <a:effectLst/>
              </a:rPr>
              <a:t>3) </a:t>
            </a:r>
            <a:r>
              <a:rPr lang="en-US" sz="4000" b="1" dirty="0" err="1">
                <a:solidFill>
                  <a:schemeClr val="tx2"/>
                </a:solidFill>
                <a:effectLst/>
              </a:rPr>
              <a:t>Οι</a:t>
            </a:r>
            <a:r>
              <a:rPr lang="en-US" sz="4000" b="1" dirty="0">
                <a:solidFill>
                  <a:schemeClr val="tx2"/>
                </a:solidFill>
                <a:effectLst/>
              </a:rPr>
              <a:t> β</a:t>
            </a:r>
            <a:r>
              <a:rPr lang="en-US" sz="4000" b="1" dirty="0" err="1">
                <a:solidFill>
                  <a:schemeClr val="tx2"/>
                </a:solidFill>
                <a:effectLst/>
              </a:rPr>
              <a:t>ρ</a:t>
            </a:r>
            <a:r>
              <a:rPr lang="en-US" sz="4000" b="1" dirty="0">
                <a:solidFill>
                  <a:schemeClr val="tx2"/>
                </a:solidFill>
                <a:effectLst/>
              </a:rPr>
              <a:t>α</a:t>
            </a:r>
            <a:r>
              <a:rPr lang="en-US" sz="4000" b="1" dirty="0" err="1">
                <a:solidFill>
                  <a:schemeClr val="tx2"/>
                </a:solidFill>
                <a:effectLst/>
              </a:rPr>
              <a:t>χίονες</a:t>
            </a:r>
            <a:r>
              <a:rPr lang="en-US" sz="4000" b="1" dirty="0">
                <a:solidFill>
                  <a:schemeClr val="tx2"/>
                </a:solidFill>
                <a:effectLst/>
              </a:rPr>
              <a:t> </a:t>
            </a:r>
            <a:r>
              <a:rPr lang="en-US" sz="4000" b="1" dirty="0" err="1">
                <a:solidFill>
                  <a:schemeClr val="tx2"/>
                </a:solidFill>
                <a:effectLst/>
              </a:rPr>
              <a:t>η</a:t>
            </a:r>
            <a:r>
              <a:rPr lang="en-US" sz="4000" b="1" dirty="0">
                <a:solidFill>
                  <a:schemeClr val="tx2"/>
                </a:solidFill>
                <a:effectLst/>
              </a:rPr>
              <a:t>́ </a:t>
            </a:r>
            <a:r>
              <a:rPr lang="en-US" sz="4000" b="1" dirty="0" err="1">
                <a:solidFill>
                  <a:schemeClr val="tx2"/>
                </a:solidFill>
                <a:effectLst/>
              </a:rPr>
              <a:t>κιθ</a:t>
            </a:r>
            <a:r>
              <a:rPr lang="en-US" sz="4000" b="1" dirty="0">
                <a:solidFill>
                  <a:schemeClr val="tx2"/>
                </a:solidFill>
                <a:effectLst/>
              </a:rPr>
              <a:t>ά</a:t>
            </a:r>
            <a:r>
              <a:rPr lang="en-US" sz="4000" b="1" dirty="0" err="1">
                <a:solidFill>
                  <a:schemeClr val="tx2"/>
                </a:solidFill>
                <a:effectLst/>
              </a:rPr>
              <a:t>ρες</a:t>
            </a:r>
            <a:br>
              <a:rPr lang="en-US" sz="4000" b="1" dirty="0">
                <a:solidFill>
                  <a:schemeClr val="tx2"/>
                </a:solidFill>
                <a:effectLst/>
              </a:rPr>
            </a:br>
            <a:r>
              <a:rPr lang="en-US" sz="4000" b="1" dirty="0">
                <a:solidFill>
                  <a:schemeClr val="tx2"/>
                </a:solidFill>
                <a:effectLst/>
              </a:rPr>
              <a:t>4) </a:t>
            </a:r>
            <a:r>
              <a:rPr lang="en-US" sz="4000" b="1" dirty="0" err="1">
                <a:solidFill>
                  <a:schemeClr val="tx2"/>
                </a:solidFill>
                <a:effectLst/>
              </a:rPr>
              <a:t>Οι</a:t>
            </a:r>
            <a:r>
              <a:rPr lang="en-US" sz="4000" b="1" dirty="0">
                <a:solidFill>
                  <a:schemeClr val="tx2"/>
                </a:solidFill>
                <a:effectLst/>
              </a:rPr>
              <a:t> α</a:t>
            </a:r>
            <a:r>
              <a:rPr lang="en-US" sz="4000" b="1" dirty="0" err="1">
                <a:solidFill>
                  <a:schemeClr val="tx2"/>
                </a:solidFill>
                <a:effectLst/>
              </a:rPr>
              <a:t>γωγοι</a:t>
            </a:r>
            <a:r>
              <a:rPr lang="en-US" sz="4000" b="1" dirty="0">
                <a:solidFill>
                  <a:schemeClr val="tx2"/>
                </a:solidFill>
                <a:effectLst/>
              </a:rPr>
              <a:t>́ </a:t>
            </a:r>
            <a:r>
              <a:rPr lang="en-US" sz="4000" b="1" dirty="0" err="1">
                <a:solidFill>
                  <a:schemeClr val="tx2"/>
                </a:solidFill>
                <a:effectLst/>
              </a:rPr>
              <a:t>λ</a:t>
            </a:r>
            <a:r>
              <a:rPr lang="en-US" sz="4000" b="1" dirty="0">
                <a:solidFill>
                  <a:schemeClr val="tx2"/>
                </a:solidFill>
                <a:effectLst/>
              </a:rPr>
              <a:t>α</a:t>
            </a:r>
            <a:r>
              <a:rPr lang="en-US" sz="4000" b="1" dirty="0" err="1">
                <a:solidFill>
                  <a:schemeClr val="tx2"/>
                </a:solidFill>
                <a:effectLst/>
              </a:rPr>
              <a:t>διου</a:t>
            </a:r>
            <a:r>
              <a:rPr lang="en-US" sz="4000" b="1" dirty="0">
                <a:solidFill>
                  <a:schemeClr val="tx2"/>
                </a:solidFill>
                <a:effectLst/>
              </a:rPr>
              <a:t>́ </a:t>
            </a:r>
            <a:endParaRPr lang="el-GR" sz="4000" b="1" dirty="0">
              <a:solidFill>
                <a:schemeClr val="tx2"/>
              </a:solidFill>
              <a:effectLst/>
            </a:endParaRPr>
          </a:p>
          <a:p>
            <a:pPr>
              <a:lnSpc>
                <a:spcPct val="110000"/>
              </a:lnSpc>
              <a:spcAft>
                <a:spcPts val="600"/>
              </a:spcAft>
              <a:buClr>
                <a:schemeClr val="accent1"/>
              </a:buClr>
            </a:pPr>
            <a:r>
              <a:rPr lang="en-US" sz="4000" b="1" dirty="0">
                <a:solidFill>
                  <a:schemeClr val="tx2"/>
                </a:solidFill>
                <a:effectLst/>
              </a:rPr>
              <a:t>5) </a:t>
            </a:r>
            <a:r>
              <a:rPr lang="en-US" sz="4000" b="1" dirty="0" err="1">
                <a:solidFill>
                  <a:schemeClr val="tx2"/>
                </a:solidFill>
                <a:effectLst/>
              </a:rPr>
              <a:t>Τ</a:t>
            </a:r>
            <a:r>
              <a:rPr lang="en-US" sz="4000" b="1" dirty="0">
                <a:solidFill>
                  <a:schemeClr val="tx2"/>
                </a:solidFill>
                <a:effectLst/>
              </a:rPr>
              <a:t>α α</a:t>
            </a:r>
            <a:r>
              <a:rPr lang="en-US" sz="4000" b="1" dirty="0" err="1">
                <a:solidFill>
                  <a:schemeClr val="tx2"/>
                </a:solidFill>
                <a:effectLst/>
              </a:rPr>
              <a:t>ντι</a:t>
            </a:r>
            <a:r>
              <a:rPr lang="en-US" sz="4000" b="1" dirty="0">
                <a:solidFill>
                  <a:schemeClr val="tx2"/>
                </a:solidFill>
                <a:effectLst/>
              </a:rPr>
              <a:t>́βα</a:t>
            </a:r>
            <a:r>
              <a:rPr lang="en-US" sz="4000" b="1" dirty="0" err="1">
                <a:solidFill>
                  <a:schemeClr val="tx2"/>
                </a:solidFill>
                <a:effectLst/>
              </a:rPr>
              <a:t>ρ</a:t>
            </a:r>
            <a:r>
              <a:rPr lang="en-US" sz="4000" b="1" dirty="0">
                <a:solidFill>
                  <a:schemeClr val="tx2"/>
                </a:solidFill>
                <a:effectLst/>
              </a:rPr>
              <a:t>α </a:t>
            </a:r>
            <a:endParaRPr lang="en-US" sz="4000" dirty="0">
              <a:solidFill>
                <a:schemeClr val="tx2"/>
              </a:solidFill>
            </a:endParaRPr>
          </a:p>
        </p:txBody>
      </p:sp>
      <p:pic>
        <p:nvPicPr>
          <p:cNvPr id="6" name="Εικόνα 5" descr="Εικόνα που περιέχει διάγραμμα, γραμματοσειρά, γραμμή&#10;&#10;Περιγραφή που δημιουργήθηκε αυτόματα">
            <a:extLst>
              <a:ext uri="{FF2B5EF4-FFF2-40B4-BE49-F238E27FC236}">
                <a16:creationId xmlns:a16="http://schemas.microsoft.com/office/drawing/2014/main" id="{B6B4C5C6-D25C-34D6-FA76-DD4AA8665D3A}"/>
              </a:ext>
            </a:extLst>
          </p:cNvPr>
          <p:cNvPicPr>
            <a:picLocks noChangeAspect="1"/>
          </p:cNvPicPr>
          <p:nvPr/>
        </p:nvPicPr>
        <p:blipFill>
          <a:blip r:embed="rId5"/>
          <a:stretch>
            <a:fillRect/>
          </a:stretch>
        </p:blipFill>
        <p:spPr>
          <a:xfrm>
            <a:off x="423332" y="1539363"/>
            <a:ext cx="5398289" cy="4429029"/>
          </a:xfrm>
          <a:prstGeom prst="rect">
            <a:avLst/>
          </a:prstGeom>
        </p:spPr>
      </p:pic>
    </p:spTree>
    <p:extLst>
      <p:ext uri="{BB962C8B-B14F-4D97-AF65-F5344CB8AC3E}">
        <p14:creationId xmlns:p14="http://schemas.microsoft.com/office/powerpoint/2010/main" val="3100798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6" name="Picture 25">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8" name="Rectangle 2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32" name="Picture 3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Τίτλος 1">
            <a:extLst>
              <a:ext uri="{FF2B5EF4-FFF2-40B4-BE49-F238E27FC236}">
                <a16:creationId xmlns:a16="http://schemas.microsoft.com/office/drawing/2014/main" id="{1536125D-A49E-5684-0D22-93F31BE0EE73}"/>
              </a:ext>
            </a:extLst>
          </p:cNvPr>
          <p:cNvSpPr>
            <a:spLocks noGrp="1"/>
          </p:cNvSpPr>
          <p:nvPr>
            <p:ph type="title"/>
          </p:nvPr>
        </p:nvSpPr>
        <p:spPr>
          <a:xfrm>
            <a:off x="838201" y="559813"/>
            <a:ext cx="10348146" cy="1675009"/>
          </a:xfrm>
        </p:spPr>
        <p:txBody>
          <a:bodyPr vert="horz" lIns="91440" tIns="45720" rIns="91440" bIns="45720" rtlCol="0" anchor="t">
            <a:normAutofit/>
          </a:bodyPr>
          <a:lstStyle/>
          <a:p>
            <a:r>
              <a:rPr lang="en-US" sz="4400" dirty="0">
                <a:solidFill>
                  <a:schemeClr val="tx2"/>
                </a:solidFill>
              </a:rPr>
              <a:t>ΣΤΑΤΙΚΗ ΖΥΓΟΣΤΑΘΜΙΣΗ</a:t>
            </a:r>
          </a:p>
        </p:txBody>
      </p:sp>
      <p:pic>
        <p:nvPicPr>
          <p:cNvPr id="34" name="Picture 3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4" name="Θέση κειμένου 3">
            <a:extLst>
              <a:ext uri="{FF2B5EF4-FFF2-40B4-BE49-F238E27FC236}">
                <a16:creationId xmlns:a16="http://schemas.microsoft.com/office/drawing/2014/main" id="{972CC350-DC62-EA38-333C-74C313F9A17A}"/>
              </a:ext>
            </a:extLst>
          </p:cNvPr>
          <p:cNvSpPr>
            <a:spLocks noGrp="1"/>
          </p:cNvSpPr>
          <p:nvPr>
            <p:ph type="body" sz="half" idx="2"/>
          </p:nvPr>
        </p:nvSpPr>
        <p:spPr>
          <a:xfrm>
            <a:off x="1371601" y="2403097"/>
            <a:ext cx="10634132" cy="3709990"/>
          </a:xfrm>
        </p:spPr>
        <p:txBody>
          <a:bodyPr vert="horz" lIns="91440" tIns="45720" rIns="91440" bIns="45720" rtlCol="0" anchor="ctr">
            <a:normAutofit/>
          </a:bodyPr>
          <a:lstStyle/>
          <a:p>
            <a:pPr indent="-228600">
              <a:buFont typeface="Arial" panose="020B0604020202020204" pitchFamily="34" charset="0"/>
              <a:buChar char="•"/>
            </a:pPr>
            <a:endParaRPr lang="en-US" sz="1800" dirty="0">
              <a:solidFill>
                <a:schemeClr val="tx2"/>
              </a:solidFill>
              <a:effectLst/>
            </a:endParaRPr>
          </a:p>
          <a:p>
            <a:r>
              <a:rPr lang="en-US" sz="2800" i="1" dirty="0" err="1">
                <a:solidFill>
                  <a:schemeClr val="tx2"/>
                </a:solidFill>
              </a:rPr>
              <a:t>Στη</a:t>
            </a:r>
            <a:r>
              <a:rPr lang="en-US" sz="2800" i="1" dirty="0">
                <a:solidFill>
                  <a:schemeClr val="tx2"/>
                </a:solidFill>
              </a:rPr>
              <a:t> </a:t>
            </a:r>
            <a:r>
              <a:rPr lang="en-US" sz="2800" i="1" dirty="0" err="1">
                <a:solidFill>
                  <a:schemeClr val="tx2"/>
                </a:solidFill>
              </a:rPr>
              <a:t>στ</a:t>
            </a:r>
            <a:r>
              <a:rPr lang="en-US" sz="2800" i="1" dirty="0">
                <a:solidFill>
                  <a:schemeClr val="tx2"/>
                </a:solidFill>
              </a:rPr>
              <a:t>α</a:t>
            </a:r>
            <a:r>
              <a:rPr lang="en-US" sz="2800" i="1" dirty="0" err="1">
                <a:solidFill>
                  <a:schemeClr val="tx2"/>
                </a:solidFill>
              </a:rPr>
              <a:t>τικη</a:t>
            </a:r>
            <a:r>
              <a:rPr lang="en-US" sz="2800" i="1" dirty="0">
                <a:solidFill>
                  <a:schemeClr val="tx2"/>
                </a:solidFill>
              </a:rPr>
              <a:t>́ </a:t>
            </a:r>
            <a:r>
              <a:rPr lang="en-US" sz="2800" i="1" dirty="0" err="1">
                <a:solidFill>
                  <a:schemeClr val="tx2"/>
                </a:solidFill>
              </a:rPr>
              <a:t>ζυγοστ</a:t>
            </a:r>
            <a:r>
              <a:rPr lang="en-US" sz="2800" i="1" dirty="0">
                <a:solidFill>
                  <a:schemeClr val="tx2"/>
                </a:solidFill>
              </a:rPr>
              <a:t>ά</a:t>
            </a:r>
            <a:r>
              <a:rPr lang="en-US" sz="2800" i="1" dirty="0" err="1">
                <a:solidFill>
                  <a:schemeClr val="tx2"/>
                </a:solidFill>
              </a:rPr>
              <a:t>θμιση</a:t>
            </a:r>
            <a:r>
              <a:rPr lang="en-US" sz="2800" i="1" dirty="0">
                <a:solidFill>
                  <a:schemeClr val="tx2"/>
                </a:solidFill>
              </a:rPr>
              <a:t> </a:t>
            </a:r>
            <a:r>
              <a:rPr lang="en-US" sz="2800" i="1" dirty="0" err="1">
                <a:solidFill>
                  <a:schemeClr val="tx2"/>
                </a:solidFill>
              </a:rPr>
              <a:t>ελέγχετ</a:t>
            </a:r>
            <a:r>
              <a:rPr lang="en-US" sz="2800" i="1" dirty="0">
                <a:solidFill>
                  <a:schemeClr val="tx2"/>
                </a:solidFill>
              </a:rPr>
              <a:t>α</a:t>
            </a:r>
            <a:r>
              <a:rPr lang="en-US" sz="2800" i="1" dirty="0" err="1">
                <a:solidFill>
                  <a:schemeClr val="tx2"/>
                </a:solidFill>
              </a:rPr>
              <a:t>ι</a:t>
            </a:r>
            <a:r>
              <a:rPr lang="en-US" sz="2800" i="1" dirty="0">
                <a:solidFill>
                  <a:schemeClr val="tx2"/>
                </a:solidFill>
              </a:rPr>
              <a:t> α</a:t>
            </a:r>
            <a:r>
              <a:rPr lang="en-US" sz="2800" i="1" dirty="0" err="1">
                <a:solidFill>
                  <a:schemeClr val="tx2"/>
                </a:solidFill>
              </a:rPr>
              <a:t>ν</a:t>
            </a:r>
            <a:r>
              <a:rPr lang="en-US" sz="2800" i="1" dirty="0">
                <a:solidFill>
                  <a:schemeClr val="tx2"/>
                </a:solidFill>
              </a:rPr>
              <a:t> </a:t>
            </a:r>
            <a:r>
              <a:rPr lang="en-US" sz="2800" i="1" dirty="0" err="1">
                <a:solidFill>
                  <a:schemeClr val="tx2"/>
                </a:solidFill>
              </a:rPr>
              <a:t>το</a:t>
            </a:r>
            <a:r>
              <a:rPr lang="en-US" sz="2800" i="1" dirty="0">
                <a:solidFill>
                  <a:schemeClr val="tx2"/>
                </a:solidFill>
              </a:rPr>
              <a:t> </a:t>
            </a:r>
            <a:r>
              <a:rPr lang="en-US" sz="2800" i="1" dirty="0" err="1">
                <a:solidFill>
                  <a:schemeClr val="tx2"/>
                </a:solidFill>
              </a:rPr>
              <a:t>κέντρο</a:t>
            </a:r>
            <a:r>
              <a:rPr lang="en-US" sz="2800" i="1" dirty="0">
                <a:solidFill>
                  <a:schemeClr val="tx2"/>
                </a:solidFill>
              </a:rPr>
              <a:t> βά</a:t>
            </a:r>
            <a:r>
              <a:rPr lang="en-US" sz="2800" i="1" dirty="0" err="1">
                <a:solidFill>
                  <a:schemeClr val="tx2"/>
                </a:solidFill>
              </a:rPr>
              <a:t>ρους</a:t>
            </a:r>
            <a:r>
              <a:rPr lang="en-US" sz="2800" i="1" dirty="0">
                <a:solidFill>
                  <a:schemeClr val="tx2"/>
                </a:solidFill>
              </a:rPr>
              <a:t> </a:t>
            </a:r>
            <a:r>
              <a:rPr lang="en-US" sz="2800" i="1" dirty="0" err="1">
                <a:solidFill>
                  <a:schemeClr val="tx2"/>
                </a:solidFill>
              </a:rPr>
              <a:t>του</a:t>
            </a:r>
            <a:r>
              <a:rPr lang="en-US" sz="2800" i="1" dirty="0">
                <a:solidFill>
                  <a:schemeClr val="tx2"/>
                </a:solidFill>
              </a:rPr>
              <a:t> </a:t>
            </a:r>
            <a:r>
              <a:rPr lang="en-US" sz="2800" i="1" dirty="0" err="1">
                <a:solidFill>
                  <a:schemeClr val="tx2"/>
                </a:solidFill>
              </a:rPr>
              <a:t>στροφ</a:t>
            </a:r>
            <a:r>
              <a:rPr lang="en-US" sz="2800" i="1" dirty="0">
                <a:solidFill>
                  <a:schemeClr val="tx2"/>
                </a:solidFill>
              </a:rPr>
              <a:t>α</a:t>
            </a:r>
            <a:r>
              <a:rPr lang="en-US" sz="2800" i="1" dirty="0" err="1">
                <a:solidFill>
                  <a:schemeClr val="tx2"/>
                </a:solidFill>
              </a:rPr>
              <a:t>λοφόρου</a:t>
            </a:r>
            <a:r>
              <a:rPr lang="en-US" sz="2800" i="1" dirty="0">
                <a:solidFill>
                  <a:schemeClr val="tx2"/>
                </a:solidFill>
              </a:rPr>
              <a:t> ά</a:t>
            </a:r>
            <a:r>
              <a:rPr lang="en-US" sz="2800" i="1" dirty="0" err="1">
                <a:solidFill>
                  <a:schemeClr val="tx2"/>
                </a:solidFill>
              </a:rPr>
              <a:t>ξον</a:t>
            </a:r>
            <a:r>
              <a:rPr lang="en-US" sz="2800" i="1" dirty="0">
                <a:solidFill>
                  <a:schemeClr val="tx2"/>
                </a:solidFill>
              </a:rPr>
              <a:t>α β</a:t>
            </a:r>
            <a:r>
              <a:rPr lang="en-US" sz="2800" i="1" dirty="0" err="1">
                <a:solidFill>
                  <a:schemeClr val="tx2"/>
                </a:solidFill>
              </a:rPr>
              <a:t>ρίσκετ</a:t>
            </a:r>
            <a:r>
              <a:rPr lang="en-US" sz="2800" i="1" dirty="0">
                <a:solidFill>
                  <a:schemeClr val="tx2"/>
                </a:solidFill>
              </a:rPr>
              <a:t>α</a:t>
            </a:r>
            <a:r>
              <a:rPr lang="en-US" sz="2800" i="1" dirty="0" err="1">
                <a:solidFill>
                  <a:schemeClr val="tx2"/>
                </a:solidFill>
              </a:rPr>
              <a:t>ι</a:t>
            </a:r>
            <a:r>
              <a:rPr lang="en-US" sz="2800" i="1" dirty="0">
                <a:solidFill>
                  <a:schemeClr val="tx2"/>
                </a:solidFill>
              </a:rPr>
              <a:t> </a:t>
            </a:r>
            <a:r>
              <a:rPr lang="en-US" sz="2800" i="1" dirty="0" err="1">
                <a:solidFill>
                  <a:schemeClr val="tx2"/>
                </a:solidFill>
              </a:rPr>
              <a:t>ε</a:t>
            </a:r>
            <a:r>
              <a:rPr lang="en-US" sz="2800" i="1" dirty="0">
                <a:solidFill>
                  <a:schemeClr val="tx2"/>
                </a:solidFill>
              </a:rPr>
              <a:t>πά</a:t>
            </a:r>
            <a:r>
              <a:rPr lang="en-US" sz="2800" i="1" dirty="0" err="1">
                <a:solidFill>
                  <a:schemeClr val="tx2"/>
                </a:solidFill>
              </a:rPr>
              <a:t>νω</a:t>
            </a:r>
            <a:r>
              <a:rPr lang="en-US" sz="2800" i="1" dirty="0">
                <a:solidFill>
                  <a:schemeClr val="tx2"/>
                </a:solidFill>
              </a:rPr>
              <a:t> </a:t>
            </a:r>
            <a:r>
              <a:rPr lang="en-US" sz="2800" i="1" dirty="0" err="1">
                <a:solidFill>
                  <a:schemeClr val="tx2"/>
                </a:solidFill>
              </a:rPr>
              <a:t>στον</a:t>
            </a:r>
            <a:r>
              <a:rPr lang="en-US" sz="2800" i="1" dirty="0">
                <a:solidFill>
                  <a:schemeClr val="tx2"/>
                </a:solidFill>
              </a:rPr>
              <a:t> ά</a:t>
            </a:r>
            <a:r>
              <a:rPr lang="en-US" sz="2800" i="1" dirty="0" err="1">
                <a:solidFill>
                  <a:schemeClr val="tx2"/>
                </a:solidFill>
              </a:rPr>
              <a:t>ξον</a:t>
            </a:r>
            <a:r>
              <a:rPr lang="en-US" sz="2800" i="1" dirty="0">
                <a:solidFill>
                  <a:schemeClr val="tx2"/>
                </a:solidFill>
              </a:rPr>
              <a:t>α π</a:t>
            </a:r>
            <a:r>
              <a:rPr lang="en-US" sz="2800" i="1" dirty="0" err="1">
                <a:solidFill>
                  <a:schemeClr val="tx2"/>
                </a:solidFill>
              </a:rPr>
              <a:t>εριστροφής</a:t>
            </a:r>
            <a:r>
              <a:rPr lang="en-US" sz="2800" i="1" dirty="0">
                <a:solidFill>
                  <a:schemeClr val="tx2"/>
                </a:solidFill>
              </a:rPr>
              <a:t> </a:t>
            </a:r>
            <a:r>
              <a:rPr lang="en-US" sz="2800" i="1" dirty="0" err="1">
                <a:solidFill>
                  <a:schemeClr val="tx2"/>
                </a:solidFill>
              </a:rPr>
              <a:t>του</a:t>
            </a:r>
            <a:r>
              <a:rPr lang="en-US" sz="2800" i="1" dirty="0">
                <a:solidFill>
                  <a:schemeClr val="tx2"/>
                </a:solidFill>
              </a:rPr>
              <a:t> </a:t>
            </a:r>
            <a:r>
              <a:rPr lang="en-US" sz="2800" i="1" dirty="0" err="1">
                <a:solidFill>
                  <a:schemeClr val="tx2"/>
                </a:solidFill>
              </a:rPr>
              <a:t>Ο</a:t>
            </a:r>
            <a:r>
              <a:rPr lang="en-US" sz="2800" i="1" dirty="0">
                <a:solidFill>
                  <a:schemeClr val="tx2"/>
                </a:solidFill>
              </a:rPr>
              <a:t> </a:t>
            </a:r>
            <a:r>
              <a:rPr lang="en-US" sz="2800" i="1" dirty="0" err="1">
                <a:solidFill>
                  <a:schemeClr val="tx2"/>
                </a:solidFill>
              </a:rPr>
              <a:t>στροφ</a:t>
            </a:r>
            <a:r>
              <a:rPr lang="en-US" sz="2800" i="1" dirty="0">
                <a:solidFill>
                  <a:schemeClr val="tx2"/>
                </a:solidFill>
              </a:rPr>
              <a:t>α</a:t>
            </a:r>
            <a:r>
              <a:rPr lang="en-US" sz="2800" i="1" dirty="0" err="1">
                <a:solidFill>
                  <a:schemeClr val="tx2"/>
                </a:solidFill>
              </a:rPr>
              <a:t>λοφόρος</a:t>
            </a:r>
            <a:r>
              <a:rPr lang="en-US" sz="2800" i="1" dirty="0">
                <a:solidFill>
                  <a:schemeClr val="tx2"/>
                </a:solidFill>
              </a:rPr>
              <a:t> ά</a:t>
            </a:r>
            <a:r>
              <a:rPr lang="en-US" sz="2800" i="1" dirty="0" err="1">
                <a:solidFill>
                  <a:schemeClr val="tx2"/>
                </a:solidFill>
              </a:rPr>
              <a:t>ξον</a:t>
            </a:r>
            <a:r>
              <a:rPr lang="en-US" sz="2800" i="1" dirty="0">
                <a:solidFill>
                  <a:schemeClr val="tx2"/>
                </a:solidFill>
              </a:rPr>
              <a:t>α</a:t>
            </a:r>
            <a:r>
              <a:rPr lang="en-US" sz="2800" i="1" dirty="0" err="1">
                <a:solidFill>
                  <a:schemeClr val="tx2"/>
                </a:solidFill>
              </a:rPr>
              <a:t>ς</a:t>
            </a:r>
            <a:r>
              <a:rPr lang="en-US" sz="2800" i="1" dirty="0">
                <a:solidFill>
                  <a:schemeClr val="tx2"/>
                </a:solidFill>
              </a:rPr>
              <a:t> </a:t>
            </a:r>
            <a:r>
              <a:rPr lang="en-US" sz="2800" i="1" dirty="0" err="1">
                <a:solidFill>
                  <a:schemeClr val="tx2"/>
                </a:solidFill>
              </a:rPr>
              <a:t>το</a:t>
            </a:r>
            <a:r>
              <a:rPr lang="en-US" sz="2800" i="1" dirty="0">
                <a:solidFill>
                  <a:schemeClr val="tx2"/>
                </a:solidFill>
              </a:rPr>
              <a:t>π</a:t>
            </a:r>
            <a:r>
              <a:rPr lang="en-US" sz="2800" i="1" dirty="0" err="1">
                <a:solidFill>
                  <a:schemeClr val="tx2"/>
                </a:solidFill>
              </a:rPr>
              <a:t>οθετείτ</a:t>
            </a:r>
            <a:r>
              <a:rPr lang="en-US" sz="2800" i="1" dirty="0">
                <a:solidFill>
                  <a:schemeClr val="tx2"/>
                </a:solidFill>
              </a:rPr>
              <a:t>α</a:t>
            </a:r>
            <a:r>
              <a:rPr lang="en-US" sz="2800" i="1" dirty="0" err="1">
                <a:solidFill>
                  <a:schemeClr val="tx2"/>
                </a:solidFill>
              </a:rPr>
              <a:t>ι</a:t>
            </a:r>
            <a:r>
              <a:rPr lang="en-US" sz="2800" i="1" dirty="0">
                <a:solidFill>
                  <a:schemeClr val="tx2"/>
                </a:solidFill>
              </a:rPr>
              <a:t> </a:t>
            </a:r>
            <a:r>
              <a:rPr lang="en-US" sz="2800" i="1" dirty="0" err="1">
                <a:solidFill>
                  <a:schemeClr val="tx2"/>
                </a:solidFill>
              </a:rPr>
              <a:t>ε</a:t>
            </a:r>
            <a:r>
              <a:rPr lang="en-US" sz="2800" i="1" dirty="0">
                <a:solidFill>
                  <a:schemeClr val="tx2"/>
                </a:solidFill>
              </a:rPr>
              <a:t>πά</a:t>
            </a:r>
            <a:r>
              <a:rPr lang="en-US" sz="2800" i="1" dirty="0" err="1">
                <a:solidFill>
                  <a:schemeClr val="tx2"/>
                </a:solidFill>
              </a:rPr>
              <a:t>νω</a:t>
            </a:r>
            <a:r>
              <a:rPr lang="en-US" sz="2800" i="1" dirty="0">
                <a:solidFill>
                  <a:schemeClr val="tx2"/>
                </a:solidFill>
              </a:rPr>
              <a:t> </a:t>
            </a:r>
            <a:r>
              <a:rPr lang="en-US" sz="2800" i="1" dirty="0" err="1">
                <a:solidFill>
                  <a:schemeClr val="tx2"/>
                </a:solidFill>
              </a:rPr>
              <a:t>σε</a:t>
            </a:r>
            <a:r>
              <a:rPr lang="en-US" sz="2800" i="1" dirty="0">
                <a:solidFill>
                  <a:schemeClr val="tx2"/>
                </a:solidFill>
              </a:rPr>
              <a:t> </a:t>
            </a:r>
            <a:r>
              <a:rPr lang="en-US" sz="2800" i="1" dirty="0" err="1">
                <a:solidFill>
                  <a:schemeClr val="tx2"/>
                </a:solidFill>
              </a:rPr>
              <a:t>δύο</a:t>
            </a:r>
            <a:r>
              <a:rPr lang="en-US" sz="2800" i="1" dirty="0">
                <a:solidFill>
                  <a:schemeClr val="tx2"/>
                </a:solidFill>
              </a:rPr>
              <a:t> </a:t>
            </a:r>
            <a:r>
              <a:rPr lang="en-US" sz="2800" i="1" dirty="0" err="1">
                <a:solidFill>
                  <a:schemeClr val="tx2"/>
                </a:solidFill>
              </a:rPr>
              <a:t>ισομεγέθεις</a:t>
            </a:r>
            <a:r>
              <a:rPr lang="en-US" sz="2800" i="1" dirty="0">
                <a:solidFill>
                  <a:schemeClr val="tx2"/>
                </a:solidFill>
              </a:rPr>
              <a:t> βά</a:t>
            </a:r>
            <a:r>
              <a:rPr lang="en-US" sz="2800" i="1" dirty="0" err="1">
                <a:solidFill>
                  <a:schemeClr val="tx2"/>
                </a:solidFill>
              </a:rPr>
              <a:t>σεις</a:t>
            </a:r>
            <a:r>
              <a:rPr lang="en-US" sz="2800" i="1" dirty="0">
                <a:solidFill>
                  <a:schemeClr val="tx2"/>
                </a:solidFill>
              </a:rPr>
              <a:t> </a:t>
            </a:r>
            <a:r>
              <a:rPr lang="en-US" sz="2800" i="1" dirty="0" err="1">
                <a:solidFill>
                  <a:schemeClr val="tx2"/>
                </a:solidFill>
              </a:rPr>
              <a:t>τυ</a:t>
            </a:r>
            <a:r>
              <a:rPr lang="en-US" sz="2800" i="1" dirty="0">
                <a:solidFill>
                  <a:schemeClr val="tx2"/>
                </a:solidFill>
              </a:rPr>
              <a:t>́π</a:t>
            </a:r>
            <a:r>
              <a:rPr lang="en-US" sz="2800" i="1" dirty="0" err="1">
                <a:solidFill>
                  <a:schemeClr val="tx2"/>
                </a:solidFill>
              </a:rPr>
              <a:t>ου</a:t>
            </a:r>
            <a:r>
              <a:rPr lang="en-US" sz="2800" i="1" dirty="0">
                <a:solidFill>
                  <a:schemeClr val="tx2"/>
                </a:solidFill>
              </a:rPr>
              <a:t> U, </a:t>
            </a:r>
            <a:r>
              <a:rPr lang="en-US" sz="2800" i="1" dirty="0" err="1">
                <a:solidFill>
                  <a:schemeClr val="tx2"/>
                </a:solidFill>
              </a:rPr>
              <a:t>ο</a:t>
            </a:r>
            <a:r>
              <a:rPr lang="en-US" sz="2800" i="1" dirty="0">
                <a:solidFill>
                  <a:schemeClr val="tx2"/>
                </a:solidFill>
              </a:rPr>
              <a:t>́π</a:t>
            </a:r>
            <a:r>
              <a:rPr lang="en-US" sz="2800" i="1" dirty="0" err="1">
                <a:solidFill>
                  <a:schemeClr val="tx2"/>
                </a:solidFill>
              </a:rPr>
              <a:t>ου</a:t>
            </a:r>
            <a:r>
              <a:rPr lang="en-US" sz="2800" i="1" dirty="0">
                <a:solidFill>
                  <a:schemeClr val="tx2"/>
                </a:solidFill>
              </a:rPr>
              <a:t> </a:t>
            </a:r>
            <a:r>
              <a:rPr lang="en-US" sz="2800" i="1" dirty="0" err="1">
                <a:solidFill>
                  <a:schemeClr val="tx2"/>
                </a:solidFill>
              </a:rPr>
              <a:t>μ</a:t>
            </a:r>
            <a:r>
              <a:rPr lang="en-US" sz="2800" i="1" dirty="0">
                <a:solidFill>
                  <a:schemeClr val="tx2"/>
                </a:solidFill>
              </a:rPr>
              <a:t>π</a:t>
            </a:r>
            <a:r>
              <a:rPr lang="en-US" sz="2800" i="1" dirty="0" err="1">
                <a:solidFill>
                  <a:schemeClr val="tx2"/>
                </a:solidFill>
              </a:rPr>
              <a:t>ορει</a:t>
            </a:r>
            <a:r>
              <a:rPr lang="en-US" sz="2800" i="1" dirty="0">
                <a:solidFill>
                  <a:schemeClr val="tx2"/>
                </a:solidFill>
              </a:rPr>
              <a:t>́ </a:t>
            </a:r>
            <a:r>
              <a:rPr lang="en-US" sz="2800" i="1" dirty="0" err="1">
                <a:solidFill>
                  <a:schemeClr val="tx2"/>
                </a:solidFill>
              </a:rPr>
              <a:t>ν</a:t>
            </a:r>
            <a:r>
              <a:rPr lang="en-US" sz="2800" i="1" dirty="0">
                <a:solidFill>
                  <a:schemeClr val="tx2"/>
                </a:solidFill>
              </a:rPr>
              <a:t>α π</a:t>
            </a:r>
            <a:r>
              <a:rPr lang="en-US" sz="2800" i="1" dirty="0" err="1">
                <a:solidFill>
                  <a:schemeClr val="tx2"/>
                </a:solidFill>
              </a:rPr>
              <a:t>εριστρέφετ</a:t>
            </a:r>
            <a:r>
              <a:rPr lang="en-US" sz="2800" i="1" dirty="0">
                <a:solidFill>
                  <a:schemeClr val="tx2"/>
                </a:solidFill>
              </a:rPr>
              <a:t>α</a:t>
            </a:r>
            <a:r>
              <a:rPr lang="en-US" sz="2800" i="1" dirty="0" err="1">
                <a:solidFill>
                  <a:schemeClr val="tx2"/>
                </a:solidFill>
              </a:rPr>
              <a:t>ι</a:t>
            </a:r>
            <a:r>
              <a:rPr lang="en-US" sz="2800" i="1" dirty="0">
                <a:solidFill>
                  <a:schemeClr val="tx2"/>
                </a:solidFill>
              </a:rPr>
              <a:t> </a:t>
            </a:r>
            <a:r>
              <a:rPr lang="en-US" sz="2800" i="1" dirty="0" err="1">
                <a:solidFill>
                  <a:schemeClr val="tx2"/>
                </a:solidFill>
              </a:rPr>
              <a:t>ελεύθερ</a:t>
            </a:r>
            <a:r>
              <a:rPr lang="en-US" sz="2800" i="1" dirty="0">
                <a:solidFill>
                  <a:schemeClr val="tx2"/>
                </a:solidFill>
              </a:rPr>
              <a:t>α. </a:t>
            </a:r>
            <a:r>
              <a:rPr lang="en-US" sz="2800" i="1" dirty="0" err="1">
                <a:solidFill>
                  <a:schemeClr val="tx2"/>
                </a:solidFill>
              </a:rPr>
              <a:t>Κ</a:t>
            </a:r>
            <a:r>
              <a:rPr lang="en-US" sz="2800" i="1" dirty="0">
                <a:solidFill>
                  <a:schemeClr val="tx2"/>
                </a:solidFill>
              </a:rPr>
              <a:t>ά</a:t>
            </a:r>
            <a:r>
              <a:rPr lang="en-US" sz="2800" i="1" dirty="0" err="1">
                <a:solidFill>
                  <a:schemeClr val="tx2"/>
                </a:solidFill>
              </a:rPr>
              <a:t>θε</a:t>
            </a:r>
            <a:r>
              <a:rPr lang="en-US" sz="2800" i="1" dirty="0">
                <a:solidFill>
                  <a:schemeClr val="tx2"/>
                </a:solidFill>
              </a:rPr>
              <a:t> </a:t>
            </a:r>
            <a:r>
              <a:rPr lang="en-US" sz="2800" i="1" dirty="0" err="1">
                <a:solidFill>
                  <a:schemeClr val="tx2"/>
                </a:solidFill>
              </a:rPr>
              <a:t>φορ</a:t>
            </a:r>
            <a:r>
              <a:rPr lang="en-US" sz="2800" i="1" dirty="0">
                <a:solidFill>
                  <a:schemeClr val="tx2"/>
                </a:solidFill>
              </a:rPr>
              <a:t>ά π</a:t>
            </a:r>
            <a:r>
              <a:rPr lang="en-US" sz="2800" i="1" dirty="0" err="1">
                <a:solidFill>
                  <a:schemeClr val="tx2"/>
                </a:solidFill>
              </a:rPr>
              <a:t>ου</a:t>
            </a:r>
            <a:r>
              <a:rPr lang="en-US" sz="2800" i="1" dirty="0">
                <a:solidFill>
                  <a:schemeClr val="tx2"/>
                </a:solidFill>
              </a:rPr>
              <a:t> </a:t>
            </a:r>
            <a:r>
              <a:rPr lang="en-US" sz="2800" i="1" dirty="0" err="1">
                <a:solidFill>
                  <a:schemeClr val="tx2"/>
                </a:solidFill>
              </a:rPr>
              <a:t>δίνετ</a:t>
            </a:r>
            <a:r>
              <a:rPr lang="en-US" sz="2800" i="1" dirty="0">
                <a:solidFill>
                  <a:schemeClr val="tx2"/>
                </a:solidFill>
              </a:rPr>
              <a:t>α</a:t>
            </a:r>
            <a:r>
              <a:rPr lang="en-US" sz="2800" i="1" dirty="0" err="1">
                <a:solidFill>
                  <a:schemeClr val="tx2"/>
                </a:solidFill>
              </a:rPr>
              <a:t>ι</a:t>
            </a:r>
            <a:r>
              <a:rPr lang="en-US" sz="2800" i="1" dirty="0">
                <a:solidFill>
                  <a:schemeClr val="tx2"/>
                </a:solidFill>
              </a:rPr>
              <a:t> </a:t>
            </a:r>
            <a:r>
              <a:rPr lang="en-US" sz="2800" i="1" dirty="0" err="1">
                <a:solidFill>
                  <a:schemeClr val="tx2"/>
                </a:solidFill>
              </a:rPr>
              <a:t>στον</a:t>
            </a:r>
            <a:r>
              <a:rPr lang="en-US" sz="2800" i="1" dirty="0">
                <a:solidFill>
                  <a:schemeClr val="tx2"/>
                </a:solidFill>
              </a:rPr>
              <a:t> ά</a:t>
            </a:r>
            <a:r>
              <a:rPr lang="en-US" sz="2800" i="1" dirty="0" err="1">
                <a:solidFill>
                  <a:schemeClr val="tx2"/>
                </a:solidFill>
              </a:rPr>
              <a:t>ξον</a:t>
            </a:r>
            <a:r>
              <a:rPr lang="en-US" sz="2800" i="1" dirty="0">
                <a:solidFill>
                  <a:schemeClr val="tx2"/>
                </a:solidFill>
              </a:rPr>
              <a:t>α </a:t>
            </a:r>
            <a:r>
              <a:rPr lang="en-US" sz="2800" i="1" dirty="0" err="1">
                <a:solidFill>
                  <a:schemeClr val="tx2"/>
                </a:solidFill>
              </a:rPr>
              <a:t>μι</a:t>
            </a:r>
            <a:r>
              <a:rPr lang="en-US" sz="2800" i="1" dirty="0">
                <a:solidFill>
                  <a:schemeClr val="tx2"/>
                </a:solidFill>
              </a:rPr>
              <a:t>́α </a:t>
            </a:r>
            <a:r>
              <a:rPr lang="en-US" sz="2800" i="1" dirty="0" err="1">
                <a:solidFill>
                  <a:schemeClr val="tx2"/>
                </a:solidFill>
              </a:rPr>
              <a:t>ώθηση</a:t>
            </a:r>
            <a:r>
              <a:rPr lang="en-US" sz="2800" i="1" dirty="0">
                <a:solidFill>
                  <a:schemeClr val="tx2"/>
                </a:solidFill>
              </a:rPr>
              <a:t>, </a:t>
            </a:r>
            <a:r>
              <a:rPr lang="en-US" sz="2800" i="1" dirty="0" err="1">
                <a:solidFill>
                  <a:schemeClr val="tx2"/>
                </a:solidFill>
              </a:rPr>
              <a:t>ώστε</a:t>
            </a:r>
            <a:r>
              <a:rPr lang="en-US" sz="2800" i="1" dirty="0">
                <a:solidFill>
                  <a:schemeClr val="tx2"/>
                </a:solidFill>
              </a:rPr>
              <a:t> </a:t>
            </a:r>
            <a:r>
              <a:rPr lang="en-US" sz="2800" i="1" dirty="0" err="1">
                <a:solidFill>
                  <a:schemeClr val="tx2"/>
                </a:solidFill>
              </a:rPr>
              <a:t>ν</a:t>
            </a:r>
            <a:r>
              <a:rPr lang="en-US" sz="2800" i="1" dirty="0">
                <a:solidFill>
                  <a:schemeClr val="tx2"/>
                </a:solidFill>
              </a:rPr>
              <a:t>α π</a:t>
            </a:r>
            <a:r>
              <a:rPr lang="en-US" sz="2800" i="1" dirty="0" err="1">
                <a:solidFill>
                  <a:schemeClr val="tx2"/>
                </a:solidFill>
              </a:rPr>
              <a:t>εριστρ</a:t>
            </a:r>
            <a:r>
              <a:rPr lang="en-US" sz="2800" i="1" dirty="0">
                <a:solidFill>
                  <a:schemeClr val="tx2"/>
                </a:solidFill>
              </a:rPr>
              <a:t>α</a:t>
            </a:r>
            <a:r>
              <a:rPr lang="en-US" sz="2800" i="1" dirty="0" err="1">
                <a:solidFill>
                  <a:schemeClr val="tx2"/>
                </a:solidFill>
              </a:rPr>
              <a:t>φει</a:t>
            </a:r>
            <a:r>
              <a:rPr lang="en-US" sz="2800" i="1" dirty="0">
                <a:solidFill>
                  <a:schemeClr val="tx2"/>
                </a:solidFill>
              </a:rPr>
              <a:t>́, </a:t>
            </a:r>
            <a:r>
              <a:rPr lang="en-US" sz="2800" i="1" dirty="0" err="1">
                <a:solidFill>
                  <a:schemeClr val="tx2"/>
                </a:solidFill>
              </a:rPr>
              <a:t>θ</a:t>
            </a:r>
            <a:r>
              <a:rPr lang="en-US" sz="2800" i="1" dirty="0">
                <a:solidFill>
                  <a:schemeClr val="tx2"/>
                </a:solidFill>
              </a:rPr>
              <a:t>α π</a:t>
            </a:r>
            <a:r>
              <a:rPr lang="en-US" sz="2800" i="1" dirty="0" err="1">
                <a:solidFill>
                  <a:schemeClr val="tx2"/>
                </a:solidFill>
              </a:rPr>
              <a:t>ρε</a:t>
            </a:r>
            <a:r>
              <a:rPr lang="en-US" sz="2800" i="1" dirty="0">
                <a:solidFill>
                  <a:schemeClr val="tx2"/>
                </a:solidFill>
              </a:rPr>
              <a:t>́π</a:t>
            </a:r>
            <a:r>
              <a:rPr lang="en-US" sz="2800" i="1" dirty="0" err="1">
                <a:solidFill>
                  <a:schemeClr val="tx2"/>
                </a:solidFill>
              </a:rPr>
              <a:t>ει</a:t>
            </a:r>
            <a:r>
              <a:rPr lang="en-US" sz="2800" i="1" dirty="0">
                <a:solidFill>
                  <a:schemeClr val="tx2"/>
                </a:solidFill>
              </a:rPr>
              <a:t> </a:t>
            </a:r>
            <a:r>
              <a:rPr lang="en-US" sz="2800" i="1" dirty="0" err="1">
                <a:solidFill>
                  <a:schemeClr val="tx2"/>
                </a:solidFill>
              </a:rPr>
              <a:t>ν</a:t>
            </a:r>
            <a:r>
              <a:rPr lang="en-US" sz="2800" i="1" dirty="0">
                <a:solidFill>
                  <a:schemeClr val="tx2"/>
                </a:solidFill>
              </a:rPr>
              <a:t>α </a:t>
            </a:r>
            <a:r>
              <a:rPr lang="en-US" sz="2800" i="1" dirty="0" err="1">
                <a:solidFill>
                  <a:schemeClr val="tx2"/>
                </a:solidFill>
              </a:rPr>
              <a:t>στ</a:t>
            </a:r>
            <a:r>
              <a:rPr lang="en-US" sz="2800" i="1" dirty="0">
                <a:solidFill>
                  <a:schemeClr val="tx2"/>
                </a:solidFill>
              </a:rPr>
              <a:t>α</a:t>
            </a:r>
            <a:r>
              <a:rPr lang="en-US" sz="2800" i="1" dirty="0" err="1">
                <a:solidFill>
                  <a:schemeClr val="tx2"/>
                </a:solidFill>
              </a:rPr>
              <a:t>μ</a:t>
            </a:r>
            <a:r>
              <a:rPr lang="en-US" sz="2800" i="1" dirty="0">
                <a:solidFill>
                  <a:schemeClr val="tx2"/>
                </a:solidFill>
              </a:rPr>
              <a:t>α</a:t>
            </a:r>
            <a:r>
              <a:rPr lang="en-US" sz="2800" i="1" dirty="0" err="1">
                <a:solidFill>
                  <a:schemeClr val="tx2"/>
                </a:solidFill>
              </a:rPr>
              <a:t>τ</a:t>
            </a:r>
            <a:r>
              <a:rPr lang="en-US" sz="2800" i="1" dirty="0">
                <a:solidFill>
                  <a:schemeClr val="tx2"/>
                </a:solidFill>
              </a:rPr>
              <a:t>ά </a:t>
            </a:r>
            <a:r>
              <a:rPr lang="en-US" sz="2800" i="1" dirty="0" err="1">
                <a:solidFill>
                  <a:schemeClr val="tx2"/>
                </a:solidFill>
              </a:rPr>
              <a:t>σε</a:t>
            </a:r>
            <a:r>
              <a:rPr lang="en-US" sz="2800" i="1" dirty="0">
                <a:solidFill>
                  <a:schemeClr val="tx2"/>
                </a:solidFill>
              </a:rPr>
              <a:t> </a:t>
            </a:r>
            <a:r>
              <a:rPr lang="en-US" sz="2800" i="1" dirty="0" err="1">
                <a:solidFill>
                  <a:schemeClr val="tx2"/>
                </a:solidFill>
              </a:rPr>
              <a:t>δι</a:t>
            </a:r>
            <a:r>
              <a:rPr lang="en-US" sz="2800" i="1" dirty="0">
                <a:solidFill>
                  <a:schemeClr val="tx2"/>
                </a:solidFill>
              </a:rPr>
              <a:t>α</a:t>
            </a:r>
            <a:r>
              <a:rPr lang="en-US" sz="2800" i="1" dirty="0" err="1">
                <a:solidFill>
                  <a:schemeClr val="tx2"/>
                </a:solidFill>
              </a:rPr>
              <a:t>φορετικη</a:t>
            </a:r>
            <a:r>
              <a:rPr lang="en-US" sz="2800" i="1" dirty="0">
                <a:solidFill>
                  <a:schemeClr val="tx2"/>
                </a:solidFill>
              </a:rPr>
              <a:t>́, πά</a:t>
            </a:r>
            <a:r>
              <a:rPr lang="en-US" sz="2800" i="1" dirty="0" err="1">
                <a:solidFill>
                  <a:schemeClr val="tx2"/>
                </a:solidFill>
              </a:rPr>
              <a:t>ντ</a:t>
            </a:r>
            <a:r>
              <a:rPr lang="en-US" sz="2800" i="1" dirty="0">
                <a:solidFill>
                  <a:schemeClr val="tx2"/>
                </a:solidFill>
              </a:rPr>
              <a:t>α, </a:t>
            </a:r>
            <a:r>
              <a:rPr lang="en-US" sz="2800" i="1" dirty="0" err="1">
                <a:solidFill>
                  <a:schemeClr val="tx2"/>
                </a:solidFill>
              </a:rPr>
              <a:t>θέση</a:t>
            </a:r>
            <a:r>
              <a:rPr lang="en-US" sz="2800" i="1" dirty="0">
                <a:solidFill>
                  <a:schemeClr val="tx2"/>
                </a:solidFill>
              </a:rPr>
              <a:t>. </a:t>
            </a:r>
            <a:endParaRPr lang="en-US" sz="2800" dirty="0">
              <a:solidFill>
                <a:schemeClr val="tx2"/>
              </a:solidFill>
            </a:endParaRPr>
          </a:p>
          <a:p>
            <a:pPr indent="-228600">
              <a:buFont typeface="Arial" panose="020B0604020202020204" pitchFamily="34" charset="0"/>
              <a:buChar char="•"/>
            </a:pPr>
            <a:endParaRPr lang="en-US" sz="1800" dirty="0">
              <a:solidFill>
                <a:schemeClr val="tx2"/>
              </a:solidFill>
            </a:endParaRPr>
          </a:p>
        </p:txBody>
      </p:sp>
    </p:spTree>
    <p:extLst>
      <p:ext uri="{BB962C8B-B14F-4D97-AF65-F5344CB8AC3E}">
        <p14:creationId xmlns:p14="http://schemas.microsoft.com/office/powerpoint/2010/main" val="67995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4" name="Picture 1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6" name="Rectangle 1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0" name="Picture 19">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5" name="Τίτλος 4">
            <a:extLst>
              <a:ext uri="{FF2B5EF4-FFF2-40B4-BE49-F238E27FC236}">
                <a16:creationId xmlns:a16="http://schemas.microsoft.com/office/drawing/2014/main" id="{A429D812-1824-087E-48E2-53AEDF0B80BD}"/>
              </a:ext>
            </a:extLst>
          </p:cNvPr>
          <p:cNvSpPr>
            <a:spLocks noGrp="1"/>
          </p:cNvSpPr>
          <p:nvPr>
            <p:ph type="title"/>
          </p:nvPr>
        </p:nvSpPr>
        <p:spPr>
          <a:xfrm>
            <a:off x="974361" y="559814"/>
            <a:ext cx="10211986" cy="1030176"/>
          </a:xfrm>
        </p:spPr>
        <p:txBody>
          <a:bodyPr vert="horz" lIns="91440" tIns="45720" rIns="91440" bIns="45720" rtlCol="0" anchor="t">
            <a:normAutofit fontScale="90000"/>
          </a:bodyPr>
          <a:lstStyle/>
          <a:p>
            <a:r>
              <a:rPr lang="el-GR" sz="4400" b="1" dirty="0" err="1">
                <a:solidFill>
                  <a:schemeClr val="tx1"/>
                </a:solidFill>
                <a:effectLst/>
                <a:latin typeface="UBHelvetica"/>
              </a:rPr>
              <a:t>Δυναμικη</a:t>
            </a:r>
            <a:r>
              <a:rPr lang="el-GR" sz="4400" b="1" dirty="0">
                <a:solidFill>
                  <a:schemeClr val="tx1"/>
                </a:solidFill>
                <a:effectLst/>
                <a:latin typeface="UBHelvetica"/>
              </a:rPr>
              <a:t>́ </a:t>
            </a:r>
            <a:r>
              <a:rPr lang="el-GR" sz="4400" b="1" dirty="0" err="1">
                <a:solidFill>
                  <a:schemeClr val="tx1"/>
                </a:solidFill>
                <a:effectLst/>
                <a:latin typeface="UBHelvetica"/>
              </a:rPr>
              <a:t>ζυγοστάθμιση</a:t>
            </a:r>
            <a:r>
              <a:rPr lang="el-GR" sz="4400" b="1" dirty="0">
                <a:solidFill>
                  <a:schemeClr val="tx1"/>
                </a:solidFill>
                <a:effectLst/>
                <a:latin typeface="UBHelvetica"/>
              </a:rPr>
              <a:t> </a:t>
            </a:r>
            <a:br>
              <a:rPr lang="el-GR" sz="4400" dirty="0">
                <a:solidFill>
                  <a:schemeClr val="tx1"/>
                </a:solidFill>
                <a:effectLst/>
              </a:rPr>
            </a:br>
            <a:endParaRPr lang="en-US" sz="4400" dirty="0">
              <a:solidFill>
                <a:schemeClr val="tx1"/>
              </a:solidFill>
            </a:endParaRPr>
          </a:p>
        </p:txBody>
      </p:sp>
      <p:pic>
        <p:nvPicPr>
          <p:cNvPr id="22" name="Picture 21">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7" name="Θέση κειμένου 6">
            <a:extLst>
              <a:ext uri="{FF2B5EF4-FFF2-40B4-BE49-F238E27FC236}">
                <a16:creationId xmlns:a16="http://schemas.microsoft.com/office/drawing/2014/main" id="{27060DCF-07B4-FF32-5158-99747FA51867}"/>
              </a:ext>
            </a:extLst>
          </p:cNvPr>
          <p:cNvSpPr>
            <a:spLocks noGrp="1"/>
          </p:cNvSpPr>
          <p:nvPr>
            <p:ph type="body" sz="half" idx="2"/>
          </p:nvPr>
        </p:nvSpPr>
        <p:spPr>
          <a:xfrm>
            <a:off x="974361" y="1828800"/>
            <a:ext cx="10198918" cy="4284287"/>
          </a:xfrm>
        </p:spPr>
        <p:txBody>
          <a:bodyPr vert="horz" lIns="91440" tIns="45720" rIns="91440" bIns="45720" rtlCol="0" anchor="ctr">
            <a:normAutofit fontScale="92500" lnSpcReduction="10000"/>
          </a:bodyPr>
          <a:lstStyle/>
          <a:p>
            <a:r>
              <a:rPr lang="el-GR" sz="3200" i="1" dirty="0">
                <a:solidFill>
                  <a:schemeClr val="tx1"/>
                </a:solidFill>
                <a:effectLst/>
                <a:latin typeface="UBHelveticaCond"/>
              </a:rPr>
              <a:t>Στη </a:t>
            </a:r>
            <a:r>
              <a:rPr lang="el-GR" sz="3200" i="1" dirty="0" err="1">
                <a:solidFill>
                  <a:schemeClr val="tx1"/>
                </a:solidFill>
                <a:effectLst/>
                <a:latin typeface="UBHelveticaCond"/>
              </a:rPr>
              <a:t>δυναμικη</a:t>
            </a:r>
            <a:r>
              <a:rPr lang="el-GR" sz="3200" i="1" dirty="0">
                <a:solidFill>
                  <a:schemeClr val="tx1"/>
                </a:solidFill>
                <a:effectLst/>
                <a:latin typeface="UBHelveticaCond"/>
              </a:rPr>
              <a:t>́ </a:t>
            </a:r>
            <a:r>
              <a:rPr lang="el-GR" sz="3200" i="1" dirty="0" err="1">
                <a:solidFill>
                  <a:schemeClr val="tx1"/>
                </a:solidFill>
                <a:effectLst/>
                <a:latin typeface="UBHelveticaCond"/>
              </a:rPr>
              <a:t>ζυγοστάθμιση</a:t>
            </a:r>
            <a:r>
              <a:rPr lang="el-GR" sz="3200" i="1" dirty="0">
                <a:solidFill>
                  <a:schemeClr val="tx1"/>
                </a:solidFill>
                <a:effectLst/>
                <a:latin typeface="UBHelveticaCond"/>
              </a:rPr>
              <a:t> ο </a:t>
            </a:r>
            <a:r>
              <a:rPr lang="el-GR" sz="3200" i="1" dirty="0" err="1">
                <a:solidFill>
                  <a:schemeClr val="tx1"/>
                </a:solidFill>
                <a:effectLst/>
                <a:latin typeface="UBHelveticaCond"/>
              </a:rPr>
              <a:t>στροφαλοφόρος</a:t>
            </a:r>
            <a:r>
              <a:rPr lang="el-GR" sz="3200" i="1" dirty="0">
                <a:solidFill>
                  <a:schemeClr val="tx1"/>
                </a:solidFill>
                <a:effectLst/>
                <a:latin typeface="UBHelveticaCond"/>
              </a:rPr>
              <a:t> </a:t>
            </a:r>
            <a:r>
              <a:rPr lang="el-GR" sz="3200" i="1" dirty="0" err="1">
                <a:solidFill>
                  <a:schemeClr val="tx1"/>
                </a:solidFill>
                <a:effectLst/>
                <a:latin typeface="UBHelveticaCond"/>
              </a:rPr>
              <a:t>άξονας</a:t>
            </a:r>
            <a:r>
              <a:rPr lang="el-GR" sz="3200" i="1" dirty="0">
                <a:solidFill>
                  <a:schemeClr val="tx1"/>
                </a:solidFill>
                <a:effectLst/>
                <a:latin typeface="UBHelveticaCond"/>
              </a:rPr>
              <a:t> </a:t>
            </a:r>
            <a:r>
              <a:rPr lang="el-GR" sz="3200" i="1" dirty="0" err="1">
                <a:solidFill>
                  <a:schemeClr val="tx1"/>
                </a:solidFill>
                <a:effectLst/>
                <a:latin typeface="UBHelveticaCond"/>
              </a:rPr>
              <a:t>τοποθετείται</a:t>
            </a:r>
            <a:r>
              <a:rPr lang="el-GR" sz="3200" i="1" dirty="0">
                <a:solidFill>
                  <a:schemeClr val="tx1"/>
                </a:solidFill>
                <a:effectLst/>
                <a:latin typeface="UBHelveticaCond"/>
              </a:rPr>
              <a:t> </a:t>
            </a:r>
            <a:r>
              <a:rPr lang="el-GR" sz="3200" i="1" dirty="0" err="1">
                <a:solidFill>
                  <a:schemeClr val="tx1"/>
                </a:solidFill>
                <a:effectLst/>
                <a:latin typeface="UBHelveticaCond"/>
              </a:rPr>
              <a:t>επάνω</a:t>
            </a:r>
            <a:r>
              <a:rPr lang="el-GR" sz="3200" i="1" dirty="0">
                <a:solidFill>
                  <a:schemeClr val="tx1"/>
                </a:solidFill>
                <a:effectLst/>
                <a:latin typeface="UBHelveticaCond"/>
              </a:rPr>
              <a:t> σε </a:t>
            </a:r>
            <a:r>
              <a:rPr lang="el-GR" sz="3200" i="1" dirty="0" err="1">
                <a:solidFill>
                  <a:schemeClr val="tx1"/>
                </a:solidFill>
                <a:effectLst/>
                <a:latin typeface="UBHelveticaCond"/>
              </a:rPr>
              <a:t>ειδικη</a:t>
            </a:r>
            <a:r>
              <a:rPr lang="el-GR" sz="3200" i="1" dirty="0">
                <a:solidFill>
                  <a:schemeClr val="tx1"/>
                </a:solidFill>
                <a:effectLst/>
                <a:latin typeface="UBHelveticaCond"/>
              </a:rPr>
              <a:t>́ </a:t>
            </a:r>
            <a:r>
              <a:rPr lang="el-GR" sz="3200" i="1" dirty="0" err="1">
                <a:solidFill>
                  <a:schemeClr val="tx1"/>
                </a:solidFill>
                <a:effectLst/>
                <a:latin typeface="UBHelveticaCond"/>
              </a:rPr>
              <a:t>μηχανη</a:t>
            </a:r>
            <a:r>
              <a:rPr lang="el-GR" sz="3200" i="1" dirty="0">
                <a:solidFill>
                  <a:schemeClr val="tx1"/>
                </a:solidFill>
                <a:effectLst/>
                <a:latin typeface="UBHelveticaCond"/>
              </a:rPr>
              <a:t>́ και </a:t>
            </a:r>
            <a:r>
              <a:rPr lang="el-GR" sz="3200" i="1" dirty="0" err="1">
                <a:solidFill>
                  <a:schemeClr val="tx1"/>
                </a:solidFill>
                <a:effectLst/>
                <a:latin typeface="UBHelveticaCond"/>
              </a:rPr>
              <a:t>ελέγχεται</a:t>
            </a:r>
            <a:r>
              <a:rPr lang="el-GR" sz="3200" i="1" dirty="0">
                <a:solidFill>
                  <a:schemeClr val="tx1"/>
                </a:solidFill>
                <a:effectLst/>
                <a:latin typeface="UBHelveticaCond"/>
              </a:rPr>
              <a:t> αν οι </a:t>
            </a:r>
            <a:r>
              <a:rPr lang="el-GR" sz="3200" i="1" dirty="0" err="1">
                <a:solidFill>
                  <a:schemeClr val="tx1"/>
                </a:solidFill>
                <a:effectLst/>
                <a:latin typeface="UBHelveticaCond"/>
              </a:rPr>
              <a:t>δυνάμεις</a:t>
            </a:r>
            <a:r>
              <a:rPr lang="el-GR" sz="3200" i="1" dirty="0">
                <a:solidFill>
                  <a:schemeClr val="tx1"/>
                </a:solidFill>
                <a:effectLst/>
                <a:latin typeface="UBHelveticaCond"/>
              </a:rPr>
              <a:t> που </a:t>
            </a:r>
            <a:r>
              <a:rPr lang="el-GR" sz="3200" i="1" dirty="0" err="1">
                <a:solidFill>
                  <a:schemeClr val="tx1"/>
                </a:solidFill>
                <a:effectLst/>
                <a:latin typeface="UBHelveticaCond"/>
              </a:rPr>
              <a:t>ενεργούν</a:t>
            </a:r>
            <a:r>
              <a:rPr lang="el-GR" sz="3200" i="1" dirty="0">
                <a:solidFill>
                  <a:schemeClr val="tx1"/>
                </a:solidFill>
                <a:effectLst/>
                <a:latin typeface="UBHelveticaCond"/>
              </a:rPr>
              <a:t> </a:t>
            </a:r>
            <a:r>
              <a:rPr lang="el-GR" sz="3200" i="1" dirty="0" err="1">
                <a:solidFill>
                  <a:schemeClr val="tx1"/>
                </a:solidFill>
                <a:effectLst/>
                <a:latin typeface="UBHelveticaCond"/>
              </a:rPr>
              <a:t>επάνω</a:t>
            </a:r>
            <a:r>
              <a:rPr lang="el-GR" sz="3200" i="1" dirty="0">
                <a:solidFill>
                  <a:schemeClr val="tx1"/>
                </a:solidFill>
                <a:effectLst/>
                <a:latin typeface="UBHelveticaCond"/>
              </a:rPr>
              <a:t> του </a:t>
            </a:r>
            <a:r>
              <a:rPr lang="el-GR" sz="3200" i="1" dirty="0" err="1">
                <a:solidFill>
                  <a:schemeClr val="tx1"/>
                </a:solidFill>
                <a:effectLst/>
                <a:latin typeface="UBHelveticaCond"/>
              </a:rPr>
              <a:t>είναι</a:t>
            </a:r>
            <a:r>
              <a:rPr lang="el-GR" sz="3200" i="1" dirty="0">
                <a:solidFill>
                  <a:schemeClr val="tx1"/>
                </a:solidFill>
                <a:effectLst/>
                <a:latin typeface="UBHelveticaCond"/>
              </a:rPr>
              <a:t> </a:t>
            </a:r>
            <a:r>
              <a:rPr lang="el-GR" sz="3200" i="1" dirty="0" err="1">
                <a:solidFill>
                  <a:schemeClr val="tx1"/>
                </a:solidFill>
                <a:effectLst/>
                <a:latin typeface="UBHelveticaCond"/>
              </a:rPr>
              <a:t>ίσες</a:t>
            </a:r>
            <a:r>
              <a:rPr lang="el-GR" sz="3200" i="1" dirty="0">
                <a:solidFill>
                  <a:schemeClr val="tx1"/>
                </a:solidFill>
                <a:effectLst/>
                <a:latin typeface="UBHelveticaCond"/>
              </a:rPr>
              <a:t> και </a:t>
            </a:r>
            <a:r>
              <a:rPr lang="el-GR" sz="3200" i="1" dirty="0" err="1">
                <a:solidFill>
                  <a:schemeClr val="tx1"/>
                </a:solidFill>
                <a:effectLst/>
                <a:latin typeface="UBHelveticaCond"/>
              </a:rPr>
              <a:t>αντίθετες</a:t>
            </a:r>
            <a:r>
              <a:rPr lang="el-GR" sz="3200" i="1" dirty="0">
                <a:solidFill>
                  <a:schemeClr val="tx1"/>
                </a:solidFill>
                <a:effectLst/>
                <a:latin typeface="UBHelveticaCond"/>
              </a:rPr>
              <a:t> με </a:t>
            </a:r>
            <a:r>
              <a:rPr lang="el-GR" sz="3200" i="1" dirty="0" err="1">
                <a:solidFill>
                  <a:schemeClr val="tx1"/>
                </a:solidFill>
                <a:effectLst/>
                <a:latin typeface="UBHelveticaCond"/>
              </a:rPr>
              <a:t>αυτές</a:t>
            </a:r>
            <a:r>
              <a:rPr lang="el-GR" sz="3200" i="1" dirty="0">
                <a:solidFill>
                  <a:schemeClr val="tx1"/>
                </a:solidFill>
                <a:effectLst/>
                <a:latin typeface="UBHelveticaCond"/>
              </a:rPr>
              <a:t> που </a:t>
            </a:r>
            <a:r>
              <a:rPr lang="el-GR" sz="3200" i="1" dirty="0" err="1">
                <a:solidFill>
                  <a:schemeClr val="tx1"/>
                </a:solidFill>
                <a:effectLst/>
                <a:latin typeface="UBHelveticaCond"/>
              </a:rPr>
              <a:t>δημιουργούνται</a:t>
            </a:r>
            <a:r>
              <a:rPr lang="el-GR" sz="3200" i="1" dirty="0">
                <a:solidFill>
                  <a:schemeClr val="tx1"/>
                </a:solidFill>
                <a:effectLst/>
                <a:latin typeface="UBHelveticaCond"/>
              </a:rPr>
              <a:t> </a:t>
            </a:r>
            <a:r>
              <a:rPr lang="el-GR" sz="3200" i="1" dirty="0" err="1">
                <a:solidFill>
                  <a:schemeClr val="tx1"/>
                </a:solidFill>
                <a:effectLst/>
                <a:latin typeface="UBHelveticaCond"/>
              </a:rPr>
              <a:t>απο</a:t>
            </a:r>
            <a:r>
              <a:rPr lang="el-GR" sz="3200" i="1" dirty="0">
                <a:solidFill>
                  <a:schemeClr val="tx1"/>
                </a:solidFill>
                <a:effectLst/>
                <a:latin typeface="UBHelveticaCond"/>
              </a:rPr>
              <a:t>́ τα </a:t>
            </a:r>
            <a:r>
              <a:rPr lang="el-GR" sz="3200" i="1" dirty="0" err="1">
                <a:solidFill>
                  <a:schemeClr val="tx1"/>
                </a:solidFill>
                <a:effectLst/>
                <a:latin typeface="UBHelveticaCond"/>
              </a:rPr>
              <a:t>αντίβαρα</a:t>
            </a:r>
            <a:r>
              <a:rPr lang="el-GR" sz="3200" i="1" dirty="0">
                <a:solidFill>
                  <a:schemeClr val="tx1"/>
                </a:solidFill>
                <a:effectLst/>
                <a:latin typeface="UBHelveticaCond"/>
              </a:rPr>
              <a:t>. </a:t>
            </a:r>
            <a:r>
              <a:rPr lang="el-GR" sz="3200" i="1" dirty="0" err="1">
                <a:solidFill>
                  <a:schemeClr val="tx1"/>
                </a:solidFill>
                <a:effectLst/>
                <a:latin typeface="UBHelveticaCond"/>
              </a:rPr>
              <a:t>Αυτο</a:t>
            </a:r>
            <a:r>
              <a:rPr lang="el-GR" sz="3200" i="1" dirty="0">
                <a:solidFill>
                  <a:schemeClr val="tx1"/>
                </a:solidFill>
                <a:effectLst/>
                <a:latin typeface="UBHelveticaCond"/>
              </a:rPr>
              <a:t>́ </a:t>
            </a:r>
            <a:r>
              <a:rPr lang="el-GR" sz="3200" i="1" dirty="0" err="1">
                <a:solidFill>
                  <a:schemeClr val="tx1"/>
                </a:solidFill>
                <a:effectLst/>
                <a:latin typeface="UBHelveticaCond"/>
              </a:rPr>
              <a:t>γίνεται</a:t>
            </a:r>
            <a:r>
              <a:rPr lang="el-GR" sz="3200" i="1" dirty="0">
                <a:solidFill>
                  <a:schemeClr val="tx1"/>
                </a:solidFill>
                <a:effectLst/>
                <a:latin typeface="UBHelveticaCond"/>
              </a:rPr>
              <a:t>, για να μη </a:t>
            </a:r>
            <a:r>
              <a:rPr lang="el-GR" sz="3200" i="1" dirty="0" err="1">
                <a:solidFill>
                  <a:schemeClr val="tx1"/>
                </a:solidFill>
                <a:effectLst/>
                <a:latin typeface="UBHelveticaCond"/>
              </a:rPr>
              <a:t>δημιουργούνται</a:t>
            </a:r>
            <a:r>
              <a:rPr lang="el-GR" sz="3200" i="1" dirty="0">
                <a:solidFill>
                  <a:schemeClr val="tx1"/>
                </a:solidFill>
                <a:effectLst/>
                <a:latin typeface="UBHelveticaCond"/>
              </a:rPr>
              <a:t> </a:t>
            </a:r>
            <a:r>
              <a:rPr lang="el-GR" sz="3200" i="1" dirty="0" err="1">
                <a:solidFill>
                  <a:schemeClr val="tx1"/>
                </a:solidFill>
                <a:effectLst/>
                <a:latin typeface="UBHelveticaCond"/>
              </a:rPr>
              <a:t>ζεύγη</a:t>
            </a:r>
            <a:r>
              <a:rPr lang="el-GR" sz="3200" i="1" dirty="0">
                <a:solidFill>
                  <a:schemeClr val="tx1"/>
                </a:solidFill>
                <a:effectLst/>
                <a:latin typeface="UBHelveticaCond"/>
              </a:rPr>
              <a:t> </a:t>
            </a:r>
            <a:r>
              <a:rPr lang="el-GR" sz="3200" i="1" dirty="0" err="1">
                <a:solidFill>
                  <a:schemeClr val="tx1"/>
                </a:solidFill>
                <a:effectLst/>
                <a:latin typeface="UBHelveticaCond"/>
              </a:rPr>
              <a:t>δυνάμεων</a:t>
            </a:r>
            <a:r>
              <a:rPr lang="el-GR" sz="3200" i="1" dirty="0">
                <a:solidFill>
                  <a:schemeClr val="tx1"/>
                </a:solidFill>
                <a:effectLst/>
                <a:latin typeface="UBHelveticaCond"/>
              </a:rPr>
              <a:t> και, </a:t>
            </a:r>
            <a:r>
              <a:rPr lang="el-GR" sz="3200" i="1" dirty="0" err="1">
                <a:solidFill>
                  <a:schemeClr val="tx1"/>
                </a:solidFill>
                <a:effectLst/>
                <a:latin typeface="UBHelveticaCond"/>
              </a:rPr>
              <a:t>επομένως</a:t>
            </a:r>
            <a:r>
              <a:rPr lang="el-GR" sz="3200" i="1" dirty="0">
                <a:solidFill>
                  <a:schemeClr val="tx1"/>
                </a:solidFill>
                <a:effectLst/>
                <a:latin typeface="UBHelveticaCond"/>
              </a:rPr>
              <a:t>, </a:t>
            </a:r>
            <a:r>
              <a:rPr lang="el-GR" sz="3200" i="1" dirty="0" err="1">
                <a:solidFill>
                  <a:schemeClr val="tx1"/>
                </a:solidFill>
                <a:effectLst/>
                <a:latin typeface="UBHelveticaCond"/>
              </a:rPr>
              <a:t>στρεπτικές</a:t>
            </a:r>
            <a:r>
              <a:rPr lang="el-GR" sz="3200" i="1" dirty="0">
                <a:solidFill>
                  <a:schemeClr val="tx1"/>
                </a:solidFill>
                <a:effectLst/>
                <a:latin typeface="UBHelveticaCond"/>
              </a:rPr>
              <a:t> </a:t>
            </a:r>
            <a:r>
              <a:rPr lang="el-GR" sz="3200" i="1" dirty="0" err="1">
                <a:solidFill>
                  <a:schemeClr val="tx1"/>
                </a:solidFill>
                <a:effectLst/>
                <a:latin typeface="UBHelveticaCond"/>
              </a:rPr>
              <a:t>ροπές</a:t>
            </a:r>
            <a:r>
              <a:rPr lang="el-GR" sz="3200" i="1" dirty="0">
                <a:solidFill>
                  <a:schemeClr val="tx1"/>
                </a:solidFill>
                <a:effectLst/>
                <a:latin typeface="UBHelveticaCond"/>
              </a:rPr>
              <a:t>. Τα </a:t>
            </a:r>
            <a:r>
              <a:rPr lang="el-GR" sz="3200" i="1" dirty="0" err="1">
                <a:solidFill>
                  <a:schemeClr val="tx1"/>
                </a:solidFill>
                <a:effectLst/>
                <a:latin typeface="UBHelveticaCond"/>
              </a:rPr>
              <a:t>αντίβαρα</a:t>
            </a:r>
            <a:r>
              <a:rPr lang="el-GR" sz="3200" i="1" dirty="0">
                <a:solidFill>
                  <a:schemeClr val="tx1"/>
                </a:solidFill>
                <a:effectLst/>
                <a:latin typeface="UBHelveticaCond"/>
              </a:rPr>
              <a:t> </a:t>
            </a:r>
            <a:r>
              <a:rPr lang="el-GR" sz="3200" i="1" dirty="0" err="1">
                <a:solidFill>
                  <a:schemeClr val="tx1"/>
                </a:solidFill>
                <a:effectLst/>
                <a:latin typeface="UBHelveticaCond"/>
              </a:rPr>
              <a:t>κατασκευάζονται</a:t>
            </a:r>
            <a:r>
              <a:rPr lang="el-GR" sz="3200" i="1" dirty="0">
                <a:solidFill>
                  <a:schemeClr val="tx1"/>
                </a:solidFill>
                <a:effectLst/>
                <a:latin typeface="UBHelveticaCond"/>
              </a:rPr>
              <a:t> </a:t>
            </a:r>
            <a:r>
              <a:rPr lang="el-GR" sz="3200" i="1" dirty="0" err="1">
                <a:solidFill>
                  <a:schemeClr val="tx1"/>
                </a:solidFill>
                <a:effectLst/>
                <a:latin typeface="UBHelveticaCond"/>
              </a:rPr>
              <a:t>βαρύτερα</a:t>
            </a:r>
            <a:r>
              <a:rPr lang="el-GR" sz="3200" i="1" dirty="0">
                <a:solidFill>
                  <a:schemeClr val="tx1"/>
                </a:solidFill>
                <a:effectLst/>
                <a:latin typeface="UBHelveticaCond"/>
              </a:rPr>
              <a:t>, </a:t>
            </a:r>
            <a:r>
              <a:rPr lang="el-GR" sz="3200" i="1" dirty="0" err="1">
                <a:solidFill>
                  <a:schemeClr val="tx1"/>
                </a:solidFill>
                <a:effectLst/>
                <a:latin typeface="UBHelveticaCond"/>
              </a:rPr>
              <a:t>αρχικα</a:t>
            </a:r>
            <a:r>
              <a:rPr lang="el-GR" sz="3200" i="1" dirty="0">
                <a:solidFill>
                  <a:schemeClr val="tx1"/>
                </a:solidFill>
                <a:effectLst/>
                <a:latin typeface="UBHelveticaCond"/>
              </a:rPr>
              <a:t>́, και στη </a:t>
            </a:r>
            <a:r>
              <a:rPr lang="el-GR" sz="3200" i="1" dirty="0" err="1">
                <a:solidFill>
                  <a:schemeClr val="tx1"/>
                </a:solidFill>
                <a:effectLst/>
                <a:latin typeface="UBHelveticaCond"/>
              </a:rPr>
              <a:t>συνέχεια</a:t>
            </a:r>
            <a:r>
              <a:rPr lang="el-GR" sz="3200" i="1" dirty="0">
                <a:solidFill>
                  <a:schemeClr val="tx1"/>
                </a:solidFill>
                <a:effectLst/>
                <a:latin typeface="UBHelveticaCond"/>
              </a:rPr>
              <a:t>, </a:t>
            </a:r>
            <a:r>
              <a:rPr lang="el-GR" sz="3200" i="1" dirty="0" err="1">
                <a:solidFill>
                  <a:schemeClr val="tx1"/>
                </a:solidFill>
                <a:effectLst/>
                <a:latin typeface="UBHelveticaCond"/>
              </a:rPr>
              <a:t>κατα</a:t>
            </a:r>
            <a:r>
              <a:rPr lang="el-GR" sz="3200" i="1" dirty="0">
                <a:solidFill>
                  <a:schemeClr val="tx1"/>
                </a:solidFill>
                <a:effectLst/>
                <a:latin typeface="UBHelveticaCond"/>
              </a:rPr>
              <a:t>́ τη </a:t>
            </a:r>
            <a:r>
              <a:rPr lang="el-GR" sz="3200" i="1" dirty="0" err="1">
                <a:solidFill>
                  <a:schemeClr val="tx1"/>
                </a:solidFill>
                <a:effectLst/>
                <a:latin typeface="UBHelveticaCond"/>
              </a:rPr>
              <a:t>διαδικασία</a:t>
            </a:r>
            <a:r>
              <a:rPr lang="el-GR" sz="3200" i="1" dirty="0">
                <a:solidFill>
                  <a:schemeClr val="tx1"/>
                </a:solidFill>
                <a:effectLst/>
                <a:latin typeface="UBHelveticaCond"/>
              </a:rPr>
              <a:t> της </a:t>
            </a:r>
            <a:r>
              <a:rPr lang="el-GR" sz="3200" i="1" dirty="0" err="1">
                <a:solidFill>
                  <a:schemeClr val="tx1"/>
                </a:solidFill>
                <a:effectLst/>
                <a:latin typeface="UBHelveticaCond"/>
              </a:rPr>
              <a:t>δυναμικής</a:t>
            </a:r>
            <a:r>
              <a:rPr lang="el-GR" sz="3200" i="1" dirty="0">
                <a:solidFill>
                  <a:schemeClr val="tx1"/>
                </a:solidFill>
                <a:effectLst/>
                <a:latin typeface="UBHelveticaCond"/>
              </a:rPr>
              <a:t> </a:t>
            </a:r>
            <a:r>
              <a:rPr lang="el-GR" sz="3200" i="1" dirty="0" err="1">
                <a:solidFill>
                  <a:schemeClr val="tx1"/>
                </a:solidFill>
                <a:effectLst/>
                <a:latin typeface="UBHelveticaCond"/>
              </a:rPr>
              <a:t>ζυγοστάθμισης</a:t>
            </a:r>
            <a:r>
              <a:rPr lang="el-GR" sz="3200" i="1" dirty="0">
                <a:solidFill>
                  <a:schemeClr val="tx1"/>
                </a:solidFill>
                <a:effectLst/>
                <a:latin typeface="UBHelveticaCond"/>
              </a:rPr>
              <a:t>, </a:t>
            </a:r>
            <a:r>
              <a:rPr lang="el-GR" sz="3200" i="1" dirty="0" err="1">
                <a:solidFill>
                  <a:schemeClr val="tx1"/>
                </a:solidFill>
                <a:effectLst/>
                <a:latin typeface="UBHelveticaCond"/>
              </a:rPr>
              <a:t>αφαιρείται</a:t>
            </a:r>
            <a:r>
              <a:rPr lang="el-GR" sz="3200" i="1" dirty="0">
                <a:solidFill>
                  <a:schemeClr val="tx1"/>
                </a:solidFill>
                <a:effectLst/>
                <a:latin typeface="UBHelveticaCond"/>
              </a:rPr>
              <a:t> </a:t>
            </a:r>
            <a:r>
              <a:rPr lang="el-GR" sz="3200" i="1" dirty="0" err="1">
                <a:solidFill>
                  <a:schemeClr val="tx1"/>
                </a:solidFill>
                <a:effectLst/>
                <a:latin typeface="UBHelveticaCond"/>
              </a:rPr>
              <a:t>υλικο</a:t>
            </a:r>
            <a:r>
              <a:rPr lang="el-GR" sz="3200" i="1" dirty="0">
                <a:solidFill>
                  <a:schemeClr val="tx1"/>
                </a:solidFill>
                <a:effectLst/>
                <a:latin typeface="UBHelveticaCond"/>
              </a:rPr>
              <a:t>́, </a:t>
            </a:r>
            <a:r>
              <a:rPr lang="el-GR" sz="3200" i="1" dirty="0" err="1">
                <a:solidFill>
                  <a:schemeClr val="tx1"/>
                </a:solidFill>
                <a:effectLst/>
                <a:latin typeface="UBHelveticaCond"/>
              </a:rPr>
              <a:t>μέχρις</a:t>
            </a:r>
            <a:r>
              <a:rPr lang="el-GR" sz="3200" i="1" dirty="0">
                <a:solidFill>
                  <a:schemeClr val="tx1"/>
                </a:solidFill>
                <a:effectLst/>
                <a:latin typeface="UBHelveticaCond"/>
              </a:rPr>
              <a:t> </a:t>
            </a:r>
            <a:r>
              <a:rPr lang="el-GR" sz="3200" i="1" dirty="0" err="1">
                <a:solidFill>
                  <a:schemeClr val="tx1"/>
                </a:solidFill>
                <a:effectLst/>
                <a:latin typeface="UBHelveticaCond"/>
              </a:rPr>
              <a:t>ότου</a:t>
            </a:r>
            <a:r>
              <a:rPr lang="el-GR" sz="3200" i="1" dirty="0">
                <a:solidFill>
                  <a:schemeClr val="tx1"/>
                </a:solidFill>
                <a:effectLst/>
                <a:latin typeface="UBHelveticaCond"/>
              </a:rPr>
              <a:t> </a:t>
            </a:r>
            <a:r>
              <a:rPr lang="el-GR" sz="3200" i="1" dirty="0" err="1">
                <a:solidFill>
                  <a:schemeClr val="tx1"/>
                </a:solidFill>
                <a:effectLst/>
                <a:latin typeface="UBHelveticaCond"/>
              </a:rPr>
              <a:t>εξουδετερωθούν</a:t>
            </a:r>
            <a:r>
              <a:rPr lang="el-GR" sz="3200" i="1" dirty="0">
                <a:solidFill>
                  <a:schemeClr val="tx1"/>
                </a:solidFill>
                <a:effectLst/>
                <a:latin typeface="UBHelveticaCond"/>
              </a:rPr>
              <a:t> οι </a:t>
            </a:r>
            <a:r>
              <a:rPr lang="el-GR" sz="3200" i="1" dirty="0" err="1">
                <a:solidFill>
                  <a:schemeClr val="tx1"/>
                </a:solidFill>
                <a:effectLst/>
                <a:latin typeface="UBHelveticaCond"/>
              </a:rPr>
              <a:t>δυνάμεις</a:t>
            </a:r>
            <a:r>
              <a:rPr lang="el-GR" sz="3200" i="1" dirty="0">
                <a:solidFill>
                  <a:schemeClr val="tx1"/>
                </a:solidFill>
                <a:effectLst/>
                <a:latin typeface="UBHelveticaCond"/>
              </a:rPr>
              <a:t> </a:t>
            </a:r>
            <a:r>
              <a:rPr lang="el-GR" sz="3200" i="1" dirty="0" err="1">
                <a:solidFill>
                  <a:schemeClr val="tx1"/>
                </a:solidFill>
                <a:effectLst/>
                <a:latin typeface="UBHelveticaCond"/>
              </a:rPr>
              <a:t>αδράνειας</a:t>
            </a:r>
            <a:r>
              <a:rPr lang="el-GR" sz="3200" i="1" dirty="0">
                <a:solidFill>
                  <a:schemeClr val="tx1"/>
                </a:solidFill>
                <a:effectLst/>
                <a:latin typeface="UBHelveticaCond"/>
              </a:rPr>
              <a:t>. </a:t>
            </a:r>
            <a:endParaRPr lang="el-GR" sz="3200" dirty="0">
              <a:solidFill>
                <a:schemeClr val="tx1"/>
              </a:solidFill>
              <a:effectLst/>
            </a:endParaRPr>
          </a:p>
          <a:p>
            <a:endParaRPr lang="en-US" sz="1800" dirty="0">
              <a:solidFill>
                <a:schemeClr val="tx2"/>
              </a:solidFill>
            </a:endParaRPr>
          </a:p>
        </p:txBody>
      </p:sp>
    </p:spTree>
    <p:extLst>
      <p:ext uri="{BB962C8B-B14F-4D97-AF65-F5344CB8AC3E}">
        <p14:creationId xmlns:p14="http://schemas.microsoft.com/office/powerpoint/2010/main" val="1608471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Έλεγχος στροφαλοφόρου άξονα.mp4">
            <a:hlinkClick r:id="" action="ppaction://media"/>
            <a:extLst>
              <a:ext uri="{FF2B5EF4-FFF2-40B4-BE49-F238E27FC236}">
                <a16:creationId xmlns:a16="http://schemas.microsoft.com/office/drawing/2014/main" id="{4C1CA44B-7CDA-7BCA-A39F-CD4BD36CA2B9}"/>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2543175"/>
            <a:ext cx="5181600" cy="2914650"/>
          </a:xfrm>
        </p:spPr>
      </p:pic>
      <p:pic>
        <p:nvPicPr>
          <p:cNvPr id="9" name="Ζυγοστάθμιση στροφαλοφόρου άξονα.mp4">
            <a:hlinkClick r:id="" action="ppaction://media"/>
            <a:extLst>
              <a:ext uri="{FF2B5EF4-FFF2-40B4-BE49-F238E27FC236}">
                <a16:creationId xmlns:a16="http://schemas.microsoft.com/office/drawing/2014/main" id="{15D55D7B-0F59-8A58-D7F1-821C94736EBB}"/>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172200" y="2057400"/>
            <a:ext cx="5181600" cy="3886200"/>
          </a:xfrm>
        </p:spPr>
      </p:pic>
    </p:spTree>
    <p:extLst>
      <p:ext uri="{BB962C8B-B14F-4D97-AF65-F5344CB8AC3E}">
        <p14:creationId xmlns:p14="http://schemas.microsoft.com/office/powerpoint/2010/main" val="28715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13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02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BlockprintVTI">
  <a:themeElements>
    <a:clrScheme name="AnalogousFromRegularSeedLeftStep">
      <a:dk1>
        <a:srgbClr val="000000"/>
      </a:dk1>
      <a:lt1>
        <a:srgbClr val="FFFFFF"/>
      </a:lt1>
      <a:dk2>
        <a:srgbClr val="311C21"/>
      </a:dk2>
      <a:lt2>
        <a:srgbClr val="F3F0F1"/>
      </a:lt2>
      <a:accent1>
        <a:srgbClr val="45B19E"/>
      </a:accent1>
      <a:accent2>
        <a:srgbClr val="3BB16B"/>
      </a:accent2>
      <a:accent3>
        <a:srgbClr val="48B547"/>
      </a:accent3>
      <a:accent4>
        <a:srgbClr val="6EB13B"/>
      </a:accent4>
      <a:accent5>
        <a:srgbClr val="99A842"/>
      </a:accent5>
      <a:accent6>
        <a:srgbClr val="B1923B"/>
      </a:accent6>
      <a:hlink>
        <a:srgbClr val="BF4158"/>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otalTime>937</TotalTime>
  <Words>410</Words>
  <Application>Microsoft Macintosh PowerPoint</Application>
  <PresentationFormat>Ευρεία οθόνη</PresentationFormat>
  <Paragraphs>25</Paragraphs>
  <Slides>14</Slides>
  <Notes>0</Notes>
  <HiddenSlides>0</HiddenSlides>
  <MMClips>2</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14</vt:i4>
      </vt:variant>
    </vt:vector>
  </HeadingPairs>
  <TitlesOfParts>
    <vt:vector size="20" baseType="lpstr">
      <vt:lpstr>Arial</vt:lpstr>
      <vt:lpstr>Avenir Next LT Pro</vt:lpstr>
      <vt:lpstr>AvenirNext LT Pro Medium</vt:lpstr>
      <vt:lpstr>UBHelvetica</vt:lpstr>
      <vt:lpstr>UBHelveticaCond</vt:lpstr>
      <vt:lpstr>BlockprintVTI</vt:lpstr>
      <vt:lpstr>Στροφαλοφόρος άξονας  </vt:lpstr>
      <vt:lpstr>ΣΤΡΟΦΑΛΟΦΟΡΟΣ ΑΞΟΝΑΣ</vt:lpstr>
      <vt:lpstr>Παρουσίαση του PowerPoint</vt:lpstr>
      <vt:lpstr>Παρουσίαση του PowerPoint</vt:lpstr>
      <vt:lpstr>Παρουσίαση του PowerPoint</vt:lpstr>
      <vt:lpstr>Μέρη στροφαλοφόρου άξονα  </vt:lpstr>
      <vt:lpstr>ΣΤΑΤΙΚΗ ΖΥΓΟΣΤΑΘΜΙΣΗ</vt:lpstr>
      <vt:lpstr>Δυναμική ζυγοστάθμιση  </vt:lpstr>
      <vt:lpstr>Παρουσίαση του PowerPoint</vt:lpstr>
      <vt:lpstr>Παρουσίαση του PowerPoint</vt:lpstr>
      <vt:lpstr>ΣΦΟΝΔΥΛΟΣ Ή ΒΟΛΑΝ</vt:lpstr>
      <vt:lpstr>   Γωνία σφήνωσης κομβίων στροφαλοφόρου άξονα  Η γωνία που σχηματίζουν μεταξύ τους δύο κομβία διωστήρων με διαδοχική σειρά ανάφλεξης λέγεται γωνία σφήνωσης κομβίων στροφαλοφόρου άξονα.   </vt:lpstr>
      <vt:lpstr>Παρουσίαση του PowerPoint</vt:lpstr>
      <vt:lpstr>όσους περισσότερους κυλίνδρους έχει ένας κινητήρας, τόσο μικρότερο βάρος έχει το βολάν.  Κι αυτό, γιατί οι νεκροί χρόνοι του ενός κυλίνδρου καλύπτονται από την εκτόνωση που τυχαίνει να κάνει κάποιος άλλος κύλινδρος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Στροφαλοφόρος άξονας  </dc:title>
  <dc:creator>GEORGIA GEORGATZOGLOU</dc:creator>
  <cp:lastModifiedBy>GEORGIA GEORGATZOGLOU</cp:lastModifiedBy>
  <cp:revision>7</cp:revision>
  <dcterms:created xsi:type="dcterms:W3CDTF">2023-10-03T14:38:37Z</dcterms:created>
  <dcterms:modified xsi:type="dcterms:W3CDTF">2023-11-07T07:05:11Z</dcterms:modified>
</cp:coreProperties>
</file>