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 saveSubsetFonts="1" autoCompressPictures="0">
  <p:sldMasterIdLst>
    <p:sldMasterId id="2147483723"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3"/>
  </p:normalViewPr>
  <p:slideViewPr>
    <p:cSldViewPr snapToGrid="0">
      <p:cViewPr varScale="1">
        <p:scale>
          <a:sx n="86" d="100"/>
          <a:sy n="86" d="100"/>
        </p:scale>
        <p:origin x="10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14BCB-408C-4831-8D85-8748DBA82F4C}"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5D43295E-A044-4B0F-9AC6-D071D862612A}">
      <dgm:prSet custT="1"/>
      <dgm:spPr/>
      <dgm:t>
        <a:bodyPr/>
        <a:lstStyle/>
        <a:p>
          <a:r>
            <a:rPr lang="el-GR" sz="2400" dirty="0"/>
            <a:t>α) </a:t>
          </a:r>
          <a:r>
            <a:rPr lang="el-GR" sz="2400" dirty="0" err="1"/>
            <a:t>εισαγωγη</a:t>
          </a:r>
          <a:r>
            <a:rPr lang="el-GR" sz="2400" dirty="0"/>
            <a:t>́ ή </a:t>
          </a:r>
          <a:r>
            <a:rPr lang="el-GR" sz="2400" dirty="0" err="1"/>
            <a:t>αναρρόφηση</a:t>
          </a:r>
          <a:r>
            <a:rPr lang="el-GR" sz="2400" dirty="0"/>
            <a:t> του </a:t>
          </a:r>
          <a:r>
            <a:rPr lang="el-GR" sz="2400" dirty="0" err="1"/>
            <a:t>αέρα</a:t>
          </a:r>
          <a:r>
            <a:rPr lang="el-GR" sz="2400" dirty="0"/>
            <a:t> ή του </a:t>
          </a:r>
          <a:r>
            <a:rPr lang="el-GR" sz="2400" dirty="0" err="1"/>
            <a:t>καυσίμου</a:t>
          </a:r>
          <a:r>
            <a:rPr lang="el-GR" sz="2400" dirty="0"/>
            <a:t> </a:t>
          </a:r>
          <a:r>
            <a:rPr lang="el-GR" sz="2400" dirty="0" err="1"/>
            <a:t>μίγματος</a:t>
          </a:r>
          <a:r>
            <a:rPr lang="el-GR" sz="2100" dirty="0"/>
            <a:t> </a:t>
          </a:r>
          <a:endParaRPr lang="en-US" sz="2100" dirty="0"/>
        </a:p>
      </dgm:t>
    </dgm:pt>
    <dgm:pt modelId="{8BE59374-7922-4FBB-A4E9-A25BD6C88C87}" type="parTrans" cxnId="{6C475481-8E6C-4A1A-B106-DE2034F182E8}">
      <dgm:prSet/>
      <dgm:spPr/>
      <dgm:t>
        <a:bodyPr/>
        <a:lstStyle/>
        <a:p>
          <a:endParaRPr lang="en-US"/>
        </a:p>
      </dgm:t>
    </dgm:pt>
    <dgm:pt modelId="{F932C3C5-6E10-4738-87EF-7DEF627FB72C}" type="sibTrans" cxnId="{6C475481-8E6C-4A1A-B106-DE2034F182E8}">
      <dgm:prSet/>
      <dgm:spPr/>
      <dgm:t>
        <a:bodyPr/>
        <a:lstStyle/>
        <a:p>
          <a:endParaRPr lang="en-US"/>
        </a:p>
      </dgm:t>
    </dgm:pt>
    <dgm:pt modelId="{93D81139-0CBC-49FF-BD54-697567E4E434}">
      <dgm:prSet/>
      <dgm:spPr/>
      <dgm:t>
        <a:bodyPr/>
        <a:lstStyle/>
        <a:p>
          <a:r>
            <a:rPr lang="el-GR" dirty="0"/>
            <a:t>β) </a:t>
          </a:r>
          <a:r>
            <a:rPr lang="el-GR" dirty="0" err="1"/>
            <a:t>συμπίεση</a:t>
          </a:r>
          <a:r>
            <a:rPr lang="el-GR" dirty="0"/>
            <a:t> του </a:t>
          </a:r>
          <a:r>
            <a:rPr lang="el-GR" dirty="0" err="1"/>
            <a:t>αέρα</a:t>
          </a:r>
          <a:r>
            <a:rPr lang="el-GR" dirty="0"/>
            <a:t> ή του </a:t>
          </a:r>
          <a:r>
            <a:rPr lang="el-GR" dirty="0" err="1"/>
            <a:t>καυσίμου</a:t>
          </a:r>
          <a:r>
            <a:rPr lang="el-GR" dirty="0"/>
            <a:t> </a:t>
          </a:r>
          <a:r>
            <a:rPr lang="el-GR" dirty="0" err="1"/>
            <a:t>μίγματος</a:t>
          </a:r>
          <a:r>
            <a:rPr lang="el-GR" dirty="0"/>
            <a:t> </a:t>
          </a:r>
          <a:endParaRPr lang="en-US" dirty="0"/>
        </a:p>
      </dgm:t>
    </dgm:pt>
    <dgm:pt modelId="{CE12DCAB-78FC-44C2-9B0C-38E1FAEFEA75}" type="parTrans" cxnId="{FB16304D-7631-4CE3-B634-2E1835CA768E}">
      <dgm:prSet/>
      <dgm:spPr/>
      <dgm:t>
        <a:bodyPr/>
        <a:lstStyle/>
        <a:p>
          <a:endParaRPr lang="en-US"/>
        </a:p>
      </dgm:t>
    </dgm:pt>
    <dgm:pt modelId="{EC5B2F88-642D-4D7E-BB20-B9648D675A7F}" type="sibTrans" cxnId="{FB16304D-7631-4CE3-B634-2E1835CA768E}">
      <dgm:prSet/>
      <dgm:spPr/>
      <dgm:t>
        <a:bodyPr/>
        <a:lstStyle/>
        <a:p>
          <a:endParaRPr lang="en-US"/>
        </a:p>
      </dgm:t>
    </dgm:pt>
    <dgm:pt modelId="{60D10AD3-E24C-4B19-B4C0-FA5DFD7F90CA}">
      <dgm:prSet/>
      <dgm:spPr/>
      <dgm:t>
        <a:bodyPr/>
        <a:lstStyle/>
        <a:p>
          <a:r>
            <a:rPr lang="el-GR" dirty="0"/>
            <a:t>γ) </a:t>
          </a:r>
          <a:r>
            <a:rPr lang="el-GR" dirty="0" err="1"/>
            <a:t>καύση</a:t>
          </a:r>
          <a:r>
            <a:rPr lang="el-GR" dirty="0"/>
            <a:t> του </a:t>
          </a:r>
          <a:r>
            <a:rPr lang="el-GR" dirty="0" err="1"/>
            <a:t>μίγματος</a:t>
          </a:r>
          <a:r>
            <a:rPr lang="el-GR" dirty="0"/>
            <a:t> </a:t>
          </a:r>
          <a:r>
            <a:rPr lang="el-GR" dirty="0" err="1"/>
            <a:t>αέρα-καυσίμου</a:t>
          </a:r>
          <a:r>
            <a:rPr lang="el-GR" dirty="0"/>
            <a:t>, </a:t>
          </a:r>
          <a:endParaRPr lang="en-US" dirty="0"/>
        </a:p>
      </dgm:t>
    </dgm:pt>
    <dgm:pt modelId="{7DCD8F46-BFBD-4E0D-8BDC-3B5E3A13C0D8}" type="parTrans" cxnId="{C09B53F7-93D9-4684-A4C9-3E65C34C3623}">
      <dgm:prSet/>
      <dgm:spPr/>
      <dgm:t>
        <a:bodyPr/>
        <a:lstStyle/>
        <a:p>
          <a:endParaRPr lang="en-US"/>
        </a:p>
      </dgm:t>
    </dgm:pt>
    <dgm:pt modelId="{0FBE2073-642B-4FF3-A12F-13A2459713C5}" type="sibTrans" cxnId="{C09B53F7-93D9-4684-A4C9-3E65C34C3623}">
      <dgm:prSet/>
      <dgm:spPr/>
      <dgm:t>
        <a:bodyPr/>
        <a:lstStyle/>
        <a:p>
          <a:endParaRPr lang="en-US"/>
        </a:p>
      </dgm:t>
    </dgm:pt>
    <dgm:pt modelId="{B1812B2C-52BF-425E-8C92-E4A488B667AD}">
      <dgm:prSet/>
      <dgm:spPr/>
      <dgm:t>
        <a:bodyPr/>
        <a:lstStyle/>
        <a:p>
          <a:r>
            <a:rPr lang="el-GR" dirty="0"/>
            <a:t>δ) </a:t>
          </a:r>
          <a:r>
            <a:rPr lang="el-GR" dirty="0" err="1"/>
            <a:t>εκτόνωση</a:t>
          </a:r>
          <a:r>
            <a:rPr lang="el-GR" dirty="0"/>
            <a:t> «</a:t>
          </a:r>
          <a:r>
            <a:rPr lang="el-GR" dirty="0" err="1"/>
            <a:t>Ωφέλιμος</a:t>
          </a:r>
          <a:r>
            <a:rPr lang="el-GR" dirty="0"/>
            <a:t> </a:t>
          </a:r>
          <a:r>
            <a:rPr lang="el-GR" dirty="0" err="1"/>
            <a:t>χρόνος</a:t>
          </a:r>
          <a:r>
            <a:rPr lang="el-GR" dirty="0"/>
            <a:t>»</a:t>
          </a:r>
          <a:endParaRPr lang="en-US" dirty="0"/>
        </a:p>
      </dgm:t>
    </dgm:pt>
    <dgm:pt modelId="{8D5ACF5D-67DD-4D49-92A9-016AC3054679}" type="parTrans" cxnId="{A50B2ED0-486D-46BB-B5A3-C74282CC9666}">
      <dgm:prSet/>
      <dgm:spPr/>
      <dgm:t>
        <a:bodyPr/>
        <a:lstStyle/>
        <a:p>
          <a:endParaRPr lang="en-US"/>
        </a:p>
      </dgm:t>
    </dgm:pt>
    <dgm:pt modelId="{1B103BDC-570D-452C-A635-8B5E3644DB4E}" type="sibTrans" cxnId="{A50B2ED0-486D-46BB-B5A3-C74282CC9666}">
      <dgm:prSet/>
      <dgm:spPr/>
      <dgm:t>
        <a:bodyPr/>
        <a:lstStyle/>
        <a:p>
          <a:endParaRPr lang="en-US"/>
        </a:p>
      </dgm:t>
    </dgm:pt>
    <dgm:pt modelId="{2E8FA81D-B1F4-47EA-8983-0C1A61B20F3E}">
      <dgm:prSet/>
      <dgm:spPr/>
      <dgm:t>
        <a:bodyPr/>
        <a:lstStyle/>
        <a:p>
          <a:r>
            <a:rPr lang="el-GR" dirty="0"/>
            <a:t>ε) </a:t>
          </a:r>
          <a:r>
            <a:rPr lang="el-GR" dirty="0" err="1"/>
            <a:t>εξαγωγη</a:t>
          </a:r>
          <a:r>
            <a:rPr lang="el-GR" dirty="0"/>
            <a:t>́ των </a:t>
          </a:r>
          <a:r>
            <a:rPr lang="el-GR" dirty="0" err="1"/>
            <a:t>καυσαερίων</a:t>
          </a:r>
          <a:r>
            <a:rPr lang="el-GR" dirty="0"/>
            <a:t>. </a:t>
          </a:r>
          <a:endParaRPr lang="en-US" dirty="0"/>
        </a:p>
      </dgm:t>
    </dgm:pt>
    <dgm:pt modelId="{79092F85-6B3F-4C22-8C41-ACE65FB1AA05}" type="parTrans" cxnId="{FB4507E4-A03B-4BF3-99F1-5A4A1027682A}">
      <dgm:prSet/>
      <dgm:spPr/>
      <dgm:t>
        <a:bodyPr/>
        <a:lstStyle/>
        <a:p>
          <a:endParaRPr lang="en-US"/>
        </a:p>
      </dgm:t>
    </dgm:pt>
    <dgm:pt modelId="{7EBD8DAC-582C-4BFC-80A4-3A95D15B9D94}" type="sibTrans" cxnId="{FB4507E4-A03B-4BF3-99F1-5A4A1027682A}">
      <dgm:prSet/>
      <dgm:spPr/>
      <dgm:t>
        <a:bodyPr/>
        <a:lstStyle/>
        <a:p>
          <a:endParaRPr lang="en-US"/>
        </a:p>
      </dgm:t>
    </dgm:pt>
    <dgm:pt modelId="{E4E264E0-963A-3C42-A3E4-60815AA31FEC}" type="pres">
      <dgm:prSet presAssocID="{87014BCB-408C-4831-8D85-8748DBA82F4C}" presName="diagram" presStyleCnt="0">
        <dgm:presLayoutVars>
          <dgm:dir/>
          <dgm:resizeHandles val="exact"/>
        </dgm:presLayoutVars>
      </dgm:prSet>
      <dgm:spPr/>
    </dgm:pt>
    <dgm:pt modelId="{4AFF11BC-6212-2F47-8DA2-370A0736CCD1}" type="pres">
      <dgm:prSet presAssocID="{5D43295E-A044-4B0F-9AC6-D071D862612A}" presName="node" presStyleLbl="node1" presStyleIdx="0" presStyleCnt="5">
        <dgm:presLayoutVars>
          <dgm:bulletEnabled val="1"/>
        </dgm:presLayoutVars>
      </dgm:prSet>
      <dgm:spPr/>
    </dgm:pt>
    <dgm:pt modelId="{4EB0D3B0-2AE4-4C4D-80F3-CFBD82993CF5}" type="pres">
      <dgm:prSet presAssocID="{F932C3C5-6E10-4738-87EF-7DEF627FB72C}" presName="sibTrans" presStyleLbl="sibTrans2D1" presStyleIdx="0" presStyleCnt="4"/>
      <dgm:spPr/>
    </dgm:pt>
    <dgm:pt modelId="{10D9F71A-01C8-424A-8D9A-DEF62076AF51}" type="pres">
      <dgm:prSet presAssocID="{F932C3C5-6E10-4738-87EF-7DEF627FB72C}" presName="connectorText" presStyleLbl="sibTrans2D1" presStyleIdx="0" presStyleCnt="4"/>
      <dgm:spPr/>
    </dgm:pt>
    <dgm:pt modelId="{8145C89F-7AC0-6F49-929E-F0B744CF0304}" type="pres">
      <dgm:prSet presAssocID="{93D81139-0CBC-49FF-BD54-697567E4E434}" presName="node" presStyleLbl="node1" presStyleIdx="1" presStyleCnt="5">
        <dgm:presLayoutVars>
          <dgm:bulletEnabled val="1"/>
        </dgm:presLayoutVars>
      </dgm:prSet>
      <dgm:spPr/>
    </dgm:pt>
    <dgm:pt modelId="{CFC23559-7443-9049-B7D4-FEDCE552BC4D}" type="pres">
      <dgm:prSet presAssocID="{EC5B2F88-642D-4D7E-BB20-B9648D675A7F}" presName="sibTrans" presStyleLbl="sibTrans2D1" presStyleIdx="1" presStyleCnt="4"/>
      <dgm:spPr/>
    </dgm:pt>
    <dgm:pt modelId="{819AC742-F7F4-7442-894C-A3B46EB9188A}" type="pres">
      <dgm:prSet presAssocID="{EC5B2F88-642D-4D7E-BB20-B9648D675A7F}" presName="connectorText" presStyleLbl="sibTrans2D1" presStyleIdx="1" presStyleCnt="4"/>
      <dgm:spPr/>
    </dgm:pt>
    <dgm:pt modelId="{120B4FF1-0785-754C-B969-73AC1E738A58}" type="pres">
      <dgm:prSet presAssocID="{60D10AD3-E24C-4B19-B4C0-FA5DFD7F90CA}" presName="node" presStyleLbl="node1" presStyleIdx="2" presStyleCnt="5">
        <dgm:presLayoutVars>
          <dgm:bulletEnabled val="1"/>
        </dgm:presLayoutVars>
      </dgm:prSet>
      <dgm:spPr/>
    </dgm:pt>
    <dgm:pt modelId="{B9DB28F3-7009-6A4B-84F8-96AFBE08F37C}" type="pres">
      <dgm:prSet presAssocID="{0FBE2073-642B-4FF3-A12F-13A2459713C5}" presName="sibTrans" presStyleLbl="sibTrans2D1" presStyleIdx="2" presStyleCnt="4"/>
      <dgm:spPr/>
    </dgm:pt>
    <dgm:pt modelId="{65DAFA7F-A579-704E-819C-464B5C8D8648}" type="pres">
      <dgm:prSet presAssocID="{0FBE2073-642B-4FF3-A12F-13A2459713C5}" presName="connectorText" presStyleLbl="sibTrans2D1" presStyleIdx="2" presStyleCnt="4"/>
      <dgm:spPr/>
    </dgm:pt>
    <dgm:pt modelId="{679F1A74-60C4-2046-BB06-64730AA19083}" type="pres">
      <dgm:prSet presAssocID="{B1812B2C-52BF-425E-8C92-E4A488B667AD}" presName="node" presStyleLbl="node1" presStyleIdx="3" presStyleCnt="5">
        <dgm:presLayoutVars>
          <dgm:bulletEnabled val="1"/>
        </dgm:presLayoutVars>
      </dgm:prSet>
      <dgm:spPr/>
    </dgm:pt>
    <dgm:pt modelId="{7FF0D0B8-DC1C-3944-904D-00DA5F1EBB17}" type="pres">
      <dgm:prSet presAssocID="{1B103BDC-570D-452C-A635-8B5E3644DB4E}" presName="sibTrans" presStyleLbl="sibTrans2D1" presStyleIdx="3" presStyleCnt="4"/>
      <dgm:spPr/>
    </dgm:pt>
    <dgm:pt modelId="{8C98E110-82B6-AB46-90D3-05067400EC99}" type="pres">
      <dgm:prSet presAssocID="{1B103BDC-570D-452C-A635-8B5E3644DB4E}" presName="connectorText" presStyleLbl="sibTrans2D1" presStyleIdx="3" presStyleCnt="4"/>
      <dgm:spPr/>
    </dgm:pt>
    <dgm:pt modelId="{34506A65-759F-3C43-980C-90748ADCDC7C}" type="pres">
      <dgm:prSet presAssocID="{2E8FA81D-B1F4-47EA-8983-0C1A61B20F3E}" presName="node" presStyleLbl="node1" presStyleIdx="4" presStyleCnt="5">
        <dgm:presLayoutVars>
          <dgm:bulletEnabled val="1"/>
        </dgm:presLayoutVars>
      </dgm:prSet>
      <dgm:spPr/>
    </dgm:pt>
  </dgm:ptLst>
  <dgm:cxnLst>
    <dgm:cxn modelId="{5C8E472A-8EF6-AB44-892E-65FD43DF9CC4}" type="presOf" srcId="{2E8FA81D-B1F4-47EA-8983-0C1A61B20F3E}" destId="{34506A65-759F-3C43-980C-90748ADCDC7C}" srcOrd="0" destOrd="0" presId="urn:microsoft.com/office/officeart/2005/8/layout/process5"/>
    <dgm:cxn modelId="{45331232-16E2-514D-91A6-E9EC568BB63D}" type="presOf" srcId="{EC5B2F88-642D-4D7E-BB20-B9648D675A7F}" destId="{CFC23559-7443-9049-B7D4-FEDCE552BC4D}" srcOrd="0" destOrd="0" presId="urn:microsoft.com/office/officeart/2005/8/layout/process5"/>
    <dgm:cxn modelId="{EDA09D39-DFC8-B14C-856B-F437871EA4FA}" type="presOf" srcId="{87014BCB-408C-4831-8D85-8748DBA82F4C}" destId="{E4E264E0-963A-3C42-A3E4-60815AA31FEC}" srcOrd="0" destOrd="0" presId="urn:microsoft.com/office/officeart/2005/8/layout/process5"/>
    <dgm:cxn modelId="{FB16304D-7631-4CE3-B634-2E1835CA768E}" srcId="{87014BCB-408C-4831-8D85-8748DBA82F4C}" destId="{93D81139-0CBC-49FF-BD54-697567E4E434}" srcOrd="1" destOrd="0" parTransId="{CE12DCAB-78FC-44C2-9B0C-38E1FAEFEA75}" sibTransId="{EC5B2F88-642D-4D7E-BB20-B9648D675A7F}"/>
    <dgm:cxn modelId="{43693F70-2A87-D54B-9F25-E2064517DE8E}" type="presOf" srcId="{0FBE2073-642B-4FF3-A12F-13A2459713C5}" destId="{B9DB28F3-7009-6A4B-84F8-96AFBE08F37C}" srcOrd="0" destOrd="0" presId="urn:microsoft.com/office/officeart/2005/8/layout/process5"/>
    <dgm:cxn modelId="{2738A77C-4E13-8D44-B65E-214CC3FC0816}" type="presOf" srcId="{0FBE2073-642B-4FF3-A12F-13A2459713C5}" destId="{65DAFA7F-A579-704E-819C-464B5C8D8648}" srcOrd="1" destOrd="0" presId="urn:microsoft.com/office/officeart/2005/8/layout/process5"/>
    <dgm:cxn modelId="{6C475481-8E6C-4A1A-B106-DE2034F182E8}" srcId="{87014BCB-408C-4831-8D85-8748DBA82F4C}" destId="{5D43295E-A044-4B0F-9AC6-D071D862612A}" srcOrd="0" destOrd="0" parTransId="{8BE59374-7922-4FBB-A4E9-A25BD6C88C87}" sibTransId="{F932C3C5-6E10-4738-87EF-7DEF627FB72C}"/>
    <dgm:cxn modelId="{6434398C-49ED-C44A-B789-328EC4359C6C}" type="presOf" srcId="{60D10AD3-E24C-4B19-B4C0-FA5DFD7F90CA}" destId="{120B4FF1-0785-754C-B969-73AC1E738A58}" srcOrd="0" destOrd="0" presId="urn:microsoft.com/office/officeart/2005/8/layout/process5"/>
    <dgm:cxn modelId="{3EA39E97-857D-374B-AABF-34568159B45B}" type="presOf" srcId="{1B103BDC-570D-452C-A635-8B5E3644DB4E}" destId="{8C98E110-82B6-AB46-90D3-05067400EC99}" srcOrd="1" destOrd="0" presId="urn:microsoft.com/office/officeart/2005/8/layout/process5"/>
    <dgm:cxn modelId="{1DDA88B5-752B-544B-A765-C49C81E0DB7B}" type="presOf" srcId="{93D81139-0CBC-49FF-BD54-697567E4E434}" destId="{8145C89F-7AC0-6F49-929E-F0B744CF0304}" srcOrd="0" destOrd="0" presId="urn:microsoft.com/office/officeart/2005/8/layout/process5"/>
    <dgm:cxn modelId="{A50B2ED0-486D-46BB-B5A3-C74282CC9666}" srcId="{87014BCB-408C-4831-8D85-8748DBA82F4C}" destId="{B1812B2C-52BF-425E-8C92-E4A488B667AD}" srcOrd="3" destOrd="0" parTransId="{8D5ACF5D-67DD-4D49-92A9-016AC3054679}" sibTransId="{1B103BDC-570D-452C-A635-8B5E3644DB4E}"/>
    <dgm:cxn modelId="{68DFDED4-2CE4-164B-89B8-72C0DE63787E}" type="presOf" srcId="{5D43295E-A044-4B0F-9AC6-D071D862612A}" destId="{4AFF11BC-6212-2F47-8DA2-370A0736CCD1}" srcOrd="0" destOrd="0" presId="urn:microsoft.com/office/officeart/2005/8/layout/process5"/>
    <dgm:cxn modelId="{FB4507E4-A03B-4BF3-99F1-5A4A1027682A}" srcId="{87014BCB-408C-4831-8D85-8748DBA82F4C}" destId="{2E8FA81D-B1F4-47EA-8983-0C1A61B20F3E}" srcOrd="4" destOrd="0" parTransId="{79092F85-6B3F-4C22-8C41-ACE65FB1AA05}" sibTransId="{7EBD8DAC-582C-4BFC-80A4-3A95D15B9D94}"/>
    <dgm:cxn modelId="{680710E6-55E0-6F46-9F29-A74CF0711EF6}" type="presOf" srcId="{F932C3C5-6E10-4738-87EF-7DEF627FB72C}" destId="{4EB0D3B0-2AE4-4C4D-80F3-CFBD82993CF5}" srcOrd="0" destOrd="0" presId="urn:microsoft.com/office/officeart/2005/8/layout/process5"/>
    <dgm:cxn modelId="{3A4A1AEC-A993-5342-80A2-27A42CFED589}" type="presOf" srcId="{1B103BDC-570D-452C-A635-8B5E3644DB4E}" destId="{7FF0D0B8-DC1C-3944-904D-00DA5F1EBB17}" srcOrd="0" destOrd="0" presId="urn:microsoft.com/office/officeart/2005/8/layout/process5"/>
    <dgm:cxn modelId="{69FB0BF2-1DE8-3641-94B5-70EE1BBDC3D5}" type="presOf" srcId="{F932C3C5-6E10-4738-87EF-7DEF627FB72C}" destId="{10D9F71A-01C8-424A-8D9A-DEF62076AF51}" srcOrd="1" destOrd="0" presId="urn:microsoft.com/office/officeart/2005/8/layout/process5"/>
    <dgm:cxn modelId="{8A3E20F3-947B-A041-8C53-4803FD1ACD7C}" type="presOf" srcId="{EC5B2F88-642D-4D7E-BB20-B9648D675A7F}" destId="{819AC742-F7F4-7442-894C-A3B46EB9188A}" srcOrd="1" destOrd="0" presId="urn:microsoft.com/office/officeart/2005/8/layout/process5"/>
    <dgm:cxn modelId="{E8DD3CF4-2FE3-FB4A-886A-4482196EBBD7}" type="presOf" srcId="{B1812B2C-52BF-425E-8C92-E4A488B667AD}" destId="{679F1A74-60C4-2046-BB06-64730AA19083}" srcOrd="0" destOrd="0" presId="urn:microsoft.com/office/officeart/2005/8/layout/process5"/>
    <dgm:cxn modelId="{C09B53F7-93D9-4684-A4C9-3E65C34C3623}" srcId="{87014BCB-408C-4831-8D85-8748DBA82F4C}" destId="{60D10AD3-E24C-4B19-B4C0-FA5DFD7F90CA}" srcOrd="2" destOrd="0" parTransId="{7DCD8F46-BFBD-4E0D-8BDC-3B5E3A13C0D8}" sibTransId="{0FBE2073-642B-4FF3-A12F-13A2459713C5}"/>
    <dgm:cxn modelId="{E6A74543-9C0D-FE4E-BA29-A0ECC99F5821}" type="presParOf" srcId="{E4E264E0-963A-3C42-A3E4-60815AA31FEC}" destId="{4AFF11BC-6212-2F47-8DA2-370A0736CCD1}" srcOrd="0" destOrd="0" presId="urn:microsoft.com/office/officeart/2005/8/layout/process5"/>
    <dgm:cxn modelId="{15FB6359-32F7-C249-AF7C-D6073C475A2E}" type="presParOf" srcId="{E4E264E0-963A-3C42-A3E4-60815AA31FEC}" destId="{4EB0D3B0-2AE4-4C4D-80F3-CFBD82993CF5}" srcOrd="1" destOrd="0" presId="urn:microsoft.com/office/officeart/2005/8/layout/process5"/>
    <dgm:cxn modelId="{E17334B5-7242-FE49-AB09-F68DCDA3CE57}" type="presParOf" srcId="{4EB0D3B0-2AE4-4C4D-80F3-CFBD82993CF5}" destId="{10D9F71A-01C8-424A-8D9A-DEF62076AF51}" srcOrd="0" destOrd="0" presId="urn:microsoft.com/office/officeart/2005/8/layout/process5"/>
    <dgm:cxn modelId="{18B6FB00-A20B-CB4A-9E9E-1C45FBA2EEEA}" type="presParOf" srcId="{E4E264E0-963A-3C42-A3E4-60815AA31FEC}" destId="{8145C89F-7AC0-6F49-929E-F0B744CF0304}" srcOrd="2" destOrd="0" presId="urn:microsoft.com/office/officeart/2005/8/layout/process5"/>
    <dgm:cxn modelId="{3941D6BD-9DCB-6D42-9F97-45ECE3258684}" type="presParOf" srcId="{E4E264E0-963A-3C42-A3E4-60815AA31FEC}" destId="{CFC23559-7443-9049-B7D4-FEDCE552BC4D}" srcOrd="3" destOrd="0" presId="urn:microsoft.com/office/officeart/2005/8/layout/process5"/>
    <dgm:cxn modelId="{ECC3088A-D956-2540-9082-8F7EAF54CD30}" type="presParOf" srcId="{CFC23559-7443-9049-B7D4-FEDCE552BC4D}" destId="{819AC742-F7F4-7442-894C-A3B46EB9188A}" srcOrd="0" destOrd="0" presId="urn:microsoft.com/office/officeart/2005/8/layout/process5"/>
    <dgm:cxn modelId="{CFC4DCB0-9A52-9D47-8180-E4653071CEEB}" type="presParOf" srcId="{E4E264E0-963A-3C42-A3E4-60815AA31FEC}" destId="{120B4FF1-0785-754C-B969-73AC1E738A58}" srcOrd="4" destOrd="0" presId="urn:microsoft.com/office/officeart/2005/8/layout/process5"/>
    <dgm:cxn modelId="{022082CD-7D3B-FF45-92C5-5C515C5C986F}" type="presParOf" srcId="{E4E264E0-963A-3C42-A3E4-60815AA31FEC}" destId="{B9DB28F3-7009-6A4B-84F8-96AFBE08F37C}" srcOrd="5" destOrd="0" presId="urn:microsoft.com/office/officeart/2005/8/layout/process5"/>
    <dgm:cxn modelId="{1CA9317F-6E34-2F49-9797-3F46B93A67CE}" type="presParOf" srcId="{B9DB28F3-7009-6A4B-84F8-96AFBE08F37C}" destId="{65DAFA7F-A579-704E-819C-464B5C8D8648}" srcOrd="0" destOrd="0" presId="urn:microsoft.com/office/officeart/2005/8/layout/process5"/>
    <dgm:cxn modelId="{507638CA-B62E-D542-ADD5-4EA518990802}" type="presParOf" srcId="{E4E264E0-963A-3C42-A3E4-60815AA31FEC}" destId="{679F1A74-60C4-2046-BB06-64730AA19083}" srcOrd="6" destOrd="0" presId="urn:microsoft.com/office/officeart/2005/8/layout/process5"/>
    <dgm:cxn modelId="{A1EC7D74-F012-6C4A-8875-10F4994A7A00}" type="presParOf" srcId="{E4E264E0-963A-3C42-A3E4-60815AA31FEC}" destId="{7FF0D0B8-DC1C-3944-904D-00DA5F1EBB17}" srcOrd="7" destOrd="0" presId="urn:microsoft.com/office/officeart/2005/8/layout/process5"/>
    <dgm:cxn modelId="{8710FEC2-C713-6A4A-91BB-46FF1BF11679}" type="presParOf" srcId="{7FF0D0B8-DC1C-3944-904D-00DA5F1EBB17}" destId="{8C98E110-82B6-AB46-90D3-05067400EC99}" srcOrd="0" destOrd="0" presId="urn:microsoft.com/office/officeart/2005/8/layout/process5"/>
    <dgm:cxn modelId="{1B54A1CD-DCA6-D347-880F-9655600DBB26}" type="presParOf" srcId="{E4E264E0-963A-3C42-A3E4-60815AA31FEC}" destId="{34506A65-759F-3C43-980C-90748ADCDC7C}"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CC594-9A57-4FC0-A43E-FC73EFD5518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9B82825-1D27-4706-9B37-8ADB3B52A9D2}">
      <dgm:prSet custT="1"/>
      <dgm:spPr/>
      <dgm:t>
        <a:bodyPr/>
        <a:lstStyle/>
        <a:p>
          <a:r>
            <a:rPr lang="el-GR" sz="2800" b="1" dirty="0"/>
            <a:t>ΑΡΧΙΚΑ ΤΟ ΕΜΒΟΛΟ ΒΡΙΣΚΕΤΑΙ ΣΤΟ ΑΝΣ,</a:t>
          </a:r>
          <a:r>
            <a:rPr lang="en-US" sz="2800" dirty="0"/>
            <a:t> </a:t>
          </a:r>
          <a:r>
            <a:rPr lang="el-GR" sz="2800" b="1" dirty="0"/>
            <a:t>ΑΝΟΙΓΕΙ Η ΒΑΛΒΙΔΑ ΕΙΣΑΓΩΓΗΣ, ΕΝΩ ΑΝΤΙΣΤΟΙΧΑ Η ΒΑΛΒΙΔΑ ΕΞΑΓΩΓΗΣ ΕΙΝΑΙ ΚΛΕΙΣΤΗ</a:t>
          </a:r>
          <a:r>
            <a:rPr lang="el-GR" sz="1900" b="1" dirty="0"/>
            <a:t>.</a:t>
          </a:r>
          <a:endParaRPr lang="en-US" sz="1900" dirty="0"/>
        </a:p>
      </dgm:t>
    </dgm:pt>
    <dgm:pt modelId="{AF083D49-63B4-46CA-B9D8-21A3F68CAF4A}" type="parTrans" cxnId="{DAB22DEE-8D00-49D6-9863-158F86FCDD96}">
      <dgm:prSet/>
      <dgm:spPr/>
      <dgm:t>
        <a:bodyPr/>
        <a:lstStyle/>
        <a:p>
          <a:endParaRPr lang="en-US"/>
        </a:p>
      </dgm:t>
    </dgm:pt>
    <dgm:pt modelId="{AED4D432-7CF5-4D33-B522-CB70610B8A47}" type="sibTrans" cxnId="{DAB22DEE-8D00-49D6-9863-158F86FCDD96}">
      <dgm:prSet/>
      <dgm:spPr/>
      <dgm:t>
        <a:bodyPr/>
        <a:lstStyle/>
        <a:p>
          <a:endParaRPr lang="en-US"/>
        </a:p>
      </dgm:t>
    </dgm:pt>
    <dgm:pt modelId="{D17DD6A8-A409-4A9F-8824-2B723E6F93A2}">
      <dgm:prSet custT="1"/>
      <dgm:spPr/>
      <dgm:t>
        <a:bodyPr/>
        <a:lstStyle/>
        <a:p>
          <a:r>
            <a:rPr lang="el-GR" sz="2800" b="1" dirty="0"/>
            <a:t>ΚΑΘΩΣ ΤΟ ΕΜΒΟΛΟ ΚΙΝΕΙΤΑΙ ΑΠΟ ΤΟ ΑΝΣ ΣΤΟ ΚΝΣ, ΑΥΞΑΝΕΤΑΙ Ο ΟΓΚΟΣ ΣΤΟ ΕΣΩΕΡΙΚΟ ΤΟΥ ΚΥΛΙΝΔΡΟΥ ΚΑΙ ΤΑΥΤΟΧΡΟΝΑ ΜΕΙΩΝΕΤΑΙ Η ΠΙΕΣΗ.</a:t>
          </a:r>
          <a:endParaRPr lang="en-US" sz="2800" dirty="0"/>
        </a:p>
      </dgm:t>
    </dgm:pt>
    <dgm:pt modelId="{8FCBCC82-483B-4094-B96D-8AFD37EBE565}" type="parTrans" cxnId="{DED33BE5-BD61-4AF1-99FE-EA690C3CCB5A}">
      <dgm:prSet/>
      <dgm:spPr/>
      <dgm:t>
        <a:bodyPr/>
        <a:lstStyle/>
        <a:p>
          <a:endParaRPr lang="en-US"/>
        </a:p>
      </dgm:t>
    </dgm:pt>
    <dgm:pt modelId="{F00FD953-AE18-496F-956F-B0A1955DA599}" type="sibTrans" cxnId="{DED33BE5-BD61-4AF1-99FE-EA690C3CCB5A}">
      <dgm:prSet/>
      <dgm:spPr/>
      <dgm:t>
        <a:bodyPr/>
        <a:lstStyle/>
        <a:p>
          <a:endParaRPr lang="en-US"/>
        </a:p>
      </dgm:t>
    </dgm:pt>
    <dgm:pt modelId="{2CBA7587-E1A0-4027-973D-75CDB6EC3709}">
      <dgm:prSet custT="1"/>
      <dgm:spPr/>
      <dgm:t>
        <a:bodyPr/>
        <a:lstStyle/>
        <a:p>
          <a:r>
            <a:rPr lang="el-GR" sz="2800" b="1" dirty="0"/>
            <a:t>ΜΕΙΓΜΑ ΑΕΡΑΚΑΥΣΙΜΟΥ (ΚΑΤΑΛΛΗΛΗΣ ΑΝΑΛΟΓΙΑΣ) ΕΙΣΕΡΧΕΤΑΙ ΑΠΟ ΤΗΝ ΑΝΟΙΚΤΗ ΒΑΛΒΙΔΑ ΕΙΣΑΓΩΓΗΣ ΣΤΟ ΕΣΩΤΕΡΙΚΟ ΤΟΥ ΚΥΛΙΝΔΡΟΥ, ΛΟΓΩ ΤΗΣ ΥΨΗΛΟΤΕΡΗΣ ΕΞΩΤΕΡΙΚΗΣ ΠΙΕΣΕΩΣ, ΚΑΤΑΛΑΜΒΑΝΟΝΤΑΣ ΤΟΝ ΟΓΚΟ </a:t>
          </a:r>
          <a:r>
            <a:rPr lang="el-GR" sz="2800" dirty="0"/>
            <a:t>ΠΟΥ ΕΛΕΥΘΕΡΩΝΕΤΑΙ ΑΠΟ ΤΟ ΚΑΤΕΡΧΟΜΕΝΟ ΕΜΒΟΛΟ. </a:t>
          </a:r>
          <a:endParaRPr lang="en-US" sz="2800" dirty="0"/>
        </a:p>
      </dgm:t>
    </dgm:pt>
    <dgm:pt modelId="{64C28ABA-B7C1-4A9F-882F-406A76FE1626}" type="parTrans" cxnId="{BA303A32-3848-45FF-94F2-CF974D0C6CE8}">
      <dgm:prSet/>
      <dgm:spPr/>
      <dgm:t>
        <a:bodyPr/>
        <a:lstStyle/>
        <a:p>
          <a:endParaRPr lang="en-US"/>
        </a:p>
      </dgm:t>
    </dgm:pt>
    <dgm:pt modelId="{D264B8C7-5BED-4C4E-AF96-15A85307C604}" type="sibTrans" cxnId="{BA303A32-3848-45FF-94F2-CF974D0C6CE8}">
      <dgm:prSet/>
      <dgm:spPr/>
      <dgm:t>
        <a:bodyPr/>
        <a:lstStyle/>
        <a:p>
          <a:endParaRPr lang="en-US"/>
        </a:p>
      </dgm:t>
    </dgm:pt>
    <dgm:pt modelId="{A84AC5D4-6680-2F41-9B49-412E164141FB}" type="pres">
      <dgm:prSet presAssocID="{508CC594-9A57-4FC0-A43E-FC73EFD5518C}" presName="vert0" presStyleCnt="0">
        <dgm:presLayoutVars>
          <dgm:dir/>
          <dgm:animOne val="branch"/>
          <dgm:animLvl val="lvl"/>
        </dgm:presLayoutVars>
      </dgm:prSet>
      <dgm:spPr/>
    </dgm:pt>
    <dgm:pt modelId="{700A6CF5-C8AA-9C49-959D-2D788DC2F1C6}" type="pres">
      <dgm:prSet presAssocID="{D9B82825-1D27-4706-9B37-8ADB3B52A9D2}" presName="thickLine" presStyleLbl="alignNode1" presStyleIdx="0" presStyleCnt="3"/>
      <dgm:spPr/>
    </dgm:pt>
    <dgm:pt modelId="{E0A08096-810C-7046-931D-C51102DF645F}" type="pres">
      <dgm:prSet presAssocID="{D9B82825-1D27-4706-9B37-8ADB3B52A9D2}" presName="horz1" presStyleCnt="0"/>
      <dgm:spPr/>
    </dgm:pt>
    <dgm:pt modelId="{2CC96654-AF5B-6A4F-86A2-5FA341535472}" type="pres">
      <dgm:prSet presAssocID="{D9B82825-1D27-4706-9B37-8ADB3B52A9D2}" presName="tx1" presStyleLbl="revTx" presStyleIdx="0" presStyleCnt="3"/>
      <dgm:spPr/>
    </dgm:pt>
    <dgm:pt modelId="{739C93B5-D862-864C-9CE9-2B3BE98F5C6F}" type="pres">
      <dgm:prSet presAssocID="{D9B82825-1D27-4706-9B37-8ADB3B52A9D2}" presName="vert1" presStyleCnt="0"/>
      <dgm:spPr/>
    </dgm:pt>
    <dgm:pt modelId="{2BA32FE8-BA05-E640-97C3-AD3EA2526FC9}" type="pres">
      <dgm:prSet presAssocID="{D17DD6A8-A409-4A9F-8824-2B723E6F93A2}" presName="thickLine" presStyleLbl="alignNode1" presStyleIdx="1" presStyleCnt="3" custLinFactNeighborX="-329" custLinFactNeighborY="-11039"/>
      <dgm:spPr/>
    </dgm:pt>
    <dgm:pt modelId="{F6174324-1059-074E-A3C0-0169410172A8}" type="pres">
      <dgm:prSet presAssocID="{D17DD6A8-A409-4A9F-8824-2B723E6F93A2}" presName="horz1" presStyleCnt="0"/>
      <dgm:spPr/>
    </dgm:pt>
    <dgm:pt modelId="{352AE048-A7F5-FE4E-9BC3-9E8932E15905}" type="pres">
      <dgm:prSet presAssocID="{D17DD6A8-A409-4A9F-8824-2B723E6F93A2}" presName="tx1" presStyleLbl="revTx" presStyleIdx="1" presStyleCnt="3"/>
      <dgm:spPr/>
    </dgm:pt>
    <dgm:pt modelId="{0D262055-9C73-F540-A231-179009A8459C}" type="pres">
      <dgm:prSet presAssocID="{D17DD6A8-A409-4A9F-8824-2B723E6F93A2}" presName="vert1" presStyleCnt="0"/>
      <dgm:spPr/>
    </dgm:pt>
    <dgm:pt modelId="{E64F9D3D-DF36-A345-91DC-2A4CE97E8428}" type="pres">
      <dgm:prSet presAssocID="{2CBA7587-E1A0-4027-973D-75CDB6EC3709}" presName="thickLine" presStyleLbl="alignNode1" presStyleIdx="2" presStyleCnt="3"/>
      <dgm:spPr/>
    </dgm:pt>
    <dgm:pt modelId="{3C81FA27-350E-FC45-8C6E-BC483213C123}" type="pres">
      <dgm:prSet presAssocID="{2CBA7587-E1A0-4027-973D-75CDB6EC3709}" presName="horz1" presStyleCnt="0"/>
      <dgm:spPr/>
    </dgm:pt>
    <dgm:pt modelId="{74838E73-36F4-AD40-9826-04F2D889329B}" type="pres">
      <dgm:prSet presAssocID="{2CBA7587-E1A0-4027-973D-75CDB6EC3709}" presName="tx1" presStyleLbl="revTx" presStyleIdx="2" presStyleCnt="3" custScaleY="145614"/>
      <dgm:spPr/>
    </dgm:pt>
    <dgm:pt modelId="{A075E45F-2D7E-3143-B0B4-2CBA0E667F2C}" type="pres">
      <dgm:prSet presAssocID="{2CBA7587-E1A0-4027-973D-75CDB6EC3709}" presName="vert1" presStyleCnt="0"/>
      <dgm:spPr/>
    </dgm:pt>
  </dgm:ptLst>
  <dgm:cxnLst>
    <dgm:cxn modelId="{7CE6AC18-B8F2-B941-B1DE-8B69DA85ED96}" type="presOf" srcId="{508CC594-9A57-4FC0-A43E-FC73EFD5518C}" destId="{A84AC5D4-6680-2F41-9B49-412E164141FB}" srcOrd="0" destOrd="0" presId="urn:microsoft.com/office/officeart/2008/layout/LinedList"/>
    <dgm:cxn modelId="{BA303A32-3848-45FF-94F2-CF974D0C6CE8}" srcId="{508CC594-9A57-4FC0-A43E-FC73EFD5518C}" destId="{2CBA7587-E1A0-4027-973D-75CDB6EC3709}" srcOrd="2" destOrd="0" parTransId="{64C28ABA-B7C1-4A9F-882F-406A76FE1626}" sibTransId="{D264B8C7-5BED-4C4E-AF96-15A85307C604}"/>
    <dgm:cxn modelId="{9251217B-ECFE-4A48-A563-4AFD4039B00F}" type="presOf" srcId="{D17DD6A8-A409-4A9F-8824-2B723E6F93A2}" destId="{352AE048-A7F5-FE4E-9BC3-9E8932E15905}" srcOrd="0" destOrd="0" presId="urn:microsoft.com/office/officeart/2008/layout/LinedList"/>
    <dgm:cxn modelId="{D9571B8D-E60F-1948-86F1-DFA22004B577}" type="presOf" srcId="{D9B82825-1D27-4706-9B37-8ADB3B52A9D2}" destId="{2CC96654-AF5B-6A4F-86A2-5FA341535472}" srcOrd="0" destOrd="0" presId="urn:microsoft.com/office/officeart/2008/layout/LinedList"/>
    <dgm:cxn modelId="{55E355BB-23A3-BF4A-A699-A0DD7E096BE7}" type="presOf" srcId="{2CBA7587-E1A0-4027-973D-75CDB6EC3709}" destId="{74838E73-36F4-AD40-9826-04F2D889329B}" srcOrd="0" destOrd="0" presId="urn:microsoft.com/office/officeart/2008/layout/LinedList"/>
    <dgm:cxn modelId="{DED33BE5-BD61-4AF1-99FE-EA690C3CCB5A}" srcId="{508CC594-9A57-4FC0-A43E-FC73EFD5518C}" destId="{D17DD6A8-A409-4A9F-8824-2B723E6F93A2}" srcOrd="1" destOrd="0" parTransId="{8FCBCC82-483B-4094-B96D-8AFD37EBE565}" sibTransId="{F00FD953-AE18-496F-956F-B0A1955DA599}"/>
    <dgm:cxn modelId="{DAB22DEE-8D00-49D6-9863-158F86FCDD96}" srcId="{508CC594-9A57-4FC0-A43E-FC73EFD5518C}" destId="{D9B82825-1D27-4706-9B37-8ADB3B52A9D2}" srcOrd="0" destOrd="0" parTransId="{AF083D49-63B4-46CA-B9D8-21A3F68CAF4A}" sibTransId="{AED4D432-7CF5-4D33-B522-CB70610B8A47}"/>
    <dgm:cxn modelId="{17CDA63E-8209-D948-B1BE-0C91E1C00CB9}" type="presParOf" srcId="{A84AC5D4-6680-2F41-9B49-412E164141FB}" destId="{700A6CF5-C8AA-9C49-959D-2D788DC2F1C6}" srcOrd="0" destOrd="0" presId="urn:microsoft.com/office/officeart/2008/layout/LinedList"/>
    <dgm:cxn modelId="{99EB4E9F-5BFE-DE4F-86A4-D1B53CA88A77}" type="presParOf" srcId="{A84AC5D4-6680-2F41-9B49-412E164141FB}" destId="{E0A08096-810C-7046-931D-C51102DF645F}" srcOrd="1" destOrd="0" presId="urn:microsoft.com/office/officeart/2008/layout/LinedList"/>
    <dgm:cxn modelId="{180207FF-43CD-D54B-8717-2834DD55E136}" type="presParOf" srcId="{E0A08096-810C-7046-931D-C51102DF645F}" destId="{2CC96654-AF5B-6A4F-86A2-5FA341535472}" srcOrd="0" destOrd="0" presId="urn:microsoft.com/office/officeart/2008/layout/LinedList"/>
    <dgm:cxn modelId="{C7A16063-8504-F745-8464-DA82A0A60D03}" type="presParOf" srcId="{E0A08096-810C-7046-931D-C51102DF645F}" destId="{739C93B5-D862-864C-9CE9-2B3BE98F5C6F}" srcOrd="1" destOrd="0" presId="urn:microsoft.com/office/officeart/2008/layout/LinedList"/>
    <dgm:cxn modelId="{3F1A92A5-711C-2B44-ACEE-D2401B223F20}" type="presParOf" srcId="{A84AC5D4-6680-2F41-9B49-412E164141FB}" destId="{2BA32FE8-BA05-E640-97C3-AD3EA2526FC9}" srcOrd="2" destOrd="0" presId="urn:microsoft.com/office/officeart/2008/layout/LinedList"/>
    <dgm:cxn modelId="{DC5D6812-7B4F-4747-84B3-7DED8DB03EA5}" type="presParOf" srcId="{A84AC5D4-6680-2F41-9B49-412E164141FB}" destId="{F6174324-1059-074E-A3C0-0169410172A8}" srcOrd="3" destOrd="0" presId="urn:microsoft.com/office/officeart/2008/layout/LinedList"/>
    <dgm:cxn modelId="{05BA44FF-321C-C347-AD10-B2A97C47AA3E}" type="presParOf" srcId="{F6174324-1059-074E-A3C0-0169410172A8}" destId="{352AE048-A7F5-FE4E-9BC3-9E8932E15905}" srcOrd="0" destOrd="0" presId="urn:microsoft.com/office/officeart/2008/layout/LinedList"/>
    <dgm:cxn modelId="{0C854DBB-1441-554F-BF06-E4DD0B568542}" type="presParOf" srcId="{F6174324-1059-074E-A3C0-0169410172A8}" destId="{0D262055-9C73-F540-A231-179009A8459C}" srcOrd="1" destOrd="0" presId="urn:microsoft.com/office/officeart/2008/layout/LinedList"/>
    <dgm:cxn modelId="{33951F16-9D34-6542-8A79-4524501E9971}" type="presParOf" srcId="{A84AC5D4-6680-2F41-9B49-412E164141FB}" destId="{E64F9D3D-DF36-A345-91DC-2A4CE97E8428}" srcOrd="4" destOrd="0" presId="urn:microsoft.com/office/officeart/2008/layout/LinedList"/>
    <dgm:cxn modelId="{3306966B-807F-F24B-8579-2FEF0D892070}" type="presParOf" srcId="{A84AC5D4-6680-2F41-9B49-412E164141FB}" destId="{3C81FA27-350E-FC45-8C6E-BC483213C123}" srcOrd="5" destOrd="0" presId="urn:microsoft.com/office/officeart/2008/layout/LinedList"/>
    <dgm:cxn modelId="{858CB715-E161-344F-98E8-B84210F0E254}" type="presParOf" srcId="{3C81FA27-350E-FC45-8C6E-BC483213C123}" destId="{74838E73-36F4-AD40-9826-04F2D889329B}" srcOrd="0" destOrd="0" presId="urn:microsoft.com/office/officeart/2008/layout/LinedList"/>
    <dgm:cxn modelId="{26F84EC2-BDB6-7C47-AB18-E957ABE076AE}" type="presParOf" srcId="{3C81FA27-350E-FC45-8C6E-BC483213C123}" destId="{A075E45F-2D7E-3143-B0B4-2CBA0E667F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F361B9-48B4-4429-8544-C004C414680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4E62AD7-F3B9-46BB-9334-D353F7CD10E5}">
      <dgm:prSet/>
      <dgm:spPr/>
      <dgm:t>
        <a:bodyPr/>
        <a:lstStyle/>
        <a:p>
          <a:r>
            <a:rPr lang="el-GR" dirty="0"/>
            <a:t>ΟΤΑΝ ΤΟ ΕΜΒΟΛΟ ΦΘΑΣΕΙ ΣΤΟ ΚΝΣ, ΤΕΛΕΙΩΝΕΙ Η ΦΑΣΗ ΤΗΣ ΕΙΣΑΓΩΓΗΣ ΚΑΙ ΚΛΕΙΝΕΙ Η ΒΑΛΒΙΔΑ ΕΙΣΑΓΩΓΗΣ, ΕΝΩ ΟΛΟΚΛΗΡΟΣ Ο ΟΓΚΟΣ ΤΟΥ ΚΥΛΙΝΔΡΟΥ ΕΧΕΙ ΓΕΜΙΣΕΙ ΜΕ ΜΕΙΓΜΑ ΑΕΡΑ-ΚΑΥΣΙΜΟΥ. </a:t>
          </a:r>
          <a:endParaRPr lang="en-US" dirty="0"/>
        </a:p>
      </dgm:t>
    </dgm:pt>
    <dgm:pt modelId="{5D2CAA31-6FB5-45AF-ADBB-44F5AFED7AEC}" type="parTrans" cxnId="{3E554CB4-D6F4-4194-A232-C6FD0B607FD6}">
      <dgm:prSet/>
      <dgm:spPr/>
      <dgm:t>
        <a:bodyPr/>
        <a:lstStyle/>
        <a:p>
          <a:endParaRPr lang="en-US"/>
        </a:p>
      </dgm:t>
    </dgm:pt>
    <dgm:pt modelId="{B079B670-5633-416A-B949-BE4DBAF77F3F}" type="sibTrans" cxnId="{3E554CB4-D6F4-4194-A232-C6FD0B607FD6}">
      <dgm:prSet/>
      <dgm:spPr/>
      <dgm:t>
        <a:bodyPr/>
        <a:lstStyle/>
        <a:p>
          <a:endParaRPr lang="en-US"/>
        </a:p>
      </dgm:t>
    </dgm:pt>
    <dgm:pt modelId="{4AD2BE1E-582A-4449-9817-8DEEF65B06A4}">
      <dgm:prSet/>
      <dgm:spPr/>
      <dgm:t>
        <a:bodyPr/>
        <a:lstStyle/>
        <a:p>
          <a:r>
            <a:rPr lang="el-GR"/>
            <a:t>Η ΚΙΝΗΣΗ ΤΟΥ ΕΜΒΟΛΟΥ ΑΠΟ ΤΟ ΑΝΣ ΣΤΟ ΚΝΣ ΚΑΤΑ ΤΗ ΦΑΣΗ ΤΗΣ ΕΙΣΑΓΩΓΗΣ ΑΠΟΤΕΛΕΙ ΤΟΝ ΠΡΩΤΟ ΧΡΟΝΟ ΛΕΙΤΟΥΡΓΙΑΣ ΤΗΣ ΤΕΤΡΑΧΡΟΝΗΣ ΒΕΝΖΙΝΟΜΗΧΑΝΗΣ. </a:t>
          </a:r>
          <a:endParaRPr lang="en-US"/>
        </a:p>
      </dgm:t>
    </dgm:pt>
    <dgm:pt modelId="{E3E37C39-481C-4A61-B932-A085600ACCDC}" type="parTrans" cxnId="{71C3C647-51DC-4921-AF5D-F829D8A5E5B8}">
      <dgm:prSet/>
      <dgm:spPr/>
      <dgm:t>
        <a:bodyPr/>
        <a:lstStyle/>
        <a:p>
          <a:endParaRPr lang="en-US"/>
        </a:p>
      </dgm:t>
    </dgm:pt>
    <dgm:pt modelId="{5EF3595E-0C32-45AD-8C89-4CBC1E8FED7B}" type="sibTrans" cxnId="{71C3C647-51DC-4921-AF5D-F829D8A5E5B8}">
      <dgm:prSet/>
      <dgm:spPr/>
      <dgm:t>
        <a:bodyPr/>
        <a:lstStyle/>
        <a:p>
          <a:endParaRPr lang="en-US"/>
        </a:p>
      </dgm:t>
    </dgm:pt>
    <dgm:pt modelId="{00F753F2-8EC5-8349-B4FF-83842B96EFE0}" type="pres">
      <dgm:prSet presAssocID="{01F361B9-48B4-4429-8544-C004C4146806}" presName="hierChild1" presStyleCnt="0">
        <dgm:presLayoutVars>
          <dgm:chPref val="1"/>
          <dgm:dir/>
          <dgm:animOne val="branch"/>
          <dgm:animLvl val="lvl"/>
          <dgm:resizeHandles/>
        </dgm:presLayoutVars>
      </dgm:prSet>
      <dgm:spPr/>
    </dgm:pt>
    <dgm:pt modelId="{591CEFC9-E919-4E44-BB1F-0A3123AF8D66}" type="pres">
      <dgm:prSet presAssocID="{B4E62AD7-F3B9-46BB-9334-D353F7CD10E5}" presName="hierRoot1" presStyleCnt="0"/>
      <dgm:spPr/>
    </dgm:pt>
    <dgm:pt modelId="{62B14F58-8545-704D-8E78-F13489C04DFE}" type="pres">
      <dgm:prSet presAssocID="{B4E62AD7-F3B9-46BB-9334-D353F7CD10E5}" presName="composite" presStyleCnt="0"/>
      <dgm:spPr/>
    </dgm:pt>
    <dgm:pt modelId="{6D89D31C-E14E-6841-B10B-ABCE8A6139D4}" type="pres">
      <dgm:prSet presAssocID="{B4E62AD7-F3B9-46BB-9334-D353F7CD10E5}" presName="background" presStyleLbl="node0" presStyleIdx="0" presStyleCnt="2"/>
      <dgm:spPr/>
    </dgm:pt>
    <dgm:pt modelId="{DBAE7EFF-1BBD-4C4F-8433-BF9B0F3B4757}" type="pres">
      <dgm:prSet presAssocID="{B4E62AD7-F3B9-46BB-9334-D353F7CD10E5}" presName="text" presStyleLbl="fgAcc0" presStyleIdx="0" presStyleCnt="2" custScaleX="108734" custScaleY="115611">
        <dgm:presLayoutVars>
          <dgm:chPref val="3"/>
        </dgm:presLayoutVars>
      </dgm:prSet>
      <dgm:spPr/>
    </dgm:pt>
    <dgm:pt modelId="{BE793B9A-D2AF-9E47-9EA4-0F9BC9363695}" type="pres">
      <dgm:prSet presAssocID="{B4E62AD7-F3B9-46BB-9334-D353F7CD10E5}" presName="hierChild2" presStyleCnt="0"/>
      <dgm:spPr/>
    </dgm:pt>
    <dgm:pt modelId="{0153DD2B-89BF-2A4F-9989-A4E28B6BE8A3}" type="pres">
      <dgm:prSet presAssocID="{4AD2BE1E-582A-4449-9817-8DEEF65B06A4}" presName="hierRoot1" presStyleCnt="0"/>
      <dgm:spPr/>
    </dgm:pt>
    <dgm:pt modelId="{B2175F84-4B61-8740-A352-137D4098AD10}" type="pres">
      <dgm:prSet presAssocID="{4AD2BE1E-582A-4449-9817-8DEEF65B06A4}" presName="composite" presStyleCnt="0"/>
      <dgm:spPr/>
    </dgm:pt>
    <dgm:pt modelId="{06CC5C92-7FBD-804B-AC0E-7D0BF2B1C98F}" type="pres">
      <dgm:prSet presAssocID="{4AD2BE1E-582A-4449-9817-8DEEF65B06A4}" presName="background" presStyleLbl="node0" presStyleIdx="1" presStyleCnt="2"/>
      <dgm:spPr/>
    </dgm:pt>
    <dgm:pt modelId="{D03C196D-A722-F24F-91CB-236B6B5A9D3F}" type="pres">
      <dgm:prSet presAssocID="{4AD2BE1E-582A-4449-9817-8DEEF65B06A4}" presName="text" presStyleLbl="fgAcc0" presStyleIdx="1" presStyleCnt="2">
        <dgm:presLayoutVars>
          <dgm:chPref val="3"/>
        </dgm:presLayoutVars>
      </dgm:prSet>
      <dgm:spPr/>
    </dgm:pt>
    <dgm:pt modelId="{13467E66-D54E-3748-9E3A-AE157CC3B6C6}" type="pres">
      <dgm:prSet presAssocID="{4AD2BE1E-582A-4449-9817-8DEEF65B06A4}" presName="hierChild2" presStyleCnt="0"/>
      <dgm:spPr/>
    </dgm:pt>
  </dgm:ptLst>
  <dgm:cxnLst>
    <dgm:cxn modelId="{71C3C647-51DC-4921-AF5D-F829D8A5E5B8}" srcId="{01F361B9-48B4-4429-8544-C004C4146806}" destId="{4AD2BE1E-582A-4449-9817-8DEEF65B06A4}" srcOrd="1" destOrd="0" parTransId="{E3E37C39-481C-4A61-B932-A085600ACCDC}" sibTransId="{5EF3595E-0C32-45AD-8C89-4CBC1E8FED7B}"/>
    <dgm:cxn modelId="{B7177C60-1C9C-7F4B-892F-8941DF98BEE9}" type="presOf" srcId="{B4E62AD7-F3B9-46BB-9334-D353F7CD10E5}" destId="{DBAE7EFF-1BBD-4C4F-8433-BF9B0F3B4757}" srcOrd="0" destOrd="0" presId="urn:microsoft.com/office/officeart/2005/8/layout/hierarchy1"/>
    <dgm:cxn modelId="{351F5C95-3310-F343-B43D-92BC4E977121}" type="presOf" srcId="{4AD2BE1E-582A-4449-9817-8DEEF65B06A4}" destId="{D03C196D-A722-F24F-91CB-236B6B5A9D3F}" srcOrd="0" destOrd="0" presId="urn:microsoft.com/office/officeart/2005/8/layout/hierarchy1"/>
    <dgm:cxn modelId="{3E554CB4-D6F4-4194-A232-C6FD0B607FD6}" srcId="{01F361B9-48B4-4429-8544-C004C4146806}" destId="{B4E62AD7-F3B9-46BB-9334-D353F7CD10E5}" srcOrd="0" destOrd="0" parTransId="{5D2CAA31-6FB5-45AF-ADBB-44F5AFED7AEC}" sibTransId="{B079B670-5633-416A-B949-BE4DBAF77F3F}"/>
    <dgm:cxn modelId="{DE41F3D1-CE97-BF40-9008-2B6D498EB413}" type="presOf" srcId="{01F361B9-48B4-4429-8544-C004C4146806}" destId="{00F753F2-8EC5-8349-B4FF-83842B96EFE0}" srcOrd="0" destOrd="0" presId="urn:microsoft.com/office/officeart/2005/8/layout/hierarchy1"/>
    <dgm:cxn modelId="{1B94F76C-9227-8F4D-87CE-680C90E6A786}" type="presParOf" srcId="{00F753F2-8EC5-8349-B4FF-83842B96EFE0}" destId="{591CEFC9-E919-4E44-BB1F-0A3123AF8D66}" srcOrd="0" destOrd="0" presId="urn:microsoft.com/office/officeart/2005/8/layout/hierarchy1"/>
    <dgm:cxn modelId="{9DC853D0-3817-6646-BBBC-F266FE6AC6A5}" type="presParOf" srcId="{591CEFC9-E919-4E44-BB1F-0A3123AF8D66}" destId="{62B14F58-8545-704D-8E78-F13489C04DFE}" srcOrd="0" destOrd="0" presId="urn:microsoft.com/office/officeart/2005/8/layout/hierarchy1"/>
    <dgm:cxn modelId="{E79ECEF8-E35C-904C-A004-023A02F963B8}" type="presParOf" srcId="{62B14F58-8545-704D-8E78-F13489C04DFE}" destId="{6D89D31C-E14E-6841-B10B-ABCE8A6139D4}" srcOrd="0" destOrd="0" presId="urn:microsoft.com/office/officeart/2005/8/layout/hierarchy1"/>
    <dgm:cxn modelId="{EF15DF05-5898-6740-88B2-E7A387EE5545}" type="presParOf" srcId="{62B14F58-8545-704D-8E78-F13489C04DFE}" destId="{DBAE7EFF-1BBD-4C4F-8433-BF9B0F3B4757}" srcOrd="1" destOrd="0" presId="urn:microsoft.com/office/officeart/2005/8/layout/hierarchy1"/>
    <dgm:cxn modelId="{25DF2FB5-E99D-0445-8081-B929BA19E7EE}" type="presParOf" srcId="{591CEFC9-E919-4E44-BB1F-0A3123AF8D66}" destId="{BE793B9A-D2AF-9E47-9EA4-0F9BC9363695}" srcOrd="1" destOrd="0" presId="urn:microsoft.com/office/officeart/2005/8/layout/hierarchy1"/>
    <dgm:cxn modelId="{4D561A1C-C70B-D94D-9826-8078064AEB98}" type="presParOf" srcId="{00F753F2-8EC5-8349-B4FF-83842B96EFE0}" destId="{0153DD2B-89BF-2A4F-9989-A4E28B6BE8A3}" srcOrd="1" destOrd="0" presId="urn:microsoft.com/office/officeart/2005/8/layout/hierarchy1"/>
    <dgm:cxn modelId="{4044ECB8-E83C-194C-8EA8-F180FFBADDC2}" type="presParOf" srcId="{0153DD2B-89BF-2A4F-9989-A4E28B6BE8A3}" destId="{B2175F84-4B61-8740-A352-137D4098AD10}" srcOrd="0" destOrd="0" presId="urn:microsoft.com/office/officeart/2005/8/layout/hierarchy1"/>
    <dgm:cxn modelId="{18F44CB6-5F23-CB46-AAE1-8DBC4F75CCE8}" type="presParOf" srcId="{B2175F84-4B61-8740-A352-137D4098AD10}" destId="{06CC5C92-7FBD-804B-AC0E-7D0BF2B1C98F}" srcOrd="0" destOrd="0" presId="urn:microsoft.com/office/officeart/2005/8/layout/hierarchy1"/>
    <dgm:cxn modelId="{8F8B3306-7350-AC46-B6FF-3D779831770E}" type="presParOf" srcId="{B2175F84-4B61-8740-A352-137D4098AD10}" destId="{D03C196D-A722-F24F-91CB-236B6B5A9D3F}" srcOrd="1" destOrd="0" presId="urn:microsoft.com/office/officeart/2005/8/layout/hierarchy1"/>
    <dgm:cxn modelId="{523155D6-AEF1-8C4F-9B39-E7A1BAEF0510}" type="presParOf" srcId="{0153DD2B-89BF-2A4F-9989-A4E28B6BE8A3}" destId="{13467E66-D54E-3748-9E3A-AE157CC3B6C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900AC0-49C0-4144-B8AD-F47B7C25C1E7}"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416C646F-4F82-453B-B604-79020D8D21E4}">
      <dgm:prSet/>
      <dgm:spPr/>
      <dgm:t>
        <a:bodyPr/>
        <a:lstStyle/>
        <a:p>
          <a:r>
            <a:rPr lang="el-GR" dirty="0"/>
            <a:t>Η ΦΑΣΗ ΤΗΣ ΣΥΜΠΙΕΣΕΩΣ ΞΕΚΙΝΑ ΜΕ ΤΟ ΕΜΒΟΛΟ ΝΑ ΒΡΙΣΚΕΤΑΙ ΣΤΟ ΚΝΣ ΚΑΙ ΤΗ ΒΑΛΒΙΔΑ ΕΙΣΑΓΩΓΗΣ ΚΑΙ ΕΞΑΓΩΓΗΣ ΚΛΕΙΣΤΕΣ, ΩΣΤΕ ΝΑ ΕΠΙΤΥΓΧΑΝΕΤΑΙ ΣΤΕΓΑΝΟΠΟΙΗΣΗ ΤΟΥ ΚΥΛΙΝΔΡΟΥ. </a:t>
          </a:r>
          <a:endParaRPr lang="en-US" dirty="0"/>
        </a:p>
      </dgm:t>
    </dgm:pt>
    <dgm:pt modelId="{BC8BB16E-C168-4FC3-BC4F-14F1962C7E86}" type="parTrans" cxnId="{8F0CA081-9CDF-41B8-9B11-011EA846651A}">
      <dgm:prSet/>
      <dgm:spPr/>
      <dgm:t>
        <a:bodyPr/>
        <a:lstStyle/>
        <a:p>
          <a:endParaRPr lang="en-US"/>
        </a:p>
      </dgm:t>
    </dgm:pt>
    <dgm:pt modelId="{847BEE9A-C02F-4C7F-AF47-902AAAE0371B}" type="sibTrans" cxnId="{8F0CA081-9CDF-41B8-9B11-011EA846651A}">
      <dgm:prSet/>
      <dgm:spPr/>
      <dgm:t>
        <a:bodyPr/>
        <a:lstStyle/>
        <a:p>
          <a:endParaRPr lang="en-US"/>
        </a:p>
      </dgm:t>
    </dgm:pt>
    <dgm:pt modelId="{8BC9B65E-D34E-417C-8650-42200AC0DEE3}">
      <dgm:prSet/>
      <dgm:spPr/>
      <dgm:t>
        <a:bodyPr/>
        <a:lstStyle/>
        <a:p>
          <a:r>
            <a:rPr lang="el-GR"/>
            <a:t>ΚΑΘΩΣ ΤΟ ΕΜΒΟΛΟ ΚΙΝΕΙΤΑΙ ΑΠΟ ΤΟ ΚΝΣ ΣΤΟ ΑΝΣ,</a:t>
          </a:r>
          <a:br>
            <a:rPr lang="el-GR"/>
          </a:br>
          <a:r>
            <a:rPr lang="el-GR"/>
            <a:t>ΜΕΙΩΝΕΙ ΤΟΝ ΟΓΚΟ ΤΟΥ ΚΥΛΙΝΔΡΟΥ,</a:t>
          </a:r>
          <a:br>
            <a:rPr lang="el-GR"/>
          </a:br>
          <a:r>
            <a:rPr lang="el-GR"/>
            <a:t>ΜΕ ΑΠΟΤΕΛΕΣΜΑ ΝΑ ΑΥΞΑΝΕΤΑΙ Η ΠΙΕΣΗ ΤΟΥ ΠΕΡΙΕΧΟΜΕΝΟΥ ΜΕΙΓΜΑΤΟΣ ΑΕΡΑ-ΚΑΥΣΙΜΟΥ ΜΑΖΙ ΜΕ ΤΗ ΘΕΡΜΟΚΡΑΣΙΑ ΤΟΥ. </a:t>
          </a:r>
          <a:endParaRPr lang="en-US"/>
        </a:p>
      </dgm:t>
    </dgm:pt>
    <dgm:pt modelId="{AD99E9B2-4691-4A41-9C27-22D1DBD73FCA}" type="parTrans" cxnId="{6FB23560-25A0-4199-A20C-004A6A2A68BE}">
      <dgm:prSet/>
      <dgm:spPr/>
      <dgm:t>
        <a:bodyPr/>
        <a:lstStyle/>
        <a:p>
          <a:endParaRPr lang="en-US"/>
        </a:p>
      </dgm:t>
    </dgm:pt>
    <dgm:pt modelId="{3D78937C-F3F9-4021-B514-F71451962C9E}" type="sibTrans" cxnId="{6FB23560-25A0-4199-A20C-004A6A2A68BE}">
      <dgm:prSet/>
      <dgm:spPr/>
      <dgm:t>
        <a:bodyPr/>
        <a:lstStyle/>
        <a:p>
          <a:endParaRPr lang="en-US"/>
        </a:p>
      </dgm:t>
    </dgm:pt>
    <dgm:pt modelId="{3A7E5CAD-23D8-2F47-B5C6-871F00394C5D}" type="pres">
      <dgm:prSet presAssocID="{82900AC0-49C0-4144-B8AD-F47B7C25C1E7}" presName="linear" presStyleCnt="0">
        <dgm:presLayoutVars>
          <dgm:animLvl val="lvl"/>
          <dgm:resizeHandles val="exact"/>
        </dgm:presLayoutVars>
      </dgm:prSet>
      <dgm:spPr/>
    </dgm:pt>
    <dgm:pt modelId="{BE6C1A2F-2D13-5049-B662-67E104A92F7B}" type="pres">
      <dgm:prSet presAssocID="{416C646F-4F82-453B-B604-79020D8D21E4}" presName="parentText" presStyleLbl="node1" presStyleIdx="0" presStyleCnt="2">
        <dgm:presLayoutVars>
          <dgm:chMax val="0"/>
          <dgm:bulletEnabled val="1"/>
        </dgm:presLayoutVars>
      </dgm:prSet>
      <dgm:spPr/>
    </dgm:pt>
    <dgm:pt modelId="{D905609C-ABB2-E34F-A078-6EB9ACF26944}" type="pres">
      <dgm:prSet presAssocID="{847BEE9A-C02F-4C7F-AF47-902AAAE0371B}" presName="spacer" presStyleCnt="0"/>
      <dgm:spPr/>
    </dgm:pt>
    <dgm:pt modelId="{DDFE2658-8359-6C49-94CE-92C2A8AB7B91}" type="pres">
      <dgm:prSet presAssocID="{8BC9B65E-D34E-417C-8650-42200AC0DEE3}" presName="parentText" presStyleLbl="node1" presStyleIdx="1" presStyleCnt="2">
        <dgm:presLayoutVars>
          <dgm:chMax val="0"/>
          <dgm:bulletEnabled val="1"/>
        </dgm:presLayoutVars>
      </dgm:prSet>
      <dgm:spPr/>
    </dgm:pt>
  </dgm:ptLst>
  <dgm:cxnLst>
    <dgm:cxn modelId="{6FB23560-25A0-4199-A20C-004A6A2A68BE}" srcId="{82900AC0-49C0-4144-B8AD-F47B7C25C1E7}" destId="{8BC9B65E-D34E-417C-8650-42200AC0DEE3}" srcOrd="1" destOrd="0" parTransId="{AD99E9B2-4691-4A41-9C27-22D1DBD73FCA}" sibTransId="{3D78937C-F3F9-4021-B514-F71451962C9E}"/>
    <dgm:cxn modelId="{8F0CA081-9CDF-41B8-9B11-011EA846651A}" srcId="{82900AC0-49C0-4144-B8AD-F47B7C25C1E7}" destId="{416C646F-4F82-453B-B604-79020D8D21E4}" srcOrd="0" destOrd="0" parTransId="{BC8BB16E-C168-4FC3-BC4F-14F1962C7E86}" sibTransId="{847BEE9A-C02F-4C7F-AF47-902AAAE0371B}"/>
    <dgm:cxn modelId="{AF020FAF-AE0F-0F41-AC9C-AEF340B07D61}" type="presOf" srcId="{82900AC0-49C0-4144-B8AD-F47B7C25C1E7}" destId="{3A7E5CAD-23D8-2F47-B5C6-871F00394C5D}" srcOrd="0" destOrd="0" presId="urn:microsoft.com/office/officeart/2005/8/layout/vList2"/>
    <dgm:cxn modelId="{BBA698B2-4DFD-AF4A-B0D7-203CF121F13D}" type="presOf" srcId="{8BC9B65E-D34E-417C-8650-42200AC0DEE3}" destId="{DDFE2658-8359-6C49-94CE-92C2A8AB7B91}" srcOrd="0" destOrd="0" presId="urn:microsoft.com/office/officeart/2005/8/layout/vList2"/>
    <dgm:cxn modelId="{7CDC78C2-1ADF-FC4C-B510-F0B9BD75B48F}" type="presOf" srcId="{416C646F-4F82-453B-B604-79020D8D21E4}" destId="{BE6C1A2F-2D13-5049-B662-67E104A92F7B}" srcOrd="0" destOrd="0" presId="urn:microsoft.com/office/officeart/2005/8/layout/vList2"/>
    <dgm:cxn modelId="{CC963632-4C2B-AB45-9EE2-6AFF99BA62B6}" type="presParOf" srcId="{3A7E5CAD-23D8-2F47-B5C6-871F00394C5D}" destId="{BE6C1A2F-2D13-5049-B662-67E104A92F7B}" srcOrd="0" destOrd="0" presId="urn:microsoft.com/office/officeart/2005/8/layout/vList2"/>
    <dgm:cxn modelId="{064E6EEF-3429-7746-BDFC-EDA44A0A9941}" type="presParOf" srcId="{3A7E5CAD-23D8-2F47-B5C6-871F00394C5D}" destId="{D905609C-ABB2-E34F-A078-6EB9ACF26944}" srcOrd="1" destOrd="0" presId="urn:microsoft.com/office/officeart/2005/8/layout/vList2"/>
    <dgm:cxn modelId="{F101D54B-797B-FA4C-ADD2-8525E7E770EA}" type="presParOf" srcId="{3A7E5CAD-23D8-2F47-B5C6-871F00394C5D}" destId="{DDFE2658-8359-6C49-94CE-92C2A8AB7B9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3B3D55-728B-4D9C-B5DD-14DEDD43FB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23F50DB-BED6-4719-A0A1-B2FF65D9B3D0}">
      <dgm:prSet/>
      <dgm:spPr/>
      <dgm:t>
        <a:bodyPr/>
        <a:lstStyle/>
        <a:p>
          <a:r>
            <a:rPr lang="el-GR" dirty="0"/>
            <a:t>ΟΤΑΝ ΠΛΕΟΝ ΤΟ ΕΜΒΟΛΟ ΦΤΑΣΕΙ ΣΤΟ ΑΝΣ, Ο ΟΓΚΟΣ ΤΟΥ ΜΕΙΓΜΑΤΟΣ ΕΧΕΙ ΠΕΡΙΟΡΙΣΘΕΙ ΣΤΟ ΧΩΡΟ ΜΕΤΑΞΥ ΠΩΜΑΤΟΣ ΚΑΙ ΕΜΒΟΛΟΥ (ΕΠΙΖΗΜΙΟΣ ΟΓΚΟΣ). </a:t>
          </a:r>
          <a:endParaRPr lang="en-US" dirty="0"/>
        </a:p>
      </dgm:t>
    </dgm:pt>
    <dgm:pt modelId="{DE6576B7-2703-4495-B25C-B6B46749CD73}" type="parTrans" cxnId="{24D5EEA0-0BF5-4E16-81BB-B89E7017537D}">
      <dgm:prSet/>
      <dgm:spPr/>
      <dgm:t>
        <a:bodyPr/>
        <a:lstStyle/>
        <a:p>
          <a:endParaRPr lang="en-US"/>
        </a:p>
      </dgm:t>
    </dgm:pt>
    <dgm:pt modelId="{8479E244-EF8B-4259-9EBD-F00E7B12421C}" type="sibTrans" cxnId="{24D5EEA0-0BF5-4E16-81BB-B89E7017537D}">
      <dgm:prSet/>
      <dgm:spPr/>
      <dgm:t>
        <a:bodyPr/>
        <a:lstStyle/>
        <a:p>
          <a:endParaRPr lang="en-US"/>
        </a:p>
      </dgm:t>
    </dgm:pt>
    <dgm:pt modelId="{10BD4F8F-9AC5-4B72-B366-3436C715B42C}">
      <dgm:prSet/>
      <dgm:spPr/>
      <dgm:t>
        <a:bodyPr/>
        <a:lstStyle/>
        <a:p>
          <a:r>
            <a:rPr lang="el-GR" dirty="0"/>
            <a:t>Η ΚΙΝΗΣΗ ΤΟΥ ΕΜΒΟΛΟΥ ΑΠΟ ΤΟ ΚΝΣ ΣΤΟ ΑΝΣ ΚΑΤΑ ΤΗ ΦΑΣΗ ΤΗΣ ΣΥΜΠΙΕΣΕΩΣ ΑΠΟΤΕΛΕΙ ΤΟ ΔΕΥΤΕΡΟ ΧΡΟΝΟ ΛΕΙΤΟΥΡΓΙΑΣ ΤΗΣ ΤΕΤΡΑΧΡΟΝΗΣ ΒΕΝΖΙΝΟΜΗΧΑΝΗΣ. </a:t>
          </a:r>
          <a:endParaRPr lang="en-US" dirty="0"/>
        </a:p>
      </dgm:t>
    </dgm:pt>
    <dgm:pt modelId="{053B96A3-FA9B-4B0F-8D2E-5E28748DC5D0}" type="parTrans" cxnId="{75DBBFD8-5B10-4B39-8294-39BAB08156BE}">
      <dgm:prSet/>
      <dgm:spPr/>
      <dgm:t>
        <a:bodyPr/>
        <a:lstStyle/>
        <a:p>
          <a:endParaRPr lang="en-US"/>
        </a:p>
      </dgm:t>
    </dgm:pt>
    <dgm:pt modelId="{DA4712FA-0211-4DBC-9BEF-7133B64127DD}" type="sibTrans" cxnId="{75DBBFD8-5B10-4B39-8294-39BAB08156BE}">
      <dgm:prSet/>
      <dgm:spPr/>
      <dgm:t>
        <a:bodyPr/>
        <a:lstStyle/>
        <a:p>
          <a:endParaRPr lang="en-US"/>
        </a:p>
      </dgm:t>
    </dgm:pt>
    <dgm:pt modelId="{D6BFD758-6CBA-EB4A-9F55-D315A21D6FD3}" type="pres">
      <dgm:prSet presAssocID="{F83B3D55-728B-4D9C-B5DD-14DEDD43FB3C}" presName="hierChild1" presStyleCnt="0">
        <dgm:presLayoutVars>
          <dgm:chPref val="1"/>
          <dgm:dir/>
          <dgm:animOne val="branch"/>
          <dgm:animLvl val="lvl"/>
          <dgm:resizeHandles/>
        </dgm:presLayoutVars>
      </dgm:prSet>
      <dgm:spPr/>
    </dgm:pt>
    <dgm:pt modelId="{88ED49DE-0786-6C46-BF04-1A8AD58D96D7}" type="pres">
      <dgm:prSet presAssocID="{F23F50DB-BED6-4719-A0A1-B2FF65D9B3D0}" presName="hierRoot1" presStyleCnt="0"/>
      <dgm:spPr/>
    </dgm:pt>
    <dgm:pt modelId="{459E3014-CE9B-0342-AFC2-281FDFFE9D82}" type="pres">
      <dgm:prSet presAssocID="{F23F50DB-BED6-4719-A0A1-B2FF65D9B3D0}" presName="composite" presStyleCnt="0"/>
      <dgm:spPr/>
    </dgm:pt>
    <dgm:pt modelId="{AC2E55D1-6818-2F4D-A252-001D97148E0C}" type="pres">
      <dgm:prSet presAssocID="{F23F50DB-BED6-4719-A0A1-B2FF65D9B3D0}" presName="background" presStyleLbl="node0" presStyleIdx="0" presStyleCnt="2"/>
      <dgm:spPr/>
    </dgm:pt>
    <dgm:pt modelId="{EC78F2F2-BBB0-E146-82EA-AB5CEE12F278}" type="pres">
      <dgm:prSet presAssocID="{F23F50DB-BED6-4719-A0A1-B2FF65D9B3D0}" presName="text" presStyleLbl="fgAcc0" presStyleIdx="0" presStyleCnt="2" custScaleX="110775">
        <dgm:presLayoutVars>
          <dgm:chPref val="3"/>
        </dgm:presLayoutVars>
      </dgm:prSet>
      <dgm:spPr/>
    </dgm:pt>
    <dgm:pt modelId="{37BBBFA9-1D6E-5440-8F31-578D7CF1F324}" type="pres">
      <dgm:prSet presAssocID="{F23F50DB-BED6-4719-A0A1-B2FF65D9B3D0}" presName="hierChild2" presStyleCnt="0"/>
      <dgm:spPr/>
    </dgm:pt>
    <dgm:pt modelId="{B79D9D7E-A686-5A48-95B0-0EDFB85595F0}" type="pres">
      <dgm:prSet presAssocID="{10BD4F8F-9AC5-4B72-B366-3436C715B42C}" presName="hierRoot1" presStyleCnt="0"/>
      <dgm:spPr/>
    </dgm:pt>
    <dgm:pt modelId="{D94C259F-AE69-5842-B0C3-C1EDDBA0D686}" type="pres">
      <dgm:prSet presAssocID="{10BD4F8F-9AC5-4B72-B366-3436C715B42C}" presName="composite" presStyleCnt="0"/>
      <dgm:spPr/>
    </dgm:pt>
    <dgm:pt modelId="{E197F2F7-8B50-9940-80AE-95D23D1E589F}" type="pres">
      <dgm:prSet presAssocID="{10BD4F8F-9AC5-4B72-B366-3436C715B42C}" presName="background" presStyleLbl="node0" presStyleIdx="1" presStyleCnt="2"/>
      <dgm:spPr/>
    </dgm:pt>
    <dgm:pt modelId="{BFEC05CB-72EF-114E-A688-5587D8C22B43}" type="pres">
      <dgm:prSet presAssocID="{10BD4F8F-9AC5-4B72-B366-3436C715B42C}" presName="text" presStyleLbl="fgAcc0" presStyleIdx="1" presStyleCnt="2" custScaleX="110043">
        <dgm:presLayoutVars>
          <dgm:chPref val="3"/>
        </dgm:presLayoutVars>
      </dgm:prSet>
      <dgm:spPr/>
    </dgm:pt>
    <dgm:pt modelId="{CDB90557-5B36-5A4C-8AEA-2F5EE593AF67}" type="pres">
      <dgm:prSet presAssocID="{10BD4F8F-9AC5-4B72-B366-3436C715B42C}" presName="hierChild2" presStyleCnt="0"/>
      <dgm:spPr/>
    </dgm:pt>
  </dgm:ptLst>
  <dgm:cxnLst>
    <dgm:cxn modelId="{7F03365A-61C2-2E48-A9AB-4F1FBCD01731}" type="presOf" srcId="{F83B3D55-728B-4D9C-B5DD-14DEDD43FB3C}" destId="{D6BFD758-6CBA-EB4A-9F55-D315A21D6FD3}" srcOrd="0" destOrd="0" presId="urn:microsoft.com/office/officeart/2005/8/layout/hierarchy1"/>
    <dgm:cxn modelId="{712D895B-A4D8-6549-9E93-F786AB38801F}" type="presOf" srcId="{10BD4F8F-9AC5-4B72-B366-3436C715B42C}" destId="{BFEC05CB-72EF-114E-A688-5587D8C22B43}" srcOrd="0" destOrd="0" presId="urn:microsoft.com/office/officeart/2005/8/layout/hierarchy1"/>
    <dgm:cxn modelId="{D3294A5F-7E75-EA46-9427-DA04547F20BC}" type="presOf" srcId="{F23F50DB-BED6-4719-A0A1-B2FF65D9B3D0}" destId="{EC78F2F2-BBB0-E146-82EA-AB5CEE12F278}" srcOrd="0" destOrd="0" presId="urn:microsoft.com/office/officeart/2005/8/layout/hierarchy1"/>
    <dgm:cxn modelId="{24D5EEA0-0BF5-4E16-81BB-B89E7017537D}" srcId="{F83B3D55-728B-4D9C-B5DD-14DEDD43FB3C}" destId="{F23F50DB-BED6-4719-A0A1-B2FF65D9B3D0}" srcOrd="0" destOrd="0" parTransId="{DE6576B7-2703-4495-B25C-B6B46749CD73}" sibTransId="{8479E244-EF8B-4259-9EBD-F00E7B12421C}"/>
    <dgm:cxn modelId="{75DBBFD8-5B10-4B39-8294-39BAB08156BE}" srcId="{F83B3D55-728B-4D9C-B5DD-14DEDD43FB3C}" destId="{10BD4F8F-9AC5-4B72-B366-3436C715B42C}" srcOrd="1" destOrd="0" parTransId="{053B96A3-FA9B-4B0F-8D2E-5E28748DC5D0}" sibTransId="{DA4712FA-0211-4DBC-9BEF-7133B64127DD}"/>
    <dgm:cxn modelId="{689523A5-1575-D04B-AC48-62290F8E33F8}" type="presParOf" srcId="{D6BFD758-6CBA-EB4A-9F55-D315A21D6FD3}" destId="{88ED49DE-0786-6C46-BF04-1A8AD58D96D7}" srcOrd="0" destOrd="0" presId="urn:microsoft.com/office/officeart/2005/8/layout/hierarchy1"/>
    <dgm:cxn modelId="{A1FD2CCD-794F-E24A-950B-7643161A6AF4}" type="presParOf" srcId="{88ED49DE-0786-6C46-BF04-1A8AD58D96D7}" destId="{459E3014-CE9B-0342-AFC2-281FDFFE9D82}" srcOrd="0" destOrd="0" presId="urn:microsoft.com/office/officeart/2005/8/layout/hierarchy1"/>
    <dgm:cxn modelId="{984733C9-D98F-BD41-96E7-AF1344AA711C}" type="presParOf" srcId="{459E3014-CE9B-0342-AFC2-281FDFFE9D82}" destId="{AC2E55D1-6818-2F4D-A252-001D97148E0C}" srcOrd="0" destOrd="0" presId="urn:microsoft.com/office/officeart/2005/8/layout/hierarchy1"/>
    <dgm:cxn modelId="{6375C3AE-50AB-8C4C-9E3E-9E071F8073DA}" type="presParOf" srcId="{459E3014-CE9B-0342-AFC2-281FDFFE9D82}" destId="{EC78F2F2-BBB0-E146-82EA-AB5CEE12F278}" srcOrd="1" destOrd="0" presId="urn:microsoft.com/office/officeart/2005/8/layout/hierarchy1"/>
    <dgm:cxn modelId="{C6EDA7EA-26E1-AE4B-A268-F2BF036F34AB}" type="presParOf" srcId="{88ED49DE-0786-6C46-BF04-1A8AD58D96D7}" destId="{37BBBFA9-1D6E-5440-8F31-578D7CF1F324}" srcOrd="1" destOrd="0" presId="urn:microsoft.com/office/officeart/2005/8/layout/hierarchy1"/>
    <dgm:cxn modelId="{D54C3110-6EFC-834B-B724-88573E8376C7}" type="presParOf" srcId="{D6BFD758-6CBA-EB4A-9F55-D315A21D6FD3}" destId="{B79D9D7E-A686-5A48-95B0-0EDFB85595F0}" srcOrd="1" destOrd="0" presId="urn:microsoft.com/office/officeart/2005/8/layout/hierarchy1"/>
    <dgm:cxn modelId="{1268A904-EE39-8D45-95B8-5630707C64DF}" type="presParOf" srcId="{B79D9D7E-A686-5A48-95B0-0EDFB85595F0}" destId="{D94C259F-AE69-5842-B0C3-C1EDDBA0D686}" srcOrd="0" destOrd="0" presId="urn:microsoft.com/office/officeart/2005/8/layout/hierarchy1"/>
    <dgm:cxn modelId="{9F6B57E5-37DF-774D-9405-FD661AD7E710}" type="presParOf" srcId="{D94C259F-AE69-5842-B0C3-C1EDDBA0D686}" destId="{E197F2F7-8B50-9940-80AE-95D23D1E589F}" srcOrd="0" destOrd="0" presId="urn:microsoft.com/office/officeart/2005/8/layout/hierarchy1"/>
    <dgm:cxn modelId="{96252E90-44A9-BC46-9317-DD5F9AB356DC}" type="presParOf" srcId="{D94C259F-AE69-5842-B0C3-C1EDDBA0D686}" destId="{BFEC05CB-72EF-114E-A688-5587D8C22B43}" srcOrd="1" destOrd="0" presId="urn:microsoft.com/office/officeart/2005/8/layout/hierarchy1"/>
    <dgm:cxn modelId="{A616FFD5-8CF8-FD4E-88F1-C8DC29E8FD8F}" type="presParOf" srcId="{B79D9D7E-A686-5A48-95B0-0EDFB85595F0}" destId="{CDB90557-5B36-5A4C-8AEA-2F5EE593AF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1B2C0B-8053-4010-A2E2-1051F04ED718}"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922EE3EC-F46F-4E25-8489-D3EE18114620}">
      <dgm:prSet custT="1"/>
      <dgm:spPr/>
      <dgm:t>
        <a:bodyPr/>
        <a:lstStyle/>
        <a:p>
          <a:r>
            <a:rPr lang="el-GR" sz="2400" dirty="0"/>
            <a:t>Η ΤΕΤΑΡΤΗ ΚΑΙ ΤΕΛΕΥΤΑΙΑ ΦΑΣΗ ΛΕΙΤΟΥΡΓΙΑΣ ΤΟ ΕΜΒΟΛΟ ΝΑ ΒΡΙΣΚΕΤΑΙ ΣΤΟ ΚΝΣ. </a:t>
          </a:r>
          <a:endParaRPr lang="en-US" sz="2400" dirty="0"/>
        </a:p>
      </dgm:t>
    </dgm:pt>
    <dgm:pt modelId="{0F3853AC-62AA-48AA-B93F-F68A130C0FD0}" type="parTrans" cxnId="{AE7BC9CA-59EC-4BBC-B9D2-3084F0156721}">
      <dgm:prSet/>
      <dgm:spPr/>
      <dgm:t>
        <a:bodyPr/>
        <a:lstStyle/>
        <a:p>
          <a:endParaRPr lang="en-US"/>
        </a:p>
      </dgm:t>
    </dgm:pt>
    <dgm:pt modelId="{4012A380-A8DC-4B13-95DE-D0C27AC4DB40}" type="sibTrans" cxnId="{AE7BC9CA-59EC-4BBC-B9D2-3084F0156721}">
      <dgm:prSet/>
      <dgm:spPr/>
      <dgm:t>
        <a:bodyPr/>
        <a:lstStyle/>
        <a:p>
          <a:endParaRPr lang="en-US"/>
        </a:p>
      </dgm:t>
    </dgm:pt>
    <dgm:pt modelId="{2208CA71-5837-44AA-ACF0-C5906A432C95}">
      <dgm:prSet custT="1"/>
      <dgm:spPr/>
      <dgm:t>
        <a:bodyPr/>
        <a:lstStyle/>
        <a:p>
          <a:r>
            <a:rPr lang="el-GR" sz="2800" dirty="0"/>
            <a:t>ΜΕ ΤΗΝ ΕΝΑΡΞΗ ΤΗΣ ΑΝΟΔΟΥ ΤΟΥ ΠΡΟΣ ΤΟ ΑΝΣ ΑΝΟΙΓΕΙ Η ΒΑΛΒΙΔΑ ΕΞΑΓΩΓΗΣ, ΕΝΩ Η ΒΑΛΒΙΔΑ ΕΙΣΑΓΩΓΗΣ ΠΑΡΑΜΕΝΕΙ ΚΛΕΙΣΤΗ. </a:t>
          </a:r>
          <a:endParaRPr lang="en-US" sz="2800" dirty="0"/>
        </a:p>
      </dgm:t>
    </dgm:pt>
    <dgm:pt modelId="{D949A109-B7BF-45AD-B492-BAEF835DB524}" type="parTrans" cxnId="{7B416E25-4409-46DB-AB20-A92517C51854}">
      <dgm:prSet/>
      <dgm:spPr/>
      <dgm:t>
        <a:bodyPr/>
        <a:lstStyle/>
        <a:p>
          <a:endParaRPr lang="en-US"/>
        </a:p>
      </dgm:t>
    </dgm:pt>
    <dgm:pt modelId="{7BBEF956-4113-4853-866F-E1469768D4DC}" type="sibTrans" cxnId="{7B416E25-4409-46DB-AB20-A92517C51854}">
      <dgm:prSet/>
      <dgm:spPr/>
      <dgm:t>
        <a:bodyPr/>
        <a:lstStyle/>
        <a:p>
          <a:endParaRPr lang="en-US"/>
        </a:p>
      </dgm:t>
    </dgm:pt>
    <dgm:pt modelId="{4077E73B-B600-454F-9F19-236AB4716E87}">
      <dgm:prSet custT="1"/>
      <dgm:spPr/>
      <dgm:t>
        <a:bodyPr/>
        <a:lstStyle/>
        <a:p>
          <a:r>
            <a:rPr lang="el-GR" sz="2400" dirty="0"/>
            <a:t>ΛΟΓΩ ΤΗΣ ΥΨΗΛΟΤΕΡΗΣ ΠΙΕΣΕΩΣ ΠΟΥ ΕΠΙΚΡΑΤΕΙ ΜΕΣΑ ΣΤΟΝ ΚΥΛΙΝΔΡΟ (ΣΕ ΣΧΕΣΗ ΜΕ ΤΗΝ ΕΞΩΤΕΡΙΚΗ ΑΤΜΟΣΦΑΙΡΙΚΗ ΠΙΕΣΗ) ΚΑΙ ΤΗΣ ΕΞΑΝΑΓΚΑΣΜΕΝΗΣ ΚΙΝΗΣΕΩΣ ΤΟΥ ΕΜΒΟΛΟΥ ΠΡΟΣ ΤΟ ΑΝΣ, ΤΑ ΚΑΥΣΑΕΡΙΑ ΩΘΟΥΝΤΑΙ ΠΡΟΣ ΤΗΝ ΑΤΜΟΣΦΑΙΡΑ, ΔΙΕΡΧΟΜΕΝΑ ΜΕΣΑ ΑΠΟ ΤΗΝ ΑΝΟΙΚΤΗ ΒΑΛΒΙΔΑ ΕΞΑΓΩΓΗΣ ΚΑΙ ΤΟΝ  ΑΓΩΓΟ ΕΞΑΓΩΓΗΣ</a:t>
          </a:r>
          <a:r>
            <a:rPr lang="el-GR" sz="1600" dirty="0"/>
            <a:t>. </a:t>
          </a:r>
          <a:endParaRPr lang="en-US" sz="1600" dirty="0"/>
        </a:p>
      </dgm:t>
    </dgm:pt>
    <dgm:pt modelId="{D9BE42C5-0B77-444B-B1D1-5447DDB7D936}" type="parTrans" cxnId="{21303D51-B00C-45B3-87E8-69BAB64EC16F}">
      <dgm:prSet/>
      <dgm:spPr/>
      <dgm:t>
        <a:bodyPr/>
        <a:lstStyle/>
        <a:p>
          <a:endParaRPr lang="en-US"/>
        </a:p>
      </dgm:t>
    </dgm:pt>
    <dgm:pt modelId="{58BBAF5C-6663-475F-BFCF-36421012275F}" type="sibTrans" cxnId="{21303D51-B00C-45B3-87E8-69BAB64EC16F}">
      <dgm:prSet/>
      <dgm:spPr/>
      <dgm:t>
        <a:bodyPr/>
        <a:lstStyle/>
        <a:p>
          <a:endParaRPr lang="en-US"/>
        </a:p>
      </dgm:t>
    </dgm:pt>
    <dgm:pt modelId="{AE1BBC29-A4F9-C24B-A6A2-7610068DC8C9}" type="pres">
      <dgm:prSet presAssocID="{CA1B2C0B-8053-4010-A2E2-1051F04ED718}" presName="vert0" presStyleCnt="0">
        <dgm:presLayoutVars>
          <dgm:dir/>
          <dgm:animOne val="branch"/>
          <dgm:animLvl val="lvl"/>
        </dgm:presLayoutVars>
      </dgm:prSet>
      <dgm:spPr/>
    </dgm:pt>
    <dgm:pt modelId="{7DA97971-A984-5647-BA42-DB782F6FB693}" type="pres">
      <dgm:prSet presAssocID="{922EE3EC-F46F-4E25-8489-D3EE18114620}" presName="thickLine" presStyleLbl="alignNode1" presStyleIdx="0" presStyleCnt="3"/>
      <dgm:spPr/>
    </dgm:pt>
    <dgm:pt modelId="{9066B0B0-7C57-7B4B-B272-5E0E90BBA475}" type="pres">
      <dgm:prSet presAssocID="{922EE3EC-F46F-4E25-8489-D3EE18114620}" presName="horz1" presStyleCnt="0"/>
      <dgm:spPr/>
    </dgm:pt>
    <dgm:pt modelId="{B2510AD3-4647-0149-9667-FA24CC02CE78}" type="pres">
      <dgm:prSet presAssocID="{922EE3EC-F46F-4E25-8489-D3EE18114620}" presName="tx1" presStyleLbl="revTx" presStyleIdx="0" presStyleCnt="3"/>
      <dgm:spPr/>
    </dgm:pt>
    <dgm:pt modelId="{56A10704-406C-EE40-9891-619380CD080B}" type="pres">
      <dgm:prSet presAssocID="{922EE3EC-F46F-4E25-8489-D3EE18114620}" presName="vert1" presStyleCnt="0"/>
      <dgm:spPr/>
    </dgm:pt>
    <dgm:pt modelId="{9DCC8B39-B866-F744-8565-D7643EF88944}" type="pres">
      <dgm:prSet presAssocID="{2208CA71-5837-44AA-ACF0-C5906A432C95}" presName="thickLine" presStyleLbl="alignNode1" presStyleIdx="1" presStyleCnt="3"/>
      <dgm:spPr/>
    </dgm:pt>
    <dgm:pt modelId="{31F70C5E-6851-F740-A7AB-5A7683EAD537}" type="pres">
      <dgm:prSet presAssocID="{2208CA71-5837-44AA-ACF0-C5906A432C95}" presName="horz1" presStyleCnt="0"/>
      <dgm:spPr/>
    </dgm:pt>
    <dgm:pt modelId="{E8EB9B28-79C5-BF43-9F33-1997800DD76E}" type="pres">
      <dgm:prSet presAssocID="{2208CA71-5837-44AA-ACF0-C5906A432C95}" presName="tx1" presStyleLbl="revTx" presStyleIdx="1" presStyleCnt="3" custScaleY="146092"/>
      <dgm:spPr/>
    </dgm:pt>
    <dgm:pt modelId="{A24BE523-A9F3-C84D-B688-730B1BDA51BC}" type="pres">
      <dgm:prSet presAssocID="{2208CA71-5837-44AA-ACF0-C5906A432C95}" presName="vert1" presStyleCnt="0"/>
      <dgm:spPr/>
    </dgm:pt>
    <dgm:pt modelId="{43FF2CDE-5984-A04B-B447-DE440A355808}" type="pres">
      <dgm:prSet presAssocID="{4077E73B-B600-454F-9F19-236AB4716E87}" presName="thickLine" presStyleLbl="alignNode1" presStyleIdx="2" presStyleCnt="3"/>
      <dgm:spPr/>
    </dgm:pt>
    <dgm:pt modelId="{873A46A7-783D-A14C-9163-EC4A4D2BDE36}" type="pres">
      <dgm:prSet presAssocID="{4077E73B-B600-454F-9F19-236AB4716E87}" presName="horz1" presStyleCnt="0"/>
      <dgm:spPr/>
    </dgm:pt>
    <dgm:pt modelId="{24289211-493E-8146-ADB6-26A6AFB9A4D1}" type="pres">
      <dgm:prSet presAssocID="{4077E73B-B600-454F-9F19-236AB4716E87}" presName="tx1" presStyleLbl="revTx" presStyleIdx="2" presStyleCnt="3" custScaleY="260831"/>
      <dgm:spPr/>
    </dgm:pt>
    <dgm:pt modelId="{372B4B59-20A6-0E45-8B51-434A2729DE2C}" type="pres">
      <dgm:prSet presAssocID="{4077E73B-B600-454F-9F19-236AB4716E87}" presName="vert1" presStyleCnt="0"/>
      <dgm:spPr/>
    </dgm:pt>
  </dgm:ptLst>
  <dgm:cxnLst>
    <dgm:cxn modelId="{7B416E25-4409-46DB-AB20-A92517C51854}" srcId="{CA1B2C0B-8053-4010-A2E2-1051F04ED718}" destId="{2208CA71-5837-44AA-ACF0-C5906A432C95}" srcOrd="1" destOrd="0" parTransId="{D949A109-B7BF-45AD-B492-BAEF835DB524}" sibTransId="{7BBEF956-4113-4853-866F-E1469768D4DC}"/>
    <dgm:cxn modelId="{400CE443-E8EE-6344-AAD9-438A57BAC7C3}" type="presOf" srcId="{4077E73B-B600-454F-9F19-236AB4716E87}" destId="{24289211-493E-8146-ADB6-26A6AFB9A4D1}" srcOrd="0" destOrd="0" presId="urn:microsoft.com/office/officeart/2008/layout/LinedList"/>
    <dgm:cxn modelId="{21303D51-B00C-45B3-87E8-69BAB64EC16F}" srcId="{CA1B2C0B-8053-4010-A2E2-1051F04ED718}" destId="{4077E73B-B600-454F-9F19-236AB4716E87}" srcOrd="2" destOrd="0" parTransId="{D9BE42C5-0B77-444B-B1D1-5447DDB7D936}" sibTransId="{58BBAF5C-6663-475F-BFCF-36421012275F}"/>
    <dgm:cxn modelId="{80BC77AA-D202-7D4C-9418-C52EE90EFFA9}" type="presOf" srcId="{2208CA71-5837-44AA-ACF0-C5906A432C95}" destId="{E8EB9B28-79C5-BF43-9F33-1997800DD76E}" srcOrd="0" destOrd="0" presId="urn:microsoft.com/office/officeart/2008/layout/LinedList"/>
    <dgm:cxn modelId="{AE7BC9CA-59EC-4BBC-B9D2-3084F0156721}" srcId="{CA1B2C0B-8053-4010-A2E2-1051F04ED718}" destId="{922EE3EC-F46F-4E25-8489-D3EE18114620}" srcOrd="0" destOrd="0" parTransId="{0F3853AC-62AA-48AA-B93F-F68A130C0FD0}" sibTransId="{4012A380-A8DC-4B13-95DE-D0C27AC4DB40}"/>
    <dgm:cxn modelId="{D85B68D5-0BE6-F341-B50F-26D02CA3E9D9}" type="presOf" srcId="{CA1B2C0B-8053-4010-A2E2-1051F04ED718}" destId="{AE1BBC29-A4F9-C24B-A6A2-7610068DC8C9}" srcOrd="0" destOrd="0" presId="urn:microsoft.com/office/officeart/2008/layout/LinedList"/>
    <dgm:cxn modelId="{B4B79EF4-0F48-4F49-86AD-44B318FFA087}" type="presOf" srcId="{922EE3EC-F46F-4E25-8489-D3EE18114620}" destId="{B2510AD3-4647-0149-9667-FA24CC02CE78}" srcOrd="0" destOrd="0" presId="urn:microsoft.com/office/officeart/2008/layout/LinedList"/>
    <dgm:cxn modelId="{CD41FD57-1C4B-4145-957B-8E2C1131E1A3}" type="presParOf" srcId="{AE1BBC29-A4F9-C24B-A6A2-7610068DC8C9}" destId="{7DA97971-A984-5647-BA42-DB782F6FB693}" srcOrd="0" destOrd="0" presId="urn:microsoft.com/office/officeart/2008/layout/LinedList"/>
    <dgm:cxn modelId="{F4D541A6-6FC1-714C-8906-A1D191198347}" type="presParOf" srcId="{AE1BBC29-A4F9-C24B-A6A2-7610068DC8C9}" destId="{9066B0B0-7C57-7B4B-B272-5E0E90BBA475}" srcOrd="1" destOrd="0" presId="urn:microsoft.com/office/officeart/2008/layout/LinedList"/>
    <dgm:cxn modelId="{0FB47734-4B58-7F4B-899A-FE20BA353A94}" type="presParOf" srcId="{9066B0B0-7C57-7B4B-B272-5E0E90BBA475}" destId="{B2510AD3-4647-0149-9667-FA24CC02CE78}" srcOrd="0" destOrd="0" presId="urn:microsoft.com/office/officeart/2008/layout/LinedList"/>
    <dgm:cxn modelId="{8F245115-706E-BD41-A57E-B87B4DB549BB}" type="presParOf" srcId="{9066B0B0-7C57-7B4B-B272-5E0E90BBA475}" destId="{56A10704-406C-EE40-9891-619380CD080B}" srcOrd="1" destOrd="0" presId="urn:microsoft.com/office/officeart/2008/layout/LinedList"/>
    <dgm:cxn modelId="{D99B4B63-00D5-8D40-A90B-9261942FFF91}" type="presParOf" srcId="{AE1BBC29-A4F9-C24B-A6A2-7610068DC8C9}" destId="{9DCC8B39-B866-F744-8565-D7643EF88944}" srcOrd="2" destOrd="0" presId="urn:microsoft.com/office/officeart/2008/layout/LinedList"/>
    <dgm:cxn modelId="{A4AE5CEE-DC64-2745-BA50-5B371132BE15}" type="presParOf" srcId="{AE1BBC29-A4F9-C24B-A6A2-7610068DC8C9}" destId="{31F70C5E-6851-F740-A7AB-5A7683EAD537}" srcOrd="3" destOrd="0" presId="urn:microsoft.com/office/officeart/2008/layout/LinedList"/>
    <dgm:cxn modelId="{DB9463DE-B2EB-1C4B-BFEF-80B3C99A6F1B}" type="presParOf" srcId="{31F70C5E-6851-F740-A7AB-5A7683EAD537}" destId="{E8EB9B28-79C5-BF43-9F33-1997800DD76E}" srcOrd="0" destOrd="0" presId="urn:microsoft.com/office/officeart/2008/layout/LinedList"/>
    <dgm:cxn modelId="{7E9C6F35-5059-2F42-A1D6-90B0AF3B43A5}" type="presParOf" srcId="{31F70C5E-6851-F740-A7AB-5A7683EAD537}" destId="{A24BE523-A9F3-C84D-B688-730B1BDA51BC}" srcOrd="1" destOrd="0" presId="urn:microsoft.com/office/officeart/2008/layout/LinedList"/>
    <dgm:cxn modelId="{1EC8FA6C-3FDB-614C-8080-3D9F5893B48C}" type="presParOf" srcId="{AE1BBC29-A4F9-C24B-A6A2-7610068DC8C9}" destId="{43FF2CDE-5984-A04B-B447-DE440A355808}" srcOrd="4" destOrd="0" presId="urn:microsoft.com/office/officeart/2008/layout/LinedList"/>
    <dgm:cxn modelId="{DE356733-E5D3-7241-BE89-7FA85C335B53}" type="presParOf" srcId="{AE1BBC29-A4F9-C24B-A6A2-7610068DC8C9}" destId="{873A46A7-783D-A14C-9163-EC4A4D2BDE36}" srcOrd="5" destOrd="0" presId="urn:microsoft.com/office/officeart/2008/layout/LinedList"/>
    <dgm:cxn modelId="{5A40FAFB-B462-1B44-AE7B-75E9AEA70925}" type="presParOf" srcId="{873A46A7-783D-A14C-9163-EC4A4D2BDE36}" destId="{24289211-493E-8146-ADB6-26A6AFB9A4D1}" srcOrd="0" destOrd="0" presId="urn:microsoft.com/office/officeart/2008/layout/LinedList"/>
    <dgm:cxn modelId="{FEF93FD5-5A07-D946-97C5-28A4FD7D1BD8}" type="presParOf" srcId="{873A46A7-783D-A14C-9163-EC4A4D2BDE36}" destId="{372B4B59-20A6-0E45-8B51-434A2729DE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F11BC-6212-2F47-8DA2-370A0736CCD1}">
      <dsp:nvSpPr>
        <dsp:cNvPr id="0" name=""/>
        <dsp:cNvSpPr/>
      </dsp:nvSpPr>
      <dsp:spPr>
        <a:xfrm>
          <a:off x="714645" y="1482"/>
          <a:ext cx="2402777" cy="14416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α) </a:t>
          </a:r>
          <a:r>
            <a:rPr lang="el-GR" sz="2400" kern="1200" dirty="0" err="1"/>
            <a:t>εισαγωγη</a:t>
          </a:r>
          <a:r>
            <a:rPr lang="el-GR" sz="2400" kern="1200" dirty="0"/>
            <a:t>́ ή </a:t>
          </a:r>
          <a:r>
            <a:rPr lang="el-GR" sz="2400" kern="1200" dirty="0" err="1"/>
            <a:t>αναρρόφηση</a:t>
          </a:r>
          <a:r>
            <a:rPr lang="el-GR" sz="2400" kern="1200" dirty="0"/>
            <a:t> του </a:t>
          </a:r>
          <a:r>
            <a:rPr lang="el-GR" sz="2400" kern="1200" dirty="0" err="1"/>
            <a:t>αέρα</a:t>
          </a:r>
          <a:r>
            <a:rPr lang="el-GR" sz="2400" kern="1200" dirty="0"/>
            <a:t> ή του </a:t>
          </a:r>
          <a:r>
            <a:rPr lang="el-GR" sz="2400" kern="1200" dirty="0" err="1"/>
            <a:t>καυσίμου</a:t>
          </a:r>
          <a:r>
            <a:rPr lang="el-GR" sz="2400" kern="1200" dirty="0"/>
            <a:t> </a:t>
          </a:r>
          <a:r>
            <a:rPr lang="el-GR" sz="2400" kern="1200" dirty="0" err="1"/>
            <a:t>μίγματος</a:t>
          </a:r>
          <a:r>
            <a:rPr lang="el-GR" sz="2100" kern="1200" dirty="0"/>
            <a:t> </a:t>
          </a:r>
          <a:endParaRPr lang="en-US" sz="2100" kern="1200" dirty="0"/>
        </a:p>
      </dsp:txBody>
      <dsp:txXfrm>
        <a:off x="756870" y="43707"/>
        <a:ext cx="2318327" cy="1357216"/>
      </dsp:txXfrm>
    </dsp:sp>
    <dsp:sp modelId="{4EB0D3B0-2AE4-4C4D-80F3-CFBD82993CF5}">
      <dsp:nvSpPr>
        <dsp:cNvPr id="0" name=""/>
        <dsp:cNvSpPr/>
      </dsp:nvSpPr>
      <dsp:spPr>
        <a:xfrm>
          <a:off x="3328867" y="424371"/>
          <a:ext cx="509388" cy="59588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328867" y="543549"/>
        <a:ext cx="356572" cy="357532"/>
      </dsp:txXfrm>
    </dsp:sp>
    <dsp:sp modelId="{8145C89F-7AC0-6F49-929E-F0B744CF0304}">
      <dsp:nvSpPr>
        <dsp:cNvPr id="0" name=""/>
        <dsp:cNvSpPr/>
      </dsp:nvSpPr>
      <dsp:spPr>
        <a:xfrm>
          <a:off x="4078533" y="1482"/>
          <a:ext cx="2402777" cy="14416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dirty="0"/>
            <a:t>β) </a:t>
          </a:r>
          <a:r>
            <a:rPr lang="el-GR" sz="2500" kern="1200" dirty="0" err="1"/>
            <a:t>συμπίεση</a:t>
          </a:r>
          <a:r>
            <a:rPr lang="el-GR" sz="2500" kern="1200" dirty="0"/>
            <a:t> του </a:t>
          </a:r>
          <a:r>
            <a:rPr lang="el-GR" sz="2500" kern="1200" dirty="0" err="1"/>
            <a:t>αέρα</a:t>
          </a:r>
          <a:r>
            <a:rPr lang="el-GR" sz="2500" kern="1200" dirty="0"/>
            <a:t> ή του </a:t>
          </a:r>
          <a:r>
            <a:rPr lang="el-GR" sz="2500" kern="1200" dirty="0" err="1"/>
            <a:t>καυσίμου</a:t>
          </a:r>
          <a:r>
            <a:rPr lang="el-GR" sz="2500" kern="1200" dirty="0"/>
            <a:t> </a:t>
          </a:r>
          <a:r>
            <a:rPr lang="el-GR" sz="2500" kern="1200" dirty="0" err="1"/>
            <a:t>μίγματος</a:t>
          </a:r>
          <a:r>
            <a:rPr lang="el-GR" sz="2500" kern="1200" dirty="0"/>
            <a:t> </a:t>
          </a:r>
          <a:endParaRPr lang="en-US" sz="2500" kern="1200" dirty="0"/>
        </a:p>
      </dsp:txBody>
      <dsp:txXfrm>
        <a:off x="4120758" y="43707"/>
        <a:ext cx="2318327" cy="1357216"/>
      </dsp:txXfrm>
    </dsp:sp>
    <dsp:sp modelId="{CFC23559-7443-9049-B7D4-FEDCE552BC4D}">
      <dsp:nvSpPr>
        <dsp:cNvPr id="0" name=""/>
        <dsp:cNvSpPr/>
      </dsp:nvSpPr>
      <dsp:spPr>
        <a:xfrm>
          <a:off x="6692755" y="424371"/>
          <a:ext cx="509388" cy="59588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692755" y="543549"/>
        <a:ext cx="356572" cy="357532"/>
      </dsp:txXfrm>
    </dsp:sp>
    <dsp:sp modelId="{120B4FF1-0785-754C-B969-73AC1E738A58}">
      <dsp:nvSpPr>
        <dsp:cNvPr id="0" name=""/>
        <dsp:cNvSpPr/>
      </dsp:nvSpPr>
      <dsp:spPr>
        <a:xfrm>
          <a:off x="7442422" y="1482"/>
          <a:ext cx="2402777" cy="14416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dirty="0"/>
            <a:t>γ) </a:t>
          </a:r>
          <a:r>
            <a:rPr lang="el-GR" sz="2500" kern="1200" dirty="0" err="1"/>
            <a:t>καύση</a:t>
          </a:r>
          <a:r>
            <a:rPr lang="el-GR" sz="2500" kern="1200" dirty="0"/>
            <a:t> του </a:t>
          </a:r>
          <a:r>
            <a:rPr lang="el-GR" sz="2500" kern="1200" dirty="0" err="1"/>
            <a:t>μίγματος</a:t>
          </a:r>
          <a:r>
            <a:rPr lang="el-GR" sz="2500" kern="1200" dirty="0"/>
            <a:t> </a:t>
          </a:r>
          <a:r>
            <a:rPr lang="el-GR" sz="2500" kern="1200" dirty="0" err="1"/>
            <a:t>αέρα-καυσίμου</a:t>
          </a:r>
          <a:r>
            <a:rPr lang="el-GR" sz="2500" kern="1200" dirty="0"/>
            <a:t>, </a:t>
          </a:r>
          <a:endParaRPr lang="en-US" sz="2500" kern="1200" dirty="0"/>
        </a:p>
      </dsp:txBody>
      <dsp:txXfrm>
        <a:off x="7484647" y="43707"/>
        <a:ext cx="2318327" cy="1357216"/>
      </dsp:txXfrm>
    </dsp:sp>
    <dsp:sp modelId="{B9DB28F3-7009-6A4B-84F8-96AFBE08F37C}">
      <dsp:nvSpPr>
        <dsp:cNvPr id="0" name=""/>
        <dsp:cNvSpPr/>
      </dsp:nvSpPr>
      <dsp:spPr>
        <a:xfrm rot="5400000">
          <a:off x="8389116" y="1611342"/>
          <a:ext cx="509388" cy="59588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8465044" y="1654592"/>
        <a:ext cx="357532" cy="356572"/>
      </dsp:txXfrm>
    </dsp:sp>
    <dsp:sp modelId="{679F1A74-60C4-2046-BB06-64730AA19083}">
      <dsp:nvSpPr>
        <dsp:cNvPr id="0" name=""/>
        <dsp:cNvSpPr/>
      </dsp:nvSpPr>
      <dsp:spPr>
        <a:xfrm>
          <a:off x="7442422" y="2404259"/>
          <a:ext cx="2402777" cy="14416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dirty="0"/>
            <a:t>δ) </a:t>
          </a:r>
          <a:r>
            <a:rPr lang="el-GR" sz="2500" kern="1200" dirty="0" err="1"/>
            <a:t>εκτόνωση</a:t>
          </a:r>
          <a:r>
            <a:rPr lang="el-GR" sz="2500" kern="1200" dirty="0"/>
            <a:t> «</a:t>
          </a:r>
          <a:r>
            <a:rPr lang="el-GR" sz="2500" kern="1200" dirty="0" err="1"/>
            <a:t>Ωφέλιμος</a:t>
          </a:r>
          <a:r>
            <a:rPr lang="el-GR" sz="2500" kern="1200" dirty="0"/>
            <a:t> </a:t>
          </a:r>
          <a:r>
            <a:rPr lang="el-GR" sz="2500" kern="1200" dirty="0" err="1"/>
            <a:t>χρόνος</a:t>
          </a:r>
          <a:r>
            <a:rPr lang="el-GR" sz="2500" kern="1200" dirty="0"/>
            <a:t>»</a:t>
          </a:r>
          <a:endParaRPr lang="en-US" sz="2500" kern="1200" dirty="0"/>
        </a:p>
      </dsp:txBody>
      <dsp:txXfrm>
        <a:off x="7484647" y="2446484"/>
        <a:ext cx="2318327" cy="1357216"/>
      </dsp:txXfrm>
    </dsp:sp>
    <dsp:sp modelId="{7FF0D0B8-DC1C-3944-904D-00DA5F1EBB17}">
      <dsp:nvSpPr>
        <dsp:cNvPr id="0" name=""/>
        <dsp:cNvSpPr/>
      </dsp:nvSpPr>
      <dsp:spPr>
        <a:xfrm rot="10800000">
          <a:off x="6721588" y="2827148"/>
          <a:ext cx="509388" cy="59588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6874404" y="2946326"/>
        <a:ext cx="356572" cy="357532"/>
      </dsp:txXfrm>
    </dsp:sp>
    <dsp:sp modelId="{34506A65-759F-3C43-980C-90748ADCDC7C}">
      <dsp:nvSpPr>
        <dsp:cNvPr id="0" name=""/>
        <dsp:cNvSpPr/>
      </dsp:nvSpPr>
      <dsp:spPr>
        <a:xfrm>
          <a:off x="4078533" y="2404259"/>
          <a:ext cx="2402777" cy="144166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dirty="0"/>
            <a:t>ε) </a:t>
          </a:r>
          <a:r>
            <a:rPr lang="el-GR" sz="2500" kern="1200" dirty="0" err="1"/>
            <a:t>εξαγωγη</a:t>
          </a:r>
          <a:r>
            <a:rPr lang="el-GR" sz="2500" kern="1200" dirty="0"/>
            <a:t>́ των </a:t>
          </a:r>
          <a:r>
            <a:rPr lang="el-GR" sz="2500" kern="1200" dirty="0" err="1"/>
            <a:t>καυσαερίων</a:t>
          </a:r>
          <a:r>
            <a:rPr lang="el-GR" sz="2500" kern="1200" dirty="0"/>
            <a:t>. </a:t>
          </a:r>
          <a:endParaRPr lang="en-US" sz="2500" kern="1200" dirty="0"/>
        </a:p>
      </dsp:txBody>
      <dsp:txXfrm>
        <a:off x="4120758" y="2446484"/>
        <a:ext cx="2318327" cy="135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A6CF5-C8AA-9C49-959D-2D788DC2F1C6}">
      <dsp:nvSpPr>
        <dsp:cNvPr id="0" name=""/>
        <dsp:cNvSpPr/>
      </dsp:nvSpPr>
      <dsp:spPr>
        <a:xfrm>
          <a:off x="0" y="3073"/>
          <a:ext cx="742442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96654-AF5B-6A4F-86A2-5FA341535472}">
      <dsp:nvSpPr>
        <dsp:cNvPr id="0" name=""/>
        <dsp:cNvSpPr/>
      </dsp:nvSpPr>
      <dsp:spPr>
        <a:xfrm>
          <a:off x="0" y="3073"/>
          <a:ext cx="7424423" cy="185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kern="1200" dirty="0"/>
            <a:t>ΑΡΧΙΚΑ ΤΟ ΕΜΒΟΛΟ ΒΡΙΣΚΕΤΑΙ ΣΤΟ ΑΝΣ,</a:t>
          </a:r>
          <a:r>
            <a:rPr lang="en-US" sz="2800" kern="1200" dirty="0"/>
            <a:t> </a:t>
          </a:r>
          <a:r>
            <a:rPr lang="el-GR" sz="2800" b="1" kern="1200" dirty="0"/>
            <a:t>ΑΝΟΙΓΕΙ Η ΒΑΛΒΙΔΑ ΕΙΣΑΓΩΓΗΣ, ΕΝΩ ΑΝΤΙΣΤΟΙΧΑ Η ΒΑΛΒΙΔΑ ΕΞΑΓΩΓΗΣ ΕΙΝΑΙ ΚΛΕΙΣΤΗ</a:t>
          </a:r>
          <a:r>
            <a:rPr lang="el-GR" sz="1900" b="1" kern="1200" dirty="0"/>
            <a:t>.</a:t>
          </a:r>
          <a:endParaRPr lang="en-US" sz="1900" kern="1200" dirty="0"/>
        </a:p>
      </dsp:txBody>
      <dsp:txXfrm>
        <a:off x="0" y="3073"/>
        <a:ext cx="7424423" cy="1851996"/>
      </dsp:txXfrm>
    </dsp:sp>
    <dsp:sp modelId="{2BA32FE8-BA05-E640-97C3-AD3EA2526FC9}">
      <dsp:nvSpPr>
        <dsp:cNvPr id="0" name=""/>
        <dsp:cNvSpPr/>
      </dsp:nvSpPr>
      <dsp:spPr>
        <a:xfrm>
          <a:off x="0" y="1650628"/>
          <a:ext cx="742442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AE048-A7F5-FE4E-9BC3-9E8932E15905}">
      <dsp:nvSpPr>
        <dsp:cNvPr id="0" name=""/>
        <dsp:cNvSpPr/>
      </dsp:nvSpPr>
      <dsp:spPr>
        <a:xfrm>
          <a:off x="0" y="1855070"/>
          <a:ext cx="7424423" cy="185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kern="1200" dirty="0"/>
            <a:t>ΚΑΘΩΣ ΤΟ ΕΜΒΟΛΟ ΚΙΝΕΙΤΑΙ ΑΠΟ ΤΟ ΑΝΣ ΣΤΟ ΚΝΣ, ΑΥΞΑΝΕΤΑΙ Ο ΟΓΚΟΣ ΣΤΟ ΕΣΩΕΡΙΚΟ ΤΟΥ ΚΥΛΙΝΔΡΟΥ ΚΑΙ ΤΑΥΤΟΧΡΟΝΑ ΜΕΙΩΝΕΤΑΙ Η ΠΙΕΣΗ.</a:t>
          </a:r>
          <a:endParaRPr lang="en-US" sz="2800" kern="1200" dirty="0"/>
        </a:p>
      </dsp:txBody>
      <dsp:txXfrm>
        <a:off x="0" y="1855070"/>
        <a:ext cx="7424423" cy="1851996"/>
      </dsp:txXfrm>
    </dsp:sp>
    <dsp:sp modelId="{E64F9D3D-DF36-A345-91DC-2A4CE97E8428}">
      <dsp:nvSpPr>
        <dsp:cNvPr id="0" name=""/>
        <dsp:cNvSpPr/>
      </dsp:nvSpPr>
      <dsp:spPr>
        <a:xfrm>
          <a:off x="0" y="3707066"/>
          <a:ext cx="742442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38E73-36F4-AD40-9826-04F2D889329B}">
      <dsp:nvSpPr>
        <dsp:cNvPr id="0" name=""/>
        <dsp:cNvSpPr/>
      </dsp:nvSpPr>
      <dsp:spPr>
        <a:xfrm>
          <a:off x="0" y="3707066"/>
          <a:ext cx="7417172" cy="2696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kern="1200" dirty="0"/>
            <a:t>ΜΕΙΓΜΑ ΑΕΡΑΚΑΥΣΙΜΟΥ (ΚΑΤΑΛΛΗΛΗΣ ΑΝΑΛΟΓΙΑΣ) ΕΙΣΕΡΧΕΤΑΙ ΑΠΟ ΤΗΝ ΑΝΟΙΚΤΗ ΒΑΛΒΙΔΑ ΕΙΣΑΓΩΓΗΣ ΣΤΟ ΕΣΩΤΕΡΙΚΟ ΤΟΥ ΚΥΛΙΝΔΡΟΥ, ΛΟΓΩ ΤΗΣ ΥΨΗΛΟΤΕΡΗΣ ΕΞΩΤΕΡΙΚΗΣ ΠΙΕΣΕΩΣ, ΚΑΤΑΛΑΜΒΑΝΟΝΤΑΣ ΤΟΝ ΟΓΚΟ </a:t>
          </a:r>
          <a:r>
            <a:rPr lang="el-GR" sz="2800" kern="1200" dirty="0"/>
            <a:t>ΠΟΥ ΕΛΕΥΘΕΡΩΝΕΤΑΙ ΑΠΟ ΤΟ ΚΑΤΕΡΧΟΜΕΝΟ ΕΜΒΟΛΟ. </a:t>
          </a:r>
          <a:endParaRPr lang="en-US" sz="2800" kern="1200" dirty="0"/>
        </a:p>
      </dsp:txBody>
      <dsp:txXfrm>
        <a:off x="0" y="3707066"/>
        <a:ext cx="7417172" cy="2696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9D31C-E14E-6841-B10B-ABCE8A6139D4}">
      <dsp:nvSpPr>
        <dsp:cNvPr id="0" name=""/>
        <dsp:cNvSpPr/>
      </dsp:nvSpPr>
      <dsp:spPr>
        <a:xfrm>
          <a:off x="307" y="178091"/>
          <a:ext cx="5125460" cy="34605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AE7EFF-1BBD-4C4F-8433-BF9B0F3B4757}">
      <dsp:nvSpPr>
        <dsp:cNvPr id="0" name=""/>
        <dsp:cNvSpPr/>
      </dsp:nvSpPr>
      <dsp:spPr>
        <a:xfrm>
          <a:off x="524058" y="675655"/>
          <a:ext cx="5125460" cy="34605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ΟΤΑΝ ΤΟ ΕΜΒΟΛΟ ΦΘΑΣΕΙ ΣΤΟ ΚΝΣ, ΤΕΛΕΙΩΝΕΙ Η ΦΑΣΗ ΤΗΣ ΕΙΣΑΓΩΓΗΣ ΚΑΙ ΚΛΕΙΝΕΙ Η ΒΑΛΒΙΔΑ ΕΙΣΑΓΩΓΗΣ, ΕΝΩ ΟΛΟΚΛΗΡΟΣ Ο ΟΓΚΟΣ ΤΟΥ ΚΥΛΙΝΔΡΟΥ ΕΧΕΙ ΓΕΜΙΣΕΙ ΜΕ ΜΕΙΓΜΑ ΑΕΡΑ-ΚΑΥΣΙΜΟΥ. </a:t>
          </a:r>
          <a:endParaRPr lang="en-US" sz="2800" kern="1200" dirty="0"/>
        </a:p>
      </dsp:txBody>
      <dsp:txXfrm>
        <a:off x="625413" y="777010"/>
        <a:ext cx="4922750" cy="3257802"/>
      </dsp:txXfrm>
    </dsp:sp>
    <dsp:sp modelId="{06CC5C92-7FBD-804B-AC0E-7D0BF2B1C98F}">
      <dsp:nvSpPr>
        <dsp:cNvPr id="0" name=""/>
        <dsp:cNvSpPr/>
      </dsp:nvSpPr>
      <dsp:spPr>
        <a:xfrm>
          <a:off x="6173269" y="178091"/>
          <a:ext cx="4713760" cy="29932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3C196D-A722-F24F-91CB-236B6B5A9D3F}">
      <dsp:nvSpPr>
        <dsp:cNvPr id="0" name=""/>
        <dsp:cNvSpPr/>
      </dsp:nvSpPr>
      <dsp:spPr>
        <a:xfrm>
          <a:off x="6697021" y="675655"/>
          <a:ext cx="4713760" cy="29932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a:t>Η ΚΙΝΗΣΗ ΤΟΥ ΕΜΒΟΛΟΥ ΑΠΟ ΤΟ ΑΝΣ ΣΤΟ ΚΝΣ ΚΑΤΑ ΤΗ ΦΑΣΗ ΤΗΣ ΕΙΣΑΓΩΓΗΣ ΑΠΟΤΕΛΕΙ ΤΟΝ ΠΡΩΤΟ ΧΡΟΝΟ ΛΕΙΤΟΥΡΓΙΑΣ ΤΗΣ ΤΕΤΡΑΧΡΟΝΗΣ ΒΕΝΖΙΝΟΜΗΧΑΝΗΣ. </a:t>
          </a:r>
          <a:endParaRPr lang="en-US" sz="2800" kern="1200"/>
        </a:p>
      </dsp:txBody>
      <dsp:txXfrm>
        <a:off x="6784690" y="763324"/>
        <a:ext cx="4538422" cy="2817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C1A2F-2D13-5049-B662-67E104A92F7B}">
      <dsp:nvSpPr>
        <dsp:cNvPr id="0" name=""/>
        <dsp:cNvSpPr/>
      </dsp:nvSpPr>
      <dsp:spPr>
        <a:xfrm>
          <a:off x="0" y="25600"/>
          <a:ext cx="7821773" cy="234851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kern="1200" dirty="0"/>
            <a:t>Η ΦΑΣΗ ΤΗΣ ΣΥΜΠΙΕΣΕΩΣ ΞΕΚΙΝΑ ΜΕ ΤΟ ΕΜΒΟΛΟ ΝΑ ΒΡΙΣΚΕΤΑΙ ΣΤΟ ΚΝΣ ΚΑΙ ΤΗ ΒΑΛΒΙΔΑ ΕΙΣΑΓΩΓΗΣ ΚΑΙ ΕΞΑΓΩΓΗΣ ΚΛΕΙΣΤΕΣ, ΩΣΤΕ ΝΑ ΕΠΙΤΥΓΧΑΝΕΤΑΙ ΣΤΕΓΑΝΟΠΟΙΗΣΗ ΤΟΥ ΚΥΛΙΝΔΡΟΥ. </a:t>
          </a:r>
          <a:endParaRPr lang="en-US" sz="2700" kern="1200" dirty="0"/>
        </a:p>
      </dsp:txBody>
      <dsp:txXfrm>
        <a:off x="114645" y="140245"/>
        <a:ext cx="7592483" cy="2119229"/>
      </dsp:txXfrm>
    </dsp:sp>
    <dsp:sp modelId="{DDFE2658-8359-6C49-94CE-92C2A8AB7B91}">
      <dsp:nvSpPr>
        <dsp:cNvPr id="0" name=""/>
        <dsp:cNvSpPr/>
      </dsp:nvSpPr>
      <dsp:spPr>
        <a:xfrm>
          <a:off x="0" y="2451879"/>
          <a:ext cx="7821773" cy="234851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kern="1200"/>
            <a:t>ΚΑΘΩΣ ΤΟ ΕΜΒΟΛΟ ΚΙΝΕΙΤΑΙ ΑΠΟ ΤΟ ΚΝΣ ΣΤΟ ΑΝΣ,</a:t>
          </a:r>
          <a:br>
            <a:rPr lang="el-GR" sz="2700" kern="1200"/>
          </a:br>
          <a:r>
            <a:rPr lang="el-GR" sz="2700" kern="1200"/>
            <a:t>ΜΕΙΩΝΕΙ ΤΟΝ ΟΓΚΟ ΤΟΥ ΚΥΛΙΝΔΡΟΥ,</a:t>
          </a:r>
          <a:br>
            <a:rPr lang="el-GR" sz="2700" kern="1200"/>
          </a:br>
          <a:r>
            <a:rPr lang="el-GR" sz="2700" kern="1200"/>
            <a:t>ΜΕ ΑΠΟΤΕΛΕΣΜΑ ΝΑ ΑΥΞΑΝΕΤΑΙ Η ΠΙΕΣΗ ΤΟΥ ΠΕΡΙΕΧΟΜΕΝΟΥ ΜΕΙΓΜΑΤΟΣ ΑΕΡΑ-ΚΑΥΣΙΜΟΥ ΜΑΖΙ ΜΕ ΤΗ ΘΕΡΜΟΚΡΑΣΙΑ ΤΟΥ. </a:t>
          </a:r>
          <a:endParaRPr lang="en-US" sz="2700" kern="1200"/>
        </a:p>
      </dsp:txBody>
      <dsp:txXfrm>
        <a:off x="114645" y="2566524"/>
        <a:ext cx="7592483" cy="2119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E55D1-6818-2F4D-A252-001D97148E0C}">
      <dsp:nvSpPr>
        <dsp:cNvPr id="0" name=""/>
        <dsp:cNvSpPr/>
      </dsp:nvSpPr>
      <dsp:spPr>
        <a:xfrm>
          <a:off x="2330" y="602807"/>
          <a:ext cx="5127487" cy="293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8F2F2-BBB0-E146-82EA-AB5CEE12F278}">
      <dsp:nvSpPr>
        <dsp:cNvPr id="0" name=""/>
        <dsp:cNvSpPr/>
      </dsp:nvSpPr>
      <dsp:spPr>
        <a:xfrm>
          <a:off x="516634" y="1091396"/>
          <a:ext cx="5127487" cy="29392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kern="1200" dirty="0"/>
            <a:t>ΟΤΑΝ ΠΛΕΟΝ ΤΟ ΕΜΒΟΛΟ ΦΤΑΣΕΙ ΣΤΟ ΑΝΣ, Ο ΟΓΚΟΣ ΤΟΥ ΜΕΙΓΜΑΤΟΣ ΕΧΕΙ ΠΕΡΙΟΡΙΣΘΕΙ ΣΤΟ ΧΩΡΟ ΜΕΤΑΞΥ ΠΩΜΑΤΟΣ ΚΑΙ ΕΜΒΟΛΟΥ (ΕΠΙΖΗΜΙΟΣ ΟΓΚΟΣ). </a:t>
          </a:r>
          <a:endParaRPr lang="en-US" sz="2900" kern="1200" dirty="0"/>
        </a:p>
      </dsp:txBody>
      <dsp:txXfrm>
        <a:off x="602722" y="1177484"/>
        <a:ext cx="4955311" cy="2767074"/>
      </dsp:txXfrm>
    </dsp:sp>
    <dsp:sp modelId="{E197F2F7-8B50-9940-80AE-95D23D1E589F}">
      <dsp:nvSpPr>
        <dsp:cNvPr id="0" name=""/>
        <dsp:cNvSpPr/>
      </dsp:nvSpPr>
      <dsp:spPr>
        <a:xfrm>
          <a:off x="6158426" y="602807"/>
          <a:ext cx="5093605" cy="293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C05CB-72EF-114E-A688-5587D8C22B43}">
      <dsp:nvSpPr>
        <dsp:cNvPr id="0" name=""/>
        <dsp:cNvSpPr/>
      </dsp:nvSpPr>
      <dsp:spPr>
        <a:xfrm>
          <a:off x="6672731" y="1091396"/>
          <a:ext cx="5093605" cy="29392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kern="1200" dirty="0"/>
            <a:t>Η ΚΙΝΗΣΗ ΤΟΥ ΕΜΒΟΛΟΥ ΑΠΟ ΤΟ ΚΝΣ ΣΤΟ ΑΝΣ ΚΑΤΑ ΤΗ ΦΑΣΗ ΤΗΣ ΣΥΜΠΙΕΣΕΩΣ ΑΠΟΤΕΛΕΙ ΤΟ ΔΕΥΤΕΡΟ ΧΡΟΝΟ ΛΕΙΤΟΥΡΓΙΑΣ ΤΗΣ ΤΕΤΡΑΧΡΟΝΗΣ ΒΕΝΖΙΝΟΜΗΧΑΝΗΣ. </a:t>
          </a:r>
          <a:endParaRPr lang="en-US" sz="2900" kern="1200" dirty="0"/>
        </a:p>
      </dsp:txBody>
      <dsp:txXfrm>
        <a:off x="6758819" y="1177484"/>
        <a:ext cx="4921429" cy="2767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97971-A984-5647-BA42-DB782F6FB693}">
      <dsp:nvSpPr>
        <dsp:cNvPr id="0" name=""/>
        <dsp:cNvSpPr/>
      </dsp:nvSpPr>
      <dsp:spPr>
        <a:xfrm>
          <a:off x="0" y="37"/>
          <a:ext cx="803472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510AD3-4647-0149-9667-FA24CC02CE78}">
      <dsp:nvSpPr>
        <dsp:cNvPr id="0" name=""/>
        <dsp:cNvSpPr/>
      </dsp:nvSpPr>
      <dsp:spPr>
        <a:xfrm>
          <a:off x="0" y="37"/>
          <a:ext cx="8034728" cy="98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t>Η ΤΕΤΑΡΤΗ ΚΑΙ ΤΕΛΕΥΤΑΙΑ ΦΑΣΗ ΛΕΙΤΟΥΡΓΙΑΣ ΤΟ ΕΜΒΟΛΟ ΝΑ ΒΡΙΣΚΕΤΑΙ ΣΤΟ ΚΝΣ. </a:t>
          </a:r>
          <a:endParaRPr lang="en-US" sz="2400" kern="1200" dirty="0"/>
        </a:p>
      </dsp:txBody>
      <dsp:txXfrm>
        <a:off x="0" y="37"/>
        <a:ext cx="8034728" cy="984695"/>
      </dsp:txXfrm>
    </dsp:sp>
    <dsp:sp modelId="{9DCC8B39-B866-F744-8565-D7643EF88944}">
      <dsp:nvSpPr>
        <dsp:cNvPr id="0" name=""/>
        <dsp:cNvSpPr/>
      </dsp:nvSpPr>
      <dsp:spPr>
        <a:xfrm>
          <a:off x="0" y="984733"/>
          <a:ext cx="803472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8EB9B28-79C5-BF43-9F33-1997800DD76E}">
      <dsp:nvSpPr>
        <dsp:cNvPr id="0" name=""/>
        <dsp:cNvSpPr/>
      </dsp:nvSpPr>
      <dsp:spPr>
        <a:xfrm>
          <a:off x="0" y="984733"/>
          <a:ext cx="8026881" cy="1438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kern="1200" dirty="0"/>
            <a:t>ΜΕ ΤΗΝ ΕΝΑΡΞΗ ΤΗΣ ΑΝΟΔΟΥ ΤΟΥ ΠΡΟΣ ΤΟ ΑΝΣ ΑΝΟΙΓΕΙ Η ΒΑΛΒΙΔΑ ΕΞΑΓΩΓΗΣ, ΕΝΩ Η ΒΑΛΒΙΔΑ ΕΙΣΑΓΩΓΗΣ ΠΑΡΑΜΕΝΕΙ ΚΛΕΙΣΤΗ. </a:t>
          </a:r>
          <a:endParaRPr lang="en-US" sz="2800" kern="1200" dirty="0"/>
        </a:p>
      </dsp:txBody>
      <dsp:txXfrm>
        <a:off x="0" y="984733"/>
        <a:ext cx="8026881" cy="1438561"/>
      </dsp:txXfrm>
    </dsp:sp>
    <dsp:sp modelId="{43FF2CDE-5984-A04B-B447-DE440A355808}">
      <dsp:nvSpPr>
        <dsp:cNvPr id="0" name=""/>
        <dsp:cNvSpPr/>
      </dsp:nvSpPr>
      <dsp:spPr>
        <a:xfrm>
          <a:off x="0" y="2423295"/>
          <a:ext cx="803472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4289211-493E-8146-ADB6-26A6AFB9A4D1}">
      <dsp:nvSpPr>
        <dsp:cNvPr id="0" name=""/>
        <dsp:cNvSpPr/>
      </dsp:nvSpPr>
      <dsp:spPr>
        <a:xfrm>
          <a:off x="0" y="2423295"/>
          <a:ext cx="8026881" cy="256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t>ΛΟΓΩ ΤΗΣ ΥΨΗΛΟΤΕΡΗΣ ΠΙΕΣΕΩΣ ΠΟΥ ΕΠΙΚΡΑΤΕΙ ΜΕΣΑ ΣΤΟΝ ΚΥΛΙΝΔΡΟ (ΣΕ ΣΧΕΣΗ ΜΕ ΤΗΝ ΕΞΩΤΕΡΙΚΗ ΑΤΜΟΣΦΑΙΡΙΚΗ ΠΙΕΣΗ) ΚΑΙ ΤΗΣ ΕΞΑΝΑΓΚΑΣΜΕΝΗΣ ΚΙΝΗΣΕΩΣ ΤΟΥ ΕΜΒΟΛΟΥ ΠΡΟΣ ΤΟ ΑΝΣ, ΤΑ ΚΑΥΣΑΕΡΙΑ ΩΘΟΥΝΤΑΙ ΠΡΟΣ ΤΗΝ ΑΤΜΟΣΦΑΙΡΑ, ΔΙΕΡΧΟΜΕΝΑ ΜΕΣΑ ΑΠΟ ΤΗΝ ΑΝΟΙΚΤΗ ΒΑΛΒΙΔΑ ΕΞΑΓΩΓΗΣ ΚΑΙ ΤΟΝ  ΑΓΩΓΟ ΕΞΑΓΩΓΗΣ</a:t>
          </a:r>
          <a:r>
            <a:rPr lang="el-GR" sz="1600" kern="1200" dirty="0"/>
            <a:t>. </a:t>
          </a:r>
          <a:endParaRPr lang="en-US" sz="1600" kern="1200" dirty="0"/>
        </a:p>
      </dsp:txBody>
      <dsp:txXfrm>
        <a:off x="0" y="2423295"/>
        <a:ext cx="8026881" cy="25683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29178D60-8D4C-26F3-6645-C58A2E56F5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81F61BBD-ECF4-4B9B-80E0-A86AE2A55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210EFE-97C8-B746-898B-4DA8C935A613}" type="datetimeFigureOut">
              <a:rPr lang="el-GR" smtClean="0"/>
              <a:t>18/10/23</a:t>
            </a:fld>
            <a:endParaRPr lang="el-GR"/>
          </a:p>
        </p:txBody>
      </p:sp>
      <p:sp>
        <p:nvSpPr>
          <p:cNvPr id="4" name="Θέση υποσέλιδου 3">
            <a:extLst>
              <a:ext uri="{FF2B5EF4-FFF2-40B4-BE49-F238E27FC236}">
                <a16:creationId xmlns:a16="http://schemas.microsoft.com/office/drawing/2014/main" id="{8A3D3ACB-C466-B01E-0634-8CA17B102E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3536CC95-0298-903A-2BF4-A56754E6E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8DB538-69D5-654C-8C45-6D41A8252248}" type="slidenum">
              <a:rPr lang="el-GR" smtClean="0"/>
              <a:t>‹#›</a:t>
            </a:fld>
            <a:endParaRPr lang="el-GR"/>
          </a:p>
        </p:txBody>
      </p:sp>
    </p:spTree>
    <p:extLst>
      <p:ext uri="{BB962C8B-B14F-4D97-AF65-F5344CB8AC3E}">
        <p14:creationId xmlns:p14="http://schemas.microsoft.com/office/powerpoint/2010/main" val="1636957854"/>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6:03.576"/>
    </inkml:context>
    <inkml:brush xml:id="br0">
      <inkml:brushProperty name="width" value="0.05" units="cm"/>
      <inkml:brushProperty name="height" value="0.05" units="cm"/>
      <inkml:brushProperty name="color" value="#FFFFFF"/>
    </inkml:brush>
  </inkml:definitions>
  <inkml:trace contextRef="#ctx0" brushRef="#br0">0 1 24575,'56'42'0,"-1"1"0,-26-17 0,32 18 0,-13-6 0,-48-31 0,1 0 0,5 4 0,7 4 0,5 6 0,4 4 0,-1 2 0,-3-4 0,-7-6 0,-5-4 0,-4-5 0,-2-2 0,0-1 0,0 0 0,0 2 0,0-2 0,0 2 0,0-2 0,0 0 0,0 2 0,1 2 0,3 6 0,4 3 0,3 4 0,-1-1 0,-3-3 0,-2-6 0,-2-4 0,-1-2 0,0 2 0,-2-2 0,0 2 0,0-1 0,0 0 0,0 2 0,0-2 0,-2-2 0,0 0 0,-4-1 0,-1 1 0,-2 1 0,0-1 0,-1 0 0,1-2 0,-2-1 0,0-2 0,0 0 0,-1 0 0,-1 0 0,1 0 0,0 0 0,3 0 0,1 0 0,0 0 0,1 0 0,-2 0 0,0 0 0,1 0 0,-1 0 0,2 0 0,1 0 0,1 0 0,0 0 0,0 0 0,-1 0 0,1 0 0,1 0 0,-1-1 0,2-3 0,-2-3 0,-1-2 0,-3-1 0,-1 1 0,2 0 0,2 2 0,4 0 0,-1 2 0,1 0 0,-1-3 0,-2 1 0,2-3 0,0 3 0,1 0 0,1 2 0,1-1 0,-3-1 0,0 0 0,0-1 0,1-1 0,-1-1 0,-4-2 0,-4-3 0,-4-2 0,2 1 0,2 2 0,3 3 0,4 1 0,1 0 0,3-4 0,0 0 0,0-1 0,0 1 0,0 2 0,0 2 0,0 0 0,0 1 0,2-1 0,4 1 0,2 1 0,5 2 0,1 3 0,-2 0 0,2 3 0,-4 0 0,1 0 0,0 0 0,-1 0 0,1 0 0,0 0 0,2 0 0,-1 0 0,0 0 0,0 0 0,0 0 0,0 0 0,-2 0 0,-1 0 0,1 0 0,0-1 0,-1-1 0,0-2 0,0-1 0,1-4 0,0-2 0,0-2 0,-1 0 0,-1 1 0,-2 5 0,0-1 0,-1 0 0,0-2 0,2-5 0,2-2 0,4-3 0,0 0 0,-3 2 0,-3 8 0,-7 6 0,0 4 0,-2 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7:12.372"/>
    </inkml:context>
    <inkml:brush xml:id="br0">
      <inkml:brushProperty name="width" value="0.05" units="cm"/>
      <inkml:brushProperty name="height" value="0.05" units="cm"/>
      <inkml:brushProperty name="color" value="#004F8B"/>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7:14.638"/>
    </inkml:context>
    <inkml:brush xml:id="br0">
      <inkml:brushProperty name="width" value="0.05" units="cm"/>
      <inkml:brushProperty name="height" value="0.05" units="cm"/>
      <inkml:brushProperty name="color" value="#004F8B"/>
    </inkml:brush>
  </inkml:definitions>
  <inkml:trace contextRef="#ctx0" brushRef="#br0">1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7:15.638"/>
    </inkml:context>
    <inkml:brush xml:id="br0">
      <inkml:brushProperty name="width" value="0.05" units="cm"/>
      <inkml:brushProperty name="height" value="0.05" units="cm"/>
      <inkml:brushProperty name="color" value="#004F8B"/>
    </inkml:brush>
  </inkml:definitions>
  <inkml:trace contextRef="#ctx0" brushRef="#br0">6 0 24575,'-3'0'0,"1"0"0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8:31.039"/>
    </inkml:context>
    <inkml:brush xml:id="br0">
      <inkml:brushProperty name="width" value="0.05" units="cm"/>
      <inkml:brushProperty name="height" value="0.05" units="cm"/>
      <inkml:brushProperty name="color" value="#FFFFFF"/>
    </inkml:brush>
  </inkml:definitions>
  <inkml:trace contextRef="#ctx0" brushRef="#br0">1 89 24575,'8'6'0,"0"-1"0,-2 3 0,1-2 0,-2 0 0,0-1 0,1-2 0,0 0 0,5 0 0,2 2 0,2 2 0,0 1 0,-3-3 0,-3 0 0,-4 1 0,-1-1 0,-1 0 0,0-1 0,0-1 0,2-1 0,5 3 0,5 1 0,3 3 0,-2 0 0,-5-1 0,-4-2 0,-6-1 0,-1 1 0,1-1 0,2-1 0,2 2 0,3 3 0,5 6 0,2 3 0,-1-1 0,-2-2 0,-5-6 0,-3-1 0,-2-4 0,-2 1 0,0 3 0,0-2 0,0 0 0,0 0 0,0 0 0,0 1 0,0 0 0,0 1 0,0 3 0,2 6 0,1 6 0,0 1 0,0-3 0,-2-6 0,-1-5 0,0-4 0,0 0 0,0-1 0,0 0 0,0 2 0,0 0 0,0 0 0,0 0 0,-1-2 0,-2-1 0,-2-2 0,-2-2 0,-1 0 0,1 0 0,-1 0 0,1 0 0,0 0 0,0 0 0,-1 0 0,1 0 0,0 0 0,0 0 0,0 0 0,-1 0 0,0 0 0,0 0 0,1 0 0,0 0 0,-1 0 0,-3 0 0,-2 0 0,-1 0 0,-1 0 0,4 0 0,2 0 0,1 0 0,2-1 0,3-3 0,-1-3 0,1-1 0,0 0 0,1 1 0,1-1 0,0-1 0,-2-1 0,0-2 0,0-1 0,2 1 0,1 2 0,0 0 0,0 1 0,0 0 0,0-1 0,0-1 0,0 0 0,0 0 0,0 0 0,0 2 0,0 0 0,0 1 0,0 0 0,0 1 0,0 0 0,1 0 0,1 0 0,1 0 0,2-1 0,1 0 0,0 0 0,2 2 0,-1-1 0,0-1 0,2 1 0,0-1 0,0 0 0,2 3 0,-2 1 0,1 1 0,0 3 0,1 0 0,-2-2 0,1-1 0,-1 0 0,-1 0 0,0 3 0,-1 0 0,-3-2 0,2-1 0,1 0 0,1 1 0,-1 0 0,1 0 0,-1-1 0,0 0 0,1 2 0,-1 1 0,0 0 0,-1 0 0,1 0 0,-2 0 0,1 0 0,-2-1 0,-1-1 0,1-1 0,0-1 0,-2 0 0,1 0 0,-3-1 0,0-1 0,0 1 0,0 0 0,0 0 0,0 0 0,0-2 0,0 2 0,0-3 0,0 3 0,0-1 0,0-1 0,0 1 0,0-1 0,0 2 0,0 0 0,0 0 0,0 1 0,0-1 0,0 0 0,0-2 0,0 0 0,0-2 0,0 0 0,0-1 0,0-3 0,0 0 0,0 1 0,-2 4 0,-2 5 0,-4 1 0,-5 4 0,6-1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6:15.590"/>
    </inkml:context>
    <inkml:brush xml:id="br0">
      <inkml:brushProperty name="width" value="0.05" units="cm"/>
      <inkml:brushProperty name="height" value="0.05" units="cm"/>
      <inkml:brushProperty name="color" value="#004F8B"/>
    </inkml:brush>
  </inkml:definitions>
  <inkml:trace contextRef="#ctx0" brushRef="#br0">1 91 24575,'0'-14'0,"0"-1"0,0 3 0,0 1 0,0 3 0,0 2 0,0 1 0,0 0 0,0 1 0,0-1 0,0 2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6:25.507"/>
    </inkml:context>
    <inkml:brush xml:id="br0">
      <inkml:brushProperty name="width" value="0.05" units="cm"/>
      <inkml:brushProperty name="height" value="0.05" units="cm"/>
      <inkml:brushProperty name="color" value="#004F8B"/>
    </inkml:brush>
  </inkml:definitions>
  <inkml:trace contextRef="#ctx0" brushRef="#br0">174 278 24575,'0'-11'0,"0"3"0,2 1 0,3 4 0,1 3 0,2 5 0,-1 5 0,1 6 0,-1 5 0,-2 1 0,0 0 0,-2 1 0,0-1 0,-1 1 0,-2 0 0,0-1 0,0 0 0,0-4 0,0-1 0,0-3 0,0-1 0,0 1 0,0-1 0,0 0 0,0-2 0,0-2 0,0-2 0,0 1 0,0-1 0,0 0 0,2-3 0,6-1 0,4-3 0,6 0 0,-1 0 0,-1 0 0,-2 0 0,-2 0 0,-1 0 0,-2 0 0,-2 0 0,1 0 0,-2 0 0,-1 0 0,3 0 0,-1 0 0,-1 0 0,1 0 0,-2 0 0,0 0 0,2 0 0,-1 0 0,0 0 0,-2-1 0,-1-2 0,0-2 0,-2-2 0,-1 0 0,0 0 0,0 0 0,0-1 0,0-1 0,0-1 0,0-2 0,0-1 0,0 0 0,0-1 0,0 2 0,0 0 0,0 1 0,-2-1 0,0 0 0,-3 1 0,0-1 0,1 1 0,-1 2 0,1 1 0,1 0 0,-1-1 0,1 2 0,0 0 0,1 2 0,-1 2 0,0-4 0,-2-5 0,-3-5 0,-1-6 0,-2 3 0,3 3 0,3 5 0,2 4 0,0 3 0,0 2 0,1-2 0,2-3 0,0-5 0,0-9 0,0-7 0,0-5 0,0 4 0,-5 9 0,-1 10 0,-3 9 0,-1 4 0,-1 2 0,-3 2 0,-4-2 0,-3-1 0,-1-2 0,1-1 0,2 0 0,2 0 0,3 0 0,-1 0 0,-1 0 0,-1 0 0,0 0 0,2 0 0,2 0 0,3 0 0,2 0 0,1 0 0,0 0 0,-1 0 0,1 0 0,2 1 0,3 2 0,1 1 0,1 1 0,0-1 0,0 2 0,0 0 0,0 3 0,0 1 0,0 1 0,0 1 0,0 0 0,0 0 0,0 1 0,2-2 0,1-1 0,2-2 0,0-2 0,-1-2 0,1 1 0,0 1 0,0 1 0,-2 0 0,-1 0 0,1-1 0,0-1 0,0 0 0,1-3 0,-1 1 0,1-3 0,1 0 0,0 0 0,0 0 0,-1 0 0,3 0 0,-1 0 0,3 0 0,2 0 0,0-2 0,3-3 0,0-6 0,0-3 0,0-2 0,-4-1 0,-1 3 0,-1 1 0,-3 3 0,-3 3 0,0 1 0,-2 1 0,0 1 0,0-3 0,0 0 0,0-1 0,0-1 0,0 1 0,-3 1 0,-2 3 0,-3 2 0,-2 1 0,-1 1 0,1 0 0,-1 0 0,0 0 0,2 0 0,0 0 0,2 0 0,-1 0 0,1 0 0,-2 0 0,-2 0 0,1 1 0,1 1 0,2 2 0,0 3 0,2 1 0,1 0 0,1-1 0,0-1 0,0 0 0,0-1 0,2-1 0,6-2 0,2-2 0,3 0 0,3 0 0,2 0 0,1 0 0,-1 0 0,-1 0 0,-2 0 0,1 0 0,-1-2 0,0-1 0,0-1 0,-1-1 0,-1 1 0,1-2 0,-3-2 0,0-1 0,-1-1 0,-2 0 0,0 0 0,0 3 0,-2-1 0,0 2 0,-1 1 0,-1-1 0,2 1 0,-1-1 0,1 0 0,-3 0 0,-2 1 0,-1 2 0,-2 2 0,-8 1 0,-5 1 0,-2 1 0,-3 4 0,5-1 0,1 2 0,0-2 0,3-2 0,3-1 0,3 1 0,0 1 0,3 2 0,0-1 0,0-2 0,3 1 0,1-1 0,4-2 0,6-2 0,2-2 0,1 0 0,1 1 0,-1-1 0,-3-2 0,-1-3 0,-2-1 0,0-2 0,0 0 0,-2 1 0,0-1 0,-1 2 0,0 1 0,-4 3 0,-2 3 0,-1 1 0,-1 1 0,-1 0 0,-1 0 0,-2 0 0,-1 1 0,-1 1 0,-1 1 0,0 2 0,-1 1 0,1 1 0,0 1 0,2-1 0,2 2 0,0-1 0,2-1 0,-1-2 0,2 0 0,2-1 0,1-3 0,10-2 0,1-1 0,7 0 0,1 2 0,-1 0 0,1 0 0,-1 0 0,1 0 0,1 0 0,-1 0 0,0 0 0,-2 0 0,-1 0 0,-1 0 0,1 0 0,-1 0 0,0 0 0,-1 0 0,0 0 0,0 0 0,-2 0 0,-1 2 0,-2 1 0,-2 0 0,0-1 0,2-2 0,-1 0 0,-3 0 0,-13 0 0,-5 0 0,-10 0 0,3 0 0,1 0 0,2 0 0,2 0 0,2 0 0,2 0 0,-1 0 0,1 0 0,1 0 0,0 0 0,3 0 0,1 0 0,0 0 0,0 0 0,-3 0 0,0 0 0,0 0 0,2 0 0,0 0 0,1 0 0,1 0 0,-1 0 0,1 0 0,0 0 0,-1 0 0,2 0 0,-1 0 0,2 0 0,0 0 0,0 0 0,4 0 0,10 0 0,6 0 0,9 0 0,1 0 0,1 0 0,-1 0 0,0 0 0,-5 0 0,-1 0 0,-4 0 0,-4 0 0,-1 0 0,-3 0 0,0 0 0,0 0 0,-2 0 0,1 0 0,0 0 0,-1 0 0,2 0 0,-2 0 0,0 0 0,0 0 0,-2-2 0,-1-1 0,-3 1 0,-3-1 0,-2 3 0,-2 0 0,1 0 0,0 0 0,1 0 0,-1 0 0,3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6:30.305"/>
    </inkml:context>
    <inkml:brush xml:id="br0">
      <inkml:brushProperty name="width" value="0.05" units="cm"/>
      <inkml:brushProperty name="height" value="0.05" units="cm"/>
      <inkml:brushProperty name="color" value="#004F8B"/>
    </inkml:brush>
  </inkml:definitions>
  <inkml:trace contextRef="#ctx0" brushRef="#br0">111 234 24575,'0'-10'0,"0"4"0,-2-1 0,-1 0 0,-3-5 0,-3-5 0,-3-4 0,-4-4 0,0 0 0,0 3 0,4 5 0,4 6 0,3 2 0,3 2 0,0 1 0,2-1 0,0 1 0,0-1 0,0 3 0,0-2 0,0 4 0,0 13 0,0 2 0,0 12 0,0-4 0,0 0 0,0-3 0,0-1 0,0-3 0,0 0 0,0-3 0,0-2 0,0-2 0,2-2 0,1-3 0,2-1 0,1-1 0,-1 0 0,1 0 0,-1 0 0,1 0 0,1 0 0,2 0 0,0 0 0,1 0 0,-3-2 0,1-2 0,0-2 0,-1-2 0,0 0 0,-2-1 0,-2 0 0,-1 0 0,-2 0 0,0-1 0,0 1 0,0 2 0,0 1 0,0 0 0,0 1 0,-2 2 0,-1 0 0,-1 3 0,-6 0 0,-1 0 0,-2 0 0,2 0 0,5 0 0,1-1 0,1-1 0,-2-1 0,0 0 0,-1 1 0,0 2 0,2 0 0,-1 0 0,1 0 0,0 0 0,2 2 0,1 0 0,1 3 0,1-2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6:47.438"/>
    </inkml:context>
    <inkml:brush xml:id="br0">
      <inkml:brushProperty name="width" value="0.05" units="cm"/>
      <inkml:brushProperty name="height" value="0.05" units="cm"/>
      <inkml:brushProperty name="color" value="#004F8B"/>
    </inkml:brush>
  </inkml:definitions>
  <inkml:trace contextRef="#ctx0" brushRef="#br0">31 256 24575,'0'-31'0,"0"-6"0,0-8 0,0 4 0,0 12 0,0 9 0,2 10 0,1 5 0,1 3 0,1 2 0,-2 2 0,-1 4 0,-2 6 0,0 6 0,0 3 0,-2 0 0,-4 1 0,0-2 0,-2-1 0,3-2 0,0-4 0,1-1 0,1-1 0,0-3 0,1 0 0,0-3 0,-1 1 0,3-3 0,2 0 0,6-1 0,4-2 0,5 1 0,4 3 0,4 5 0,1 0 0,0 0 0,-3-3 0,-7-3 0,-4-1 0,-5-2 0,-1 2 0,-1 1 0,0 0 0,0 0 0,0-3 0,0 0 0,0 0 0,0 0 0,0 0 0,2 0 0,2 0 0,1 0 0,-1 0 0,-1 0 0,-2 0 0,0 2 0,2 3 0,2 1 0,4 1 0,0 0 0,-4-2 0,-5 2 0,-3-2 0,-4-1 0,-1-1 0,-2-3 0,0 0 0,0 0 0,0 0 0,2-2 0,1-6 0,2-5 0,0-9 0,0-5 0,0 3 0,0 1 0,0 7 0,0 3 0,0 1 0,0 1 0,0 0 0,0 1 0,0 0 0,0 1 0,0 1 0,0-3 0,0-5 0,0-8 0,0-4 0,0-2 0,0 6 0,0 10 0,0 10 0,0 8 0,-1 6 0,-2 1 0,0 2 0,-1 0 0,-1-1 0,2 1 0,-2-1 0,2 2 0,0 2 0,0 4 0,3 1 0,0-2 0,0-3 0,0-4 0,-2-1 0,-1-2 0,0 0 0,1 1 0,2-2 0,0-1 0,0-2 0,0 0 0,0-1 0,0 1 0,0-1 0,0-3 0,0-8 0,0-1 0,0-6 0,0 4 0,0-1 0,0 0 0,1 1 0,1-2 0,1 1 0,0-1 0,-2 1 0,-1-1 0,0 0 0,0 2 0,0 1 0,0 2 0,0 1 0,0 0 0,0 1 0,0 0 0,0-2 0,0 0 0,0-1 0,0 1 0,0 0 0,0 0 0,0 0 0,0 0 0,0 1 0,0 3 0,-3 7 0,0 4 0,-3 9 0,-3 2 0,1 1 0,-2-1 0,3-2 0,0-2 0,1-1 0,1-1 0,0-4 0,2 1 0,1-2 0,2 1 0,0-2 0,0 0 0,0-1 0,0-4 0,0-10 0,0-6 0,0-8 0,0 1 0,1 0 0,2 1 0,1 2 0,1 2 0,2 3 0,-2 3 0,1 4 0,-1 0 0,-3-1 0,1 1 0,-3 0 0,0 1 0,-2 2 0,-2 1 0,-3 1 0,-2 1 0,0 0 0,0 0 0,0 0 0,1 0 0,-1 0 0,-3 0 0,-1 0 0,-4 0 0,1 0 0,2 0 0,3 3 0,4 0 0,2 2 0,2 2 0,-1 0 0,1 2 0,0 0 0,-1-1 0,2-2 0,-1 2 0,0-1 0,2 2 0,1-1 0,0 0 0,0 1 0,0 0 0,0-1 0,0-4 0,0-2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6:50.922"/>
    </inkml:context>
    <inkml:brush xml:id="br0">
      <inkml:brushProperty name="width" value="0.05" units="cm"/>
      <inkml:brushProperty name="height" value="0.05" units="cm"/>
      <inkml:brushProperty name="color" value="#004F8B"/>
    </inkml:brush>
  </inkml:definitions>
  <inkml:trace contextRef="#ctx0" brushRef="#br0">1 381 24575,'0'-8'0,"0"-4"0,0-2 0,0 1 0,0 0 0,0 2 0,0 1 0,0 0 0,0 1 0,0-1 0,0 2 0,0 0 0,0 1 0,0 2 0,0-1 0,0-5 0,0-1 0,0-3 0,0 0 0,0 4 0,0 2 0,0 1 0,0 0 0,0 0 0,2 0 0,1-2 0,0 2 0,1 2 0,-1-1 0,1 3 0,1 1 0,-1-1 0,-2 0 0,0-2 0,1-1 0,2 1 0,0 0 0,-2-2 0,2 0 0,-1-1 0,-1 2 0,0 2 0,0 2 0,-1-1 0,1 2 0,-3-3 0,0 0 0,0 2 0,0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6:59.655"/>
    </inkml:context>
    <inkml:brush xml:id="br0">
      <inkml:brushProperty name="width" value="0.05" units="cm"/>
      <inkml:brushProperty name="height" value="0.05" units="cm"/>
      <inkml:brushProperty name="color" value="#004F8B"/>
    </inkml:brush>
  </inkml:definitions>
  <inkml:trace contextRef="#ctx0" brushRef="#br0">535 102 24575,'-7'0'0,"-2"0"0,2 0 0,-2 0 0,-2-2 0,2-1 0,1-1 0,2-1 0,1 2 0,0 0 0,0 1 0,-4 2 0,-4 0 0,-3 0 0,2 0 0,3 0 0,6-4 0,2-1 0,-1-1 0,1 2 0,1 5 0,-1 4 0,2 0 0,-3 0 0,-3-3 0,-2 0 0,0 0 0,-1 1 0,1-1 0,-1-1 0,2-1 0,-1 0 0,-3 0 0,0 0 0,1 0 0,1 0 0,4 0 0,0 0 0,1 0 0,2 2 0,1 1 0,2 1 0,0 1 0,0-1 0,-1 1 0,-1 1 0,-3 1 0,-2 1 0,0-1 0,0-1 0,2-1 0,1 0 0,2 0 0,-1-1 0,1-1 0,-4 0 0,-5 3 0,-4 4 0,-6 2 0,0-1 0,4-4 0,5-4 0,5-6 0,3-3 0,3-4 0,1-2 0,0 1 0,0 2 0,2 1 0,1 0 0,1 2 0,2-2 0,-1 0 0,1 0 0,-1-1 0,0 1 0,0 1 0,0-2 0,-2-1 0,2 3 0,2 2 0,1 0 0,2 2 0,0-1 0,0-1 0,1 2 0,0 0 0,-2 2 0,-2 1 0,-1 0 0,-1 0 0,0 0 0,2 0 0,1 0 0,1 0 0,2 0 0,1 0 0,0 0 0,-1 0 0,-3 0 0,1 0 0,-1 0 0,1 2 0,1 1 0,0 2 0,0 1 0,-1-1 0,-1 0 0,0-2 0,-1 1 0,-2-1 0,-5-1 0,-7 1 0,-7-2 0,-5-1 0,-6 0 0,-3 0 0,-3-3 0,-1 0 0,2-2 0,0-1 0,3 3 0,0-2 0,3 2 0,5 0 0,3 0 0,3 0 0,2 0 0,4 1 0,0 0 0,0 2 0,0 0 0,-1 0 0,5-4 0,7-2 0,5-1 0,4 0 0,0 1 0,1 0 0,1 3 0,-1 1 0,1 2 0,-2 0 0,2 0 0,-1 0 0,1 0 0,0 0 0,-1 0 0,1 0 0,-2 0 0,1 0 0,0 0 0,0 0 0,1 0 0,1 0 0,0 0 0,1 0 0,-3 0 0,-1 0 0,-4 0 0,-1 0 0,-2 0 0,-1 0 0,-4 0 0,-5 0 0,-2 0 0,-8 0 0,0 0 0,-4 0 0,-5 0 0,-4 0 0,-2 0 0,3 0 0,8 2 0,8 3 0,3 5 0,4 3 0,1 2 0,2 0 0,0 2 0,0-2 0,0 2 0,0-1 0,0-2 0,0 0 0,0-3 0,2-4 0,2-3 0,1-4 0,4-6 0,1-2 0,-1-1 0,0 3 0,-2 4 0,1 2 0,0 0 0,0 0 0,0 0 0,1 0 0,0 0 0,1 0 0,-1 0 0,-1 0 0,-1 0 0,-2 0 0,-3 0 0,-11 0 0,-4 0 0,-5 0 0,4 0 0,5 0 0,5 0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7:03.188"/>
    </inkml:context>
    <inkml:brush xml:id="br0">
      <inkml:brushProperty name="width" value="0.05" units="cm"/>
      <inkml:brushProperty name="height" value="0.05" units="cm"/>
      <inkml:brushProperty name="color" value="#004F8B"/>
    </inkml:brush>
  </inkml:definitions>
  <inkml:trace contextRef="#ctx0" brushRef="#br0">12 154 24575,'13'0'0,"-1"0"0,0 0 0,0 0 0,1 0 0,2 0 0,0 0 0,0 0 0,1 0 0,-3 0 0,-1 0 0,-2 0 0,-1 0 0,-2 1 0,-1 1 0,-1 1 0,0-1 0,1 1 0,1-1 0,0 1 0,1-1 0,-1 0 0,-1-2 0,-1 0 0,-4 0 0,-16 0 0,-7 0 0,-21 0 0,0 0 0,6 0 0,8 0 0,13 0 0,4 0 0,3 0 0,0 0 0,3 0 0,2-2 0,1 0 0,3-3 0,0-4 0,0-1 0,0-3 0,0-2 0,0 0 0,0-4 0,0 0 0,0 1 0,0 2 0,0 5 0,0 4 0,0 0 0,0 4 0,0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3:47:08.632"/>
    </inkml:context>
    <inkml:brush xml:id="br0">
      <inkml:brushProperty name="width" value="0.05" units="cm"/>
      <inkml:brushProperty name="height" value="0.05" units="cm"/>
      <inkml:brushProperty name="color" value="#004F8B"/>
    </inkml:brush>
  </inkml:definitions>
  <inkml:trace contextRef="#ctx0" brushRef="#br0">154 198 24575,'-18'0'0,"-5"0"0,-4 0 0,-2 3 0,5 0 0,7-1 0,9 1 0,4-5 0,1-1 0,2-2 0,4-2 0,4-4 0,5-4 0,3-1 0,-1 0 0,-1 3 0,0 3 0,0 3 0,-1 2 0,1 1 0,-2 2 0,1 1 0,1 1 0,2 0 0,2 0 0,-1 0 0,1 0 0,-3 0 0,-1 0 0,-3 0 0,-3 0 0,-1 0 0,-3 2 0,-3 1 0,-4-1 0,-3 2 0,-5-1 0,-5 0 0,-1 2 0,-1-2 0,2 3 0,2-1 0,2-2 0,1 2 0,1 0 0,2 0 0,1 2 0,2 1 0,-2-1 0,2 0 0,0-1 0,1-1 0,0 0 0,0 0 0,-1 0 0,0-2 0,0 0 0,2 0 0,-1-1 0,1 3 0,1-1 0,1-5 0,2-6 0,0-8 0,-5-5 0,-2-1 0,1 1 0,0 2 0,6 4 0,0 4 0,0 2 0,0 1 0,0 0 0,0-1 0,0 0 0,0 1 0,2 0 0,0 0 0,3 0 0,0-1 0,1 0 0,-1 1 0,-2 2 0,-1 4 0,-2 3 0,0 6 0,0 2 0,0 0 0,-2 1 0,-1 2 0,0-1 0,1 1 0,2 0 0,0 0 0,0-2 0,0-2 0,0 0 0,0 0 0,0-2 0,0 0 0,0-2 0,0-1 0,0 1 0,0 0 0,0 0 0,0 1 0,0 1 0,0-2 0,0-2 0,0-8 0,-5-8 0,-2-6 0,0 7 0,2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F7F81-930D-CC46-B595-5AFD57F73BD6}" type="datetimeFigureOut">
              <a:rPr lang="el-GR" smtClean="0"/>
              <a:t>18/10/23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C278A-85CF-7341-A971-6BB50665C22A}" type="slidenum">
              <a:rPr lang="el-GR" smtClean="0"/>
              <a:t>‹#›</a:t>
            </a:fld>
            <a:endParaRPr lang="el-GR"/>
          </a:p>
        </p:txBody>
      </p:sp>
    </p:spTree>
    <p:extLst>
      <p:ext uri="{BB962C8B-B14F-4D97-AF65-F5344CB8AC3E}">
        <p14:creationId xmlns:p14="http://schemas.microsoft.com/office/powerpoint/2010/main" val="169691171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10/18/23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5981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10/18/23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6998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10/18/23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4395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10/18/23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7612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10/18/23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8423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10/18/23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9457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10/18/23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7499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10/18/23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0701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10/18/23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9168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10/18/23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9127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10/18/23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0079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10/18/23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77099546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22" r:id="rId6"/>
    <p:sldLayoutId id="2147483717" r:id="rId7"/>
    <p:sldLayoutId id="2147483718" r:id="rId8"/>
    <p:sldLayoutId id="2147483719" r:id="rId9"/>
    <p:sldLayoutId id="2147483721" r:id="rId10"/>
    <p:sldLayoutId id="2147483720"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6.xml"/><Relationship Id="rId18" Type="http://schemas.openxmlformats.org/officeDocument/2006/relationships/image" Target="../media/image11.png"/><Relationship Id="rId26" Type="http://schemas.openxmlformats.org/officeDocument/2006/relationships/customXml" Target="../ink/ink13.xml"/><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8.png"/><Relationship Id="rId17" Type="http://schemas.openxmlformats.org/officeDocument/2006/relationships/customXml" Target="../ink/ink8.xml"/><Relationship Id="rId25" Type="http://schemas.openxmlformats.org/officeDocument/2006/relationships/image" Target="../media/image14.pn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5.xml"/><Relationship Id="rId24" Type="http://schemas.openxmlformats.org/officeDocument/2006/relationships/customXml" Target="../ink/ink1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7.png"/><Relationship Id="rId19" Type="http://schemas.openxmlformats.org/officeDocument/2006/relationships/customXml" Target="../ink/ink9.xml"/><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66"/>
            <a:ext cx="8831898" cy="6915241"/>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352617 w 4584879"/>
              <a:gd name="connsiteY2" fmla="*/ 6863976 h 6863976"/>
              <a:gd name="connsiteX3" fmla="*/ 0 w 4584879"/>
              <a:gd name="connsiteY3" fmla="*/ 6863976 h 6863976"/>
              <a:gd name="connsiteX4" fmla="*/ 0 w 4584879"/>
              <a:gd name="connsiteY4" fmla="*/ 0 h 6863976"/>
              <a:gd name="connsiteX0" fmla="*/ 0 w 4388125"/>
              <a:gd name="connsiteY0" fmla="*/ 0 h 6863976"/>
              <a:gd name="connsiteX1" fmla="*/ 4388125 w 4388125"/>
              <a:gd name="connsiteY1" fmla="*/ 0 h 6863976"/>
              <a:gd name="connsiteX2" fmla="*/ 3352617 w 4388125"/>
              <a:gd name="connsiteY2" fmla="*/ 6863976 h 6863976"/>
              <a:gd name="connsiteX3" fmla="*/ 0 w 4388125"/>
              <a:gd name="connsiteY3" fmla="*/ 6863976 h 6863976"/>
              <a:gd name="connsiteX4" fmla="*/ 0 w 4388125"/>
              <a:gd name="connsiteY4" fmla="*/ 0 h 6863976"/>
              <a:gd name="connsiteX0" fmla="*/ 0 w 4175838"/>
              <a:gd name="connsiteY0" fmla="*/ 0 h 6863976"/>
              <a:gd name="connsiteX1" fmla="*/ 4175838 w 4175838"/>
              <a:gd name="connsiteY1" fmla="*/ 0 h 6863976"/>
              <a:gd name="connsiteX2" fmla="*/ 3352617 w 4175838"/>
              <a:gd name="connsiteY2" fmla="*/ 6863976 h 6863976"/>
              <a:gd name="connsiteX3" fmla="*/ 0 w 4175838"/>
              <a:gd name="connsiteY3" fmla="*/ 6863976 h 6863976"/>
              <a:gd name="connsiteX4" fmla="*/ 0 w 4175838"/>
              <a:gd name="connsiteY4" fmla="*/ 0 h 686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838" h="6863976">
                <a:moveTo>
                  <a:pt x="0" y="0"/>
                </a:moveTo>
                <a:lnTo>
                  <a:pt x="4175838" y="0"/>
                </a:lnTo>
                <a:lnTo>
                  <a:pt x="3352617" y="6863976"/>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DB4BC316-B708-75DD-E1FE-98414675D5B0}"/>
              </a:ext>
            </a:extLst>
          </p:cNvPr>
          <p:cNvSpPr>
            <a:spLocks noGrp="1"/>
          </p:cNvSpPr>
          <p:nvPr>
            <p:ph type="ctrTitle"/>
          </p:nvPr>
        </p:nvSpPr>
        <p:spPr>
          <a:xfrm>
            <a:off x="1104900" y="921432"/>
            <a:ext cx="6468558" cy="3452289"/>
          </a:xfrm>
        </p:spPr>
        <p:txBody>
          <a:bodyPr>
            <a:normAutofit/>
          </a:bodyPr>
          <a:lstStyle/>
          <a:p>
            <a:pPr algn="l"/>
            <a:r>
              <a:rPr lang="el-GR" dirty="0"/>
              <a:t>ΧΡΟΝΟΣ </a:t>
            </a:r>
            <a:r>
              <a:rPr lang="en-US" dirty="0"/>
              <a:t>stroke</a:t>
            </a:r>
            <a:endParaRPr lang="el-GR"/>
          </a:p>
        </p:txBody>
      </p:sp>
      <p:sp>
        <p:nvSpPr>
          <p:cNvPr id="3" name="Υπότιτλος 2">
            <a:extLst>
              <a:ext uri="{FF2B5EF4-FFF2-40B4-BE49-F238E27FC236}">
                <a16:creationId xmlns:a16="http://schemas.microsoft.com/office/drawing/2014/main" id="{8D046AB6-918E-A2A6-6136-B1240F224413}"/>
              </a:ext>
            </a:extLst>
          </p:cNvPr>
          <p:cNvSpPr>
            <a:spLocks noGrp="1"/>
          </p:cNvSpPr>
          <p:nvPr>
            <p:ph type="subTitle" idx="1"/>
          </p:nvPr>
        </p:nvSpPr>
        <p:spPr>
          <a:xfrm>
            <a:off x="1104900" y="4791018"/>
            <a:ext cx="5755838" cy="996532"/>
          </a:xfrm>
        </p:spPr>
        <p:txBody>
          <a:bodyPr>
            <a:normAutofit/>
          </a:bodyPr>
          <a:lstStyle/>
          <a:p>
            <a:pPr algn="l"/>
            <a:r>
              <a:rPr lang="el-GR">
                <a:effectLst/>
                <a:latin typeface="UBHelvetica"/>
              </a:rPr>
              <a:t>Με τον </a:t>
            </a:r>
            <a:r>
              <a:rPr lang="el-GR" err="1">
                <a:effectLst/>
                <a:latin typeface="UBHelvetica"/>
              </a:rPr>
              <a:t>όρο</a:t>
            </a:r>
            <a:r>
              <a:rPr lang="el-GR">
                <a:effectLst/>
                <a:latin typeface="UBHelvetica"/>
              </a:rPr>
              <a:t> «</a:t>
            </a:r>
            <a:r>
              <a:rPr lang="en">
                <a:effectLst/>
                <a:latin typeface="UBHelvetica"/>
              </a:rPr>
              <a:t>Stroke», </a:t>
            </a:r>
            <a:r>
              <a:rPr lang="el-GR" err="1">
                <a:effectLst/>
                <a:latin typeface="UBHelvetica"/>
              </a:rPr>
              <a:t>εννοούμε</a:t>
            </a:r>
            <a:r>
              <a:rPr lang="el-GR">
                <a:effectLst/>
                <a:latin typeface="UBHelvetica"/>
              </a:rPr>
              <a:t> το </a:t>
            </a:r>
            <a:r>
              <a:rPr lang="el-GR" err="1">
                <a:effectLst/>
                <a:latin typeface="UBHelvetica"/>
              </a:rPr>
              <a:t>χρόνο</a:t>
            </a:r>
            <a:r>
              <a:rPr lang="el-GR">
                <a:effectLst/>
                <a:latin typeface="UBHelvetica"/>
              </a:rPr>
              <a:t> </a:t>
            </a:r>
            <a:r>
              <a:rPr lang="el-GR" err="1">
                <a:effectLst/>
                <a:latin typeface="UBHelvetica"/>
              </a:rPr>
              <a:t>λειτουργίας</a:t>
            </a:r>
            <a:r>
              <a:rPr lang="el-GR">
                <a:effectLst/>
                <a:latin typeface="UBHelvetica"/>
              </a:rPr>
              <a:t> του </a:t>
            </a:r>
            <a:r>
              <a:rPr lang="el-GR" err="1">
                <a:effectLst/>
                <a:latin typeface="UBHelvetica"/>
              </a:rPr>
              <a:t>εμβόλου</a:t>
            </a:r>
            <a:r>
              <a:rPr lang="el-GR">
                <a:effectLst/>
                <a:latin typeface="UBHelvetica"/>
              </a:rPr>
              <a:t> </a:t>
            </a:r>
            <a:endParaRPr lang="el-GR">
              <a:effectLst/>
            </a:endParaRPr>
          </a:p>
          <a:p>
            <a:pPr algn="l"/>
            <a:endParaRPr lang="el-GR"/>
          </a:p>
        </p:txBody>
      </p:sp>
      <p:cxnSp>
        <p:nvCxnSpPr>
          <p:cNvPr id="19" name="Straight Connector 18">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15263" y="0"/>
            <a:ext cx="214342" cy="685501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Εικόνα που περιέχει μοτίβο, χαρτί περιτυλίγματος, ύφασμα&#10;&#10;Περιγραφή που δημιουργήθηκε αυτόματα">
            <a:extLst>
              <a:ext uri="{FF2B5EF4-FFF2-40B4-BE49-F238E27FC236}">
                <a16:creationId xmlns:a16="http://schemas.microsoft.com/office/drawing/2014/main" id="{B267BE27-97A3-E1C4-C265-E03E91DEEABD}"/>
              </a:ext>
            </a:extLst>
          </p:cNvPr>
          <p:cNvPicPr>
            <a:picLocks noChangeAspect="1"/>
          </p:cNvPicPr>
          <p:nvPr/>
        </p:nvPicPr>
        <p:blipFill>
          <a:blip r:embed="rId2"/>
          <a:stretch>
            <a:fillRect/>
          </a:stretch>
        </p:blipFill>
        <p:spPr>
          <a:xfrm>
            <a:off x="8678358" y="2538653"/>
            <a:ext cx="2980242" cy="1780694"/>
          </a:xfrm>
          <a:prstGeom prst="rect">
            <a:avLst/>
          </a:prstGeom>
        </p:spPr>
      </p:pic>
      <p:pic>
        <p:nvPicPr>
          <p:cNvPr id="9" name="Εικόνα 8" descr="Εικόνα που περιέχει σκίτσο/σχέδιο, ζωγραφιά, εικονογράφηση, τέχνη&#10;&#10;Περιγραφή που δημιουργήθηκε αυτόματα">
            <a:extLst>
              <a:ext uri="{FF2B5EF4-FFF2-40B4-BE49-F238E27FC236}">
                <a16:creationId xmlns:a16="http://schemas.microsoft.com/office/drawing/2014/main" id="{27FB327A-9566-31B4-D787-39C5E5E13DEC}"/>
              </a:ext>
            </a:extLst>
          </p:cNvPr>
          <p:cNvPicPr>
            <a:picLocks noChangeAspect="1"/>
          </p:cNvPicPr>
          <p:nvPr/>
        </p:nvPicPr>
        <p:blipFill>
          <a:blip r:embed="rId3"/>
          <a:stretch>
            <a:fillRect/>
          </a:stretch>
        </p:blipFill>
        <p:spPr>
          <a:xfrm>
            <a:off x="5905500" y="500303"/>
            <a:ext cx="6286500" cy="4076700"/>
          </a:xfrm>
          <a:prstGeom prst="rect">
            <a:avLst/>
          </a:prstGeom>
        </p:spPr>
      </p:pic>
    </p:spTree>
    <p:extLst>
      <p:ext uri="{BB962C8B-B14F-4D97-AF65-F5344CB8AC3E}">
        <p14:creationId xmlns:p14="http://schemas.microsoft.com/office/powerpoint/2010/main" val="3665027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CEF6908-43ED-5943-836A-8D57CF1665AA}"/>
              </a:ext>
            </a:extLst>
          </p:cNvPr>
          <p:cNvSpPr>
            <a:spLocks noGrp="1"/>
          </p:cNvSpPr>
          <p:nvPr>
            <p:ph type="title"/>
          </p:nvPr>
        </p:nvSpPr>
        <p:spPr>
          <a:xfrm>
            <a:off x="1143001" y="533400"/>
            <a:ext cx="6008914" cy="1683487"/>
          </a:xfrm>
        </p:spPr>
        <p:txBody>
          <a:bodyPr>
            <a:normAutofit/>
          </a:bodyPr>
          <a:lstStyle/>
          <a:p>
            <a:r>
              <a:rPr lang="el-GR" sz="4100">
                <a:effectLst/>
                <a:latin typeface="Arial,Bold"/>
              </a:rPr>
              <a:t>ΕΞΑΓΩΓΗ ΚΑΥΣΑΕΡΙΩΝ </a:t>
            </a:r>
            <a:br>
              <a:rPr lang="el-GR" sz="4100">
                <a:effectLst/>
              </a:rPr>
            </a:br>
            <a:endParaRPr lang="el-GR" sz="4100"/>
          </a:p>
        </p:txBody>
      </p:sp>
      <p:cxnSp>
        <p:nvCxnSpPr>
          <p:cNvPr id="31" name="Straight Connector 30">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Εικόνα 5" descr="Εικόνα που περιέχει clipart, εικονογράφηση, σχεδίαση, τέχνη&#10;&#10;Περιγραφή που δημιουργήθηκε αυτόματα">
            <a:extLst>
              <a:ext uri="{FF2B5EF4-FFF2-40B4-BE49-F238E27FC236}">
                <a16:creationId xmlns:a16="http://schemas.microsoft.com/office/drawing/2014/main" id="{BAAA451E-540A-9105-86EF-7D2AC68B2A3F}"/>
              </a:ext>
            </a:extLst>
          </p:cNvPr>
          <p:cNvPicPr>
            <a:picLocks noChangeAspect="1"/>
          </p:cNvPicPr>
          <p:nvPr/>
        </p:nvPicPr>
        <p:blipFill rotWithShape="1">
          <a:blip r:embed="rId2"/>
          <a:srcRect l="2524"/>
          <a:stretch/>
        </p:blipFill>
        <p:spPr>
          <a:xfrm>
            <a:off x="7963785" y="10"/>
            <a:ext cx="4228215" cy="6857990"/>
          </a:xfrm>
          <a:prstGeom prst="rect">
            <a:avLst/>
          </a:prstGeom>
        </p:spPr>
      </p:pic>
      <p:graphicFrame>
        <p:nvGraphicFramePr>
          <p:cNvPr id="5" name="Θέση περιεχομένου 2">
            <a:extLst>
              <a:ext uri="{FF2B5EF4-FFF2-40B4-BE49-F238E27FC236}">
                <a16:creationId xmlns:a16="http://schemas.microsoft.com/office/drawing/2014/main" id="{C0047211-339D-B169-1C4D-9C6188950FF5}"/>
              </a:ext>
            </a:extLst>
          </p:cNvPr>
          <p:cNvGraphicFramePr>
            <a:graphicFrameLocks noGrp="1"/>
          </p:cNvGraphicFramePr>
          <p:nvPr>
            <p:ph idx="1"/>
            <p:extLst>
              <p:ext uri="{D42A27DB-BD31-4B8C-83A1-F6EECF244321}">
                <p14:modId xmlns:p14="http://schemas.microsoft.com/office/powerpoint/2010/main" val="3892455231"/>
              </p:ext>
            </p:extLst>
          </p:nvPr>
        </p:nvGraphicFramePr>
        <p:xfrm>
          <a:off x="104931" y="1469035"/>
          <a:ext cx="8034728" cy="4991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7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BF5AC8-E1E0-E5E7-3D9F-1918426779EF}"/>
              </a:ext>
            </a:extLst>
          </p:cNvPr>
          <p:cNvSpPr>
            <a:spLocks noGrp="1"/>
          </p:cNvSpPr>
          <p:nvPr>
            <p:ph type="title"/>
          </p:nvPr>
        </p:nvSpPr>
        <p:spPr/>
        <p:txBody>
          <a:bodyPr/>
          <a:lstStyle/>
          <a:p>
            <a:r>
              <a:rPr lang="el-GR" dirty="0" err="1"/>
              <a:t>Εξαγωγη</a:t>
            </a:r>
            <a:r>
              <a:rPr lang="el-GR" dirty="0"/>
              <a:t> </a:t>
            </a:r>
            <a:r>
              <a:rPr lang="el-GR" dirty="0" err="1"/>
              <a:t>καυσαεριων</a:t>
            </a:r>
            <a:endParaRPr lang="el-GR" dirty="0"/>
          </a:p>
        </p:txBody>
      </p:sp>
      <p:sp>
        <p:nvSpPr>
          <p:cNvPr id="3" name="Θέση περιεχομένου 2">
            <a:extLst>
              <a:ext uri="{FF2B5EF4-FFF2-40B4-BE49-F238E27FC236}">
                <a16:creationId xmlns:a16="http://schemas.microsoft.com/office/drawing/2014/main" id="{47BCFDCC-CC13-D412-27E7-F26935C3974D}"/>
              </a:ext>
            </a:extLst>
          </p:cNvPr>
          <p:cNvSpPr>
            <a:spLocks noGrp="1"/>
          </p:cNvSpPr>
          <p:nvPr>
            <p:ph idx="1"/>
          </p:nvPr>
        </p:nvSpPr>
        <p:spPr/>
        <p:txBody>
          <a:bodyPr/>
          <a:lstStyle/>
          <a:p>
            <a:r>
              <a:rPr lang="el-GR" sz="1800" dirty="0">
                <a:effectLst/>
                <a:latin typeface="Arial,Bold"/>
              </a:rPr>
              <a:t>Η ΦΑΣΗ ΤΗΣ ΕΞΑΓΩΓΗΣ ΟΛΟΚΛΗΡΩΝΕΤΑΙ ΟΤΑΝ ΤΟ ΕΜΒΟΛΟ ΦΤΑΣΕΙ ΣΤΟ ΑΝΣ, ΟΠΟΤΕ ΚΑΙ ΚΛΕΙΝΕΙ Η ΒΑΛΒΙΔΑ ΕΞΑΓΩΓΗΣ. </a:t>
            </a:r>
            <a:endParaRPr lang="el-GR" dirty="0">
              <a:effectLst/>
            </a:endParaRPr>
          </a:p>
          <a:p>
            <a:r>
              <a:rPr lang="el-GR" sz="1800" dirty="0">
                <a:effectLst/>
                <a:latin typeface="Arial,Bold"/>
              </a:rPr>
              <a:t>ΚΑΙ ΑΥΤΗ Η ΦΑΣΗ ΠΡΑΓΜΑΤΟΠΟΙΕΙΤΑΙ ΑΝΤΛΩΝΤΑΣ ΜΗΧΑΝΙΚΗ ΕΝΕΡΓΕΙΑ ΑΠΟ ΤΟ ΣΦΟΝΔΥΛΟ </a:t>
            </a:r>
            <a:endParaRPr lang="el-GR" dirty="0">
              <a:effectLst/>
            </a:endParaRPr>
          </a:p>
          <a:p>
            <a:endParaRPr lang="el-GR" dirty="0"/>
          </a:p>
        </p:txBody>
      </p:sp>
    </p:spTree>
    <p:extLst>
      <p:ext uri="{BB962C8B-B14F-4D97-AF65-F5344CB8AC3E}">
        <p14:creationId xmlns:p14="http://schemas.microsoft.com/office/powerpoint/2010/main" val="33165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τέχνη&#10;&#10;Περιγραφή που δημιουργήθηκε αυτόματα με μέτριο επίπεδο εμπιστοσύνης">
            <a:extLst>
              <a:ext uri="{FF2B5EF4-FFF2-40B4-BE49-F238E27FC236}">
                <a16:creationId xmlns:a16="http://schemas.microsoft.com/office/drawing/2014/main" id="{3470A7C1-EE5B-1914-ACFD-BB2E055330CC}"/>
              </a:ext>
            </a:extLst>
          </p:cNvPr>
          <p:cNvPicPr>
            <a:picLocks noGrp="1" noChangeAspect="1"/>
          </p:cNvPicPr>
          <p:nvPr>
            <p:ph idx="1"/>
          </p:nvPr>
        </p:nvPicPr>
        <p:blipFill>
          <a:blip r:embed="rId2"/>
          <a:stretch>
            <a:fillRect/>
          </a:stretch>
        </p:blipFill>
        <p:spPr>
          <a:xfrm>
            <a:off x="1862667" y="148506"/>
            <a:ext cx="8658308" cy="6709493"/>
          </a:xfrm>
        </p:spPr>
      </p:pic>
    </p:spTree>
    <p:extLst>
      <p:ext uri="{BB962C8B-B14F-4D97-AF65-F5344CB8AC3E}">
        <p14:creationId xmlns:p14="http://schemas.microsoft.com/office/powerpoint/2010/main" val="348009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58E681E-20ED-6BCB-7C08-57EB0B0765AA}"/>
              </a:ext>
            </a:extLst>
          </p:cNvPr>
          <p:cNvSpPr>
            <a:spLocks noGrp="1"/>
          </p:cNvSpPr>
          <p:nvPr>
            <p:ph type="title"/>
          </p:nvPr>
        </p:nvSpPr>
        <p:spPr>
          <a:xfrm>
            <a:off x="454151" y="533400"/>
            <a:ext cx="5524499" cy="1671639"/>
          </a:xfrm>
        </p:spPr>
        <p:txBody>
          <a:bodyPr>
            <a:normAutofit/>
          </a:bodyPr>
          <a:lstStyle/>
          <a:p>
            <a:r>
              <a:rPr lang="el-GR" sz="4100" dirty="0"/>
              <a:t>2Χ ΒΕΝΖΙΝΟΜΗΧΑΝΕΣ</a:t>
            </a:r>
          </a:p>
        </p:txBody>
      </p:sp>
      <p:sp>
        <p:nvSpPr>
          <p:cNvPr id="3" name="Θέση περιεχομένου 2">
            <a:extLst>
              <a:ext uri="{FF2B5EF4-FFF2-40B4-BE49-F238E27FC236}">
                <a16:creationId xmlns:a16="http://schemas.microsoft.com/office/drawing/2014/main" id="{C115A424-B796-E4DF-D3DC-73C6151F242C}"/>
              </a:ext>
            </a:extLst>
          </p:cNvPr>
          <p:cNvSpPr>
            <a:spLocks noGrp="1"/>
          </p:cNvSpPr>
          <p:nvPr>
            <p:ph idx="1"/>
          </p:nvPr>
        </p:nvSpPr>
        <p:spPr>
          <a:xfrm>
            <a:off x="454151" y="1625600"/>
            <a:ext cx="6250947" cy="4698999"/>
          </a:xfrm>
        </p:spPr>
        <p:txBody>
          <a:bodyPr>
            <a:normAutofit/>
          </a:bodyPr>
          <a:lstStyle/>
          <a:p>
            <a:pPr marL="0" indent="0">
              <a:lnSpc>
                <a:spcPct val="90000"/>
              </a:lnSpc>
              <a:buNone/>
            </a:pPr>
            <a:endParaRPr lang="el-GR" sz="1700" dirty="0">
              <a:effectLst/>
              <a:latin typeface="Arial,Bold"/>
            </a:endParaRPr>
          </a:p>
          <a:p>
            <a:pPr marL="0" indent="0">
              <a:lnSpc>
                <a:spcPct val="90000"/>
              </a:lnSpc>
              <a:buNone/>
            </a:pPr>
            <a:r>
              <a:rPr lang="el-GR" sz="2000" dirty="0">
                <a:effectLst/>
                <a:latin typeface="Arial,Bold"/>
              </a:rPr>
              <a:t>Η ΠΡΩΤΗ ΦΑΣΗ ΛΕΙΤΟΥΡΓΙΑΣ ΞΕΚΙΝΑ ΜΕ ΤΟ ΕΜΒΟΛΟ ΝΑ ΒΡΙΣΚΕΤΑΙ ΣΤΟ ΑΝΣ. </a:t>
            </a:r>
            <a:endParaRPr lang="el-GR" sz="2000" dirty="0">
              <a:effectLst/>
            </a:endParaRPr>
          </a:p>
          <a:p>
            <a:pPr marL="0" indent="0">
              <a:lnSpc>
                <a:spcPct val="90000"/>
              </a:lnSpc>
              <a:buNone/>
            </a:pPr>
            <a:r>
              <a:rPr lang="el-GR" sz="2000" dirty="0">
                <a:effectLst/>
                <a:latin typeface="Arial,Bold"/>
              </a:rPr>
              <a:t>ΤΟ ΜΙΓΜΑ ΑΕΡΑ - ΚΑΥΣΙΜΟΥ ΕΝΤΟΣ ΤΟΥ ΕΠΙΖΗΜΙΟΥ ΟΓΚΟΥ ΒΡΙΣΚΕΤΑΙ ΣΕ ΥΨΗΛΗ ΠΙΕΣΗ ΚΑΙ ΘΕΡΜΟΚΡΑΣΙΑ ΛΟΓΩ ΤΗΣ ΠΡΟΗΓΗΘΕΙΣΑΣ ΣΥΜΠΙΕΣΕΩΣ. </a:t>
            </a:r>
            <a:endParaRPr lang="el-GR" sz="2000" dirty="0">
              <a:effectLst/>
            </a:endParaRPr>
          </a:p>
          <a:p>
            <a:pPr marL="0" indent="0">
              <a:lnSpc>
                <a:spcPct val="90000"/>
              </a:lnSpc>
              <a:buNone/>
            </a:pPr>
            <a:r>
              <a:rPr lang="el-GR" sz="2000" dirty="0">
                <a:effectLst/>
                <a:latin typeface="Arial,Bold"/>
              </a:rPr>
              <a:t>Ο ΣΠΙΝΘΗΡΙΣΤΗΣ ΠΡΟΚΑΛΕΙ ΤΗΝ ΕΝΑΥΣΗ ΤΟΥ ΜΕΙΓΜΑΤΟΣ, ΕΝΩ Η ΦΛΟΓΑ ΔΙΑΔΙΔΕΤΑΙ ΤΑΧΥΤΑΤΑ ΣΕ ΟΛΟ ΤΟΝ ΟΓΚΟ ΤΟΥ ΘΑΛΑΜΟΥ ΚΑΥΣΕΩΣ. </a:t>
            </a:r>
            <a:endParaRPr lang="el-GR" sz="2000" dirty="0">
              <a:effectLst/>
            </a:endParaRPr>
          </a:p>
          <a:p>
            <a:pPr marL="0" indent="0">
              <a:lnSpc>
                <a:spcPct val="90000"/>
              </a:lnSpc>
              <a:buNone/>
            </a:pPr>
            <a:r>
              <a:rPr lang="el-GR" sz="2000" dirty="0">
                <a:effectLst/>
                <a:latin typeface="Arial,Bold"/>
              </a:rPr>
              <a:t>Η ΚΑΥΣΗ ΤΟΥ ΚΑΥΣΙΜΟΥ ΜΕΙΓΜΑΤΟΣ ΑΠΕΛΕΥΘΕΡΩΝΕΙ ΣΗΜΑΝΤΙΚΑ ΠΟΣΑ ΘΕΡΜΟΤΗΤΑΣ, ΑΥΞΑΝΟΝΤΑΣ ΤΗ ΘΕΡΜΟΚΡΑΣΙΑ ΚΑΙ ΤΗΝ ΠΙΕΣΗ ΜΕΣΑ ΣΤΟΝ ΚΥΛΙΝΔΡΟ. </a:t>
            </a:r>
            <a:endParaRPr lang="el-GR" sz="2000" dirty="0">
              <a:effectLst/>
            </a:endParaRPr>
          </a:p>
          <a:p>
            <a:pPr>
              <a:lnSpc>
                <a:spcPct val="90000"/>
              </a:lnSpc>
            </a:pPr>
            <a:endParaRPr lang="el-GR" sz="1700" dirty="0"/>
          </a:p>
        </p:txBody>
      </p:sp>
      <p:cxnSp>
        <p:nvCxnSpPr>
          <p:cNvPr id="15" name="Straight Connector 14">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30398" y="-1"/>
            <a:ext cx="2559923"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1874503-FE8B-408C-ABAF-2B72BAC29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741182" y="0"/>
            <a:ext cx="725518"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8" name="Εικόνα 7" descr="Εικόνα που περιέχει σκίτσο/σχέδιο, καρτούν, clipart, ζωγραφιά&#10;&#10;Περιγραφή που δημιουργήθηκε αυτόματα">
            <a:extLst>
              <a:ext uri="{FF2B5EF4-FFF2-40B4-BE49-F238E27FC236}">
                <a16:creationId xmlns:a16="http://schemas.microsoft.com/office/drawing/2014/main" id="{E268700F-F162-12A1-7BF1-F3B2B1B86163}"/>
              </a:ext>
            </a:extLst>
          </p:cNvPr>
          <p:cNvPicPr>
            <a:picLocks noChangeAspect="1"/>
          </p:cNvPicPr>
          <p:nvPr/>
        </p:nvPicPr>
        <p:blipFill>
          <a:blip r:embed="rId2"/>
          <a:stretch>
            <a:fillRect/>
          </a:stretch>
        </p:blipFill>
        <p:spPr>
          <a:xfrm>
            <a:off x="6864099" y="533400"/>
            <a:ext cx="5327901" cy="5791199"/>
          </a:xfrm>
          <a:prstGeom prst="rect">
            <a:avLst/>
          </a:prstGeom>
        </p:spPr>
      </p:pic>
    </p:spTree>
    <p:extLst>
      <p:ext uri="{BB962C8B-B14F-4D97-AF65-F5344CB8AC3E}">
        <p14:creationId xmlns:p14="http://schemas.microsoft.com/office/powerpoint/2010/main" val="407894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CE2468E-030F-2126-64B8-AC6A3E2C3972}"/>
              </a:ext>
            </a:extLst>
          </p:cNvPr>
          <p:cNvSpPr>
            <a:spLocks noGrp="1"/>
          </p:cNvSpPr>
          <p:nvPr>
            <p:ph idx="1"/>
          </p:nvPr>
        </p:nvSpPr>
        <p:spPr>
          <a:xfrm>
            <a:off x="321733" y="321734"/>
            <a:ext cx="6972193" cy="5712244"/>
          </a:xfrm>
        </p:spPr>
        <p:txBody>
          <a:bodyPr>
            <a:normAutofit fontScale="92500" lnSpcReduction="20000"/>
          </a:bodyPr>
          <a:lstStyle/>
          <a:p>
            <a:pPr marL="0" indent="0">
              <a:lnSpc>
                <a:spcPct val="90000"/>
              </a:lnSpc>
              <a:buNone/>
            </a:pPr>
            <a:r>
              <a:rPr lang="el-GR" dirty="0">
                <a:effectLst/>
                <a:latin typeface="Arial,Bold"/>
              </a:rPr>
              <a:t>ΚΑΘΩΣ ΤΟ ΕΜΒΟΛΟ ΠΛΗΣΙΑΖΕΙ ΣΤΟ ΚΝΣ, ΑΠΟΚΑΛΥΠΤΕΙ ΠΡΩΤΑ ΤΗ ΘΥΡΙΔΑ ΕΞΑΓΩΓΗΣ, ΜΕ ΑΠΟΤΕΛΕΣΜΑ ΤΗΝ ΕΝΑΡΞΗ ΤΗΣ ΦΑΣΕΩΣ ΕΞΑΓΩΓΗΣ. </a:t>
            </a:r>
            <a:endParaRPr lang="el-GR" dirty="0">
              <a:effectLst/>
            </a:endParaRPr>
          </a:p>
          <a:p>
            <a:pPr marL="0" indent="0">
              <a:lnSpc>
                <a:spcPct val="90000"/>
              </a:lnSpc>
              <a:buNone/>
            </a:pPr>
            <a:r>
              <a:rPr lang="el-GR" dirty="0">
                <a:effectLst/>
                <a:latin typeface="Arial,Bold"/>
              </a:rPr>
              <a:t>Η ΔΕΥΤΕΡΗ ΦΑΣΗ ΛΕΙΤΟΥΡΓΙΑΣ ΞΕΚΙΝΑ ΜΕ ΤΟ ΕΜΒΟΛΟ ΝΑ ΒΡΙΣΚΕΤΑΙ ΛΙΓΟ ΠΡΙΝ ΤΟ ΚΝΣ, ΤΗ ΣΤΙΓΜΗ ΠΟΥ ΑΡΧΙΖΕΙ ΝΑ ΑΠΟΚΑΛΥΠΤΕΙ ΤΗ ΘΥΡΙΔΑ ΕΞΑΓΩΓΗΣ. </a:t>
            </a:r>
            <a:endParaRPr lang="el-GR" dirty="0">
              <a:effectLst/>
            </a:endParaRPr>
          </a:p>
          <a:p>
            <a:pPr marL="0" indent="0">
              <a:lnSpc>
                <a:spcPct val="90000"/>
              </a:lnSpc>
              <a:buNone/>
            </a:pPr>
            <a:r>
              <a:rPr lang="el-GR" dirty="0">
                <a:effectLst/>
                <a:latin typeface="Arial,Bold"/>
              </a:rPr>
              <a:t>ΚΑΘΩΣ ΤΟ ΚΙΝΟΥΜΕΝΟ ΠΡΟΣ ΤΟ ΚΝΣ ΕΜΒΟΛΟ ΑΠΟΚΑΛΥΠΤΕΙ ΣΤΑΔΙΑΚΑ ΚΑΙ</a:t>
            </a:r>
            <a:br>
              <a:rPr lang="el-GR" dirty="0">
                <a:effectLst/>
                <a:latin typeface="Arial,Bold"/>
              </a:rPr>
            </a:br>
            <a:r>
              <a:rPr lang="el-GR" dirty="0">
                <a:effectLst/>
                <a:latin typeface="Arial,Bold"/>
              </a:rPr>
              <a:t>ΤΗ ΘΥΡΙΔΑ ΕΙΣΑΓΩΓΗΣ (ΑΦΟΥ ΕΧΕΙ ΠΕΣΕΙ ΑΡΚΕΤΑ Η ΠΙΕΣΗ ΕΝΤΟΣ ΤΟΥ ΚΥΛΙΝΔΡΟΥ), ΑΡΧΙΖΕΙ ΤΑΥΤΟΧΡΟΝΑ, Η ΦΑΣΗ ΤΗΣ ΕΙΣΑΓΩΓΗΣ ΤΟΥ ΚΑΥΣΙΜΟΥ ΜΕΙΓΜΑΤΟΣ. ΣΥΝΕΠΩΣ, ΓΙΑ ΚΑΠΟΙΟ ΧΡΟΝΙΚΟ ΔΙΑΣΤΗΜΑ, ΟΙ ΦΑΣΕΙΣ ΕΞΑΓΩΓΗΣ ΤΩΝ ΚΑΥΣΑΕΡΙΩΝ ΚΑΙ ΟΙ ΦΑΣΕΙΣ ΕΙΣΑΓΩΓΗΣ ΤΟΥ ΜΕΙΓΜΑΤΟΣ ΑΕΡΑ- ΚΑΥΣΙΜΟΥ ΠΡΑΓΜΑΤΟΠΟΙΟΥΝΤΑΙ ΤΑΥΤΟΧΡΟΝΑ. </a:t>
            </a:r>
            <a:endParaRPr lang="el-GR" dirty="0">
              <a:effectLst/>
            </a:endParaRPr>
          </a:p>
          <a:p>
            <a:pPr marL="0" indent="0">
              <a:lnSpc>
                <a:spcPct val="90000"/>
              </a:lnSpc>
              <a:buNone/>
            </a:pPr>
            <a:r>
              <a:rPr lang="el-GR" dirty="0">
                <a:effectLst/>
                <a:latin typeface="Arial,Bold"/>
              </a:rPr>
              <a:t>ΜΕ ΤΗΝ ΑΝΟΔΟ ΤΟΥ ΕΜΒΟΛΟΥ ΠΡΟΣ ΤΟ ΑΝΣ ΚΛΕΙΝΕΙ Η ΘΥΡΙΔΑ ΕΞΑΓΩΓΗΣ ΟΛΟΚΛΗΡΩΝΟΝΤΑΣ ΤΗΝ ΑΝΤΙΣΤΟΙΧΗ ΦΑΣΗ. </a:t>
            </a:r>
            <a:endParaRPr lang="el-GR" dirty="0">
              <a:effectLst/>
            </a:endParaRPr>
          </a:p>
          <a:p>
            <a:pPr marL="0" indent="0">
              <a:lnSpc>
                <a:spcPct val="90000"/>
              </a:lnSpc>
              <a:buNone/>
            </a:pPr>
            <a:endParaRPr lang="el-GR" sz="1500" dirty="0">
              <a:effectLst/>
              <a:latin typeface="Arial,Bold"/>
            </a:endParaRPr>
          </a:p>
          <a:p>
            <a:pPr marL="0" indent="0">
              <a:lnSpc>
                <a:spcPct val="90000"/>
              </a:lnSpc>
              <a:buNone/>
            </a:pPr>
            <a:endParaRPr lang="el-GR" sz="1500" dirty="0">
              <a:effectLst/>
            </a:endParaRPr>
          </a:p>
          <a:p>
            <a:pPr marL="0" indent="0">
              <a:lnSpc>
                <a:spcPct val="90000"/>
              </a:lnSpc>
              <a:buNone/>
            </a:pPr>
            <a:endParaRPr lang="el-GR" sz="1500" dirty="0"/>
          </a:p>
        </p:txBody>
      </p:sp>
      <p:cxnSp>
        <p:nvCxnSpPr>
          <p:cNvPr id="19" name="Straight Connector 18">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6" descr="Εικόνα που περιέχει σκίτσο/σχέδιο, ζωγραφιά, καρτούν, εικονογράφηση&#10;&#10;Περιγραφή που δημιουργήθηκε αυτόματα">
            <a:extLst>
              <a:ext uri="{FF2B5EF4-FFF2-40B4-BE49-F238E27FC236}">
                <a16:creationId xmlns:a16="http://schemas.microsoft.com/office/drawing/2014/main" id="{2BCC2A25-6724-E3F2-FA69-EFA805CE29CB}"/>
              </a:ext>
            </a:extLst>
          </p:cNvPr>
          <p:cNvPicPr>
            <a:picLocks noChangeAspect="1"/>
          </p:cNvPicPr>
          <p:nvPr/>
        </p:nvPicPr>
        <p:blipFill rotWithShape="1">
          <a:blip r:embed="rId2"/>
          <a:srcRect l="10177" r="18957"/>
          <a:stretch/>
        </p:blipFill>
        <p:spPr>
          <a:xfrm>
            <a:off x="7963785" y="10"/>
            <a:ext cx="4228215" cy="6857990"/>
          </a:xfrm>
          <a:prstGeom prst="rect">
            <a:avLst/>
          </a:prstGeom>
        </p:spPr>
      </p:pic>
    </p:spTree>
    <p:extLst>
      <p:ext uri="{BB962C8B-B14F-4D97-AF65-F5344CB8AC3E}">
        <p14:creationId xmlns:p14="http://schemas.microsoft.com/office/powerpoint/2010/main" val="92838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5C9426-C8CD-8D15-6FF9-334549287590}"/>
              </a:ext>
            </a:extLst>
          </p:cNvPr>
          <p:cNvSpPr>
            <a:spLocks noGrp="1"/>
          </p:cNvSpPr>
          <p:nvPr>
            <p:ph type="title"/>
          </p:nvPr>
        </p:nvSpPr>
        <p:spPr>
          <a:xfrm>
            <a:off x="5230906" y="533401"/>
            <a:ext cx="6427694" cy="1111254"/>
          </a:xfrm>
        </p:spPr>
        <p:txBody>
          <a:bodyPr>
            <a:normAutofit/>
          </a:bodyPr>
          <a:lstStyle/>
          <a:p>
            <a:pPr algn="r"/>
            <a:r>
              <a:rPr lang="el-GR" sz="2000">
                <a:effectLst/>
                <a:latin typeface="Arial,Bold"/>
              </a:rPr>
              <a:t>Η ΤΡΙΤΗ ΦΑΣΗ ΛΕΙΤΟΥΡΓΙΑΣ</a:t>
            </a:r>
            <a:endParaRPr lang="el-GR" sz="2000"/>
          </a:p>
        </p:txBody>
      </p:sp>
      <p:sp>
        <p:nvSpPr>
          <p:cNvPr id="3" name="Θέση περιεχομένου 2">
            <a:extLst>
              <a:ext uri="{FF2B5EF4-FFF2-40B4-BE49-F238E27FC236}">
                <a16:creationId xmlns:a16="http://schemas.microsoft.com/office/drawing/2014/main" id="{9F65FFB9-8755-6104-67F9-8F2189B081CF}"/>
              </a:ext>
            </a:extLst>
          </p:cNvPr>
          <p:cNvSpPr>
            <a:spLocks noGrp="1"/>
          </p:cNvSpPr>
          <p:nvPr>
            <p:ph idx="1"/>
          </p:nvPr>
        </p:nvSpPr>
        <p:spPr>
          <a:xfrm>
            <a:off x="5049839" y="1754841"/>
            <a:ext cx="6481170" cy="4569758"/>
          </a:xfrm>
        </p:spPr>
        <p:txBody>
          <a:bodyPr anchor="ctr">
            <a:normAutofit/>
          </a:bodyPr>
          <a:lstStyle/>
          <a:p>
            <a:pPr marL="0" indent="0">
              <a:lnSpc>
                <a:spcPct val="90000"/>
              </a:lnSpc>
              <a:buNone/>
            </a:pPr>
            <a:r>
              <a:rPr lang="el-GR" sz="2200">
                <a:effectLst/>
                <a:latin typeface="Arial,Bold"/>
              </a:rPr>
              <a:t>ΞΕΚΙΝΑ ΜΕ ΤΗΝ ΑΠΟΚΑΛΥΨΗ ΤΗΣ ΘΥΡΙΔΑΣ ΕΙΣΑΓΩΓΗΣ – ΣΑΡΩΣΕΩΣ ΛΙΓΟ ΜΕΤΑ ΤΗΝ ΑΠΟΚΑΛΥΨΗ ΤΗΣ ΘΥΡΙΔΑΣ ΕΞΑΓΩΓΗΣ. </a:t>
            </a:r>
            <a:endParaRPr lang="el-GR" sz="2200"/>
          </a:p>
          <a:p>
            <a:pPr marL="0" indent="0">
              <a:lnSpc>
                <a:spcPct val="90000"/>
              </a:lnSpc>
              <a:buNone/>
            </a:pPr>
            <a:r>
              <a:rPr lang="el-GR" sz="2200">
                <a:effectLst/>
                <a:latin typeface="Arial,Bold"/>
              </a:rPr>
              <a:t>Η ΦΑΣΗ ΟΛΟΚΛΗΡΩΝΕΤΑΙ ΜΕ ΤΟ ΠΛΗΡΕΣ ΚΛΕΙΣΙΜΟ ΤΗΣ ΘΥΡΙΔΑΣ ΚΑΤΑ ΤΗΝ ΑΝΟΔΟ ΤΟΥ ΕΜΒΟΛΟΥ ΑΠΟ ΤΟ ΚΝΣ ΠΡΟΣ ΤΟ ΑΝΣ. </a:t>
            </a:r>
            <a:endParaRPr lang="el-GR" sz="2200">
              <a:effectLst/>
            </a:endParaRPr>
          </a:p>
          <a:p>
            <a:pPr marL="0" indent="0">
              <a:lnSpc>
                <a:spcPct val="90000"/>
              </a:lnSpc>
              <a:buNone/>
            </a:pPr>
            <a:r>
              <a:rPr lang="el-GR" sz="2200">
                <a:effectLst/>
                <a:latin typeface="Arial,Bold"/>
              </a:rPr>
              <a:t>ΓΙΑ ΝΑ ΕΙΝΑΙ ΔΥΝΑΤΗ Η ΕΙΣΑΓΩΓΗ ΤΟΥ ΚΑΥΣΙΜΟΥ ΜΕΙΓΜΑΤΟΣ ΠΡΕΠΕΙ ΝΑ ΕΧΕΙ ΠΕΣΕΙ ΑΡΚΕΤΑ Η ΠΙΕΣΗ ΤΩΝ ΚΑΥΣΑΕΡΙΩΝ ΕΝΤΟΣ ΤΟΥ ΚΥΛΙΝΔΡΟΥ. </a:t>
            </a:r>
            <a:endParaRPr lang="el-GR" sz="2200">
              <a:effectLst/>
            </a:endParaRPr>
          </a:p>
          <a:p>
            <a:pPr marL="0" indent="0">
              <a:lnSpc>
                <a:spcPct val="90000"/>
              </a:lnSpc>
              <a:buNone/>
            </a:pPr>
            <a:r>
              <a:rPr lang="el-GR" sz="2200">
                <a:effectLst/>
                <a:latin typeface="Arial,Bold"/>
              </a:rPr>
              <a:t>ΕΤΣΙ ΔΙΚΑΙΟΛΟΓΕΙΤΑΙ Η ΔΙΑΦΟΡΕΤΙΚΗ ΘΕΣΗ ΤΗΣ ΘΥΡΙΔΑΣ ΕΞΑΓΩΓΗΣ, ΩΣΤΕ ΑΥΤΗ ΝΑ ΑΠΟΚΑΛΥΠΤΕΤΑΙ ΝΩΡΙΤΕΡΑ ΑΠΟ ΤΟ ΕΜΒΟΛΟ. </a:t>
            </a:r>
            <a:endParaRPr lang="el-GR" sz="2200">
              <a:effectLst/>
            </a:endParaRPr>
          </a:p>
          <a:p>
            <a:pPr>
              <a:lnSpc>
                <a:spcPct val="90000"/>
              </a:lnSpc>
            </a:pPr>
            <a:endParaRPr lang="el-GR" sz="2200"/>
          </a:p>
        </p:txBody>
      </p:sp>
      <p:pic>
        <p:nvPicPr>
          <p:cNvPr id="5" name="Εικόνα 4" descr="Εικόνα που περιέχει σκίτσο/σχέδιο, σχεδίαση, εικονογράφηση, τέχνη&#10;&#10;Περιγραφή που δημιουργήθηκε αυτόματα">
            <a:extLst>
              <a:ext uri="{FF2B5EF4-FFF2-40B4-BE49-F238E27FC236}">
                <a16:creationId xmlns:a16="http://schemas.microsoft.com/office/drawing/2014/main" id="{49AE23B7-A294-2EB7-A222-90064CCD6BC9}"/>
              </a:ext>
            </a:extLst>
          </p:cNvPr>
          <p:cNvPicPr>
            <a:picLocks noChangeAspect="1"/>
          </p:cNvPicPr>
          <p:nvPr/>
        </p:nvPicPr>
        <p:blipFill rotWithShape="1">
          <a:blip r:embed="rId2"/>
          <a:srcRect l="960" r="9690" b="-1"/>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19" name="Straight Connector 13">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41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7204FD7-B684-B21D-53B9-E2ADEA1E66CF}"/>
              </a:ext>
            </a:extLst>
          </p:cNvPr>
          <p:cNvSpPr>
            <a:spLocks noGrp="1"/>
          </p:cNvSpPr>
          <p:nvPr>
            <p:ph idx="1"/>
          </p:nvPr>
        </p:nvSpPr>
        <p:spPr>
          <a:xfrm>
            <a:off x="142012" y="745068"/>
            <a:ext cx="7151914" cy="5288910"/>
          </a:xfrm>
        </p:spPr>
        <p:txBody>
          <a:bodyPr>
            <a:normAutofit/>
          </a:bodyPr>
          <a:lstStyle/>
          <a:p>
            <a:pPr marL="0" indent="0">
              <a:lnSpc>
                <a:spcPct val="90000"/>
              </a:lnSpc>
              <a:buNone/>
            </a:pPr>
            <a:r>
              <a:rPr lang="el-GR" dirty="0">
                <a:effectLst/>
                <a:latin typeface="Arial,Bold"/>
              </a:rPr>
              <a:t>ΤΟ ΕΙΣΕΡΧΟΜΕΝΟ ΜΕΙΓΜΑ ΚΑΘΑΡΙΖΕΙ ΤΟ ΧΩΡΟ ΚΑΥΣΕΩΣ, ΣΑΡΩΝΟΝΤΑΣ ΤΟΝ ΚΥΛΙΝΔΡΟ ΚΑΙ ΩΘΩΝΤΑΣ ΤΑ ΚΑΥΣΑΕΡΙΑ ΠΡΟΣ ΤΗΝ ΕΞΑΓΩΓΗ. </a:t>
            </a:r>
            <a:endParaRPr lang="el-GR" dirty="0">
              <a:effectLst/>
            </a:endParaRPr>
          </a:p>
          <a:p>
            <a:pPr marL="0" indent="0">
              <a:lnSpc>
                <a:spcPct val="90000"/>
              </a:lnSpc>
              <a:buNone/>
            </a:pPr>
            <a:r>
              <a:rPr lang="el-GR" dirty="0">
                <a:effectLst/>
                <a:latin typeface="Arial,Bold"/>
              </a:rPr>
              <a:t>ΕΝΩ Η ΛΕΙΤΟΥΡΓΙΑ ΑΥΤΗ ΘΑ ΠΕΡΑΤΩΘΕΙ</a:t>
            </a:r>
            <a:br>
              <a:rPr lang="el-GR" dirty="0">
                <a:effectLst/>
                <a:latin typeface="Arial,Bold"/>
              </a:rPr>
            </a:br>
            <a:r>
              <a:rPr lang="el-GR" dirty="0">
                <a:effectLst/>
                <a:latin typeface="Arial,Bold"/>
              </a:rPr>
              <a:t>ΜΕ ΤΟ ΚΛΕΙΣΙΜΟ ΤΗΣ ΘΥΡΙΔΑΣ ΕΙΣΑΓΩΓΗΣ, Η ΦΑΣΗ ΤΗΣ ΕΞΑΓΩΓΗΣ ΘΑ ΣΥΝΕΧΙΣΤΕΙ ΓΙΑ ΕΝΑ ΜΙΚΡΟ ΧΡΟΝΙΚΟ ΔΙΑΣΤΗΜΑ ΑΚΟΜΗ. </a:t>
            </a:r>
            <a:endParaRPr lang="el-GR" dirty="0">
              <a:effectLst/>
            </a:endParaRPr>
          </a:p>
          <a:p>
            <a:pPr>
              <a:lnSpc>
                <a:spcPct val="90000"/>
              </a:lnSpc>
            </a:pPr>
            <a:endParaRPr lang="el-GR" dirty="0"/>
          </a:p>
        </p:txBody>
      </p:sp>
      <p:cxnSp>
        <p:nvCxnSpPr>
          <p:cNvPr id="12" name="Straight Connector 11">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Εικόνα 4" descr="Εικόνα που περιέχει σκίτσο/σχέδιο, σχεδίαση, εικονογράφηση, τέχνη&#10;&#10;Περιγραφή που δημιουργήθηκε αυτόματα">
            <a:extLst>
              <a:ext uri="{FF2B5EF4-FFF2-40B4-BE49-F238E27FC236}">
                <a16:creationId xmlns:a16="http://schemas.microsoft.com/office/drawing/2014/main" id="{5C3294BE-E1F1-3080-5FA9-91EDBCDD4F33}"/>
              </a:ext>
            </a:extLst>
          </p:cNvPr>
          <p:cNvPicPr>
            <a:picLocks noChangeAspect="1"/>
          </p:cNvPicPr>
          <p:nvPr/>
        </p:nvPicPr>
        <p:blipFill rotWithShape="1">
          <a:blip r:embed="rId2"/>
          <a:srcRect l="4020" r="12076" b="1"/>
          <a:stretch/>
        </p:blipFill>
        <p:spPr>
          <a:xfrm>
            <a:off x="7963785" y="10"/>
            <a:ext cx="4228215" cy="6857990"/>
          </a:xfrm>
          <a:prstGeom prst="rect">
            <a:avLst/>
          </a:prstGeom>
        </p:spPr>
      </p:pic>
    </p:spTree>
    <p:extLst>
      <p:ext uri="{BB962C8B-B14F-4D97-AF65-F5344CB8AC3E}">
        <p14:creationId xmlns:p14="http://schemas.microsoft.com/office/powerpoint/2010/main" val="342040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σκίτσο/σχέδιο, καρτούν, εικονογράφηση, σχεδίαση&#10;&#10;Περιγραφή που δημιουργήθηκε αυτόματα">
            <a:extLst>
              <a:ext uri="{FF2B5EF4-FFF2-40B4-BE49-F238E27FC236}">
                <a16:creationId xmlns:a16="http://schemas.microsoft.com/office/drawing/2014/main" id="{81C8732F-2258-7310-276B-9CCFDAC73AE4}"/>
              </a:ext>
            </a:extLst>
          </p:cNvPr>
          <p:cNvPicPr>
            <a:picLocks noChangeAspect="1"/>
          </p:cNvPicPr>
          <p:nvPr/>
        </p:nvPicPr>
        <p:blipFill rotWithShape="1">
          <a:blip r:embed="rId2"/>
          <a:srcRect l="194"/>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Τίτλος 1">
            <a:extLst>
              <a:ext uri="{FF2B5EF4-FFF2-40B4-BE49-F238E27FC236}">
                <a16:creationId xmlns:a16="http://schemas.microsoft.com/office/drawing/2014/main" id="{BE64E113-4E38-83EB-0BF1-BCA6179A7169}"/>
              </a:ext>
            </a:extLst>
          </p:cNvPr>
          <p:cNvSpPr>
            <a:spLocks noGrp="1"/>
          </p:cNvSpPr>
          <p:nvPr>
            <p:ph type="title"/>
          </p:nvPr>
        </p:nvSpPr>
        <p:spPr>
          <a:xfrm>
            <a:off x="1104901" y="467834"/>
            <a:ext cx="6132605" cy="1738422"/>
          </a:xfrm>
        </p:spPr>
        <p:txBody>
          <a:bodyPr>
            <a:normAutofit/>
          </a:bodyPr>
          <a:lstStyle/>
          <a:p>
            <a:r>
              <a:rPr lang="el-GR" sz="4400" dirty="0">
                <a:effectLst/>
                <a:latin typeface="Arial,Bold"/>
              </a:rPr>
              <a:t>ΦΑΣΗ ΤΗΣ ΣΥΜΠΙΕΣΕΩΣ</a:t>
            </a:r>
            <a:endParaRPr lang="el-GR" dirty="0"/>
          </a:p>
        </p:txBody>
      </p:sp>
      <p:cxnSp>
        <p:nvCxnSpPr>
          <p:cNvPr id="12" name="Straight Connector 11">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30B2869B-A026-D15B-C133-F1EDE4685B1E}"/>
              </a:ext>
            </a:extLst>
          </p:cNvPr>
          <p:cNvSpPr>
            <a:spLocks noGrp="1"/>
          </p:cNvSpPr>
          <p:nvPr>
            <p:ph idx="1"/>
          </p:nvPr>
        </p:nvSpPr>
        <p:spPr>
          <a:xfrm>
            <a:off x="299803" y="2206255"/>
            <a:ext cx="6760564" cy="4118345"/>
          </a:xfrm>
        </p:spPr>
        <p:txBody>
          <a:bodyPr>
            <a:normAutofit/>
          </a:bodyPr>
          <a:lstStyle/>
          <a:p>
            <a:pPr marL="0" indent="0">
              <a:buNone/>
            </a:pPr>
            <a:r>
              <a:rPr lang="el-GR" sz="2200" dirty="0">
                <a:effectLst/>
                <a:latin typeface="Arial,Bold"/>
              </a:rPr>
              <a:t>Η ΦΑΣΗ ΤΗΣ ΣΥΜΠΙΕΣΕΩΣ ΞΕΚΙΝΑ ΜΕ ΤΟ ΕΜΒΟΛΟ ΝΑ ΚΛΕΙΝΕΙ ΕΝΤΕΛΩΣ ΤΗ ΘΥΡΙΔΑ ΕΞΑΓΩΓΗΣ, ΚΑΤΑ ΤΗΝ ΑΝΟΔΟ ΤΟΥ ΠΡΟΣ ΤΟ ΑΝΣ. </a:t>
            </a:r>
            <a:endParaRPr lang="el-GR" sz="2200" dirty="0">
              <a:effectLst/>
            </a:endParaRPr>
          </a:p>
          <a:p>
            <a:pPr marL="0" indent="0">
              <a:buNone/>
            </a:pPr>
            <a:r>
              <a:rPr lang="el-GR" sz="2200" dirty="0">
                <a:effectLst/>
                <a:latin typeface="Arial,Bold"/>
              </a:rPr>
              <a:t>ΑΝΕΡΧΟΜΕΝΟ ΤΟ ΕΜΒΟΛΟ ΜΕΙΩΝΕΙ ΤΟΝ ΟΓΚΟ ΤΟΥ ΚΥΛΙΝΔΡΟΥ, ΜΕ ΑΠΟΤΕΛΕΣΜΑ ΝΑ ΑΥΞΑΝΕΤΑΙ Η ΠΙΕΣΗ ΤΟΥ ΠΕΡΙΕΧΟΜΕΝΟΥ ΜΕΙΓΜΑΤΟΣ ΑΕΡΑ-ΚΑΥΣΙΜΟΥ ΜΑΖΙ ΜΕ ΤΗ ΘΕΡΜΟΚΡΑΣΙΑ ΤΟΥ. </a:t>
            </a:r>
            <a:endParaRPr lang="el-GR" sz="2200" dirty="0">
              <a:effectLst/>
            </a:endParaRPr>
          </a:p>
          <a:p>
            <a:pPr marL="0" indent="0">
              <a:buNone/>
            </a:pPr>
            <a:endParaRPr lang="el-GR" sz="2200" dirty="0"/>
          </a:p>
        </p:txBody>
      </p:sp>
    </p:spTree>
    <p:extLst>
      <p:ext uri="{BB962C8B-B14F-4D97-AF65-F5344CB8AC3E}">
        <p14:creationId xmlns:p14="http://schemas.microsoft.com/office/powerpoint/2010/main" val="398441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00C0E1-1A44-442B-B844-75849C994723}"/>
              </a:ext>
            </a:extLst>
          </p:cNvPr>
          <p:cNvSpPr>
            <a:spLocks noGrp="1"/>
          </p:cNvSpPr>
          <p:nvPr>
            <p:ph type="title"/>
          </p:nvPr>
        </p:nvSpPr>
        <p:spPr/>
        <p:txBody>
          <a:bodyPr/>
          <a:lstStyle/>
          <a:p>
            <a:r>
              <a:rPr lang="el-GR" dirty="0" err="1"/>
              <a:t>Συγκριση</a:t>
            </a:r>
            <a:r>
              <a:rPr lang="el-GR" dirty="0"/>
              <a:t> 2χ-4χ </a:t>
            </a:r>
            <a:r>
              <a:rPr lang="el-GR" dirty="0" err="1"/>
              <a:t>κινητηρα</a:t>
            </a:r>
            <a:endParaRPr lang="el-GR" dirty="0"/>
          </a:p>
        </p:txBody>
      </p:sp>
      <p:sp>
        <p:nvSpPr>
          <p:cNvPr id="3" name="Θέση περιεχομένου 2">
            <a:extLst>
              <a:ext uri="{FF2B5EF4-FFF2-40B4-BE49-F238E27FC236}">
                <a16:creationId xmlns:a16="http://schemas.microsoft.com/office/drawing/2014/main" id="{479D349F-508E-5DCC-C4D4-B06EFD65887E}"/>
              </a:ext>
            </a:extLst>
          </p:cNvPr>
          <p:cNvSpPr>
            <a:spLocks noGrp="1"/>
          </p:cNvSpPr>
          <p:nvPr>
            <p:ph idx="1"/>
          </p:nvPr>
        </p:nvSpPr>
        <p:spPr/>
        <p:txBody>
          <a:bodyPr>
            <a:normAutofit fontScale="92500"/>
          </a:bodyPr>
          <a:lstStyle/>
          <a:p>
            <a:r>
              <a:rPr lang="el-GR" dirty="0" err="1">
                <a:effectLst/>
                <a:latin typeface="UBHelvetica"/>
              </a:rPr>
              <a:t>Γενικα</a:t>
            </a:r>
            <a:r>
              <a:rPr lang="el-GR" dirty="0">
                <a:effectLst/>
                <a:latin typeface="UBHelvetica"/>
              </a:rPr>
              <a:t>́, </a:t>
            </a:r>
            <a:r>
              <a:rPr lang="el-GR" dirty="0" err="1">
                <a:effectLst/>
                <a:latin typeface="UBHelvetica"/>
              </a:rPr>
              <a:t>ένας</a:t>
            </a:r>
            <a:r>
              <a:rPr lang="el-GR" dirty="0">
                <a:effectLst/>
                <a:latin typeface="UBHelvetica"/>
              </a:rPr>
              <a:t> </a:t>
            </a:r>
            <a:r>
              <a:rPr lang="el-GR" dirty="0" err="1">
                <a:effectLst/>
                <a:latin typeface="UBHelvetica"/>
              </a:rPr>
              <a:t>δίχρονος</a:t>
            </a:r>
            <a:r>
              <a:rPr lang="el-GR" dirty="0">
                <a:effectLst/>
                <a:latin typeface="UBHelvetica"/>
              </a:rPr>
              <a:t> </a:t>
            </a:r>
            <a:r>
              <a:rPr lang="el-GR" dirty="0" err="1">
                <a:effectLst/>
                <a:latin typeface="UBHelvetica"/>
              </a:rPr>
              <a:t>κινητήρας</a:t>
            </a:r>
            <a:r>
              <a:rPr lang="el-GR" dirty="0">
                <a:effectLst/>
                <a:latin typeface="UBHelvetica"/>
              </a:rPr>
              <a:t> </a:t>
            </a:r>
            <a:r>
              <a:rPr lang="el-GR" dirty="0" err="1">
                <a:effectLst/>
                <a:latin typeface="UBHelvetica"/>
              </a:rPr>
              <a:t>αποδίδει</a:t>
            </a:r>
            <a:r>
              <a:rPr lang="el-GR" dirty="0">
                <a:effectLst/>
                <a:latin typeface="UBHelvetica"/>
              </a:rPr>
              <a:t>, στην </a:t>
            </a:r>
            <a:r>
              <a:rPr lang="el-GR" dirty="0" err="1">
                <a:effectLst/>
                <a:latin typeface="UBHelvetica"/>
              </a:rPr>
              <a:t>περίπτωση</a:t>
            </a:r>
            <a:r>
              <a:rPr lang="el-GR" dirty="0">
                <a:effectLst/>
                <a:latin typeface="UBHelvetica"/>
              </a:rPr>
              <a:t> </a:t>
            </a:r>
            <a:r>
              <a:rPr lang="el-GR" dirty="0" err="1">
                <a:effectLst/>
                <a:latin typeface="UBHelvetica"/>
              </a:rPr>
              <a:t>συμπίεσης</a:t>
            </a:r>
            <a:r>
              <a:rPr lang="el-GR" dirty="0">
                <a:effectLst/>
                <a:latin typeface="UBHelvetica"/>
              </a:rPr>
              <a:t> του </a:t>
            </a:r>
            <a:r>
              <a:rPr lang="el-GR" dirty="0" err="1">
                <a:effectLst/>
                <a:latin typeface="UBHelvetica"/>
              </a:rPr>
              <a:t>μίγματος</a:t>
            </a:r>
            <a:r>
              <a:rPr lang="el-GR" dirty="0">
                <a:effectLst/>
                <a:latin typeface="UBHelvetica"/>
              </a:rPr>
              <a:t> </a:t>
            </a:r>
            <a:r>
              <a:rPr lang="el-GR" dirty="0" err="1">
                <a:effectLst/>
                <a:latin typeface="UBHelvetica"/>
              </a:rPr>
              <a:t>αέρα-καυσίμου</a:t>
            </a:r>
            <a:r>
              <a:rPr lang="el-GR" dirty="0">
                <a:effectLst/>
                <a:latin typeface="UBHelvetica"/>
              </a:rPr>
              <a:t>, </a:t>
            </a:r>
            <a:r>
              <a:rPr lang="el-GR" b="1" dirty="0">
                <a:effectLst/>
                <a:latin typeface="UBHelvetica"/>
              </a:rPr>
              <a:t>40% </a:t>
            </a:r>
            <a:r>
              <a:rPr lang="el-GR" b="1" dirty="0" err="1">
                <a:effectLst/>
                <a:latin typeface="UBHelvetica"/>
              </a:rPr>
              <a:t>έως</a:t>
            </a:r>
            <a:r>
              <a:rPr lang="el-GR" b="1" dirty="0">
                <a:effectLst/>
                <a:latin typeface="UBHelvetica"/>
              </a:rPr>
              <a:t> 50% </a:t>
            </a:r>
            <a:r>
              <a:rPr lang="el-GR" dirty="0" err="1">
                <a:effectLst/>
                <a:latin typeface="UBHelvetica"/>
              </a:rPr>
              <a:t>περισσότερη</a:t>
            </a:r>
            <a:r>
              <a:rPr lang="el-GR" dirty="0">
                <a:effectLst/>
                <a:latin typeface="UBHelvetica"/>
              </a:rPr>
              <a:t> </a:t>
            </a:r>
            <a:r>
              <a:rPr lang="el-GR" dirty="0" err="1">
                <a:effectLst/>
                <a:latin typeface="UBHelvetica"/>
              </a:rPr>
              <a:t>ισχυ</a:t>
            </a:r>
            <a:r>
              <a:rPr lang="el-GR" dirty="0">
                <a:effectLst/>
                <a:latin typeface="UBHelvetica"/>
              </a:rPr>
              <a:t>́ </a:t>
            </a:r>
            <a:r>
              <a:rPr lang="el-GR" dirty="0" err="1">
                <a:effectLst/>
                <a:latin typeface="UBHelvetica"/>
              </a:rPr>
              <a:t>αλλα</a:t>
            </a:r>
            <a:r>
              <a:rPr lang="el-GR" dirty="0">
                <a:effectLst/>
                <a:latin typeface="UBHelvetica"/>
              </a:rPr>
              <a:t>́ και </a:t>
            </a:r>
            <a:r>
              <a:rPr lang="el-GR" dirty="0" err="1">
                <a:effectLst/>
                <a:latin typeface="UBHelvetica"/>
              </a:rPr>
              <a:t>αυξημένους</a:t>
            </a:r>
            <a:r>
              <a:rPr lang="el-GR" dirty="0">
                <a:effectLst/>
                <a:latin typeface="UBHelvetica"/>
              </a:rPr>
              <a:t> </a:t>
            </a:r>
            <a:r>
              <a:rPr lang="el-GR" dirty="0" err="1">
                <a:effectLst/>
                <a:latin typeface="UBHelvetica"/>
              </a:rPr>
              <a:t>ρυπαντές</a:t>
            </a:r>
            <a:r>
              <a:rPr lang="el-GR" dirty="0">
                <a:effectLst/>
                <a:latin typeface="UBHelvetica"/>
              </a:rPr>
              <a:t>, σε </a:t>
            </a:r>
            <a:r>
              <a:rPr lang="el-GR" dirty="0" err="1">
                <a:effectLst/>
                <a:latin typeface="UBHelvetica"/>
              </a:rPr>
              <a:t>σχέση</a:t>
            </a:r>
            <a:r>
              <a:rPr lang="el-GR" dirty="0">
                <a:effectLst/>
                <a:latin typeface="UBHelvetica"/>
              </a:rPr>
              <a:t> με </a:t>
            </a:r>
            <a:r>
              <a:rPr lang="el-GR" dirty="0" err="1">
                <a:effectLst/>
                <a:latin typeface="UBHelvetica"/>
              </a:rPr>
              <a:t>τετράχρονο</a:t>
            </a:r>
            <a:r>
              <a:rPr lang="el-GR" dirty="0">
                <a:effectLst/>
                <a:latin typeface="UBHelvetica"/>
              </a:rPr>
              <a:t> </a:t>
            </a:r>
            <a:r>
              <a:rPr lang="el-GR" dirty="0" err="1">
                <a:effectLst/>
                <a:latin typeface="UBHelvetica"/>
              </a:rPr>
              <a:t>κινητήρα</a:t>
            </a:r>
            <a:r>
              <a:rPr lang="el-GR" dirty="0">
                <a:effectLst/>
                <a:latin typeface="UBHelvetica"/>
              </a:rPr>
              <a:t> </a:t>
            </a:r>
            <a:r>
              <a:rPr lang="el-GR" dirty="0" err="1">
                <a:effectLst/>
                <a:latin typeface="UBHelvetica"/>
              </a:rPr>
              <a:t>αντίστοιχων</a:t>
            </a:r>
            <a:r>
              <a:rPr lang="el-GR" dirty="0">
                <a:effectLst/>
                <a:latin typeface="UBHelvetica"/>
              </a:rPr>
              <a:t> </a:t>
            </a:r>
            <a:r>
              <a:rPr lang="el-GR" dirty="0" err="1">
                <a:effectLst/>
                <a:latin typeface="UBHelvetica"/>
              </a:rPr>
              <a:t>διαστάσεων</a:t>
            </a:r>
            <a:r>
              <a:rPr lang="el-GR" dirty="0">
                <a:effectLst/>
                <a:latin typeface="UBHelvetica"/>
              </a:rPr>
              <a:t> και </a:t>
            </a:r>
            <a:r>
              <a:rPr lang="el-GR" dirty="0" err="1">
                <a:effectLst/>
                <a:latin typeface="UBHelvetica"/>
              </a:rPr>
              <a:t>στροφών</a:t>
            </a:r>
            <a:r>
              <a:rPr lang="el-GR" dirty="0">
                <a:effectLst/>
                <a:latin typeface="UBHelvetica"/>
              </a:rPr>
              <a:t> </a:t>
            </a:r>
            <a:r>
              <a:rPr lang="el-GR" dirty="0" err="1">
                <a:effectLst/>
                <a:latin typeface="UBHelvetica"/>
              </a:rPr>
              <a:t>λειτουργίας</a:t>
            </a:r>
            <a:r>
              <a:rPr lang="el-GR" dirty="0">
                <a:effectLst/>
                <a:latin typeface="UBHelvetica"/>
              </a:rPr>
              <a:t>. </a:t>
            </a:r>
            <a:r>
              <a:rPr lang="el-GR" dirty="0" err="1">
                <a:effectLst/>
                <a:latin typeface="UBHelvetica"/>
              </a:rPr>
              <a:t>Έτσι</a:t>
            </a:r>
            <a:r>
              <a:rPr lang="el-GR" dirty="0">
                <a:effectLst/>
                <a:latin typeface="UBHelvetica"/>
              </a:rPr>
              <a:t>, </a:t>
            </a:r>
            <a:r>
              <a:rPr lang="el-GR" dirty="0" err="1">
                <a:effectLst/>
                <a:latin typeface="UBHelvetica"/>
              </a:rPr>
              <a:t>ένας</a:t>
            </a:r>
            <a:r>
              <a:rPr lang="el-GR" dirty="0">
                <a:effectLst/>
                <a:latin typeface="UBHelvetica"/>
              </a:rPr>
              <a:t> </a:t>
            </a:r>
            <a:r>
              <a:rPr lang="el-GR" dirty="0" err="1">
                <a:effectLst/>
                <a:latin typeface="UBHelvetica"/>
              </a:rPr>
              <a:t>τετράχρονος</a:t>
            </a:r>
            <a:r>
              <a:rPr lang="el-GR" dirty="0">
                <a:effectLst/>
                <a:latin typeface="UBHelvetica"/>
              </a:rPr>
              <a:t> </a:t>
            </a:r>
            <a:r>
              <a:rPr lang="el-GR" dirty="0" err="1">
                <a:effectLst/>
                <a:latin typeface="UBHelvetica"/>
              </a:rPr>
              <a:t>κινητήρας</a:t>
            </a:r>
            <a:r>
              <a:rPr lang="el-GR" dirty="0">
                <a:effectLst/>
                <a:latin typeface="UBHelvetica"/>
              </a:rPr>
              <a:t> </a:t>
            </a:r>
            <a:r>
              <a:rPr lang="el-GR" dirty="0" err="1">
                <a:effectLst/>
                <a:latin typeface="UBHelvetica"/>
              </a:rPr>
              <a:t>παρουσιάζει</a:t>
            </a:r>
            <a:r>
              <a:rPr lang="el-GR" dirty="0">
                <a:effectLst/>
                <a:latin typeface="UBHelvetica"/>
              </a:rPr>
              <a:t> </a:t>
            </a:r>
            <a:r>
              <a:rPr lang="el-GR" dirty="0" err="1">
                <a:effectLst/>
                <a:latin typeface="UBHelvetica"/>
              </a:rPr>
              <a:t>καλύτερη</a:t>
            </a:r>
            <a:r>
              <a:rPr lang="el-GR" dirty="0">
                <a:effectLst/>
                <a:latin typeface="UBHelvetica"/>
              </a:rPr>
              <a:t> </a:t>
            </a:r>
            <a:r>
              <a:rPr lang="el-GR" dirty="0" err="1">
                <a:effectLst/>
                <a:latin typeface="UBHelvetica"/>
              </a:rPr>
              <a:t>ποιότητα</a:t>
            </a:r>
            <a:r>
              <a:rPr lang="el-GR" dirty="0">
                <a:effectLst/>
                <a:latin typeface="UBHelvetica"/>
              </a:rPr>
              <a:t> </a:t>
            </a:r>
            <a:r>
              <a:rPr lang="el-GR" dirty="0" err="1">
                <a:effectLst/>
                <a:latin typeface="UBHelvetica"/>
              </a:rPr>
              <a:t>καύσης</a:t>
            </a:r>
            <a:r>
              <a:rPr lang="el-GR" dirty="0">
                <a:effectLst/>
                <a:latin typeface="UBHelvetica"/>
              </a:rPr>
              <a:t> </a:t>
            </a:r>
            <a:r>
              <a:rPr lang="el-GR" dirty="0" err="1">
                <a:effectLst/>
                <a:latin typeface="UBHelvetica"/>
              </a:rPr>
              <a:t>απο</a:t>
            </a:r>
            <a:r>
              <a:rPr lang="el-GR" dirty="0">
                <a:effectLst/>
                <a:latin typeface="UBHelvetica"/>
              </a:rPr>
              <a:t>́ </a:t>
            </a:r>
            <a:r>
              <a:rPr lang="el-GR" dirty="0" err="1">
                <a:effectLst/>
                <a:latin typeface="UBHelvetica"/>
              </a:rPr>
              <a:t>ένα</a:t>
            </a:r>
            <a:r>
              <a:rPr lang="el-GR" dirty="0">
                <a:effectLst/>
                <a:latin typeface="UBHelvetica"/>
              </a:rPr>
              <a:t> </a:t>
            </a:r>
            <a:r>
              <a:rPr lang="el-GR" dirty="0" err="1">
                <a:effectLst/>
                <a:latin typeface="UBHelvetica"/>
              </a:rPr>
              <a:t>δίχρονο</a:t>
            </a:r>
            <a:r>
              <a:rPr lang="el-GR" dirty="0">
                <a:effectLst/>
                <a:latin typeface="UBHelvetica"/>
              </a:rPr>
              <a:t> και, </a:t>
            </a:r>
            <a:r>
              <a:rPr lang="el-GR" dirty="0" err="1">
                <a:effectLst/>
                <a:latin typeface="UBHelvetica"/>
              </a:rPr>
              <a:t>συνεπώς</a:t>
            </a:r>
            <a:r>
              <a:rPr lang="el-GR" dirty="0">
                <a:effectLst/>
                <a:latin typeface="UBHelvetica"/>
              </a:rPr>
              <a:t>, </a:t>
            </a:r>
            <a:r>
              <a:rPr lang="el-GR" dirty="0" err="1">
                <a:effectLst/>
                <a:latin typeface="UBHelvetica"/>
              </a:rPr>
              <a:t>λι-γότερους</a:t>
            </a:r>
            <a:r>
              <a:rPr lang="el-GR" dirty="0">
                <a:effectLst/>
                <a:latin typeface="UBHelvetica"/>
              </a:rPr>
              <a:t> </a:t>
            </a:r>
            <a:r>
              <a:rPr lang="el-GR" dirty="0" err="1">
                <a:effectLst/>
                <a:latin typeface="UBHelvetica"/>
              </a:rPr>
              <a:t>ρυπαντές</a:t>
            </a:r>
            <a:r>
              <a:rPr lang="el-GR" dirty="0">
                <a:effectLst/>
                <a:latin typeface="UBHelvetica"/>
              </a:rPr>
              <a:t>. </a:t>
            </a:r>
            <a:endParaRPr lang="el-GR" dirty="0">
              <a:effectLst/>
            </a:endParaRPr>
          </a:p>
          <a:p>
            <a:r>
              <a:rPr lang="el-GR" dirty="0">
                <a:effectLst/>
                <a:latin typeface="UBHelvetica"/>
              </a:rPr>
              <a:t>ο </a:t>
            </a:r>
            <a:r>
              <a:rPr lang="el-GR" dirty="0" err="1">
                <a:effectLst/>
                <a:latin typeface="UBHelvetica"/>
              </a:rPr>
              <a:t>δίχρονος</a:t>
            </a:r>
            <a:r>
              <a:rPr lang="el-GR" dirty="0">
                <a:effectLst/>
                <a:latin typeface="UBHelvetica"/>
              </a:rPr>
              <a:t> </a:t>
            </a:r>
            <a:r>
              <a:rPr lang="el-GR" dirty="0" err="1">
                <a:effectLst/>
                <a:latin typeface="UBHelvetica"/>
              </a:rPr>
              <a:t>κινητήρας</a:t>
            </a:r>
            <a:r>
              <a:rPr lang="el-GR" dirty="0">
                <a:effectLst/>
                <a:latin typeface="UBHelvetica"/>
              </a:rPr>
              <a:t> της </a:t>
            </a:r>
            <a:r>
              <a:rPr lang="el-GR" dirty="0" err="1">
                <a:effectLst/>
                <a:latin typeface="UBHelvetica"/>
              </a:rPr>
              <a:t>ίδιας</a:t>
            </a:r>
            <a:r>
              <a:rPr lang="el-GR" dirty="0">
                <a:effectLst/>
                <a:latin typeface="UBHelvetica"/>
              </a:rPr>
              <a:t> </a:t>
            </a:r>
            <a:r>
              <a:rPr lang="el-GR" dirty="0" err="1">
                <a:effectLst/>
                <a:latin typeface="UBHelvetica"/>
              </a:rPr>
              <a:t>ισχύος</a:t>
            </a:r>
            <a:r>
              <a:rPr lang="el-GR" dirty="0">
                <a:effectLst/>
                <a:latin typeface="UBHelvetica"/>
              </a:rPr>
              <a:t> </a:t>
            </a:r>
            <a:r>
              <a:rPr lang="el-GR" dirty="0" err="1">
                <a:effectLst/>
                <a:latin typeface="UBHelvetica"/>
              </a:rPr>
              <a:t>περίπου</a:t>
            </a:r>
            <a:r>
              <a:rPr lang="el-GR" dirty="0">
                <a:effectLst/>
                <a:latin typeface="UBHelvetica"/>
              </a:rPr>
              <a:t> σε </a:t>
            </a:r>
            <a:r>
              <a:rPr lang="el-GR" dirty="0" err="1">
                <a:effectLst/>
                <a:latin typeface="UBHelvetica"/>
              </a:rPr>
              <a:t>σύγκριση</a:t>
            </a:r>
            <a:r>
              <a:rPr lang="el-GR" dirty="0">
                <a:effectLst/>
                <a:latin typeface="UBHelvetica"/>
              </a:rPr>
              <a:t> με </a:t>
            </a:r>
            <a:r>
              <a:rPr lang="el-GR" dirty="0" err="1">
                <a:effectLst/>
                <a:latin typeface="UBHelvetica"/>
              </a:rPr>
              <a:t>έναν</a:t>
            </a:r>
            <a:r>
              <a:rPr lang="el-GR" dirty="0">
                <a:effectLst/>
                <a:latin typeface="UBHelvetica"/>
              </a:rPr>
              <a:t> </a:t>
            </a:r>
            <a:r>
              <a:rPr lang="el-GR" dirty="0" err="1">
                <a:effectLst/>
                <a:latin typeface="UBHelvetica"/>
              </a:rPr>
              <a:t>τετράχρονο</a:t>
            </a:r>
            <a:r>
              <a:rPr lang="el-GR" dirty="0">
                <a:effectLst/>
                <a:latin typeface="UBHelvetica"/>
              </a:rPr>
              <a:t> </a:t>
            </a:r>
            <a:r>
              <a:rPr lang="el-GR" dirty="0" err="1">
                <a:effectLst/>
                <a:latin typeface="UBHelvetica"/>
              </a:rPr>
              <a:t>είναι</a:t>
            </a:r>
            <a:r>
              <a:rPr lang="el-GR" dirty="0">
                <a:effectLst/>
                <a:latin typeface="UBHelvetica"/>
              </a:rPr>
              <a:t> </a:t>
            </a:r>
            <a:r>
              <a:rPr lang="el-GR" dirty="0" err="1">
                <a:effectLst/>
                <a:latin typeface="UBHelvetica"/>
              </a:rPr>
              <a:t>μικρότερου</a:t>
            </a:r>
            <a:r>
              <a:rPr lang="el-GR" dirty="0">
                <a:effectLst/>
                <a:latin typeface="UBHelvetica"/>
              </a:rPr>
              <a:t> </a:t>
            </a:r>
            <a:r>
              <a:rPr lang="el-GR" dirty="0" err="1">
                <a:effectLst/>
                <a:latin typeface="UBHelvetica"/>
              </a:rPr>
              <a:t>βάρους</a:t>
            </a:r>
            <a:r>
              <a:rPr lang="el-GR" dirty="0">
                <a:effectLst/>
                <a:latin typeface="UBHelvetica"/>
              </a:rPr>
              <a:t> </a:t>
            </a:r>
            <a:r>
              <a:rPr lang="el-GR" dirty="0" err="1">
                <a:effectLst/>
                <a:latin typeface="UBHelvetica"/>
              </a:rPr>
              <a:t>αλλα</a:t>
            </a:r>
            <a:r>
              <a:rPr lang="el-GR" dirty="0">
                <a:effectLst/>
                <a:latin typeface="UBHelvetica"/>
              </a:rPr>
              <a:t>́ και </a:t>
            </a:r>
            <a:r>
              <a:rPr lang="el-GR" dirty="0" err="1">
                <a:effectLst/>
                <a:latin typeface="UBHelvetica"/>
              </a:rPr>
              <a:t>μικρότερου</a:t>
            </a:r>
            <a:r>
              <a:rPr lang="el-GR" dirty="0">
                <a:effectLst/>
                <a:latin typeface="UBHelvetica"/>
              </a:rPr>
              <a:t> </a:t>
            </a:r>
            <a:r>
              <a:rPr lang="el-GR" dirty="0" err="1">
                <a:effectLst/>
                <a:latin typeface="UBHelvetica"/>
              </a:rPr>
              <a:t>κόστους</a:t>
            </a:r>
            <a:r>
              <a:rPr lang="el-GR" dirty="0">
                <a:effectLst/>
                <a:latin typeface="UBHelvetica"/>
              </a:rPr>
              <a:t> </a:t>
            </a:r>
            <a:r>
              <a:rPr lang="el-GR" dirty="0" err="1">
                <a:effectLst/>
                <a:latin typeface="UBHelvetica"/>
              </a:rPr>
              <a:t>κατασκευής</a:t>
            </a:r>
            <a:r>
              <a:rPr lang="el-GR" dirty="0">
                <a:effectLst/>
                <a:latin typeface="UBHelvetica"/>
              </a:rPr>
              <a:t> </a:t>
            </a:r>
            <a:endParaRPr lang="el-GR" dirty="0">
              <a:effectLst/>
            </a:endParaRPr>
          </a:p>
          <a:p>
            <a:r>
              <a:rPr lang="el-GR" dirty="0">
                <a:effectLst/>
                <a:latin typeface="UBHelvetica"/>
              </a:rPr>
              <a:t>η </a:t>
            </a:r>
            <a:r>
              <a:rPr lang="el-GR" dirty="0" err="1">
                <a:effectLst/>
                <a:latin typeface="UBHelvetica"/>
              </a:rPr>
              <a:t>ειδικη</a:t>
            </a:r>
            <a:r>
              <a:rPr lang="el-GR" dirty="0">
                <a:effectLst/>
                <a:latin typeface="UBHelvetica"/>
              </a:rPr>
              <a:t>́ </a:t>
            </a:r>
            <a:r>
              <a:rPr lang="el-GR" dirty="0" err="1">
                <a:effectLst/>
                <a:latin typeface="UBHelvetica"/>
              </a:rPr>
              <a:t>κατανάλωση</a:t>
            </a:r>
            <a:r>
              <a:rPr lang="el-GR" dirty="0">
                <a:effectLst/>
                <a:latin typeface="UBHelvetica"/>
              </a:rPr>
              <a:t> </a:t>
            </a:r>
            <a:r>
              <a:rPr lang="el-GR" dirty="0" err="1">
                <a:effectLst/>
                <a:latin typeface="UBHelvetica"/>
              </a:rPr>
              <a:t>καυ</a:t>
            </a:r>
            <a:r>
              <a:rPr lang="el-GR" dirty="0">
                <a:effectLst/>
                <a:latin typeface="UBHelvetica"/>
              </a:rPr>
              <a:t>- </a:t>
            </a:r>
            <a:r>
              <a:rPr lang="el-GR" dirty="0" err="1">
                <a:effectLst/>
                <a:latin typeface="UBHelvetica"/>
              </a:rPr>
              <a:t>γίας</a:t>
            </a:r>
            <a:r>
              <a:rPr lang="el-GR" dirty="0">
                <a:effectLst/>
                <a:latin typeface="UBHelvetica"/>
              </a:rPr>
              <a:t> </a:t>
            </a:r>
            <a:r>
              <a:rPr lang="el-GR" dirty="0" err="1">
                <a:effectLst/>
                <a:latin typeface="UBHelvetica"/>
              </a:rPr>
              <a:t>κατανάλωση</a:t>
            </a:r>
            <a:r>
              <a:rPr lang="el-GR" dirty="0">
                <a:effectLst/>
                <a:latin typeface="UBHelvetica"/>
              </a:rPr>
              <a:t>, </a:t>
            </a:r>
            <a:r>
              <a:rPr lang="el-GR" dirty="0" err="1">
                <a:effectLst/>
                <a:latin typeface="UBHelvetica"/>
              </a:rPr>
              <a:t>είναι</a:t>
            </a:r>
            <a:r>
              <a:rPr lang="el-GR" dirty="0">
                <a:effectLst/>
                <a:latin typeface="UBHelvetica"/>
              </a:rPr>
              <a:t> στους </a:t>
            </a:r>
            <a:r>
              <a:rPr lang="el-GR" dirty="0" err="1">
                <a:effectLst/>
                <a:latin typeface="UBHelvetica"/>
              </a:rPr>
              <a:t>τετράχρο</a:t>
            </a:r>
            <a:r>
              <a:rPr lang="el-GR" dirty="0">
                <a:effectLst/>
                <a:latin typeface="UBHelvetica"/>
              </a:rPr>
              <a:t>- </a:t>
            </a:r>
            <a:r>
              <a:rPr lang="el-GR" dirty="0" err="1">
                <a:effectLst/>
                <a:latin typeface="UBHelvetica"/>
              </a:rPr>
              <a:t>σίμου</a:t>
            </a:r>
            <a:r>
              <a:rPr lang="el-GR" dirty="0">
                <a:effectLst/>
                <a:latin typeface="UBHelvetica"/>
              </a:rPr>
              <a:t> και </a:t>
            </a:r>
            <a:r>
              <a:rPr lang="el-GR" dirty="0" err="1">
                <a:effectLst/>
                <a:latin typeface="UBHelvetica"/>
              </a:rPr>
              <a:t>λαδιου</a:t>
            </a:r>
            <a:r>
              <a:rPr lang="el-GR" dirty="0">
                <a:effectLst/>
                <a:latin typeface="UBHelvetica"/>
              </a:rPr>
              <a:t>́ </a:t>
            </a:r>
            <a:r>
              <a:rPr lang="el-GR" dirty="0" err="1">
                <a:effectLst/>
                <a:latin typeface="UBHelvetica"/>
              </a:rPr>
              <a:t>λίπανσης</a:t>
            </a:r>
            <a:r>
              <a:rPr lang="el-GR" dirty="0">
                <a:effectLst/>
                <a:latin typeface="UBHelvetica"/>
              </a:rPr>
              <a:t> του </a:t>
            </a:r>
            <a:r>
              <a:rPr lang="el-GR" dirty="0" err="1">
                <a:effectLst/>
                <a:latin typeface="UBHelvetica"/>
              </a:rPr>
              <a:t>κινητήρα</a:t>
            </a:r>
            <a:r>
              <a:rPr lang="el-GR" dirty="0">
                <a:effectLst/>
                <a:latin typeface="UBHelvetica"/>
              </a:rPr>
              <a:t>, νους </a:t>
            </a:r>
            <a:r>
              <a:rPr lang="el-GR" dirty="0" err="1">
                <a:effectLst/>
                <a:latin typeface="UBHelvetica"/>
              </a:rPr>
              <a:t>κινητήρες</a:t>
            </a:r>
            <a:r>
              <a:rPr lang="el-GR" dirty="0">
                <a:effectLst/>
                <a:latin typeface="UBHelvetica"/>
              </a:rPr>
              <a:t> </a:t>
            </a:r>
            <a:r>
              <a:rPr lang="el-GR" dirty="0" err="1">
                <a:effectLst/>
                <a:latin typeface="UBHelvetica"/>
              </a:rPr>
              <a:t>κατα</a:t>
            </a:r>
            <a:r>
              <a:rPr lang="el-GR" dirty="0">
                <a:effectLst/>
                <a:latin typeface="UBHelvetica"/>
              </a:rPr>
              <a:t>́ 15-20% </a:t>
            </a:r>
            <a:r>
              <a:rPr lang="el-GR" dirty="0" err="1">
                <a:effectLst/>
                <a:latin typeface="UBHelvetica"/>
              </a:rPr>
              <a:t>μικρότερη</a:t>
            </a:r>
            <a:r>
              <a:rPr lang="el-GR" dirty="0">
                <a:effectLst/>
                <a:latin typeface="UBHelvetica"/>
              </a:rPr>
              <a:t>. δηλ. η </a:t>
            </a:r>
            <a:r>
              <a:rPr lang="el-GR" dirty="0" err="1">
                <a:effectLst/>
                <a:latin typeface="UBHelvetica"/>
              </a:rPr>
              <a:t>ανα</a:t>
            </a:r>
            <a:r>
              <a:rPr lang="el-GR" dirty="0">
                <a:effectLst/>
                <a:latin typeface="UBHelvetica"/>
              </a:rPr>
              <a:t>́ </a:t>
            </a:r>
            <a:r>
              <a:rPr lang="el-GR" dirty="0" err="1">
                <a:effectLst/>
                <a:latin typeface="UBHelvetica"/>
              </a:rPr>
              <a:t>μονάδα</a:t>
            </a:r>
            <a:r>
              <a:rPr lang="el-GR" dirty="0">
                <a:effectLst/>
                <a:latin typeface="UBHelvetica"/>
              </a:rPr>
              <a:t> </a:t>
            </a:r>
            <a:r>
              <a:rPr lang="el-GR" dirty="0" err="1">
                <a:effectLst/>
                <a:latin typeface="UBHelvetica"/>
              </a:rPr>
              <a:t>ισχύος</a:t>
            </a:r>
            <a:r>
              <a:rPr lang="el-GR" dirty="0">
                <a:effectLst/>
                <a:latin typeface="UBHelvetica"/>
              </a:rPr>
              <a:t> και </a:t>
            </a:r>
            <a:r>
              <a:rPr lang="el-GR" dirty="0" err="1">
                <a:effectLst/>
                <a:latin typeface="UBHelvetica"/>
              </a:rPr>
              <a:t>ώρα</a:t>
            </a:r>
            <a:r>
              <a:rPr lang="el-GR" dirty="0">
                <a:effectLst/>
                <a:latin typeface="UBHelvetica"/>
              </a:rPr>
              <a:t> λειτουργείας</a:t>
            </a:r>
            <a:endParaRPr lang="el-GR" dirty="0">
              <a:effectLst/>
            </a:endParaRPr>
          </a:p>
          <a:p>
            <a:pPr marL="0" indent="0">
              <a:buNone/>
            </a:pPr>
            <a:endParaRPr lang="el-GR" dirty="0"/>
          </a:p>
        </p:txBody>
      </p:sp>
    </p:spTree>
    <p:extLst>
      <p:ext uri="{BB962C8B-B14F-4D97-AF65-F5344CB8AC3E}">
        <p14:creationId xmlns:p14="http://schemas.microsoft.com/office/powerpoint/2010/main" val="162805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E9DFE4EA-75F0-9842-3BDB-FC8FC5EE4818}"/>
              </a:ext>
            </a:extLst>
          </p:cNvPr>
          <p:cNvSpPr>
            <a:spLocks noGrp="1"/>
          </p:cNvSpPr>
          <p:nvPr>
            <p:ph type="body" idx="1"/>
          </p:nvPr>
        </p:nvSpPr>
        <p:spPr>
          <a:xfrm>
            <a:off x="959370" y="615175"/>
            <a:ext cx="5035029" cy="1358445"/>
          </a:xfrm>
        </p:spPr>
        <p:txBody>
          <a:bodyPr>
            <a:normAutofit fontScale="47500" lnSpcReduction="20000"/>
          </a:bodyPr>
          <a:lstStyle/>
          <a:p>
            <a:endParaRPr lang="en-US" sz="7600" dirty="0">
              <a:effectLst/>
              <a:latin typeface="UBHelvetica"/>
            </a:endParaRPr>
          </a:p>
          <a:p>
            <a:r>
              <a:rPr lang="el-GR" sz="7600" dirty="0" err="1">
                <a:effectLst/>
                <a:latin typeface="UBHelvetica"/>
              </a:rPr>
              <a:t>Άνω</a:t>
            </a:r>
            <a:r>
              <a:rPr lang="el-GR" sz="7600" dirty="0">
                <a:effectLst/>
                <a:latin typeface="UBHelvetica"/>
              </a:rPr>
              <a:t> </a:t>
            </a:r>
            <a:r>
              <a:rPr lang="el-GR" sz="7600" dirty="0" err="1">
                <a:effectLst/>
                <a:latin typeface="UBHelvetica"/>
              </a:rPr>
              <a:t>Νεκρο</a:t>
            </a:r>
            <a:r>
              <a:rPr lang="el-GR" sz="7600" dirty="0">
                <a:effectLst/>
                <a:latin typeface="UBHelvetica"/>
              </a:rPr>
              <a:t>́ </a:t>
            </a:r>
            <a:r>
              <a:rPr lang="el-GR" sz="7600" dirty="0" err="1">
                <a:effectLst/>
                <a:latin typeface="UBHelvetica"/>
              </a:rPr>
              <a:t>Σημείο</a:t>
            </a:r>
            <a:r>
              <a:rPr lang="el-GR" sz="7600" dirty="0">
                <a:effectLst/>
                <a:latin typeface="UBHelvetica"/>
              </a:rPr>
              <a:t> </a:t>
            </a:r>
            <a:endParaRPr lang="el-GR" sz="7600" dirty="0">
              <a:effectLst/>
            </a:endParaRPr>
          </a:p>
          <a:p>
            <a:endParaRPr lang="el-GR" dirty="0"/>
          </a:p>
        </p:txBody>
      </p:sp>
      <p:sp>
        <p:nvSpPr>
          <p:cNvPr id="6" name="Θέση περιεχομένου 5">
            <a:extLst>
              <a:ext uri="{FF2B5EF4-FFF2-40B4-BE49-F238E27FC236}">
                <a16:creationId xmlns:a16="http://schemas.microsoft.com/office/drawing/2014/main" id="{179CA253-B36E-C142-D2A5-EF9345904F20}"/>
              </a:ext>
            </a:extLst>
          </p:cNvPr>
          <p:cNvSpPr>
            <a:spLocks noGrp="1"/>
          </p:cNvSpPr>
          <p:nvPr>
            <p:ph sz="half" idx="2"/>
          </p:nvPr>
        </p:nvSpPr>
        <p:spPr>
          <a:xfrm>
            <a:off x="389744" y="2558237"/>
            <a:ext cx="5607831" cy="3684588"/>
          </a:xfrm>
        </p:spPr>
        <p:txBody>
          <a:bodyPr>
            <a:normAutofit fontScale="92500" lnSpcReduction="10000"/>
          </a:bodyPr>
          <a:lstStyle/>
          <a:p>
            <a:pPr marL="0" indent="0">
              <a:buNone/>
            </a:pPr>
            <a:r>
              <a:rPr lang="el-GR" sz="3000" dirty="0">
                <a:effectLst/>
                <a:latin typeface="UBHelvetica"/>
              </a:rPr>
              <a:t>Ως </a:t>
            </a:r>
            <a:r>
              <a:rPr lang="el-GR" sz="3000" dirty="0" err="1">
                <a:effectLst/>
                <a:latin typeface="UBHelvetica"/>
              </a:rPr>
              <a:t>Άνω</a:t>
            </a:r>
            <a:r>
              <a:rPr lang="el-GR" sz="3000" dirty="0">
                <a:effectLst/>
                <a:latin typeface="UBHelvetica"/>
              </a:rPr>
              <a:t> </a:t>
            </a:r>
            <a:r>
              <a:rPr lang="el-GR" sz="3000" dirty="0" err="1">
                <a:effectLst/>
                <a:latin typeface="UBHelvetica"/>
              </a:rPr>
              <a:t>Νεκρο</a:t>
            </a:r>
            <a:r>
              <a:rPr lang="el-GR" sz="3000" dirty="0">
                <a:effectLst/>
                <a:latin typeface="UBHelvetica"/>
              </a:rPr>
              <a:t>́ </a:t>
            </a:r>
            <a:r>
              <a:rPr lang="el-GR" sz="3000" dirty="0" err="1">
                <a:effectLst/>
                <a:latin typeface="UBHelvetica"/>
              </a:rPr>
              <a:t>Σημείο</a:t>
            </a:r>
            <a:r>
              <a:rPr lang="el-GR" sz="3000" dirty="0">
                <a:effectLst/>
                <a:latin typeface="UBHelvetica"/>
              </a:rPr>
              <a:t> </a:t>
            </a:r>
            <a:r>
              <a:rPr lang="el-GR" sz="3000" dirty="0" err="1">
                <a:effectLst/>
                <a:latin typeface="UBHelvetica"/>
              </a:rPr>
              <a:t>ορίζεται</a:t>
            </a:r>
            <a:r>
              <a:rPr lang="el-GR" sz="3000" dirty="0">
                <a:effectLst/>
                <a:latin typeface="UBHelvetica"/>
              </a:rPr>
              <a:t> η </a:t>
            </a:r>
            <a:r>
              <a:rPr lang="el-GR" sz="3000" dirty="0" err="1">
                <a:effectLst/>
                <a:latin typeface="UBHelvetica"/>
              </a:rPr>
              <a:t>ανω</a:t>
            </a:r>
            <a:r>
              <a:rPr lang="el-GR" sz="3000" dirty="0">
                <a:effectLst/>
                <a:latin typeface="UBHelvetica"/>
              </a:rPr>
              <a:t>́-</a:t>
            </a:r>
            <a:r>
              <a:rPr lang="el-GR" sz="3000" dirty="0" err="1">
                <a:effectLst/>
                <a:latin typeface="UBHelvetica"/>
              </a:rPr>
              <a:t>τερη</a:t>
            </a:r>
            <a:r>
              <a:rPr lang="el-GR" sz="3000" dirty="0">
                <a:effectLst/>
                <a:latin typeface="UBHelvetica"/>
              </a:rPr>
              <a:t> </a:t>
            </a:r>
            <a:r>
              <a:rPr lang="el-GR" sz="3000" dirty="0" err="1">
                <a:effectLst/>
                <a:latin typeface="UBHelvetica"/>
              </a:rPr>
              <a:t>θέση</a:t>
            </a:r>
            <a:r>
              <a:rPr lang="el-GR" sz="3000" dirty="0">
                <a:effectLst/>
                <a:latin typeface="UBHelvetica"/>
              </a:rPr>
              <a:t> στην </a:t>
            </a:r>
            <a:r>
              <a:rPr lang="el-GR" sz="3000" dirty="0" err="1">
                <a:effectLst/>
                <a:latin typeface="UBHelvetica"/>
              </a:rPr>
              <a:t>οποία</a:t>
            </a:r>
            <a:r>
              <a:rPr lang="el-GR" sz="3000" dirty="0">
                <a:effectLst/>
                <a:latin typeface="UBHelvetica"/>
              </a:rPr>
              <a:t> </a:t>
            </a:r>
            <a:r>
              <a:rPr lang="el-GR" sz="3000" dirty="0" err="1">
                <a:effectLst/>
                <a:latin typeface="UBHelvetica"/>
              </a:rPr>
              <a:t>μπορει</a:t>
            </a:r>
            <a:r>
              <a:rPr lang="el-GR" sz="3000" dirty="0">
                <a:effectLst/>
                <a:latin typeface="UBHelvetica"/>
              </a:rPr>
              <a:t>́ να </a:t>
            </a:r>
            <a:r>
              <a:rPr lang="el-GR" sz="3000" dirty="0" err="1">
                <a:effectLst/>
                <a:latin typeface="UBHelvetica"/>
              </a:rPr>
              <a:t>φτάσει</a:t>
            </a:r>
            <a:r>
              <a:rPr lang="el-GR" sz="3000" dirty="0">
                <a:effectLst/>
                <a:latin typeface="UBHelvetica"/>
              </a:rPr>
              <a:t> το </a:t>
            </a:r>
            <a:r>
              <a:rPr lang="el-GR" sz="3000" dirty="0" err="1">
                <a:effectLst/>
                <a:latin typeface="UBHelvetica"/>
              </a:rPr>
              <a:t>έμβολο</a:t>
            </a:r>
            <a:r>
              <a:rPr lang="el-GR" sz="3000" dirty="0">
                <a:effectLst/>
                <a:latin typeface="UBHelvetica"/>
              </a:rPr>
              <a:t>. Στη </a:t>
            </a:r>
            <a:r>
              <a:rPr lang="el-GR" sz="3000" dirty="0" err="1">
                <a:effectLst/>
                <a:latin typeface="UBHelvetica"/>
              </a:rPr>
              <a:t>θέση</a:t>
            </a:r>
            <a:r>
              <a:rPr lang="el-GR" sz="3000" dirty="0">
                <a:effectLst/>
                <a:latin typeface="UBHelvetica"/>
              </a:rPr>
              <a:t> </a:t>
            </a:r>
            <a:r>
              <a:rPr lang="el-GR" sz="3000" dirty="0" err="1">
                <a:effectLst/>
                <a:latin typeface="UBHelvetica"/>
              </a:rPr>
              <a:t>αυτη</a:t>
            </a:r>
            <a:r>
              <a:rPr lang="el-GR" sz="3000" dirty="0">
                <a:effectLst/>
                <a:latin typeface="UBHelvetica"/>
              </a:rPr>
              <a:t>́, </a:t>
            </a:r>
            <a:r>
              <a:rPr lang="el-GR" sz="3000" dirty="0" err="1">
                <a:effectLst/>
                <a:latin typeface="UBHelvetica"/>
              </a:rPr>
              <a:t>μηδενίζεται</a:t>
            </a:r>
            <a:r>
              <a:rPr lang="el-GR" sz="3000" dirty="0">
                <a:effectLst/>
                <a:latin typeface="UBHelvetica"/>
              </a:rPr>
              <a:t> η </a:t>
            </a:r>
            <a:r>
              <a:rPr lang="el-GR" sz="3000" dirty="0" err="1">
                <a:effectLst/>
                <a:latin typeface="UBHelvetica"/>
              </a:rPr>
              <a:t>ταχύτητα</a:t>
            </a:r>
            <a:r>
              <a:rPr lang="el-GR" sz="3000" dirty="0">
                <a:effectLst/>
                <a:latin typeface="UBHelvetica"/>
              </a:rPr>
              <a:t> του </a:t>
            </a:r>
            <a:r>
              <a:rPr lang="el-GR" sz="3000" dirty="0" err="1">
                <a:effectLst/>
                <a:latin typeface="UBHelvetica"/>
              </a:rPr>
              <a:t>εμβόλου</a:t>
            </a:r>
            <a:r>
              <a:rPr lang="el-GR" sz="3000" dirty="0">
                <a:effectLst/>
                <a:latin typeface="UBHelvetica"/>
              </a:rPr>
              <a:t>, </a:t>
            </a:r>
            <a:r>
              <a:rPr lang="el-GR" sz="3000" dirty="0" err="1">
                <a:effectLst/>
                <a:latin typeface="UBHelvetica"/>
              </a:rPr>
              <a:t>ενω</a:t>
            </a:r>
            <a:r>
              <a:rPr lang="el-GR" sz="3000" dirty="0">
                <a:effectLst/>
                <a:latin typeface="UBHelvetica"/>
              </a:rPr>
              <a:t>́ </a:t>
            </a:r>
            <a:r>
              <a:rPr lang="el-GR" sz="3000" dirty="0" err="1">
                <a:effectLst/>
                <a:latin typeface="UBHelvetica"/>
              </a:rPr>
              <a:t>ταυτόχρονα</a:t>
            </a:r>
            <a:r>
              <a:rPr lang="el-GR" sz="3000" dirty="0">
                <a:effectLst/>
                <a:latin typeface="UBHelvetica"/>
              </a:rPr>
              <a:t> </a:t>
            </a:r>
            <a:r>
              <a:rPr lang="el-GR" sz="3000" dirty="0" err="1">
                <a:effectLst/>
                <a:latin typeface="UBHelvetica"/>
              </a:rPr>
              <a:t>αλλάζει</a:t>
            </a:r>
            <a:r>
              <a:rPr lang="el-GR" sz="3000" dirty="0">
                <a:effectLst/>
                <a:latin typeface="UBHelvetica"/>
              </a:rPr>
              <a:t> και η </a:t>
            </a:r>
            <a:r>
              <a:rPr lang="el-GR" sz="3000" dirty="0" err="1">
                <a:effectLst/>
                <a:latin typeface="UBHelvetica"/>
              </a:rPr>
              <a:t>φορα</a:t>
            </a:r>
            <a:r>
              <a:rPr lang="el-GR" sz="3000" dirty="0">
                <a:effectLst/>
                <a:latin typeface="UBHelvetica"/>
              </a:rPr>
              <a:t>́ </a:t>
            </a:r>
            <a:r>
              <a:rPr lang="el-GR" sz="3000" dirty="0" err="1">
                <a:effectLst/>
                <a:latin typeface="UBHelvetica"/>
              </a:rPr>
              <a:t>κίνησής</a:t>
            </a:r>
            <a:r>
              <a:rPr lang="el-GR" sz="3000" dirty="0">
                <a:effectLst/>
                <a:latin typeface="UBHelvetica"/>
              </a:rPr>
              <a:t> του προς τα </a:t>
            </a:r>
            <a:r>
              <a:rPr lang="el-GR" sz="3000" dirty="0" err="1">
                <a:effectLst/>
                <a:latin typeface="UBHelvetica"/>
              </a:rPr>
              <a:t>κάτω</a:t>
            </a:r>
            <a:r>
              <a:rPr lang="el-GR" sz="3000" dirty="0">
                <a:effectLst/>
                <a:latin typeface="UBHelvetica"/>
              </a:rPr>
              <a:t> </a:t>
            </a:r>
            <a:endParaRPr lang="el-GR" sz="3000" dirty="0">
              <a:effectLst/>
            </a:endParaRPr>
          </a:p>
          <a:p>
            <a:pPr marL="0" indent="0">
              <a:buNone/>
            </a:pPr>
            <a:endParaRPr lang="el-GR" dirty="0">
              <a:effectLst/>
            </a:endParaRPr>
          </a:p>
          <a:p>
            <a:endParaRPr lang="el-GR" dirty="0"/>
          </a:p>
        </p:txBody>
      </p:sp>
      <p:sp>
        <p:nvSpPr>
          <p:cNvPr id="7" name="Θέση κειμένου 6">
            <a:extLst>
              <a:ext uri="{FF2B5EF4-FFF2-40B4-BE49-F238E27FC236}">
                <a16:creationId xmlns:a16="http://schemas.microsoft.com/office/drawing/2014/main" id="{941AEFC6-5A0E-F8D6-979A-940995A9C783}"/>
              </a:ext>
            </a:extLst>
          </p:cNvPr>
          <p:cNvSpPr>
            <a:spLocks noGrp="1"/>
          </p:cNvSpPr>
          <p:nvPr>
            <p:ph type="body" sz="quarter" idx="3"/>
          </p:nvPr>
        </p:nvSpPr>
        <p:spPr/>
        <p:txBody>
          <a:bodyPr>
            <a:normAutofit fontScale="47500" lnSpcReduction="20000"/>
          </a:bodyPr>
          <a:lstStyle/>
          <a:p>
            <a:r>
              <a:rPr lang="el-GR" sz="7600" dirty="0" err="1">
                <a:effectLst/>
                <a:latin typeface="UBHelvetica"/>
              </a:rPr>
              <a:t>Κάτω</a:t>
            </a:r>
            <a:r>
              <a:rPr lang="el-GR" sz="7600" dirty="0">
                <a:effectLst/>
                <a:latin typeface="UBHelvetica"/>
              </a:rPr>
              <a:t> </a:t>
            </a:r>
            <a:r>
              <a:rPr lang="el-GR" sz="7600" dirty="0" err="1">
                <a:effectLst/>
                <a:latin typeface="UBHelvetica"/>
              </a:rPr>
              <a:t>Νεκρο</a:t>
            </a:r>
            <a:r>
              <a:rPr lang="el-GR" sz="7600" dirty="0">
                <a:effectLst/>
                <a:latin typeface="UBHelvetica"/>
              </a:rPr>
              <a:t>́ </a:t>
            </a:r>
            <a:r>
              <a:rPr lang="el-GR" sz="7600" dirty="0" err="1">
                <a:effectLst/>
                <a:latin typeface="UBHelvetica"/>
              </a:rPr>
              <a:t>Σημείο</a:t>
            </a:r>
            <a:r>
              <a:rPr lang="el-GR" sz="7600" dirty="0">
                <a:effectLst/>
                <a:latin typeface="UBHelvetica"/>
              </a:rPr>
              <a:t> </a:t>
            </a:r>
            <a:endParaRPr lang="el-GR" sz="7600" dirty="0">
              <a:effectLst/>
            </a:endParaRPr>
          </a:p>
          <a:p>
            <a:endParaRPr lang="el-GR" dirty="0"/>
          </a:p>
        </p:txBody>
      </p:sp>
      <p:sp>
        <p:nvSpPr>
          <p:cNvPr id="8" name="Θέση περιεχομένου 7">
            <a:extLst>
              <a:ext uri="{FF2B5EF4-FFF2-40B4-BE49-F238E27FC236}">
                <a16:creationId xmlns:a16="http://schemas.microsoft.com/office/drawing/2014/main" id="{D84736FB-E193-EDCE-2B2B-9B421A177C31}"/>
              </a:ext>
            </a:extLst>
          </p:cNvPr>
          <p:cNvSpPr>
            <a:spLocks noGrp="1"/>
          </p:cNvSpPr>
          <p:nvPr>
            <p:ph sz="quarter" idx="4"/>
          </p:nvPr>
        </p:nvSpPr>
        <p:spPr/>
        <p:txBody>
          <a:bodyPr>
            <a:normAutofit fontScale="92500" lnSpcReduction="10000"/>
          </a:bodyPr>
          <a:lstStyle/>
          <a:p>
            <a:pPr marL="0" indent="0">
              <a:buNone/>
            </a:pPr>
            <a:r>
              <a:rPr lang="el-GR" sz="3300" dirty="0">
                <a:effectLst/>
                <a:latin typeface="UBHelvetica"/>
              </a:rPr>
              <a:t>Ως </a:t>
            </a:r>
            <a:r>
              <a:rPr lang="el-GR" sz="3300" dirty="0" err="1">
                <a:effectLst/>
                <a:latin typeface="UBHelvetica"/>
              </a:rPr>
              <a:t>Κάτω</a:t>
            </a:r>
            <a:r>
              <a:rPr lang="el-GR" sz="3300" dirty="0">
                <a:effectLst/>
                <a:latin typeface="UBHelvetica"/>
              </a:rPr>
              <a:t> </a:t>
            </a:r>
            <a:r>
              <a:rPr lang="el-GR" sz="3300" dirty="0" err="1">
                <a:effectLst/>
                <a:latin typeface="UBHelvetica"/>
              </a:rPr>
              <a:t>Νεκρο</a:t>
            </a:r>
            <a:r>
              <a:rPr lang="el-GR" sz="3300" dirty="0">
                <a:effectLst/>
                <a:latin typeface="UBHelvetica"/>
              </a:rPr>
              <a:t>́ </a:t>
            </a:r>
            <a:r>
              <a:rPr lang="el-GR" sz="3300" dirty="0" err="1">
                <a:effectLst/>
                <a:latin typeface="UBHelvetica"/>
              </a:rPr>
              <a:t>Σημείο</a:t>
            </a:r>
            <a:r>
              <a:rPr lang="el-GR" sz="3300" dirty="0">
                <a:effectLst/>
                <a:latin typeface="UBHelvetica"/>
              </a:rPr>
              <a:t> </a:t>
            </a:r>
            <a:r>
              <a:rPr lang="el-GR" sz="3300" dirty="0" err="1">
                <a:effectLst/>
                <a:latin typeface="UBHelvetica"/>
              </a:rPr>
              <a:t>ορίζεται</a:t>
            </a:r>
            <a:r>
              <a:rPr lang="el-GR" sz="3300" dirty="0">
                <a:effectLst/>
                <a:latin typeface="UBHelvetica"/>
              </a:rPr>
              <a:t> η </a:t>
            </a:r>
            <a:r>
              <a:rPr lang="el-GR" sz="3300" dirty="0" err="1">
                <a:effectLst/>
                <a:latin typeface="UBHelvetica"/>
              </a:rPr>
              <a:t>κατώτερη</a:t>
            </a:r>
            <a:r>
              <a:rPr lang="el-GR" sz="3300" dirty="0">
                <a:effectLst/>
                <a:latin typeface="UBHelvetica"/>
              </a:rPr>
              <a:t> </a:t>
            </a:r>
            <a:r>
              <a:rPr lang="el-GR" sz="3300" dirty="0" err="1">
                <a:effectLst/>
                <a:latin typeface="UBHelvetica"/>
              </a:rPr>
              <a:t>θέση</a:t>
            </a:r>
            <a:r>
              <a:rPr lang="el-GR" sz="3300" dirty="0">
                <a:effectLst/>
                <a:latin typeface="UBHelvetica"/>
              </a:rPr>
              <a:t> στην </a:t>
            </a:r>
            <a:r>
              <a:rPr lang="el-GR" sz="3300" dirty="0" err="1">
                <a:effectLst/>
                <a:latin typeface="UBHelvetica"/>
              </a:rPr>
              <a:t>οποία</a:t>
            </a:r>
            <a:r>
              <a:rPr lang="el-GR" sz="3300" dirty="0">
                <a:effectLst/>
                <a:latin typeface="UBHelvetica"/>
              </a:rPr>
              <a:t> </a:t>
            </a:r>
            <a:r>
              <a:rPr lang="el-GR" sz="3300" dirty="0" err="1">
                <a:effectLst/>
                <a:latin typeface="UBHelvetica"/>
              </a:rPr>
              <a:t>μπορει</a:t>
            </a:r>
            <a:r>
              <a:rPr lang="el-GR" sz="3300" dirty="0">
                <a:effectLst/>
                <a:latin typeface="UBHelvetica"/>
              </a:rPr>
              <a:t>́ να </a:t>
            </a:r>
            <a:r>
              <a:rPr lang="el-GR" sz="3300" dirty="0" err="1">
                <a:effectLst/>
                <a:latin typeface="UBHelvetica"/>
              </a:rPr>
              <a:t>φτάσει</a:t>
            </a:r>
            <a:r>
              <a:rPr lang="el-GR" sz="3300" dirty="0">
                <a:effectLst/>
                <a:latin typeface="UBHelvetica"/>
              </a:rPr>
              <a:t> το </a:t>
            </a:r>
            <a:r>
              <a:rPr lang="el-GR" sz="3300" dirty="0" err="1">
                <a:effectLst/>
                <a:latin typeface="UBHelvetica"/>
              </a:rPr>
              <a:t>έμβολο</a:t>
            </a:r>
            <a:r>
              <a:rPr lang="el-GR" sz="3300" dirty="0">
                <a:effectLst/>
                <a:latin typeface="UBHelvetica"/>
              </a:rPr>
              <a:t>. Στη </a:t>
            </a:r>
            <a:r>
              <a:rPr lang="el-GR" sz="3300" dirty="0" err="1">
                <a:effectLst/>
                <a:latin typeface="UBHelvetica"/>
              </a:rPr>
              <a:t>θέση</a:t>
            </a:r>
            <a:r>
              <a:rPr lang="el-GR" sz="3300" dirty="0">
                <a:effectLst/>
                <a:latin typeface="UBHelvetica"/>
              </a:rPr>
              <a:t> </a:t>
            </a:r>
            <a:r>
              <a:rPr lang="el-GR" sz="3300" dirty="0" err="1">
                <a:effectLst/>
                <a:latin typeface="UBHelvetica"/>
              </a:rPr>
              <a:t>αυτη</a:t>
            </a:r>
            <a:r>
              <a:rPr lang="el-GR" sz="3300" dirty="0">
                <a:effectLst/>
                <a:latin typeface="UBHelvetica"/>
              </a:rPr>
              <a:t>́ και </a:t>
            </a:r>
            <a:r>
              <a:rPr lang="el-GR" sz="3300" dirty="0" err="1">
                <a:effectLst/>
                <a:latin typeface="UBHelvetica"/>
              </a:rPr>
              <a:t>πάλι</a:t>
            </a:r>
            <a:r>
              <a:rPr lang="el-GR" sz="3300" dirty="0">
                <a:effectLst/>
                <a:latin typeface="UBHelvetica"/>
              </a:rPr>
              <a:t> </a:t>
            </a:r>
            <a:r>
              <a:rPr lang="el-GR" sz="3300" dirty="0" err="1">
                <a:effectLst/>
                <a:latin typeface="UBHelvetica"/>
              </a:rPr>
              <a:t>μηδενίζεται</a:t>
            </a:r>
            <a:r>
              <a:rPr lang="el-GR" sz="3300" dirty="0">
                <a:effectLst/>
                <a:latin typeface="UBHelvetica"/>
              </a:rPr>
              <a:t> η </a:t>
            </a:r>
            <a:r>
              <a:rPr lang="el-GR" sz="3300" dirty="0" err="1">
                <a:effectLst/>
                <a:latin typeface="UBHelvetica"/>
              </a:rPr>
              <a:t>ταχύτητα</a:t>
            </a:r>
            <a:r>
              <a:rPr lang="el-GR" sz="3300" dirty="0">
                <a:effectLst/>
                <a:latin typeface="UBHelvetica"/>
              </a:rPr>
              <a:t> του </a:t>
            </a:r>
            <a:r>
              <a:rPr lang="el-GR" sz="3300" dirty="0" err="1">
                <a:effectLst/>
                <a:latin typeface="UBHelvetica"/>
              </a:rPr>
              <a:t>εμβόλου</a:t>
            </a:r>
            <a:r>
              <a:rPr lang="el-GR" sz="3300" dirty="0">
                <a:effectLst/>
                <a:latin typeface="UBHelvetica"/>
              </a:rPr>
              <a:t>, </a:t>
            </a:r>
            <a:r>
              <a:rPr lang="el-GR" sz="3300" dirty="0" err="1">
                <a:effectLst/>
                <a:latin typeface="UBHelvetica"/>
              </a:rPr>
              <a:t>ενω</a:t>
            </a:r>
            <a:r>
              <a:rPr lang="el-GR" sz="3300" dirty="0">
                <a:effectLst/>
                <a:latin typeface="UBHelvetica"/>
              </a:rPr>
              <a:t>́ </a:t>
            </a:r>
            <a:r>
              <a:rPr lang="el-GR" sz="3300" dirty="0" err="1">
                <a:effectLst/>
                <a:latin typeface="UBHelvetica"/>
              </a:rPr>
              <a:t>ταυτόχρονα</a:t>
            </a:r>
            <a:r>
              <a:rPr lang="el-GR" sz="3300" dirty="0">
                <a:effectLst/>
                <a:latin typeface="UBHelvetica"/>
              </a:rPr>
              <a:t> </a:t>
            </a:r>
            <a:r>
              <a:rPr lang="el-GR" sz="3300" dirty="0" err="1">
                <a:effectLst/>
                <a:latin typeface="UBHelvetica"/>
              </a:rPr>
              <a:t>αλλάζει</a:t>
            </a:r>
            <a:r>
              <a:rPr lang="el-GR" sz="3300" dirty="0">
                <a:effectLst/>
                <a:latin typeface="UBHelvetica"/>
              </a:rPr>
              <a:t> και η </a:t>
            </a:r>
            <a:r>
              <a:rPr lang="el-GR" sz="3300" dirty="0" err="1">
                <a:effectLst/>
                <a:latin typeface="UBHelvetica"/>
              </a:rPr>
              <a:t>φορα</a:t>
            </a:r>
            <a:r>
              <a:rPr lang="el-GR" sz="3300" dirty="0">
                <a:effectLst/>
                <a:latin typeface="UBHelvetica"/>
              </a:rPr>
              <a:t>́ </a:t>
            </a:r>
            <a:r>
              <a:rPr lang="el-GR" sz="3300" dirty="0" err="1">
                <a:effectLst/>
                <a:latin typeface="UBHelvetica"/>
              </a:rPr>
              <a:t>κίνησής</a:t>
            </a:r>
            <a:r>
              <a:rPr lang="el-GR" sz="3300" dirty="0">
                <a:effectLst/>
                <a:latin typeface="UBHelvetica"/>
              </a:rPr>
              <a:t> του προς τα </a:t>
            </a:r>
            <a:r>
              <a:rPr lang="el-GR" sz="3300" dirty="0" err="1">
                <a:effectLst/>
                <a:latin typeface="UBHelvetica"/>
              </a:rPr>
              <a:t>άνω</a:t>
            </a:r>
            <a:r>
              <a:rPr lang="el-GR" sz="3300" dirty="0">
                <a:effectLst/>
                <a:latin typeface="UBHelvetica"/>
              </a:rPr>
              <a:t>. </a:t>
            </a:r>
            <a:endParaRPr lang="el-GR" sz="3300" dirty="0">
              <a:effectLst/>
            </a:endParaRPr>
          </a:p>
          <a:p>
            <a:endParaRPr lang="el-GR" dirty="0"/>
          </a:p>
        </p:txBody>
      </p:sp>
    </p:spTree>
    <p:extLst>
      <p:ext uri="{BB962C8B-B14F-4D97-AF65-F5344CB8AC3E}">
        <p14:creationId xmlns:p14="http://schemas.microsoft.com/office/powerpoint/2010/main" val="3661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122F7E-BE38-4ED6-B882-31F599E0D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544226B-D7D2-40B5-9D20-C68AEA43AF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0"/>
            <a:ext cx="6485860" cy="154172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2EC542-85CF-4333-82BD-70DDC109C9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1116"/>
            <a:ext cx="12192000" cy="109158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7" name="Τίτλος 6">
            <a:extLst>
              <a:ext uri="{FF2B5EF4-FFF2-40B4-BE49-F238E27FC236}">
                <a16:creationId xmlns:a16="http://schemas.microsoft.com/office/drawing/2014/main" id="{59B495A1-C707-5590-47E2-AD8E42BB20ED}"/>
              </a:ext>
            </a:extLst>
          </p:cNvPr>
          <p:cNvSpPr>
            <a:spLocks noGrp="1"/>
          </p:cNvSpPr>
          <p:nvPr>
            <p:ph type="title"/>
          </p:nvPr>
        </p:nvSpPr>
        <p:spPr>
          <a:xfrm>
            <a:off x="5053013" y="427059"/>
            <a:ext cx="6337658" cy="806890"/>
          </a:xfrm>
        </p:spPr>
        <p:txBody>
          <a:bodyPr>
            <a:normAutofit/>
          </a:bodyPr>
          <a:lstStyle/>
          <a:p>
            <a:pPr algn="r"/>
            <a:r>
              <a:rPr lang="el-GR" sz="2800" dirty="0" err="1"/>
              <a:t>Κυκλοσ</a:t>
            </a:r>
            <a:r>
              <a:rPr lang="el-GR" sz="2800" dirty="0"/>
              <a:t> </a:t>
            </a:r>
            <a:r>
              <a:rPr lang="el-GR" sz="2800" dirty="0" err="1"/>
              <a:t>λειτουργιασ</a:t>
            </a:r>
            <a:r>
              <a:rPr lang="el-GR" sz="2800" dirty="0"/>
              <a:t> </a:t>
            </a:r>
            <a:r>
              <a:rPr lang="el-GR" sz="2800" dirty="0" err="1"/>
              <a:t>μεκ</a:t>
            </a:r>
            <a:endParaRPr lang="el-GR" sz="2800" dirty="0"/>
          </a:p>
        </p:txBody>
      </p:sp>
      <p:graphicFrame>
        <p:nvGraphicFramePr>
          <p:cNvPr id="10" name="Θέση περιεχομένου 7">
            <a:extLst>
              <a:ext uri="{FF2B5EF4-FFF2-40B4-BE49-F238E27FC236}">
                <a16:creationId xmlns:a16="http://schemas.microsoft.com/office/drawing/2014/main" id="{7EE7F7C7-949E-1188-BDC7-5F78FF609AB1}"/>
              </a:ext>
            </a:extLst>
          </p:cNvPr>
          <p:cNvGraphicFramePr>
            <a:graphicFrameLocks noGrp="1"/>
          </p:cNvGraphicFramePr>
          <p:nvPr>
            <p:ph idx="1"/>
            <p:extLst>
              <p:ext uri="{D42A27DB-BD31-4B8C-83A1-F6EECF244321}">
                <p14:modId xmlns:p14="http://schemas.microsoft.com/office/powerpoint/2010/main" val="4206484071"/>
              </p:ext>
            </p:extLst>
          </p:nvPr>
        </p:nvGraphicFramePr>
        <p:xfrm>
          <a:off x="830826" y="2099188"/>
          <a:ext cx="10559845" cy="384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01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64A9919-C77B-4DEE-B7F8-B9A289E9E6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7289975" cy="133894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67B5ED5-2C08-4519-B88A-E933BAA84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27850"/>
            <a:ext cx="12192000" cy="205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DCC7F66-372C-B4C1-19CE-23203A6484C6}"/>
              </a:ext>
            </a:extLst>
          </p:cNvPr>
          <p:cNvSpPr>
            <a:spLocks noGrp="1"/>
          </p:cNvSpPr>
          <p:nvPr>
            <p:ph type="title"/>
          </p:nvPr>
        </p:nvSpPr>
        <p:spPr>
          <a:xfrm>
            <a:off x="1044539" y="4964559"/>
            <a:ext cx="10102920" cy="1081213"/>
          </a:xfrm>
        </p:spPr>
        <p:txBody>
          <a:bodyPr vert="horz" lIns="91440" tIns="45720" rIns="91440" bIns="45720" rtlCol="0" anchor="b">
            <a:normAutofit fontScale="90000"/>
          </a:bodyPr>
          <a:lstStyle/>
          <a:p>
            <a:pPr algn="ctr"/>
            <a:br>
              <a:rPr lang="en-US" sz="1800" b="1" dirty="0">
                <a:effectLst/>
                <a:latin typeface="UBHelveticaCond"/>
              </a:rPr>
            </a:br>
            <a:br>
              <a:rPr lang="en-US" sz="1800" b="1" dirty="0">
                <a:effectLst/>
                <a:latin typeface="UBHelveticaCond"/>
              </a:rPr>
            </a:br>
            <a:br>
              <a:rPr lang="en-US" sz="1800" b="1" dirty="0">
                <a:effectLst/>
                <a:latin typeface="UBHelveticaCond"/>
              </a:rPr>
            </a:br>
            <a:br>
              <a:rPr lang="en-US" sz="1800" b="1" dirty="0">
                <a:effectLst/>
                <a:latin typeface="UBHelveticaCond"/>
              </a:rPr>
            </a:br>
            <a:br>
              <a:rPr lang="en-US" sz="1800" b="1" dirty="0">
                <a:effectLst/>
                <a:latin typeface="UBHelveticaCond"/>
              </a:rPr>
            </a:br>
            <a:r>
              <a:rPr lang="el-GR" sz="1800" b="1" dirty="0">
                <a:effectLst/>
                <a:latin typeface="UBHelveticaCond"/>
              </a:rPr>
              <a:t>Οι 5 </a:t>
            </a:r>
            <a:r>
              <a:rPr lang="el-GR" sz="1800" b="1" dirty="0" err="1">
                <a:effectLst/>
                <a:latin typeface="UBHelveticaCond"/>
              </a:rPr>
              <a:t>διεργασίες</a:t>
            </a:r>
            <a:r>
              <a:rPr lang="el-GR" sz="1800" b="1" dirty="0">
                <a:effectLst/>
                <a:latin typeface="UBHelveticaCond"/>
              </a:rPr>
              <a:t> που </a:t>
            </a:r>
            <a:r>
              <a:rPr lang="el-GR" sz="1800" b="1" dirty="0" err="1">
                <a:effectLst/>
                <a:latin typeface="UBHelveticaCond"/>
              </a:rPr>
              <a:t>πραγματοποιούνται</a:t>
            </a:r>
            <a:r>
              <a:rPr lang="el-GR" sz="1800" b="1" dirty="0">
                <a:effectLst/>
                <a:latin typeface="UBHelveticaCond"/>
              </a:rPr>
              <a:t> στον </a:t>
            </a:r>
            <a:r>
              <a:rPr lang="el-GR" sz="1800" b="1" dirty="0" err="1">
                <a:effectLst/>
                <a:latin typeface="UBHelveticaCond"/>
              </a:rPr>
              <a:t>κύκλο</a:t>
            </a:r>
            <a:r>
              <a:rPr lang="el-GR" sz="1800" b="1" dirty="0">
                <a:effectLst/>
                <a:latin typeface="UBHelveticaCond"/>
              </a:rPr>
              <a:t> των </a:t>
            </a:r>
            <a:r>
              <a:rPr lang="el-GR" sz="1800" b="1" dirty="0" err="1">
                <a:effectLst/>
                <a:latin typeface="UBHelveticaCond"/>
              </a:rPr>
              <a:t>βενζινοκινητήρων</a:t>
            </a:r>
            <a:r>
              <a:rPr lang="el-GR" sz="1800" b="1" dirty="0">
                <a:effectLst/>
                <a:latin typeface="UBHelveticaCond"/>
              </a:rPr>
              <a:t> Μ.Ε.Κ. </a:t>
            </a:r>
            <a:br>
              <a:rPr lang="el-GR" sz="1600" dirty="0">
                <a:effectLst/>
              </a:rPr>
            </a:br>
            <a:endParaRPr lang="en-US" sz="4000" dirty="0"/>
          </a:p>
        </p:txBody>
      </p:sp>
      <p:cxnSp>
        <p:nvCxnSpPr>
          <p:cNvPr id="30" name="Straight Connector 29">
            <a:extLst>
              <a:ext uri="{FF2B5EF4-FFF2-40B4-BE49-F238E27FC236}">
                <a16:creationId xmlns:a16="http://schemas.microsoft.com/office/drawing/2014/main" id="{4BB9CE4F-048D-4320-B7EF-E5AEA4020C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0990" y="0"/>
            <a:ext cx="863010" cy="485029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17DE3F0-E5A7-4C2D-927E-5663808678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632375"/>
            <a:ext cx="3875314" cy="11954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9EA87C-793F-4321-A0BC-4DB860289D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763624" y="1392865"/>
            <a:ext cx="1428376" cy="345743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E00FC4-5601-4185-8A23-E15BD4D7B4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367404" y="0"/>
            <a:ext cx="1824596" cy="43389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Θέση περιεχομένου 4" descr="Εικόνα που περιέχει καρτούν, φιάλη&#10;&#10;Περιγραφή που δημιουργήθηκε αυτόματα">
            <a:extLst>
              <a:ext uri="{FF2B5EF4-FFF2-40B4-BE49-F238E27FC236}">
                <a16:creationId xmlns:a16="http://schemas.microsoft.com/office/drawing/2014/main" id="{CFA4539D-09E3-1BB9-B5DA-CC84E354F554}"/>
              </a:ext>
            </a:extLst>
          </p:cNvPr>
          <p:cNvPicPr>
            <a:picLocks noGrp="1" noChangeAspect="1"/>
          </p:cNvPicPr>
          <p:nvPr>
            <p:ph idx="1"/>
          </p:nvPr>
        </p:nvPicPr>
        <p:blipFill>
          <a:blip r:embed="rId2"/>
          <a:stretch>
            <a:fillRect/>
          </a:stretch>
        </p:blipFill>
        <p:spPr>
          <a:xfrm>
            <a:off x="1585667" y="533400"/>
            <a:ext cx="9020666" cy="372102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Γραφή 5">
                <a:extLst>
                  <a:ext uri="{FF2B5EF4-FFF2-40B4-BE49-F238E27FC236}">
                    <a16:creationId xmlns:a16="http://schemas.microsoft.com/office/drawing/2014/main" id="{801F2BEC-74EB-C5A7-DCD0-73A3DDB47DAD}"/>
                  </a:ext>
                </a:extLst>
              </p14:cNvPr>
              <p14:cNvContentPartPr/>
              <p14:nvPr/>
            </p14:nvContentPartPr>
            <p14:xfrm>
              <a:off x="6057578" y="2047786"/>
              <a:ext cx="151200" cy="230760"/>
            </p14:xfrm>
          </p:contentPart>
        </mc:Choice>
        <mc:Fallback xmlns="">
          <p:pic>
            <p:nvPicPr>
              <p:cNvPr id="6" name="Γραφή 5">
                <a:extLst>
                  <a:ext uri="{FF2B5EF4-FFF2-40B4-BE49-F238E27FC236}">
                    <a16:creationId xmlns:a16="http://schemas.microsoft.com/office/drawing/2014/main" id="{801F2BEC-74EB-C5A7-DCD0-73A3DDB47DAD}"/>
                  </a:ext>
                </a:extLst>
              </p:cNvPr>
              <p:cNvPicPr/>
              <p:nvPr/>
            </p:nvPicPr>
            <p:blipFill>
              <a:blip r:embed="rId4"/>
              <a:stretch>
                <a:fillRect/>
              </a:stretch>
            </p:blipFill>
            <p:spPr>
              <a:xfrm>
                <a:off x="6048578" y="2039146"/>
                <a:ext cx="168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Γραφή 6">
                <a:extLst>
                  <a:ext uri="{FF2B5EF4-FFF2-40B4-BE49-F238E27FC236}">
                    <a16:creationId xmlns:a16="http://schemas.microsoft.com/office/drawing/2014/main" id="{77128167-96A3-0229-8CA8-1DA80DCAC132}"/>
                  </a:ext>
                </a:extLst>
              </p14:cNvPr>
              <p14:cNvContentPartPr/>
              <p14:nvPr/>
            </p14:nvContentPartPr>
            <p14:xfrm>
              <a:off x="6136058" y="2147866"/>
              <a:ext cx="360" cy="32760"/>
            </p14:xfrm>
          </p:contentPart>
        </mc:Choice>
        <mc:Fallback xmlns="">
          <p:pic>
            <p:nvPicPr>
              <p:cNvPr id="7" name="Γραφή 6">
                <a:extLst>
                  <a:ext uri="{FF2B5EF4-FFF2-40B4-BE49-F238E27FC236}">
                    <a16:creationId xmlns:a16="http://schemas.microsoft.com/office/drawing/2014/main" id="{77128167-96A3-0229-8CA8-1DA80DCAC132}"/>
                  </a:ext>
                </a:extLst>
              </p:cNvPr>
              <p:cNvPicPr/>
              <p:nvPr/>
            </p:nvPicPr>
            <p:blipFill>
              <a:blip r:embed="rId6"/>
              <a:stretch>
                <a:fillRect/>
              </a:stretch>
            </p:blipFill>
            <p:spPr>
              <a:xfrm>
                <a:off x="6127418" y="2138866"/>
                <a:ext cx="18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Γραφή 7">
                <a:extLst>
                  <a:ext uri="{FF2B5EF4-FFF2-40B4-BE49-F238E27FC236}">
                    <a16:creationId xmlns:a16="http://schemas.microsoft.com/office/drawing/2014/main" id="{8DF77A9D-AFB8-8C15-FF0D-90934456643F}"/>
                  </a:ext>
                </a:extLst>
              </p14:cNvPr>
              <p14:cNvContentPartPr/>
              <p14:nvPr/>
            </p14:nvContentPartPr>
            <p14:xfrm>
              <a:off x="6059018" y="2047786"/>
              <a:ext cx="161280" cy="230040"/>
            </p14:xfrm>
          </p:contentPart>
        </mc:Choice>
        <mc:Fallback xmlns="">
          <p:pic>
            <p:nvPicPr>
              <p:cNvPr id="8" name="Γραφή 7">
                <a:extLst>
                  <a:ext uri="{FF2B5EF4-FFF2-40B4-BE49-F238E27FC236}">
                    <a16:creationId xmlns:a16="http://schemas.microsoft.com/office/drawing/2014/main" id="{8DF77A9D-AFB8-8C15-FF0D-90934456643F}"/>
                  </a:ext>
                </a:extLst>
              </p:cNvPr>
              <p:cNvPicPr/>
              <p:nvPr/>
            </p:nvPicPr>
            <p:blipFill>
              <a:blip r:embed="rId8"/>
              <a:stretch>
                <a:fillRect/>
              </a:stretch>
            </p:blipFill>
            <p:spPr>
              <a:xfrm>
                <a:off x="6050378" y="2038786"/>
                <a:ext cx="178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Γραφή 8">
                <a:extLst>
                  <a:ext uri="{FF2B5EF4-FFF2-40B4-BE49-F238E27FC236}">
                    <a16:creationId xmlns:a16="http://schemas.microsoft.com/office/drawing/2014/main" id="{4D3D002D-CED4-CD6C-0F64-6E408A5ABC15}"/>
                  </a:ext>
                </a:extLst>
              </p14:cNvPr>
              <p14:cNvContentPartPr/>
              <p14:nvPr/>
            </p14:nvContentPartPr>
            <p14:xfrm>
              <a:off x="6076298" y="2202586"/>
              <a:ext cx="44280" cy="84600"/>
            </p14:xfrm>
          </p:contentPart>
        </mc:Choice>
        <mc:Fallback xmlns="">
          <p:pic>
            <p:nvPicPr>
              <p:cNvPr id="9" name="Γραφή 8">
                <a:extLst>
                  <a:ext uri="{FF2B5EF4-FFF2-40B4-BE49-F238E27FC236}">
                    <a16:creationId xmlns:a16="http://schemas.microsoft.com/office/drawing/2014/main" id="{4D3D002D-CED4-CD6C-0F64-6E408A5ABC15}"/>
                  </a:ext>
                </a:extLst>
              </p:cNvPr>
              <p:cNvPicPr/>
              <p:nvPr/>
            </p:nvPicPr>
            <p:blipFill>
              <a:blip r:embed="rId10"/>
              <a:stretch>
                <a:fillRect/>
              </a:stretch>
            </p:blipFill>
            <p:spPr>
              <a:xfrm>
                <a:off x="6067298" y="2193586"/>
                <a:ext cx="61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Γραφή 10">
                <a:extLst>
                  <a:ext uri="{FF2B5EF4-FFF2-40B4-BE49-F238E27FC236}">
                    <a16:creationId xmlns:a16="http://schemas.microsoft.com/office/drawing/2014/main" id="{D837D953-2AC0-1FBC-09B6-60D878FECE60}"/>
                  </a:ext>
                </a:extLst>
              </p14:cNvPr>
              <p14:cNvContentPartPr/>
              <p14:nvPr/>
            </p14:nvContentPartPr>
            <p14:xfrm>
              <a:off x="6071978" y="2117266"/>
              <a:ext cx="129600" cy="133560"/>
            </p14:xfrm>
          </p:contentPart>
        </mc:Choice>
        <mc:Fallback xmlns="">
          <p:pic>
            <p:nvPicPr>
              <p:cNvPr id="11" name="Γραφή 10">
                <a:extLst>
                  <a:ext uri="{FF2B5EF4-FFF2-40B4-BE49-F238E27FC236}">
                    <a16:creationId xmlns:a16="http://schemas.microsoft.com/office/drawing/2014/main" id="{D837D953-2AC0-1FBC-09B6-60D878FECE60}"/>
                  </a:ext>
                </a:extLst>
              </p:cNvPr>
              <p:cNvPicPr/>
              <p:nvPr/>
            </p:nvPicPr>
            <p:blipFill>
              <a:blip r:embed="rId12"/>
              <a:stretch>
                <a:fillRect/>
              </a:stretch>
            </p:blipFill>
            <p:spPr>
              <a:xfrm>
                <a:off x="6063338" y="2108266"/>
                <a:ext cx="147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Γραφή 12">
                <a:extLst>
                  <a:ext uri="{FF2B5EF4-FFF2-40B4-BE49-F238E27FC236}">
                    <a16:creationId xmlns:a16="http://schemas.microsoft.com/office/drawing/2014/main" id="{F33199BE-B267-CC18-E791-99A243538D2B}"/>
                  </a:ext>
                </a:extLst>
              </p14:cNvPr>
              <p14:cNvContentPartPr/>
              <p14:nvPr/>
            </p14:nvContentPartPr>
            <p14:xfrm>
              <a:off x="6048938" y="2129866"/>
              <a:ext cx="25920" cy="137520"/>
            </p14:xfrm>
          </p:contentPart>
        </mc:Choice>
        <mc:Fallback xmlns="">
          <p:pic>
            <p:nvPicPr>
              <p:cNvPr id="13" name="Γραφή 12">
                <a:extLst>
                  <a:ext uri="{FF2B5EF4-FFF2-40B4-BE49-F238E27FC236}">
                    <a16:creationId xmlns:a16="http://schemas.microsoft.com/office/drawing/2014/main" id="{F33199BE-B267-CC18-E791-99A243538D2B}"/>
                  </a:ext>
                </a:extLst>
              </p:cNvPr>
              <p:cNvPicPr/>
              <p:nvPr/>
            </p:nvPicPr>
            <p:blipFill>
              <a:blip r:embed="rId14"/>
              <a:stretch>
                <a:fillRect/>
              </a:stretch>
            </p:blipFill>
            <p:spPr>
              <a:xfrm>
                <a:off x="6040298" y="2120866"/>
                <a:ext cx="43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Γραφή 14">
                <a:extLst>
                  <a:ext uri="{FF2B5EF4-FFF2-40B4-BE49-F238E27FC236}">
                    <a16:creationId xmlns:a16="http://schemas.microsoft.com/office/drawing/2014/main" id="{48649A88-503A-FA08-36B2-65C3D8EA96E2}"/>
                  </a:ext>
                </a:extLst>
              </p14:cNvPr>
              <p14:cNvContentPartPr/>
              <p14:nvPr/>
            </p14:nvContentPartPr>
            <p14:xfrm>
              <a:off x="6039578" y="2028346"/>
              <a:ext cx="192600" cy="79200"/>
            </p14:xfrm>
          </p:contentPart>
        </mc:Choice>
        <mc:Fallback xmlns="">
          <p:pic>
            <p:nvPicPr>
              <p:cNvPr id="15" name="Γραφή 14">
                <a:extLst>
                  <a:ext uri="{FF2B5EF4-FFF2-40B4-BE49-F238E27FC236}">
                    <a16:creationId xmlns:a16="http://schemas.microsoft.com/office/drawing/2014/main" id="{48649A88-503A-FA08-36B2-65C3D8EA96E2}"/>
                  </a:ext>
                </a:extLst>
              </p:cNvPr>
              <p:cNvPicPr/>
              <p:nvPr/>
            </p:nvPicPr>
            <p:blipFill>
              <a:blip r:embed="rId16"/>
              <a:stretch>
                <a:fillRect/>
              </a:stretch>
            </p:blipFill>
            <p:spPr>
              <a:xfrm>
                <a:off x="6030578" y="2019706"/>
                <a:ext cx="210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Γραφή 16">
                <a:extLst>
                  <a:ext uri="{FF2B5EF4-FFF2-40B4-BE49-F238E27FC236}">
                    <a16:creationId xmlns:a16="http://schemas.microsoft.com/office/drawing/2014/main" id="{68ABA0CB-7EA8-0CA9-491E-23337C0B9B06}"/>
                  </a:ext>
                </a:extLst>
              </p14:cNvPr>
              <p14:cNvContentPartPr/>
              <p14:nvPr/>
            </p14:nvContentPartPr>
            <p14:xfrm>
              <a:off x="6079898" y="2240386"/>
              <a:ext cx="89640" cy="62640"/>
            </p14:xfrm>
          </p:contentPart>
        </mc:Choice>
        <mc:Fallback xmlns="">
          <p:pic>
            <p:nvPicPr>
              <p:cNvPr id="17" name="Γραφή 16">
                <a:extLst>
                  <a:ext uri="{FF2B5EF4-FFF2-40B4-BE49-F238E27FC236}">
                    <a16:creationId xmlns:a16="http://schemas.microsoft.com/office/drawing/2014/main" id="{68ABA0CB-7EA8-0CA9-491E-23337C0B9B06}"/>
                  </a:ext>
                </a:extLst>
              </p:cNvPr>
              <p:cNvPicPr/>
              <p:nvPr/>
            </p:nvPicPr>
            <p:blipFill>
              <a:blip r:embed="rId18"/>
              <a:stretch>
                <a:fillRect/>
              </a:stretch>
            </p:blipFill>
            <p:spPr>
              <a:xfrm>
                <a:off x="6071258" y="2231746"/>
                <a:ext cx="107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Γραφή 18">
                <a:extLst>
                  <a:ext uri="{FF2B5EF4-FFF2-40B4-BE49-F238E27FC236}">
                    <a16:creationId xmlns:a16="http://schemas.microsoft.com/office/drawing/2014/main" id="{2EFA1A7A-BACC-680F-C894-C6CAE580CEFF}"/>
                  </a:ext>
                </a:extLst>
              </p14:cNvPr>
              <p14:cNvContentPartPr/>
              <p14:nvPr/>
            </p14:nvContentPartPr>
            <p14:xfrm>
              <a:off x="6124898" y="2069746"/>
              <a:ext cx="97200" cy="79920"/>
            </p14:xfrm>
          </p:contentPart>
        </mc:Choice>
        <mc:Fallback xmlns="">
          <p:pic>
            <p:nvPicPr>
              <p:cNvPr id="19" name="Γραφή 18">
                <a:extLst>
                  <a:ext uri="{FF2B5EF4-FFF2-40B4-BE49-F238E27FC236}">
                    <a16:creationId xmlns:a16="http://schemas.microsoft.com/office/drawing/2014/main" id="{2EFA1A7A-BACC-680F-C894-C6CAE580CEFF}"/>
                  </a:ext>
                </a:extLst>
              </p:cNvPr>
              <p:cNvPicPr/>
              <p:nvPr/>
            </p:nvPicPr>
            <p:blipFill>
              <a:blip r:embed="rId20"/>
              <a:stretch>
                <a:fillRect/>
              </a:stretch>
            </p:blipFill>
            <p:spPr>
              <a:xfrm>
                <a:off x="6115898" y="2060746"/>
                <a:ext cx="114840" cy="97560"/>
              </a:xfrm>
              <a:prstGeom prst="rect">
                <a:avLst/>
              </a:prstGeom>
            </p:spPr>
          </p:pic>
        </mc:Fallback>
      </mc:AlternateContent>
      <p:grpSp>
        <p:nvGrpSpPr>
          <p:cNvPr id="29" name="Ομάδα 28">
            <a:extLst>
              <a:ext uri="{FF2B5EF4-FFF2-40B4-BE49-F238E27FC236}">
                <a16:creationId xmlns:a16="http://schemas.microsoft.com/office/drawing/2014/main" id="{2035E97C-4FEF-7101-36A5-B0694D27D5B8}"/>
              </a:ext>
            </a:extLst>
          </p:cNvPr>
          <p:cNvGrpSpPr/>
          <p:nvPr/>
        </p:nvGrpSpPr>
        <p:grpSpPr>
          <a:xfrm>
            <a:off x="6085298" y="2206186"/>
            <a:ext cx="59400" cy="36360"/>
            <a:chOff x="6085298" y="2206186"/>
            <a:chExt cx="59400" cy="36360"/>
          </a:xfrm>
        </p:grpSpPr>
        <mc:AlternateContent xmlns:mc="http://schemas.openxmlformats.org/markup-compatibility/2006" xmlns:p14="http://schemas.microsoft.com/office/powerpoint/2010/main">
          <mc:Choice Requires="p14">
            <p:contentPart p14:bwMode="auto" r:id="rId21">
              <p14:nvContentPartPr>
                <p14:cNvPr id="21" name="Γραφή 20">
                  <a:extLst>
                    <a:ext uri="{FF2B5EF4-FFF2-40B4-BE49-F238E27FC236}">
                      <a16:creationId xmlns:a16="http://schemas.microsoft.com/office/drawing/2014/main" id="{D5E7095B-2815-3527-B8C9-2DE8E38F0994}"/>
                    </a:ext>
                  </a:extLst>
                </p14:cNvPr>
                <p14:cNvContentPartPr/>
                <p14:nvPr/>
              </p14:nvContentPartPr>
              <p14:xfrm>
                <a:off x="6106178" y="2216266"/>
                <a:ext cx="360" cy="360"/>
              </p14:xfrm>
            </p:contentPart>
          </mc:Choice>
          <mc:Fallback xmlns="">
            <p:pic>
              <p:nvPicPr>
                <p:cNvPr id="21" name="Γραφή 20">
                  <a:extLst>
                    <a:ext uri="{FF2B5EF4-FFF2-40B4-BE49-F238E27FC236}">
                      <a16:creationId xmlns:a16="http://schemas.microsoft.com/office/drawing/2014/main" id="{D5E7095B-2815-3527-B8C9-2DE8E38F0994}"/>
                    </a:ext>
                  </a:extLst>
                </p:cNvPr>
                <p:cNvPicPr/>
                <p:nvPr/>
              </p:nvPicPr>
              <p:blipFill>
                <a:blip r:embed="rId22"/>
                <a:stretch>
                  <a:fillRect/>
                </a:stretch>
              </p:blipFill>
              <p:spPr>
                <a:xfrm>
                  <a:off x="6097178" y="22076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Γραφή 22">
                  <a:extLst>
                    <a:ext uri="{FF2B5EF4-FFF2-40B4-BE49-F238E27FC236}">
                      <a16:creationId xmlns:a16="http://schemas.microsoft.com/office/drawing/2014/main" id="{9D0646FA-402B-C68F-0943-FC5A7B97EE15}"/>
                    </a:ext>
                  </a:extLst>
                </p14:cNvPr>
                <p14:cNvContentPartPr/>
                <p14:nvPr/>
              </p14:nvContentPartPr>
              <p14:xfrm>
                <a:off x="6085298" y="2206186"/>
                <a:ext cx="360" cy="360"/>
              </p14:xfrm>
            </p:contentPart>
          </mc:Choice>
          <mc:Fallback xmlns="">
            <p:pic>
              <p:nvPicPr>
                <p:cNvPr id="23" name="Γραφή 22">
                  <a:extLst>
                    <a:ext uri="{FF2B5EF4-FFF2-40B4-BE49-F238E27FC236}">
                      <a16:creationId xmlns:a16="http://schemas.microsoft.com/office/drawing/2014/main" id="{9D0646FA-402B-C68F-0943-FC5A7B97EE15}"/>
                    </a:ext>
                  </a:extLst>
                </p:cNvPr>
                <p:cNvPicPr/>
                <p:nvPr/>
              </p:nvPicPr>
              <p:blipFill>
                <a:blip r:embed="rId22"/>
                <a:stretch>
                  <a:fillRect/>
                </a:stretch>
              </p:blipFill>
              <p:spPr>
                <a:xfrm>
                  <a:off x="6076658" y="21971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Γραφή 26">
                  <a:extLst>
                    <a:ext uri="{FF2B5EF4-FFF2-40B4-BE49-F238E27FC236}">
                      <a16:creationId xmlns:a16="http://schemas.microsoft.com/office/drawing/2014/main" id="{B034F617-009C-8563-7B75-F6EAE8CC22B7}"/>
                    </a:ext>
                  </a:extLst>
                </p14:cNvPr>
                <p14:cNvContentPartPr/>
                <p14:nvPr/>
              </p14:nvContentPartPr>
              <p14:xfrm>
                <a:off x="6142538" y="2242186"/>
                <a:ext cx="2160" cy="360"/>
              </p14:xfrm>
            </p:contentPart>
          </mc:Choice>
          <mc:Fallback xmlns="">
            <p:pic>
              <p:nvPicPr>
                <p:cNvPr id="27" name="Γραφή 26">
                  <a:extLst>
                    <a:ext uri="{FF2B5EF4-FFF2-40B4-BE49-F238E27FC236}">
                      <a16:creationId xmlns:a16="http://schemas.microsoft.com/office/drawing/2014/main" id="{B034F617-009C-8563-7B75-F6EAE8CC22B7}"/>
                    </a:ext>
                  </a:extLst>
                </p:cNvPr>
                <p:cNvPicPr/>
                <p:nvPr/>
              </p:nvPicPr>
              <p:blipFill>
                <a:blip r:embed="rId25"/>
                <a:stretch>
                  <a:fillRect/>
                </a:stretch>
              </p:blipFill>
              <p:spPr>
                <a:xfrm>
                  <a:off x="6133898" y="2233186"/>
                  <a:ext cx="198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1" name="Γραφή 30">
                <a:extLst>
                  <a:ext uri="{FF2B5EF4-FFF2-40B4-BE49-F238E27FC236}">
                    <a16:creationId xmlns:a16="http://schemas.microsoft.com/office/drawing/2014/main" id="{E0859259-D29A-30D1-09D1-52E6447416A8}"/>
                  </a:ext>
                </a:extLst>
              </p14:cNvPr>
              <p14:cNvContentPartPr/>
              <p14:nvPr/>
            </p14:nvContentPartPr>
            <p14:xfrm>
              <a:off x="6066218" y="2065426"/>
              <a:ext cx="130320" cy="214200"/>
            </p14:xfrm>
          </p:contentPart>
        </mc:Choice>
        <mc:Fallback xmlns="">
          <p:pic>
            <p:nvPicPr>
              <p:cNvPr id="31" name="Γραφή 30">
                <a:extLst>
                  <a:ext uri="{FF2B5EF4-FFF2-40B4-BE49-F238E27FC236}">
                    <a16:creationId xmlns:a16="http://schemas.microsoft.com/office/drawing/2014/main" id="{E0859259-D29A-30D1-09D1-52E6447416A8}"/>
                  </a:ext>
                </a:extLst>
              </p:cNvPr>
              <p:cNvPicPr/>
              <p:nvPr/>
            </p:nvPicPr>
            <p:blipFill>
              <a:blip r:embed="rId27"/>
              <a:stretch>
                <a:fillRect/>
              </a:stretch>
            </p:blipFill>
            <p:spPr>
              <a:xfrm>
                <a:off x="6057578" y="2056426"/>
                <a:ext cx="147960" cy="231840"/>
              </a:xfrm>
              <a:prstGeom prst="rect">
                <a:avLst/>
              </a:prstGeom>
            </p:spPr>
          </p:pic>
        </mc:Fallback>
      </mc:AlternateContent>
    </p:spTree>
    <p:extLst>
      <p:ext uri="{BB962C8B-B14F-4D97-AF65-F5344CB8AC3E}">
        <p14:creationId xmlns:p14="http://schemas.microsoft.com/office/powerpoint/2010/main" val="109088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69A5737-8D36-4BF8-AC7D-2AA2B6B63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8"/>
            <a:ext cx="3818316" cy="6900306"/>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3818316"/>
              <a:gd name="connsiteY0" fmla="*/ 0 h 6863976"/>
              <a:gd name="connsiteX1" fmla="*/ 3818316 w 3818316"/>
              <a:gd name="connsiteY1" fmla="*/ 0 h 6863976"/>
              <a:gd name="connsiteX2" fmla="*/ 2493114 w 3818316"/>
              <a:gd name="connsiteY2" fmla="*/ 6863976 h 6863976"/>
              <a:gd name="connsiteX3" fmla="*/ 0 w 3818316"/>
              <a:gd name="connsiteY3" fmla="*/ 6863976 h 6863976"/>
              <a:gd name="connsiteX4" fmla="*/ 0 w 3818316"/>
              <a:gd name="connsiteY4" fmla="*/ 0 h 6863976"/>
              <a:gd name="connsiteX0" fmla="*/ 0 w 3818316"/>
              <a:gd name="connsiteY0" fmla="*/ 0 h 6863976"/>
              <a:gd name="connsiteX1" fmla="*/ 3818316 w 3818316"/>
              <a:gd name="connsiteY1" fmla="*/ 0 h 6863976"/>
              <a:gd name="connsiteX2" fmla="*/ 2252194 w 3818316"/>
              <a:gd name="connsiteY2" fmla="*/ 6853025 h 6863976"/>
              <a:gd name="connsiteX3" fmla="*/ 0 w 3818316"/>
              <a:gd name="connsiteY3" fmla="*/ 6863976 h 6863976"/>
              <a:gd name="connsiteX4" fmla="*/ 0 w 3818316"/>
              <a:gd name="connsiteY4" fmla="*/ 0 h 686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316" h="6863976">
                <a:moveTo>
                  <a:pt x="0" y="0"/>
                </a:moveTo>
                <a:lnTo>
                  <a:pt x="3818316" y="0"/>
                </a:lnTo>
                <a:lnTo>
                  <a:pt x="2252194" y="6853025"/>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4C58CB6-483B-0C6B-FE94-9DEA267D1C75}"/>
              </a:ext>
            </a:extLst>
          </p:cNvPr>
          <p:cNvSpPr>
            <a:spLocks noGrp="1"/>
          </p:cNvSpPr>
          <p:nvPr>
            <p:ph type="title"/>
          </p:nvPr>
        </p:nvSpPr>
        <p:spPr>
          <a:xfrm>
            <a:off x="321732" y="659567"/>
            <a:ext cx="3365848" cy="1279140"/>
          </a:xfrm>
        </p:spPr>
        <p:txBody>
          <a:bodyPr anchor="t">
            <a:normAutofit fontScale="90000"/>
          </a:bodyPr>
          <a:lstStyle/>
          <a:p>
            <a:r>
              <a:rPr lang="el-GR" sz="2000" dirty="0"/>
              <a:t>ΒΕΝΖΙΝΟΜΗΧΑΝΕΣ</a:t>
            </a:r>
            <a:br>
              <a:rPr lang="el-GR" sz="2000" dirty="0"/>
            </a:br>
            <a:br>
              <a:rPr lang="el-GR" sz="2000" dirty="0"/>
            </a:br>
            <a:r>
              <a:rPr lang="el-GR" sz="2800" b="1" dirty="0" err="1"/>
              <a:t>εισαγωγη</a:t>
            </a:r>
            <a:br>
              <a:rPr lang="el-GR" sz="2800" b="1" dirty="0"/>
            </a:br>
            <a:endParaRPr lang="el-GR" sz="2800" b="1" dirty="0"/>
          </a:p>
        </p:txBody>
      </p:sp>
      <p:cxnSp>
        <p:nvCxnSpPr>
          <p:cNvPr id="13" name="Straight Connector 12">
            <a:extLst>
              <a:ext uri="{FF2B5EF4-FFF2-40B4-BE49-F238E27FC236}">
                <a16:creationId xmlns:a16="http://schemas.microsoft.com/office/drawing/2014/main" id="{72ECE8B0-6962-4F5B-830A-E8F8F9726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759626"/>
            <a:ext cx="3484282" cy="40953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AF673E-0279-495F-A8A9-F84D0AB5A4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259294"/>
            <a:ext cx="4748213" cy="159571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521372E-4C18-9F0D-FA72-39FD1C83B595}"/>
              </a:ext>
            </a:extLst>
          </p:cNvPr>
          <p:cNvGraphicFramePr>
            <a:graphicFrameLocks noGrp="1"/>
          </p:cNvGraphicFramePr>
          <p:nvPr>
            <p:ph idx="1"/>
            <p:extLst>
              <p:ext uri="{D42A27DB-BD31-4B8C-83A1-F6EECF244321}">
                <p14:modId xmlns:p14="http://schemas.microsoft.com/office/powerpoint/2010/main" val="170729255"/>
              </p:ext>
            </p:extLst>
          </p:nvPr>
        </p:nvGraphicFramePr>
        <p:xfrm>
          <a:off x="4106586" y="338666"/>
          <a:ext cx="7424423" cy="6406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6">
            <a:extLst>
              <a:ext uri="{FF2B5EF4-FFF2-40B4-BE49-F238E27FC236}">
                <a16:creationId xmlns:a16="http://schemas.microsoft.com/office/drawing/2014/main" id="{D73A3AE9-FF43-ADCE-B2A0-D9D95A8A4D21}"/>
              </a:ext>
            </a:extLst>
          </p:cNvPr>
          <p:cNvSpPr>
            <a:spLocks noChangeArrowheads="1"/>
          </p:cNvSpPr>
          <p:nvPr/>
        </p:nvSpPr>
        <p:spPr bwMode="auto">
          <a:xfrm>
            <a:off x="321733" y="1710267"/>
            <a:ext cx="3496583" cy="432382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el-GR" altLang="el-GR">
              <a:solidFill>
                <a:srgbClr val="FFFFFF"/>
              </a:solidFill>
            </a:endParaRPr>
          </a:p>
        </p:txBody>
      </p:sp>
    </p:spTree>
    <p:extLst>
      <p:ext uri="{BB962C8B-B14F-4D97-AF65-F5344CB8AC3E}">
        <p14:creationId xmlns:p14="http://schemas.microsoft.com/office/powerpoint/2010/main" val="358481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430E9F-3B61-4A75-9A34-1EF839CC7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A93CC3-99AA-471D-9142-5BD2235D6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D5A1EFF-2E6F-4210-A283-AF9BE5B07C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C9A7BB-4074-4704-B5B6-B526355DFE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5622E3-2C65-496F-9C3F-CBEE21924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D111D-3746-4B9C-AEE8-7AB83467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AE1D3C-1EF9-4A89-B613-EE7B789102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91DD86B1-2446-FE73-17E9-44794C98B8A6}"/>
              </a:ext>
            </a:extLst>
          </p:cNvPr>
          <p:cNvSpPr>
            <a:spLocks noGrp="1"/>
          </p:cNvSpPr>
          <p:nvPr>
            <p:ph type="title"/>
          </p:nvPr>
        </p:nvSpPr>
        <p:spPr>
          <a:xfrm>
            <a:off x="1129553" y="497395"/>
            <a:ext cx="10064376" cy="1229756"/>
          </a:xfrm>
        </p:spPr>
        <p:txBody>
          <a:bodyPr>
            <a:normAutofit/>
          </a:bodyPr>
          <a:lstStyle/>
          <a:p>
            <a:r>
              <a:rPr lang="el-GR" dirty="0" err="1"/>
              <a:t>εισαγωγη</a:t>
            </a:r>
            <a:endParaRPr lang="el-GR" dirty="0"/>
          </a:p>
        </p:txBody>
      </p:sp>
      <p:cxnSp>
        <p:nvCxnSpPr>
          <p:cNvPr id="23" name="Straight Connector 22">
            <a:extLst>
              <a:ext uri="{FF2B5EF4-FFF2-40B4-BE49-F238E27FC236}">
                <a16:creationId xmlns:a16="http://schemas.microsoft.com/office/drawing/2014/main" id="{6DE80A3F-530A-4181-887F-9AAF6DCBFC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3D2EAD09-E300-302A-3D10-09DEA6922772}"/>
              </a:ext>
            </a:extLst>
          </p:cNvPr>
          <p:cNvGraphicFramePr>
            <a:graphicFrameLocks noGrp="1"/>
          </p:cNvGraphicFramePr>
          <p:nvPr>
            <p:ph idx="1"/>
            <p:extLst>
              <p:ext uri="{D42A27DB-BD31-4B8C-83A1-F6EECF244321}">
                <p14:modId xmlns:p14="http://schemas.microsoft.com/office/powerpoint/2010/main" val="769128290"/>
              </p:ext>
            </p:extLst>
          </p:nvPr>
        </p:nvGraphicFramePr>
        <p:xfrm>
          <a:off x="119921" y="1741587"/>
          <a:ext cx="11411089" cy="4314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Θέση αριθμού διαφάνειας 5">
            <a:extLst>
              <a:ext uri="{FF2B5EF4-FFF2-40B4-BE49-F238E27FC236}">
                <a16:creationId xmlns:a16="http://schemas.microsoft.com/office/drawing/2014/main" id="{3A504D6B-B23F-5C02-9051-44A261F66B7C}"/>
              </a:ext>
            </a:extLst>
          </p:cNvPr>
          <p:cNvSpPr>
            <a:spLocks noGrp="1"/>
          </p:cNvSpPr>
          <p:nvPr>
            <p:ph type="sldNum" sz="quarter" idx="12"/>
          </p:nvPr>
        </p:nvSpPr>
        <p:spPr/>
        <p:txBody>
          <a:bodyPr/>
          <a:lstStyle/>
          <a:p>
            <a:fld id="{312CC964-A50B-4C29-B4E4-2C30BB34CCF3}" type="slidenum">
              <a:rPr lang="en-US" smtClean="0"/>
              <a:t>10</a:t>
            </a:fld>
            <a:endParaRPr lang="en-US"/>
          </a:p>
        </p:txBody>
      </p:sp>
    </p:spTree>
    <p:extLst>
      <p:ext uri="{BB962C8B-B14F-4D97-AF65-F5344CB8AC3E}">
        <p14:creationId xmlns:p14="http://schemas.microsoft.com/office/powerpoint/2010/main" val="2147056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4F2A354-81F7-47C0-ED45-5EBD2E6C812E}"/>
              </a:ext>
            </a:extLst>
          </p:cNvPr>
          <p:cNvSpPr>
            <a:spLocks noGrp="1"/>
          </p:cNvSpPr>
          <p:nvPr>
            <p:ph type="title"/>
          </p:nvPr>
        </p:nvSpPr>
        <p:spPr>
          <a:xfrm>
            <a:off x="1214006" y="0"/>
            <a:ext cx="6008914" cy="1683487"/>
          </a:xfrm>
        </p:spPr>
        <p:txBody>
          <a:bodyPr>
            <a:normAutofit/>
          </a:bodyPr>
          <a:lstStyle/>
          <a:p>
            <a:r>
              <a:rPr lang="el-GR" dirty="0" err="1"/>
              <a:t>συμπιεση</a:t>
            </a:r>
            <a:endParaRPr lang="el-GR" dirty="0"/>
          </a:p>
        </p:txBody>
      </p:sp>
      <p:cxnSp>
        <p:nvCxnSpPr>
          <p:cNvPr id="22" name="Straight Connector 21">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Εικόνα 5" descr="Εικόνα που περιέχει clipart, παιδική τέχνη, τέχνη, εικονογράφηση&#10;&#10;Περιγραφή που δημιουργήθηκε αυτόματα">
            <a:extLst>
              <a:ext uri="{FF2B5EF4-FFF2-40B4-BE49-F238E27FC236}">
                <a16:creationId xmlns:a16="http://schemas.microsoft.com/office/drawing/2014/main" id="{F6186252-B3AB-1389-2D26-279EEB399B6E}"/>
              </a:ext>
            </a:extLst>
          </p:cNvPr>
          <p:cNvPicPr>
            <a:picLocks noChangeAspect="1"/>
          </p:cNvPicPr>
          <p:nvPr/>
        </p:nvPicPr>
        <p:blipFill rotWithShape="1">
          <a:blip r:embed="rId2"/>
          <a:srcRect r="1" b="250"/>
          <a:stretch/>
        </p:blipFill>
        <p:spPr>
          <a:xfrm>
            <a:off x="7963785" y="10"/>
            <a:ext cx="4228215" cy="6857990"/>
          </a:xfrm>
          <a:prstGeom prst="rect">
            <a:avLst/>
          </a:prstGeom>
        </p:spPr>
      </p:pic>
      <p:graphicFrame>
        <p:nvGraphicFramePr>
          <p:cNvPr id="5" name="Θέση περιεχομένου 2">
            <a:extLst>
              <a:ext uri="{FF2B5EF4-FFF2-40B4-BE49-F238E27FC236}">
                <a16:creationId xmlns:a16="http://schemas.microsoft.com/office/drawing/2014/main" id="{B3012A60-A706-740F-8299-23849B01A318}"/>
              </a:ext>
            </a:extLst>
          </p:cNvPr>
          <p:cNvGraphicFramePr>
            <a:graphicFrameLocks noGrp="1"/>
          </p:cNvGraphicFramePr>
          <p:nvPr>
            <p:ph idx="1"/>
            <p:extLst>
              <p:ext uri="{D42A27DB-BD31-4B8C-83A1-F6EECF244321}">
                <p14:modId xmlns:p14="http://schemas.microsoft.com/office/powerpoint/2010/main" val="292293754"/>
              </p:ext>
            </p:extLst>
          </p:nvPr>
        </p:nvGraphicFramePr>
        <p:xfrm>
          <a:off x="142011" y="1337733"/>
          <a:ext cx="7821773"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891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430E9F-3B61-4A75-9A34-1EF839CC7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A93CC3-99AA-471D-9142-5BD2235D6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D5A1EFF-2E6F-4210-A283-AF9BE5B07C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C9A7BB-4074-4704-B5B6-B526355DFE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5622E3-2C65-496F-9C3F-CBEE21924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D111D-3746-4B9C-AEE8-7AB83467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AE1D3C-1EF9-4A89-B613-EE7B789102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2836FAD2-0BBB-3D57-19A1-A37B7FE8242B}"/>
              </a:ext>
            </a:extLst>
          </p:cNvPr>
          <p:cNvSpPr>
            <a:spLocks noGrp="1"/>
          </p:cNvSpPr>
          <p:nvPr>
            <p:ph type="title"/>
          </p:nvPr>
        </p:nvSpPr>
        <p:spPr>
          <a:xfrm>
            <a:off x="1129553" y="497395"/>
            <a:ext cx="10064376" cy="1229756"/>
          </a:xfrm>
        </p:spPr>
        <p:txBody>
          <a:bodyPr>
            <a:normAutofit/>
          </a:bodyPr>
          <a:lstStyle/>
          <a:p>
            <a:r>
              <a:rPr lang="el-GR" dirty="0" err="1"/>
              <a:t>συμπιεση</a:t>
            </a:r>
            <a:endParaRPr lang="el-GR" dirty="0"/>
          </a:p>
        </p:txBody>
      </p:sp>
      <p:cxnSp>
        <p:nvCxnSpPr>
          <p:cNvPr id="23" name="Straight Connector 22">
            <a:extLst>
              <a:ext uri="{FF2B5EF4-FFF2-40B4-BE49-F238E27FC236}">
                <a16:creationId xmlns:a16="http://schemas.microsoft.com/office/drawing/2014/main" id="{6DE80A3F-530A-4181-887F-9AAF6DCBFC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8CCE0AB4-80E1-C4E9-D6B9-60443903AD5A}"/>
              </a:ext>
            </a:extLst>
          </p:cNvPr>
          <p:cNvGraphicFramePr>
            <a:graphicFrameLocks noGrp="1"/>
          </p:cNvGraphicFramePr>
          <p:nvPr>
            <p:ph idx="1"/>
            <p:extLst>
              <p:ext uri="{D42A27DB-BD31-4B8C-83A1-F6EECF244321}">
                <p14:modId xmlns:p14="http://schemas.microsoft.com/office/powerpoint/2010/main" val="3798470918"/>
              </p:ext>
            </p:extLst>
          </p:nvPr>
        </p:nvGraphicFramePr>
        <p:xfrm>
          <a:off x="220133" y="1727151"/>
          <a:ext cx="11768667" cy="4633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01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D5734DB-1F65-3EC4-876B-A2D61A57B0AF}"/>
              </a:ext>
            </a:extLst>
          </p:cNvPr>
          <p:cNvSpPr>
            <a:spLocks noGrp="1"/>
          </p:cNvSpPr>
          <p:nvPr>
            <p:ph type="title"/>
          </p:nvPr>
        </p:nvSpPr>
        <p:spPr>
          <a:xfrm>
            <a:off x="1143001" y="533400"/>
            <a:ext cx="6008914" cy="1683487"/>
          </a:xfrm>
        </p:spPr>
        <p:txBody>
          <a:bodyPr>
            <a:normAutofit/>
          </a:bodyPr>
          <a:lstStyle/>
          <a:p>
            <a:r>
              <a:rPr lang="el-GR">
                <a:effectLst/>
                <a:latin typeface="Arial,Bold"/>
              </a:rPr>
              <a:t>ΚΑΥΣΗ - ΕΚΤΟΝΩΣΗ </a:t>
            </a:r>
            <a:br>
              <a:rPr lang="el-GR">
                <a:effectLst/>
              </a:rPr>
            </a:br>
            <a:endParaRPr lang="el-GR"/>
          </a:p>
        </p:txBody>
      </p:sp>
      <p:sp>
        <p:nvSpPr>
          <p:cNvPr id="9" name="Content Placeholder 8">
            <a:extLst>
              <a:ext uri="{FF2B5EF4-FFF2-40B4-BE49-F238E27FC236}">
                <a16:creationId xmlns:a16="http://schemas.microsoft.com/office/drawing/2014/main" id="{1578E85F-CF8B-9539-348D-D84E40C8C26D}"/>
              </a:ext>
            </a:extLst>
          </p:cNvPr>
          <p:cNvSpPr>
            <a:spLocks noGrp="1"/>
          </p:cNvSpPr>
          <p:nvPr>
            <p:ph idx="1"/>
          </p:nvPr>
        </p:nvSpPr>
        <p:spPr>
          <a:xfrm>
            <a:off x="142012" y="1454046"/>
            <a:ext cx="7151914" cy="5156616"/>
          </a:xfrm>
        </p:spPr>
        <p:txBody>
          <a:bodyPr>
            <a:normAutofit fontScale="25000" lnSpcReduction="20000"/>
          </a:bodyPr>
          <a:lstStyle/>
          <a:p>
            <a:pPr marL="0" indent="0">
              <a:lnSpc>
                <a:spcPct val="150000"/>
              </a:lnSpc>
              <a:buNone/>
            </a:pPr>
            <a:r>
              <a:rPr lang="el-GR" sz="5900" dirty="0">
                <a:effectLst/>
                <a:latin typeface="Arial,Bold"/>
              </a:rPr>
              <a:t>Η ΤΡΙΤΗ ΦΑΣΗ ΛΕΙΤΟΥΡΓΙΑΣ ΞΕΚΙΝΑ ΜΕ ΤΟ ΕΜΒΟΛΟ ΝΑ ΒΡΙΣΚΕΤΑΙ ΣΤΟ ΑΝΣ ΚΑΙ ΤΗ ΒΑΛΒΙΔΑ ΕΙΣΑΓΩΓΗΣ ΚΑΙ ΕΞΑΓΩΓΗΣ ΚΛΕΙΣΤΕΣ. </a:t>
            </a:r>
            <a:endParaRPr lang="el-GR" sz="5900" dirty="0">
              <a:effectLst/>
            </a:endParaRPr>
          </a:p>
          <a:p>
            <a:pPr marL="0" indent="0">
              <a:lnSpc>
                <a:spcPct val="150000"/>
              </a:lnSpc>
              <a:buNone/>
            </a:pPr>
            <a:r>
              <a:rPr lang="el-GR" sz="5900" dirty="0">
                <a:effectLst/>
                <a:latin typeface="Arial,Bold"/>
              </a:rPr>
              <a:t>ΤΟ ΜΕΙΓΜΑ ΑΕΡΑ-ΚΑΥΣΙΜΟΥ ΕΝΤΟΣ ΤΟΥ ΕΠΙΖΗΜΙΟΥ ΟΓΚΟΥ ΒΡΙΣΚΕΤΑΙ ΣΕ ΑΡΚΕΤΑ ΥΨΗΛΗ ΠΙΕΣΗ ΚΑΙ ΘΕΡΜΟΚΡΑΣΙΑ </a:t>
            </a:r>
            <a:endParaRPr lang="el-GR" sz="5900" dirty="0">
              <a:effectLst/>
            </a:endParaRPr>
          </a:p>
          <a:p>
            <a:pPr marL="0" indent="0">
              <a:lnSpc>
                <a:spcPct val="150000"/>
              </a:lnSpc>
              <a:buNone/>
            </a:pPr>
            <a:r>
              <a:rPr lang="el-GR" sz="5900" dirty="0">
                <a:effectLst/>
                <a:latin typeface="Arial,Bold"/>
              </a:rPr>
              <a:t>Η ΑΝΑΦΛΕΞΗ ΠΡΑΓΜΑΤΟΠΟΙΕΙΤΑΙ ΜΕ ΤΗ ΧΡΗΣΗ ΤΟΥ ΣΠΙΝΘΗΡΙΣΤΗ. </a:t>
            </a:r>
            <a:endParaRPr lang="el-GR" sz="5900" dirty="0">
              <a:effectLst/>
            </a:endParaRPr>
          </a:p>
          <a:p>
            <a:pPr marL="0" indent="0">
              <a:lnSpc>
                <a:spcPct val="150000"/>
              </a:lnSpc>
              <a:buNone/>
            </a:pPr>
            <a:r>
              <a:rPr lang="el-GR" sz="5900" dirty="0">
                <a:effectLst/>
                <a:latin typeface="Arial,Bold"/>
              </a:rPr>
              <a:t>Η ΚΑΥΣΗ ΕΛΕΥΘΕΡΩΝΕΙ ΣΗΜΑΝΤΙΚΑ ΠΟΣΑ ΘΕΡΜΟΤΗΤΑΣ, ΑΥΞΑΝΟΝΤΑΣ ΤΗ ΘΕΡΜΟΚΡΑΣΙΑ ΚΑΙ ΤΗΝ ΠΙΕΣΗ ΜΕΣΑ ΣΤΟΝ ΚΥΛΙΝΔΡΟ. </a:t>
            </a:r>
            <a:endParaRPr lang="el-GR" sz="5900" dirty="0">
              <a:effectLst/>
            </a:endParaRPr>
          </a:p>
          <a:p>
            <a:pPr marL="0" indent="0">
              <a:lnSpc>
                <a:spcPct val="150000"/>
              </a:lnSpc>
              <a:buNone/>
            </a:pPr>
            <a:r>
              <a:rPr lang="el-GR" sz="5900" dirty="0">
                <a:effectLst/>
                <a:latin typeface="Arial,Bold"/>
              </a:rPr>
              <a:t>Η ΙΔΙΑΙΤΕΡΑ ΑΥΞΗΜΕΝΗ ΠΙΕΣΗ ΤΩΝ ΚΑΥΣΑΕΡΙΩΝ ΩΘΕΙ ΤΟ ΕΜΒΟΛΟ ΠΡΟΣ ΚΝΣ </a:t>
            </a:r>
            <a:endParaRPr lang="el-GR" sz="5900" dirty="0">
              <a:effectLst/>
            </a:endParaRPr>
          </a:p>
          <a:p>
            <a:pPr marL="0" indent="0">
              <a:lnSpc>
                <a:spcPct val="90000"/>
              </a:lnSpc>
              <a:buNone/>
            </a:pPr>
            <a:endParaRPr lang="en-US" sz="1700" dirty="0"/>
          </a:p>
        </p:txBody>
      </p:sp>
      <p:cxnSp>
        <p:nvCxnSpPr>
          <p:cNvPr id="39" name="Straight Connector 38">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Θέση περιεχομένου 4" descr="Εικόνα που περιέχει clipart&#10;&#10;Περιγραφή που δημιουργήθηκε αυτόματα">
            <a:extLst>
              <a:ext uri="{FF2B5EF4-FFF2-40B4-BE49-F238E27FC236}">
                <a16:creationId xmlns:a16="http://schemas.microsoft.com/office/drawing/2014/main" id="{FA66871C-D44B-70DC-95B6-FA43D908A1E2}"/>
              </a:ext>
            </a:extLst>
          </p:cNvPr>
          <p:cNvPicPr>
            <a:picLocks noChangeAspect="1"/>
          </p:cNvPicPr>
          <p:nvPr/>
        </p:nvPicPr>
        <p:blipFill rotWithShape="1">
          <a:blip r:embed="rId2"/>
          <a:srcRect r="-2" b="3086"/>
          <a:stretch/>
        </p:blipFill>
        <p:spPr>
          <a:xfrm>
            <a:off x="7963785" y="10"/>
            <a:ext cx="4228215" cy="6857990"/>
          </a:xfrm>
          <a:prstGeom prst="rect">
            <a:avLst/>
          </a:prstGeom>
        </p:spPr>
      </p:pic>
    </p:spTree>
    <p:extLst>
      <p:ext uri="{BB962C8B-B14F-4D97-AF65-F5344CB8AC3E}">
        <p14:creationId xmlns:p14="http://schemas.microsoft.com/office/powerpoint/2010/main" val="1595085573"/>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1086</Words>
  <Application>Microsoft Macintosh PowerPoint</Application>
  <PresentationFormat>Ευρεία οθόνη</PresentationFormat>
  <Paragraphs>66</Paragraphs>
  <Slides>18</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18</vt:i4>
      </vt:variant>
    </vt:vector>
  </HeadingPairs>
  <TitlesOfParts>
    <vt:vector size="27" baseType="lpstr">
      <vt:lpstr>Arial</vt:lpstr>
      <vt:lpstr>Arial,Bold</vt:lpstr>
      <vt:lpstr>Calibri</vt:lpstr>
      <vt:lpstr>Century Gothic</vt:lpstr>
      <vt:lpstr>UBHelvetica</vt:lpstr>
      <vt:lpstr>UBHelveticaCond</vt:lpstr>
      <vt:lpstr>Univers Condensed Light</vt:lpstr>
      <vt:lpstr>Walbaum Display Light</vt:lpstr>
      <vt:lpstr>AngleLinesVTI</vt:lpstr>
      <vt:lpstr>ΧΡΟΝΟΣ stroke</vt:lpstr>
      <vt:lpstr>Παρουσίαση του PowerPoint</vt:lpstr>
      <vt:lpstr>Κυκλοσ λειτουργιασ μεκ</vt:lpstr>
      <vt:lpstr>     Οι 5 διεργασίες που πραγματοποιούνται στον κύκλο των βενζινοκινητήρων Μ.Ε.Κ.  </vt:lpstr>
      <vt:lpstr>ΒΕΝΖΙΝΟΜΗΧΑΝΕΣ  εισαγωγη </vt:lpstr>
      <vt:lpstr>εισαγωγη</vt:lpstr>
      <vt:lpstr>συμπιεση</vt:lpstr>
      <vt:lpstr>συμπιεση</vt:lpstr>
      <vt:lpstr>ΚΑΥΣΗ - ΕΚΤΟΝΩΣΗ  </vt:lpstr>
      <vt:lpstr>ΕΞΑΓΩΓΗ ΚΑΥΣΑΕΡΙΩΝ  </vt:lpstr>
      <vt:lpstr>Εξαγωγη καυσαεριων</vt:lpstr>
      <vt:lpstr>Παρουσίαση του PowerPoint</vt:lpstr>
      <vt:lpstr>2Χ ΒΕΝΖΙΝΟΜΗΧΑΝΕΣ</vt:lpstr>
      <vt:lpstr>Παρουσίαση του PowerPoint</vt:lpstr>
      <vt:lpstr>Η ΤΡΙΤΗ ΦΑΣΗ ΛΕΙΤΟΥΡΓΙΑΣ</vt:lpstr>
      <vt:lpstr>Παρουσίαση του PowerPoint</vt:lpstr>
      <vt:lpstr>ΦΑΣΗ ΤΗΣ ΣΥΜΠΙΕΣΕΩΣ</vt:lpstr>
      <vt:lpstr>Συγκριση 2χ-4χ κινητηρα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ΧΡΟΝΟΣ stroke</dc:title>
  <dc:creator>GEORGIA GEORGATZOGLOU</dc:creator>
  <cp:lastModifiedBy>GEORGIA GEORGATZOGLOU</cp:lastModifiedBy>
  <cp:revision>5</cp:revision>
  <dcterms:created xsi:type="dcterms:W3CDTF">2023-10-11T05:50:54Z</dcterms:created>
  <dcterms:modified xsi:type="dcterms:W3CDTF">2023-10-18T05:29:34Z</dcterms:modified>
</cp:coreProperties>
</file>