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39"/>
  </p:normalViewPr>
  <p:slideViewPr>
    <p:cSldViewPr snapToGrid="0">
      <p:cViewPr varScale="1">
        <p:scale>
          <a:sx n="76" d="100"/>
          <a:sy n="76" d="100"/>
        </p:scale>
        <p:origin x="216"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E309B6-2C54-E86F-1A0E-461424091CD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926B3D5-1C21-C5B7-794E-28317F00D1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535DC52A-16CB-CE89-BA26-EE0609D1B83C}"/>
              </a:ext>
            </a:extLst>
          </p:cNvPr>
          <p:cNvSpPr>
            <a:spLocks noGrp="1"/>
          </p:cNvSpPr>
          <p:nvPr>
            <p:ph type="dt" sz="half" idx="10"/>
          </p:nvPr>
        </p:nvSpPr>
        <p:spPr/>
        <p:txBody>
          <a:bodyPr/>
          <a:lstStyle/>
          <a:p>
            <a:fld id="{23D636EA-8E8C-C64D-9035-96953E470B34}" type="datetimeFigureOut">
              <a:rPr lang="el-GR" smtClean="0"/>
              <a:t>23/9/24</a:t>
            </a:fld>
            <a:endParaRPr lang="el-GR"/>
          </a:p>
        </p:txBody>
      </p:sp>
      <p:sp>
        <p:nvSpPr>
          <p:cNvPr id="5" name="Θέση υποσέλιδου 4">
            <a:extLst>
              <a:ext uri="{FF2B5EF4-FFF2-40B4-BE49-F238E27FC236}">
                <a16:creationId xmlns:a16="http://schemas.microsoft.com/office/drawing/2014/main" id="{3117EEE9-05FE-1871-09D7-74C9D5083E4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16F09F0-3D5A-C2BB-E8D4-58C3F187A8DB}"/>
              </a:ext>
            </a:extLst>
          </p:cNvPr>
          <p:cNvSpPr>
            <a:spLocks noGrp="1"/>
          </p:cNvSpPr>
          <p:nvPr>
            <p:ph type="sldNum" sz="quarter" idx="12"/>
          </p:nvPr>
        </p:nvSpPr>
        <p:spPr/>
        <p:txBody>
          <a:bodyPr/>
          <a:lstStyle/>
          <a:p>
            <a:fld id="{29A8D45F-42CB-A44A-9B08-70B751ABE4F7}" type="slidenum">
              <a:rPr lang="el-GR" smtClean="0"/>
              <a:t>‹#›</a:t>
            </a:fld>
            <a:endParaRPr lang="el-GR"/>
          </a:p>
        </p:txBody>
      </p:sp>
    </p:spTree>
    <p:extLst>
      <p:ext uri="{BB962C8B-B14F-4D97-AF65-F5344CB8AC3E}">
        <p14:creationId xmlns:p14="http://schemas.microsoft.com/office/powerpoint/2010/main" val="1273832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BE6B29-F7F2-1269-50B2-9DD9A1B91B3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018A2D7-DAAA-3D7D-47AF-8CEF765971AC}"/>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ADA38B8-AA87-159A-557D-6807A2C612A1}"/>
              </a:ext>
            </a:extLst>
          </p:cNvPr>
          <p:cNvSpPr>
            <a:spLocks noGrp="1"/>
          </p:cNvSpPr>
          <p:nvPr>
            <p:ph type="dt" sz="half" idx="10"/>
          </p:nvPr>
        </p:nvSpPr>
        <p:spPr/>
        <p:txBody>
          <a:bodyPr/>
          <a:lstStyle/>
          <a:p>
            <a:fld id="{23D636EA-8E8C-C64D-9035-96953E470B34}" type="datetimeFigureOut">
              <a:rPr lang="el-GR" smtClean="0"/>
              <a:t>23/9/24</a:t>
            </a:fld>
            <a:endParaRPr lang="el-GR"/>
          </a:p>
        </p:txBody>
      </p:sp>
      <p:sp>
        <p:nvSpPr>
          <p:cNvPr id="5" name="Θέση υποσέλιδου 4">
            <a:extLst>
              <a:ext uri="{FF2B5EF4-FFF2-40B4-BE49-F238E27FC236}">
                <a16:creationId xmlns:a16="http://schemas.microsoft.com/office/drawing/2014/main" id="{DB61FE8B-3577-86D6-0547-ABD00C000D0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12D47A2-5CD2-9C57-7B72-E28C1EE45481}"/>
              </a:ext>
            </a:extLst>
          </p:cNvPr>
          <p:cNvSpPr>
            <a:spLocks noGrp="1"/>
          </p:cNvSpPr>
          <p:nvPr>
            <p:ph type="sldNum" sz="quarter" idx="12"/>
          </p:nvPr>
        </p:nvSpPr>
        <p:spPr/>
        <p:txBody>
          <a:bodyPr/>
          <a:lstStyle/>
          <a:p>
            <a:fld id="{29A8D45F-42CB-A44A-9B08-70B751ABE4F7}" type="slidenum">
              <a:rPr lang="el-GR" smtClean="0"/>
              <a:t>‹#›</a:t>
            </a:fld>
            <a:endParaRPr lang="el-GR"/>
          </a:p>
        </p:txBody>
      </p:sp>
    </p:spTree>
    <p:extLst>
      <p:ext uri="{BB962C8B-B14F-4D97-AF65-F5344CB8AC3E}">
        <p14:creationId xmlns:p14="http://schemas.microsoft.com/office/powerpoint/2010/main" val="851922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CB2BA87-CBFC-F797-0231-2A9DFBD11DD6}"/>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7E5BFD3-8324-1EC5-E657-E86299E3EBC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062C990-132B-3F50-150C-2612E91A2299}"/>
              </a:ext>
            </a:extLst>
          </p:cNvPr>
          <p:cNvSpPr>
            <a:spLocks noGrp="1"/>
          </p:cNvSpPr>
          <p:nvPr>
            <p:ph type="dt" sz="half" idx="10"/>
          </p:nvPr>
        </p:nvSpPr>
        <p:spPr/>
        <p:txBody>
          <a:bodyPr/>
          <a:lstStyle/>
          <a:p>
            <a:fld id="{23D636EA-8E8C-C64D-9035-96953E470B34}" type="datetimeFigureOut">
              <a:rPr lang="el-GR" smtClean="0"/>
              <a:t>23/9/24</a:t>
            </a:fld>
            <a:endParaRPr lang="el-GR"/>
          </a:p>
        </p:txBody>
      </p:sp>
      <p:sp>
        <p:nvSpPr>
          <p:cNvPr id="5" name="Θέση υποσέλιδου 4">
            <a:extLst>
              <a:ext uri="{FF2B5EF4-FFF2-40B4-BE49-F238E27FC236}">
                <a16:creationId xmlns:a16="http://schemas.microsoft.com/office/drawing/2014/main" id="{35706F05-F48B-7F71-744C-FD5F484CA88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39EAC47-1394-ADD8-1E12-F692D28F7B83}"/>
              </a:ext>
            </a:extLst>
          </p:cNvPr>
          <p:cNvSpPr>
            <a:spLocks noGrp="1"/>
          </p:cNvSpPr>
          <p:nvPr>
            <p:ph type="sldNum" sz="quarter" idx="12"/>
          </p:nvPr>
        </p:nvSpPr>
        <p:spPr/>
        <p:txBody>
          <a:bodyPr/>
          <a:lstStyle/>
          <a:p>
            <a:fld id="{29A8D45F-42CB-A44A-9B08-70B751ABE4F7}" type="slidenum">
              <a:rPr lang="el-GR" smtClean="0"/>
              <a:t>‹#›</a:t>
            </a:fld>
            <a:endParaRPr lang="el-GR"/>
          </a:p>
        </p:txBody>
      </p:sp>
    </p:spTree>
    <p:extLst>
      <p:ext uri="{BB962C8B-B14F-4D97-AF65-F5344CB8AC3E}">
        <p14:creationId xmlns:p14="http://schemas.microsoft.com/office/powerpoint/2010/main" val="4268867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07C151-A8FC-005B-F072-1B34901CBD2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0837D2C-D217-0D45-F55C-018C75D11E1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231CD1E-568F-CC3C-CF77-A24E5C2D0C28}"/>
              </a:ext>
            </a:extLst>
          </p:cNvPr>
          <p:cNvSpPr>
            <a:spLocks noGrp="1"/>
          </p:cNvSpPr>
          <p:nvPr>
            <p:ph type="dt" sz="half" idx="10"/>
          </p:nvPr>
        </p:nvSpPr>
        <p:spPr/>
        <p:txBody>
          <a:bodyPr/>
          <a:lstStyle/>
          <a:p>
            <a:fld id="{23D636EA-8E8C-C64D-9035-96953E470B34}" type="datetimeFigureOut">
              <a:rPr lang="el-GR" smtClean="0"/>
              <a:t>23/9/24</a:t>
            </a:fld>
            <a:endParaRPr lang="el-GR"/>
          </a:p>
        </p:txBody>
      </p:sp>
      <p:sp>
        <p:nvSpPr>
          <p:cNvPr id="5" name="Θέση υποσέλιδου 4">
            <a:extLst>
              <a:ext uri="{FF2B5EF4-FFF2-40B4-BE49-F238E27FC236}">
                <a16:creationId xmlns:a16="http://schemas.microsoft.com/office/drawing/2014/main" id="{F44FA99E-B53A-F9B4-24AD-7761FFF917A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AB09403-D732-0DFE-2BD0-30E35B3BB786}"/>
              </a:ext>
            </a:extLst>
          </p:cNvPr>
          <p:cNvSpPr>
            <a:spLocks noGrp="1"/>
          </p:cNvSpPr>
          <p:nvPr>
            <p:ph type="sldNum" sz="quarter" idx="12"/>
          </p:nvPr>
        </p:nvSpPr>
        <p:spPr/>
        <p:txBody>
          <a:bodyPr/>
          <a:lstStyle/>
          <a:p>
            <a:fld id="{29A8D45F-42CB-A44A-9B08-70B751ABE4F7}" type="slidenum">
              <a:rPr lang="el-GR" smtClean="0"/>
              <a:t>‹#›</a:t>
            </a:fld>
            <a:endParaRPr lang="el-GR"/>
          </a:p>
        </p:txBody>
      </p:sp>
    </p:spTree>
    <p:extLst>
      <p:ext uri="{BB962C8B-B14F-4D97-AF65-F5344CB8AC3E}">
        <p14:creationId xmlns:p14="http://schemas.microsoft.com/office/powerpoint/2010/main" val="1909257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F48E5D-BAB9-2F59-D450-D934211A779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9DC1E31-FC27-2BAB-34A6-F743E0530E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CEF00A9-D0BF-3B2E-59CD-84F0E7024417}"/>
              </a:ext>
            </a:extLst>
          </p:cNvPr>
          <p:cNvSpPr>
            <a:spLocks noGrp="1"/>
          </p:cNvSpPr>
          <p:nvPr>
            <p:ph type="dt" sz="half" idx="10"/>
          </p:nvPr>
        </p:nvSpPr>
        <p:spPr/>
        <p:txBody>
          <a:bodyPr/>
          <a:lstStyle/>
          <a:p>
            <a:fld id="{23D636EA-8E8C-C64D-9035-96953E470B34}" type="datetimeFigureOut">
              <a:rPr lang="el-GR" smtClean="0"/>
              <a:t>23/9/24</a:t>
            </a:fld>
            <a:endParaRPr lang="el-GR"/>
          </a:p>
        </p:txBody>
      </p:sp>
      <p:sp>
        <p:nvSpPr>
          <p:cNvPr id="5" name="Θέση υποσέλιδου 4">
            <a:extLst>
              <a:ext uri="{FF2B5EF4-FFF2-40B4-BE49-F238E27FC236}">
                <a16:creationId xmlns:a16="http://schemas.microsoft.com/office/drawing/2014/main" id="{DA0FDFEA-C04F-33DE-7857-E4CE2D0C55E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6AF5C28-1632-6DC7-E3AF-CA08AB3F5E41}"/>
              </a:ext>
            </a:extLst>
          </p:cNvPr>
          <p:cNvSpPr>
            <a:spLocks noGrp="1"/>
          </p:cNvSpPr>
          <p:nvPr>
            <p:ph type="sldNum" sz="quarter" idx="12"/>
          </p:nvPr>
        </p:nvSpPr>
        <p:spPr/>
        <p:txBody>
          <a:bodyPr/>
          <a:lstStyle/>
          <a:p>
            <a:fld id="{29A8D45F-42CB-A44A-9B08-70B751ABE4F7}" type="slidenum">
              <a:rPr lang="el-GR" smtClean="0"/>
              <a:t>‹#›</a:t>
            </a:fld>
            <a:endParaRPr lang="el-GR"/>
          </a:p>
        </p:txBody>
      </p:sp>
    </p:spTree>
    <p:extLst>
      <p:ext uri="{BB962C8B-B14F-4D97-AF65-F5344CB8AC3E}">
        <p14:creationId xmlns:p14="http://schemas.microsoft.com/office/powerpoint/2010/main" val="3797480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6189DD-C18A-9A39-713C-2AA2B7000AA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6EF2BD5-5CB6-2752-A133-E46BD08B89C6}"/>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A4D5E402-6A31-8635-47BD-45A0C9727E8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E532ABCA-9371-2B84-D3E3-E76E0DD70C63}"/>
              </a:ext>
            </a:extLst>
          </p:cNvPr>
          <p:cNvSpPr>
            <a:spLocks noGrp="1"/>
          </p:cNvSpPr>
          <p:nvPr>
            <p:ph type="dt" sz="half" idx="10"/>
          </p:nvPr>
        </p:nvSpPr>
        <p:spPr/>
        <p:txBody>
          <a:bodyPr/>
          <a:lstStyle/>
          <a:p>
            <a:fld id="{23D636EA-8E8C-C64D-9035-96953E470B34}" type="datetimeFigureOut">
              <a:rPr lang="el-GR" smtClean="0"/>
              <a:t>23/9/24</a:t>
            </a:fld>
            <a:endParaRPr lang="el-GR"/>
          </a:p>
        </p:txBody>
      </p:sp>
      <p:sp>
        <p:nvSpPr>
          <p:cNvPr id="6" name="Θέση υποσέλιδου 5">
            <a:extLst>
              <a:ext uri="{FF2B5EF4-FFF2-40B4-BE49-F238E27FC236}">
                <a16:creationId xmlns:a16="http://schemas.microsoft.com/office/drawing/2014/main" id="{7722D120-A517-CFFE-A303-C5FBF116D60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07ABD24-12CE-7217-6E20-18541BD52F94}"/>
              </a:ext>
            </a:extLst>
          </p:cNvPr>
          <p:cNvSpPr>
            <a:spLocks noGrp="1"/>
          </p:cNvSpPr>
          <p:nvPr>
            <p:ph type="sldNum" sz="quarter" idx="12"/>
          </p:nvPr>
        </p:nvSpPr>
        <p:spPr/>
        <p:txBody>
          <a:bodyPr/>
          <a:lstStyle/>
          <a:p>
            <a:fld id="{29A8D45F-42CB-A44A-9B08-70B751ABE4F7}" type="slidenum">
              <a:rPr lang="el-GR" smtClean="0"/>
              <a:t>‹#›</a:t>
            </a:fld>
            <a:endParaRPr lang="el-GR"/>
          </a:p>
        </p:txBody>
      </p:sp>
    </p:spTree>
    <p:extLst>
      <p:ext uri="{BB962C8B-B14F-4D97-AF65-F5344CB8AC3E}">
        <p14:creationId xmlns:p14="http://schemas.microsoft.com/office/powerpoint/2010/main" val="3824312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72F647-8518-3E30-53B3-63EE04F7CF5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72AC4C7-F1D1-938F-F16D-C69EC1D0AC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08C7EC9-C818-3E03-EB1F-DB209D441D6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213130E7-FA24-324C-3F5A-FF0E43BEA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187BB408-2740-0C31-0EB9-65892AB1F0B7}"/>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194AA88B-0DA1-0F53-5EC3-9B8E981EEA63}"/>
              </a:ext>
            </a:extLst>
          </p:cNvPr>
          <p:cNvSpPr>
            <a:spLocks noGrp="1"/>
          </p:cNvSpPr>
          <p:nvPr>
            <p:ph type="dt" sz="half" idx="10"/>
          </p:nvPr>
        </p:nvSpPr>
        <p:spPr/>
        <p:txBody>
          <a:bodyPr/>
          <a:lstStyle/>
          <a:p>
            <a:fld id="{23D636EA-8E8C-C64D-9035-96953E470B34}" type="datetimeFigureOut">
              <a:rPr lang="el-GR" smtClean="0"/>
              <a:t>23/9/24</a:t>
            </a:fld>
            <a:endParaRPr lang="el-GR"/>
          </a:p>
        </p:txBody>
      </p:sp>
      <p:sp>
        <p:nvSpPr>
          <p:cNvPr id="8" name="Θέση υποσέλιδου 7">
            <a:extLst>
              <a:ext uri="{FF2B5EF4-FFF2-40B4-BE49-F238E27FC236}">
                <a16:creationId xmlns:a16="http://schemas.microsoft.com/office/drawing/2014/main" id="{CCC71109-5A82-DE9F-9F0B-54E1EF6F7D0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8C0CA046-FC1C-1E5D-2CB1-22BE61B6C07F}"/>
              </a:ext>
            </a:extLst>
          </p:cNvPr>
          <p:cNvSpPr>
            <a:spLocks noGrp="1"/>
          </p:cNvSpPr>
          <p:nvPr>
            <p:ph type="sldNum" sz="quarter" idx="12"/>
          </p:nvPr>
        </p:nvSpPr>
        <p:spPr/>
        <p:txBody>
          <a:bodyPr/>
          <a:lstStyle/>
          <a:p>
            <a:fld id="{29A8D45F-42CB-A44A-9B08-70B751ABE4F7}" type="slidenum">
              <a:rPr lang="el-GR" smtClean="0"/>
              <a:t>‹#›</a:t>
            </a:fld>
            <a:endParaRPr lang="el-GR"/>
          </a:p>
        </p:txBody>
      </p:sp>
    </p:spTree>
    <p:extLst>
      <p:ext uri="{BB962C8B-B14F-4D97-AF65-F5344CB8AC3E}">
        <p14:creationId xmlns:p14="http://schemas.microsoft.com/office/powerpoint/2010/main" val="589149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C0DD38-CDF6-B0A4-39CE-DA8F589CE29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C2CC88B8-A401-44E4-500B-B51896F024F4}"/>
              </a:ext>
            </a:extLst>
          </p:cNvPr>
          <p:cNvSpPr>
            <a:spLocks noGrp="1"/>
          </p:cNvSpPr>
          <p:nvPr>
            <p:ph type="dt" sz="half" idx="10"/>
          </p:nvPr>
        </p:nvSpPr>
        <p:spPr/>
        <p:txBody>
          <a:bodyPr/>
          <a:lstStyle/>
          <a:p>
            <a:fld id="{23D636EA-8E8C-C64D-9035-96953E470B34}" type="datetimeFigureOut">
              <a:rPr lang="el-GR" smtClean="0"/>
              <a:t>23/9/24</a:t>
            </a:fld>
            <a:endParaRPr lang="el-GR"/>
          </a:p>
        </p:txBody>
      </p:sp>
      <p:sp>
        <p:nvSpPr>
          <p:cNvPr id="4" name="Θέση υποσέλιδου 3">
            <a:extLst>
              <a:ext uri="{FF2B5EF4-FFF2-40B4-BE49-F238E27FC236}">
                <a16:creationId xmlns:a16="http://schemas.microsoft.com/office/drawing/2014/main" id="{DE65D01A-F83E-81F1-A58F-36CB0767071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05F1C551-4381-7446-0F6E-1B2E13AA7175}"/>
              </a:ext>
            </a:extLst>
          </p:cNvPr>
          <p:cNvSpPr>
            <a:spLocks noGrp="1"/>
          </p:cNvSpPr>
          <p:nvPr>
            <p:ph type="sldNum" sz="quarter" idx="12"/>
          </p:nvPr>
        </p:nvSpPr>
        <p:spPr/>
        <p:txBody>
          <a:bodyPr/>
          <a:lstStyle/>
          <a:p>
            <a:fld id="{29A8D45F-42CB-A44A-9B08-70B751ABE4F7}" type="slidenum">
              <a:rPr lang="el-GR" smtClean="0"/>
              <a:t>‹#›</a:t>
            </a:fld>
            <a:endParaRPr lang="el-GR"/>
          </a:p>
        </p:txBody>
      </p:sp>
    </p:spTree>
    <p:extLst>
      <p:ext uri="{BB962C8B-B14F-4D97-AF65-F5344CB8AC3E}">
        <p14:creationId xmlns:p14="http://schemas.microsoft.com/office/powerpoint/2010/main" val="362345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99DFFF7-BB6D-E102-AF83-DC83BD5E0F94}"/>
              </a:ext>
            </a:extLst>
          </p:cNvPr>
          <p:cNvSpPr>
            <a:spLocks noGrp="1"/>
          </p:cNvSpPr>
          <p:nvPr>
            <p:ph type="dt" sz="half" idx="10"/>
          </p:nvPr>
        </p:nvSpPr>
        <p:spPr/>
        <p:txBody>
          <a:bodyPr/>
          <a:lstStyle/>
          <a:p>
            <a:fld id="{23D636EA-8E8C-C64D-9035-96953E470B34}" type="datetimeFigureOut">
              <a:rPr lang="el-GR" smtClean="0"/>
              <a:t>23/9/24</a:t>
            </a:fld>
            <a:endParaRPr lang="el-GR"/>
          </a:p>
        </p:txBody>
      </p:sp>
      <p:sp>
        <p:nvSpPr>
          <p:cNvPr id="3" name="Θέση υποσέλιδου 2">
            <a:extLst>
              <a:ext uri="{FF2B5EF4-FFF2-40B4-BE49-F238E27FC236}">
                <a16:creationId xmlns:a16="http://schemas.microsoft.com/office/drawing/2014/main" id="{6C6E8751-FF40-9B4D-0568-6D260A01D74D}"/>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3509B3D0-F73E-D98F-7DA0-643ACD2B120C}"/>
              </a:ext>
            </a:extLst>
          </p:cNvPr>
          <p:cNvSpPr>
            <a:spLocks noGrp="1"/>
          </p:cNvSpPr>
          <p:nvPr>
            <p:ph type="sldNum" sz="quarter" idx="12"/>
          </p:nvPr>
        </p:nvSpPr>
        <p:spPr/>
        <p:txBody>
          <a:bodyPr/>
          <a:lstStyle/>
          <a:p>
            <a:fld id="{29A8D45F-42CB-A44A-9B08-70B751ABE4F7}" type="slidenum">
              <a:rPr lang="el-GR" smtClean="0"/>
              <a:t>‹#›</a:t>
            </a:fld>
            <a:endParaRPr lang="el-GR"/>
          </a:p>
        </p:txBody>
      </p:sp>
    </p:spTree>
    <p:extLst>
      <p:ext uri="{BB962C8B-B14F-4D97-AF65-F5344CB8AC3E}">
        <p14:creationId xmlns:p14="http://schemas.microsoft.com/office/powerpoint/2010/main" val="976851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533F38-5B7A-3D02-C404-D81B11CE84A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63F76B7-4663-6E85-A6D3-9A93AD3CE1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85F127A-3615-D9B4-29AC-21DB7FCC4B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BFD934F-BF85-E6A5-5DBA-19EB05B6E3A7}"/>
              </a:ext>
            </a:extLst>
          </p:cNvPr>
          <p:cNvSpPr>
            <a:spLocks noGrp="1"/>
          </p:cNvSpPr>
          <p:nvPr>
            <p:ph type="dt" sz="half" idx="10"/>
          </p:nvPr>
        </p:nvSpPr>
        <p:spPr/>
        <p:txBody>
          <a:bodyPr/>
          <a:lstStyle/>
          <a:p>
            <a:fld id="{23D636EA-8E8C-C64D-9035-96953E470B34}" type="datetimeFigureOut">
              <a:rPr lang="el-GR" smtClean="0"/>
              <a:t>23/9/24</a:t>
            </a:fld>
            <a:endParaRPr lang="el-GR"/>
          </a:p>
        </p:txBody>
      </p:sp>
      <p:sp>
        <p:nvSpPr>
          <p:cNvPr id="6" name="Θέση υποσέλιδου 5">
            <a:extLst>
              <a:ext uri="{FF2B5EF4-FFF2-40B4-BE49-F238E27FC236}">
                <a16:creationId xmlns:a16="http://schemas.microsoft.com/office/drawing/2014/main" id="{4F2E5CA9-E222-31A0-1EB7-0C69E3E6657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D207570-830C-1E0C-F067-97C14C145A4F}"/>
              </a:ext>
            </a:extLst>
          </p:cNvPr>
          <p:cNvSpPr>
            <a:spLocks noGrp="1"/>
          </p:cNvSpPr>
          <p:nvPr>
            <p:ph type="sldNum" sz="quarter" idx="12"/>
          </p:nvPr>
        </p:nvSpPr>
        <p:spPr/>
        <p:txBody>
          <a:bodyPr/>
          <a:lstStyle/>
          <a:p>
            <a:fld id="{29A8D45F-42CB-A44A-9B08-70B751ABE4F7}" type="slidenum">
              <a:rPr lang="el-GR" smtClean="0"/>
              <a:t>‹#›</a:t>
            </a:fld>
            <a:endParaRPr lang="el-GR"/>
          </a:p>
        </p:txBody>
      </p:sp>
    </p:spTree>
    <p:extLst>
      <p:ext uri="{BB962C8B-B14F-4D97-AF65-F5344CB8AC3E}">
        <p14:creationId xmlns:p14="http://schemas.microsoft.com/office/powerpoint/2010/main" val="2466335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780833-B593-7796-D038-16833EA51A3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9726689B-AB1E-13E1-CFCF-B133AA2A18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49E6D12F-6175-3B1C-2063-9998175BB5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5BBEBD4-D16F-5687-DFD6-86685EFA7480}"/>
              </a:ext>
            </a:extLst>
          </p:cNvPr>
          <p:cNvSpPr>
            <a:spLocks noGrp="1"/>
          </p:cNvSpPr>
          <p:nvPr>
            <p:ph type="dt" sz="half" idx="10"/>
          </p:nvPr>
        </p:nvSpPr>
        <p:spPr/>
        <p:txBody>
          <a:bodyPr/>
          <a:lstStyle/>
          <a:p>
            <a:fld id="{23D636EA-8E8C-C64D-9035-96953E470B34}" type="datetimeFigureOut">
              <a:rPr lang="el-GR" smtClean="0"/>
              <a:t>23/9/24</a:t>
            </a:fld>
            <a:endParaRPr lang="el-GR"/>
          </a:p>
        </p:txBody>
      </p:sp>
      <p:sp>
        <p:nvSpPr>
          <p:cNvPr id="6" name="Θέση υποσέλιδου 5">
            <a:extLst>
              <a:ext uri="{FF2B5EF4-FFF2-40B4-BE49-F238E27FC236}">
                <a16:creationId xmlns:a16="http://schemas.microsoft.com/office/drawing/2014/main" id="{992B9127-C9B4-5AD3-193E-371FD043D9F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984D90B-A8EF-CDD8-1873-3F91AC718740}"/>
              </a:ext>
            </a:extLst>
          </p:cNvPr>
          <p:cNvSpPr>
            <a:spLocks noGrp="1"/>
          </p:cNvSpPr>
          <p:nvPr>
            <p:ph type="sldNum" sz="quarter" idx="12"/>
          </p:nvPr>
        </p:nvSpPr>
        <p:spPr/>
        <p:txBody>
          <a:bodyPr/>
          <a:lstStyle/>
          <a:p>
            <a:fld id="{29A8D45F-42CB-A44A-9B08-70B751ABE4F7}" type="slidenum">
              <a:rPr lang="el-GR" smtClean="0"/>
              <a:t>‹#›</a:t>
            </a:fld>
            <a:endParaRPr lang="el-GR"/>
          </a:p>
        </p:txBody>
      </p:sp>
    </p:spTree>
    <p:extLst>
      <p:ext uri="{BB962C8B-B14F-4D97-AF65-F5344CB8AC3E}">
        <p14:creationId xmlns:p14="http://schemas.microsoft.com/office/powerpoint/2010/main" val="282804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8B704903-31AF-4086-D0C8-8FACBDA4CC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DFB875B-44D2-4F94-F712-AB71555A77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1E49180-B6BA-BC73-2705-EB035DCA95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D636EA-8E8C-C64D-9035-96953E470B34}" type="datetimeFigureOut">
              <a:rPr lang="el-GR" smtClean="0"/>
              <a:t>23/9/24</a:t>
            </a:fld>
            <a:endParaRPr lang="el-GR"/>
          </a:p>
        </p:txBody>
      </p:sp>
      <p:sp>
        <p:nvSpPr>
          <p:cNvPr id="5" name="Θέση υποσέλιδου 4">
            <a:extLst>
              <a:ext uri="{FF2B5EF4-FFF2-40B4-BE49-F238E27FC236}">
                <a16:creationId xmlns:a16="http://schemas.microsoft.com/office/drawing/2014/main" id="{77D0083E-8026-331B-01E3-33791457B5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A6D27873-4915-842D-501A-4BFC625AB2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9A8D45F-42CB-A44A-9B08-70B751ABE4F7}" type="slidenum">
              <a:rPr lang="el-GR" smtClean="0"/>
              <a:t>‹#›</a:t>
            </a:fld>
            <a:endParaRPr lang="el-GR"/>
          </a:p>
        </p:txBody>
      </p:sp>
    </p:spTree>
    <p:extLst>
      <p:ext uri="{BB962C8B-B14F-4D97-AF65-F5344CB8AC3E}">
        <p14:creationId xmlns:p14="http://schemas.microsoft.com/office/powerpoint/2010/main" val="1940384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DDA471-6257-BE64-B6BC-70A8ABB97143}"/>
              </a:ext>
            </a:extLst>
          </p:cNvPr>
          <p:cNvSpPr>
            <a:spLocks noGrp="1"/>
          </p:cNvSpPr>
          <p:nvPr>
            <p:ph type="ctrTitle"/>
          </p:nvPr>
        </p:nvSpPr>
        <p:spPr/>
        <p:txBody>
          <a:bodyPr/>
          <a:lstStyle/>
          <a:p>
            <a:r>
              <a:rPr lang="el-GR" dirty="0"/>
              <a:t>ΣΦΗΝΕΣ</a:t>
            </a:r>
          </a:p>
        </p:txBody>
      </p:sp>
      <p:sp>
        <p:nvSpPr>
          <p:cNvPr id="3" name="Υπότιτλος 2">
            <a:extLst>
              <a:ext uri="{FF2B5EF4-FFF2-40B4-BE49-F238E27FC236}">
                <a16:creationId xmlns:a16="http://schemas.microsoft.com/office/drawing/2014/main" id="{078568BA-1879-2B1D-337A-11813A140F2D}"/>
              </a:ext>
            </a:extLst>
          </p:cNvPr>
          <p:cNvSpPr>
            <a:spLocks noGrp="1"/>
          </p:cNvSpPr>
          <p:nvPr>
            <p:ph type="subTitle" idx="1"/>
          </p:nvPr>
        </p:nvSpPr>
        <p:spPr/>
        <p:txBody>
          <a:bodyPr/>
          <a:lstStyle/>
          <a:p>
            <a:r>
              <a:rPr lang="el-GR" dirty="0"/>
              <a:t>ΛΥΩΜΕΝΗ ΣΥΝΔΕΣΗ</a:t>
            </a:r>
          </a:p>
        </p:txBody>
      </p:sp>
    </p:spTree>
    <p:extLst>
      <p:ext uri="{BB962C8B-B14F-4D97-AF65-F5344CB8AC3E}">
        <p14:creationId xmlns:p14="http://schemas.microsoft.com/office/powerpoint/2010/main" val="2451618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13BC30-E0EE-EA1D-5412-40087C198F33}"/>
              </a:ext>
            </a:extLst>
          </p:cNvPr>
          <p:cNvSpPr>
            <a:spLocks noGrp="1"/>
          </p:cNvSpPr>
          <p:nvPr>
            <p:ph type="title"/>
          </p:nvPr>
        </p:nvSpPr>
        <p:spPr>
          <a:xfrm>
            <a:off x="481013" y="3752849"/>
            <a:ext cx="3290887" cy="2452687"/>
          </a:xfrm>
        </p:spPr>
        <p:txBody>
          <a:bodyPr anchor="ctr">
            <a:normAutofit/>
          </a:bodyPr>
          <a:lstStyle/>
          <a:p>
            <a:r>
              <a:rPr lang="el-GR" sz="3600" b="1">
                <a:effectLst/>
                <a:latin typeface="Arial" panose="020B0604020202020204" pitchFamily="34" charset="0"/>
              </a:rPr>
              <a:t>ΚΑΤΗΓΟΡΙΕΣ- ΤΥΠΟΙ</a:t>
            </a:r>
            <a:br>
              <a:rPr lang="el-GR" sz="3600"/>
            </a:br>
            <a:endParaRPr lang="el-GR" sz="3600"/>
          </a:p>
        </p:txBody>
      </p:sp>
      <p:pic>
        <p:nvPicPr>
          <p:cNvPr id="5" name="Εικόνα 4" descr="Εικόνα που περιέχει σκίτσο/σχέδιο, ζωγραφιά, σχεδίαση, μοτίβο&#10;&#10;Περιγραφή που δημιουργήθηκε αυτόματα">
            <a:extLst>
              <a:ext uri="{FF2B5EF4-FFF2-40B4-BE49-F238E27FC236}">
                <a16:creationId xmlns:a16="http://schemas.microsoft.com/office/drawing/2014/main" id="{F7A72AFB-9EFE-2A43-F7AC-6766800AAD4B}"/>
              </a:ext>
            </a:extLst>
          </p:cNvPr>
          <p:cNvPicPr>
            <a:picLocks noChangeAspect="1"/>
          </p:cNvPicPr>
          <p:nvPr/>
        </p:nvPicPr>
        <p:blipFill>
          <a:blip r:embed="rId2"/>
          <a:srcRect t="6748" b="2486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Θέση περιεχομένου 2">
            <a:extLst>
              <a:ext uri="{FF2B5EF4-FFF2-40B4-BE49-F238E27FC236}">
                <a16:creationId xmlns:a16="http://schemas.microsoft.com/office/drawing/2014/main" id="{FCFA4379-2709-55BB-AAFF-E4061354970E}"/>
              </a:ext>
            </a:extLst>
          </p:cNvPr>
          <p:cNvSpPr>
            <a:spLocks noGrp="1"/>
          </p:cNvSpPr>
          <p:nvPr>
            <p:ph idx="1"/>
          </p:nvPr>
        </p:nvSpPr>
        <p:spPr>
          <a:xfrm>
            <a:off x="4223982" y="3752850"/>
            <a:ext cx="7485413" cy="2452687"/>
          </a:xfrm>
        </p:spPr>
        <p:txBody>
          <a:bodyPr anchor="ctr">
            <a:normAutofit/>
          </a:bodyPr>
          <a:lstStyle/>
          <a:p>
            <a:r>
              <a:rPr lang="el-GR" sz="1800" b="1" dirty="0" err="1">
                <a:effectLst/>
                <a:latin typeface="Arial" panose="020B0604020202020204" pitchFamily="34" charset="0"/>
              </a:rPr>
              <a:t>Διαμήκεις</a:t>
            </a:r>
            <a:r>
              <a:rPr lang="el-GR" sz="1800" b="1" dirty="0">
                <a:effectLst/>
                <a:latin typeface="Arial" panose="020B0604020202020204" pitchFamily="34" charset="0"/>
              </a:rPr>
              <a:t> </a:t>
            </a:r>
            <a:r>
              <a:rPr lang="el-GR" sz="1800" b="1" dirty="0" err="1">
                <a:effectLst/>
                <a:latin typeface="Arial" panose="020B0604020202020204" pitchFamily="34" charset="0"/>
              </a:rPr>
              <a:t>σφήνες</a:t>
            </a:r>
            <a:r>
              <a:rPr lang="el-GR" sz="1800" b="1" dirty="0">
                <a:effectLst/>
                <a:latin typeface="Arial" panose="020B0604020202020204" pitchFamily="34" charset="0"/>
              </a:rPr>
              <a:t> </a:t>
            </a:r>
            <a:endParaRPr lang="el-GR" sz="1800" dirty="0"/>
          </a:p>
          <a:p>
            <a:pPr marL="0" indent="0">
              <a:buNone/>
            </a:pPr>
            <a:r>
              <a:rPr lang="el-GR" sz="1800" dirty="0">
                <a:effectLst/>
                <a:latin typeface="ArialMT"/>
              </a:rPr>
              <a:t>Οι </a:t>
            </a:r>
            <a:r>
              <a:rPr lang="el-GR" sz="1800" dirty="0" err="1">
                <a:effectLst/>
                <a:latin typeface="ArialMT"/>
              </a:rPr>
              <a:t>διαμήκεις</a:t>
            </a:r>
            <a:r>
              <a:rPr lang="el-GR" sz="1800" dirty="0">
                <a:effectLst/>
                <a:latin typeface="ArialMT"/>
              </a:rPr>
              <a:t> </a:t>
            </a:r>
            <a:r>
              <a:rPr lang="el-GR" sz="1800" dirty="0" err="1">
                <a:effectLst/>
                <a:latin typeface="ArialMT"/>
              </a:rPr>
              <a:t>σφήνες</a:t>
            </a:r>
            <a:r>
              <a:rPr lang="el-GR" sz="1800" dirty="0">
                <a:effectLst/>
                <a:latin typeface="ArialMT"/>
              </a:rPr>
              <a:t> </a:t>
            </a:r>
            <a:r>
              <a:rPr lang="el-GR" sz="1800" dirty="0" err="1">
                <a:effectLst/>
                <a:latin typeface="ArialMT"/>
              </a:rPr>
              <a:t>είναι</a:t>
            </a:r>
            <a:r>
              <a:rPr lang="el-GR" sz="1800" dirty="0">
                <a:effectLst/>
                <a:latin typeface="ArialMT"/>
              </a:rPr>
              <a:t> οι </a:t>
            </a:r>
            <a:r>
              <a:rPr lang="el-GR" sz="1800" dirty="0" err="1">
                <a:effectLst/>
                <a:latin typeface="ArialMT"/>
              </a:rPr>
              <a:t>περισσότερο</a:t>
            </a:r>
            <a:r>
              <a:rPr lang="el-GR" sz="1800" dirty="0">
                <a:effectLst/>
                <a:latin typeface="ArialMT"/>
              </a:rPr>
              <a:t> </a:t>
            </a:r>
            <a:r>
              <a:rPr lang="el-GR" sz="1800" dirty="0" err="1">
                <a:effectLst/>
                <a:latin typeface="ArialMT"/>
              </a:rPr>
              <a:t>χρησιμοποιούμενες</a:t>
            </a:r>
            <a:r>
              <a:rPr lang="el-GR" sz="1800" dirty="0">
                <a:effectLst/>
                <a:latin typeface="ArialMT"/>
              </a:rPr>
              <a:t> στις </a:t>
            </a:r>
            <a:r>
              <a:rPr lang="el-GR" sz="1800" dirty="0" err="1">
                <a:effectLst/>
                <a:latin typeface="ArialMT"/>
              </a:rPr>
              <a:t>εφαρμογές</a:t>
            </a:r>
            <a:r>
              <a:rPr lang="el-GR" sz="1800" dirty="0">
                <a:effectLst/>
                <a:latin typeface="ArialMT"/>
              </a:rPr>
              <a:t>. </a:t>
            </a:r>
            <a:r>
              <a:rPr lang="en" sz="1800" dirty="0">
                <a:effectLst/>
                <a:latin typeface="ArialMT"/>
              </a:rPr>
              <a:t>H </a:t>
            </a:r>
            <a:r>
              <a:rPr lang="el-GR" sz="1800" dirty="0" err="1">
                <a:effectLst/>
                <a:latin typeface="ArialMT"/>
              </a:rPr>
              <a:t>τυπικη</a:t>
            </a:r>
            <a:r>
              <a:rPr lang="el-GR" sz="1800" dirty="0">
                <a:effectLst/>
                <a:latin typeface="ArialMT"/>
              </a:rPr>
              <a:t>́ </a:t>
            </a:r>
            <a:r>
              <a:rPr lang="el-GR" sz="1800" dirty="0" err="1">
                <a:effectLst/>
                <a:latin typeface="ArialMT"/>
              </a:rPr>
              <a:t>σφήνα</a:t>
            </a:r>
            <a:r>
              <a:rPr lang="el-GR" sz="1800" dirty="0">
                <a:effectLst/>
                <a:latin typeface="ArialMT"/>
              </a:rPr>
              <a:t> </a:t>
            </a:r>
            <a:r>
              <a:rPr lang="el-GR" sz="1800" dirty="0" err="1">
                <a:effectLst/>
                <a:latin typeface="ArialMT"/>
              </a:rPr>
              <a:t>είναι</a:t>
            </a:r>
            <a:r>
              <a:rPr lang="el-GR" sz="1800" dirty="0">
                <a:effectLst/>
                <a:latin typeface="ArialMT"/>
              </a:rPr>
              <a:t> </a:t>
            </a:r>
            <a:r>
              <a:rPr lang="el-GR" sz="1800" dirty="0" err="1">
                <a:effectLst/>
                <a:latin typeface="ArialMT"/>
              </a:rPr>
              <a:t>ένα</a:t>
            </a:r>
            <a:r>
              <a:rPr lang="el-GR" sz="1800" dirty="0">
                <a:effectLst/>
                <a:latin typeface="ArialMT"/>
              </a:rPr>
              <a:t> </a:t>
            </a:r>
            <a:r>
              <a:rPr lang="el-GR" sz="1800" dirty="0" err="1">
                <a:effectLst/>
                <a:latin typeface="ArialMT"/>
              </a:rPr>
              <a:t>χαλύβδινο</a:t>
            </a:r>
            <a:r>
              <a:rPr lang="el-GR" sz="1800" dirty="0">
                <a:effectLst/>
                <a:latin typeface="ArialMT"/>
              </a:rPr>
              <a:t> </a:t>
            </a:r>
            <a:r>
              <a:rPr lang="el-GR" sz="1800" dirty="0" err="1">
                <a:effectLst/>
                <a:latin typeface="ArialMT"/>
              </a:rPr>
              <a:t>κομμάτι</a:t>
            </a:r>
            <a:r>
              <a:rPr lang="el-GR" sz="1800" dirty="0">
                <a:effectLst/>
                <a:latin typeface="ArialMT"/>
              </a:rPr>
              <a:t> </a:t>
            </a:r>
            <a:r>
              <a:rPr lang="el-GR" sz="1800" dirty="0" err="1">
                <a:effectLst/>
                <a:latin typeface="ArialMT"/>
              </a:rPr>
              <a:t>ορθογωνικής</a:t>
            </a:r>
            <a:r>
              <a:rPr lang="el-GR" sz="1800" dirty="0">
                <a:effectLst/>
                <a:latin typeface="ArialMT"/>
              </a:rPr>
              <a:t> </a:t>
            </a:r>
            <a:r>
              <a:rPr lang="el-GR" sz="1800" dirty="0" err="1">
                <a:effectLst/>
                <a:latin typeface="ArialMT"/>
              </a:rPr>
              <a:t>διατομής</a:t>
            </a:r>
            <a:r>
              <a:rPr lang="el-GR" sz="1800" dirty="0">
                <a:effectLst/>
                <a:latin typeface="ArialMT"/>
              </a:rPr>
              <a:t>, με </a:t>
            </a:r>
            <a:r>
              <a:rPr lang="el-GR" sz="1800" dirty="0" err="1">
                <a:effectLst/>
                <a:latin typeface="ArialMT"/>
              </a:rPr>
              <a:t>κλίση</a:t>
            </a:r>
            <a:r>
              <a:rPr lang="el-GR" sz="1800" dirty="0">
                <a:effectLst/>
                <a:latin typeface="ArialMT"/>
              </a:rPr>
              <a:t> προς τη </a:t>
            </a:r>
            <a:r>
              <a:rPr lang="el-GR" sz="1800" dirty="0" err="1">
                <a:effectLst/>
                <a:latin typeface="ArialMT"/>
              </a:rPr>
              <a:t>μία</a:t>
            </a:r>
            <a:r>
              <a:rPr lang="el-GR" sz="1800" dirty="0">
                <a:effectLst/>
                <a:latin typeface="ArialMT"/>
              </a:rPr>
              <a:t> </a:t>
            </a:r>
            <a:r>
              <a:rPr lang="el-GR" sz="1800" dirty="0" err="1">
                <a:effectLst/>
                <a:latin typeface="ArialMT"/>
              </a:rPr>
              <a:t>πλευρα</a:t>
            </a:r>
            <a:r>
              <a:rPr lang="el-GR" sz="1800" dirty="0">
                <a:effectLst/>
                <a:latin typeface="ArialMT"/>
              </a:rPr>
              <a:t>́ 1:100 </a:t>
            </a:r>
            <a:endParaRPr lang="el-GR" sz="1800" dirty="0"/>
          </a:p>
          <a:p>
            <a:pPr marL="0" indent="0">
              <a:buNone/>
            </a:pPr>
            <a:endParaRPr lang="el-GR" sz="1800" dirty="0"/>
          </a:p>
        </p:txBody>
      </p:sp>
    </p:spTree>
    <p:extLst>
      <p:ext uri="{BB962C8B-B14F-4D97-AF65-F5344CB8AC3E}">
        <p14:creationId xmlns:p14="http://schemas.microsoft.com/office/powerpoint/2010/main" val="2956677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1084925-D4F0-03CE-EA21-12A6F8E68F6B}"/>
              </a:ext>
            </a:extLst>
          </p:cNvPr>
          <p:cNvSpPr>
            <a:spLocks noGrp="1"/>
          </p:cNvSpPr>
          <p:nvPr>
            <p:ph type="title"/>
          </p:nvPr>
        </p:nvSpPr>
        <p:spPr>
          <a:xfrm>
            <a:off x="1043631" y="809898"/>
            <a:ext cx="9942716" cy="1554480"/>
          </a:xfrm>
        </p:spPr>
        <p:txBody>
          <a:bodyPr anchor="ctr">
            <a:normAutofit/>
          </a:bodyPr>
          <a:lstStyle/>
          <a:p>
            <a:r>
              <a:rPr lang="el-GR" sz="4800" b="1">
                <a:effectLst/>
                <a:latin typeface="Arial" panose="020B0604020202020204" pitchFamily="34" charset="0"/>
              </a:rPr>
              <a:t>Σφήνες οδηγοί </a:t>
            </a:r>
            <a:br>
              <a:rPr lang="el-GR" sz="4800"/>
            </a:br>
            <a:endParaRPr lang="el-GR" sz="4800"/>
          </a:p>
        </p:txBody>
      </p:sp>
      <p:sp>
        <p:nvSpPr>
          <p:cNvPr id="3" name="Θέση περιεχομένου 2">
            <a:extLst>
              <a:ext uri="{FF2B5EF4-FFF2-40B4-BE49-F238E27FC236}">
                <a16:creationId xmlns:a16="http://schemas.microsoft.com/office/drawing/2014/main" id="{BC44ED13-EB78-E04C-51A7-DDE05B5F8024}"/>
              </a:ext>
            </a:extLst>
          </p:cNvPr>
          <p:cNvSpPr>
            <a:spLocks noGrp="1"/>
          </p:cNvSpPr>
          <p:nvPr>
            <p:ph idx="1"/>
          </p:nvPr>
        </p:nvSpPr>
        <p:spPr>
          <a:xfrm>
            <a:off x="1045028" y="3017522"/>
            <a:ext cx="9941319" cy="3124658"/>
          </a:xfrm>
        </p:spPr>
        <p:txBody>
          <a:bodyPr anchor="ctr">
            <a:normAutofit/>
          </a:bodyPr>
          <a:lstStyle/>
          <a:p>
            <a:r>
              <a:rPr lang="el-GR" sz="2400">
                <a:effectLst/>
                <a:latin typeface="ArialMT"/>
              </a:rPr>
              <a:t>Οι σφήνες οδηγοί είναι διαμήκεις σφήνες, αλλά διαφέρουν από αυτές ως προς το σχήμα τους. Δε δίνεται η κλίση 1:100 στη μία πλευρά ούτε καμπυλότητα στο κάτω μέρος. Ως εκ τούτου, με την τοποθέτηση των σφηνών οδηγών, δεν επιτυγχάνεται σύσφιγξη των συνδεόμενων κομματιών αλλά </a:t>
            </a:r>
            <a:r>
              <a:rPr lang="el-GR" sz="2400" b="1">
                <a:effectLst/>
                <a:latin typeface="Arial" panose="020B0604020202020204" pitchFamily="34" charset="0"/>
              </a:rPr>
              <a:t>ολισθαίνει </a:t>
            </a:r>
            <a:r>
              <a:rPr lang="el-GR" sz="2400">
                <a:effectLst/>
                <a:latin typeface="ArialMT"/>
              </a:rPr>
              <a:t>το ένα πάνω στο άλλο. Αυτές ασφαλίζονται με </a:t>
            </a:r>
            <a:r>
              <a:rPr lang="el-GR" sz="2400" b="1">
                <a:effectLst/>
                <a:latin typeface="Arial" panose="020B0604020202020204" pitchFamily="34" charset="0"/>
              </a:rPr>
              <a:t>κοχλίες ασφάλειας </a:t>
            </a:r>
            <a:r>
              <a:rPr lang="el-GR" sz="2400">
                <a:effectLst/>
                <a:latin typeface="ArialMT"/>
              </a:rPr>
              <a:t>πάνω στην άτρακτο, αν πρόκειται να μεταφέρουν μεγάλα φορτία. </a:t>
            </a:r>
            <a:endParaRPr lang="el-GR" sz="2400"/>
          </a:p>
          <a:p>
            <a:pPr marL="0" indent="0">
              <a:buNone/>
            </a:pPr>
            <a:endParaRPr lang="el-GR" sz="24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486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1E47CF5-6572-B0FA-5C75-377242A86B25}"/>
              </a:ext>
            </a:extLst>
          </p:cNvPr>
          <p:cNvSpPr>
            <a:spLocks noGrp="1"/>
          </p:cNvSpPr>
          <p:nvPr>
            <p:ph type="title"/>
          </p:nvPr>
        </p:nvSpPr>
        <p:spPr>
          <a:xfrm>
            <a:off x="630936" y="640080"/>
            <a:ext cx="4818888" cy="1481328"/>
          </a:xfrm>
        </p:spPr>
        <p:txBody>
          <a:bodyPr anchor="b">
            <a:normAutofit/>
          </a:bodyPr>
          <a:lstStyle/>
          <a:p>
            <a:r>
              <a:rPr lang="el-GR" sz="3800" b="1">
                <a:effectLst/>
                <a:latin typeface="Arial" panose="020B0604020202020204" pitchFamily="34" charset="0"/>
              </a:rPr>
              <a:t>Εγκάρσιες σφήνες </a:t>
            </a:r>
            <a:br>
              <a:rPr lang="el-GR" sz="3800"/>
            </a:br>
            <a:endParaRPr lang="el-GR" sz="3800"/>
          </a:p>
        </p:txBody>
      </p:sp>
      <p:sp>
        <p:nvSpPr>
          <p:cNvPr id="2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F8AB60B4-2A50-FA1E-BAD1-3894F1F21323}"/>
              </a:ext>
            </a:extLst>
          </p:cNvPr>
          <p:cNvSpPr>
            <a:spLocks noGrp="1"/>
          </p:cNvSpPr>
          <p:nvPr>
            <p:ph idx="1"/>
          </p:nvPr>
        </p:nvSpPr>
        <p:spPr>
          <a:xfrm>
            <a:off x="630936" y="2660904"/>
            <a:ext cx="4818888" cy="3547872"/>
          </a:xfrm>
        </p:spPr>
        <p:txBody>
          <a:bodyPr anchor="t">
            <a:normAutofit/>
          </a:bodyPr>
          <a:lstStyle/>
          <a:p>
            <a:r>
              <a:rPr lang="el-GR" sz="1700">
                <a:effectLst/>
                <a:latin typeface="ArialMT"/>
              </a:rPr>
              <a:t>Οι σφήνες αυτές χρησιμοποιούνται για τη σύνδεση δύο στοιχείων που έχουν μορφή ράβδου ή μιας ράβδου και ενός άλλου στοιχείου. Κατά κανόνα αυτές έχουν μόνο μία κλίση, για να προσαρμόζονται ευκολότερα στην οπή. </a:t>
            </a:r>
            <a:r>
              <a:rPr lang="en" sz="1700">
                <a:effectLst/>
                <a:latin typeface="ArialMT"/>
              </a:rPr>
              <a:t>H </a:t>
            </a:r>
            <a:r>
              <a:rPr lang="el-GR" sz="1700">
                <a:effectLst/>
                <a:latin typeface="ArialMT"/>
              </a:rPr>
              <a:t>κλίση τους είναι από 1:25 μέχρι 1:40. </a:t>
            </a:r>
            <a:endParaRPr lang="el-GR" sz="1700"/>
          </a:p>
          <a:p>
            <a:r>
              <a:rPr lang="el-GR" sz="1700">
                <a:effectLst/>
                <a:latin typeface="ArialMT"/>
              </a:rPr>
              <a:t>Στην κατηγορία αυτή ανήκουν και οι πείροι. </a:t>
            </a:r>
            <a:r>
              <a:rPr lang="en" sz="1700">
                <a:effectLst/>
                <a:latin typeface="ArialMT"/>
              </a:rPr>
              <a:t>H </a:t>
            </a:r>
            <a:r>
              <a:rPr lang="el-GR" sz="1700">
                <a:effectLst/>
                <a:latin typeface="ArialMT"/>
              </a:rPr>
              <a:t>σύνδεση με πείρους ήταν η παλιότερη μορφή σύνδεσης στοιχείων μηχανών. Ανάλογα με τη μορφή τους διακρίνονται σε κυλινδρικούς, κωνικούς και σε πείρους με εγκοπές. </a:t>
            </a:r>
            <a:endParaRPr lang="el-GR" sz="1700"/>
          </a:p>
          <a:p>
            <a:pPr marL="0" indent="0">
              <a:buNone/>
            </a:pPr>
            <a:endParaRPr lang="el-GR" sz="1700"/>
          </a:p>
        </p:txBody>
      </p:sp>
      <p:pic>
        <p:nvPicPr>
          <p:cNvPr id="5" name="Εικόνα 4">
            <a:extLst>
              <a:ext uri="{FF2B5EF4-FFF2-40B4-BE49-F238E27FC236}">
                <a16:creationId xmlns:a16="http://schemas.microsoft.com/office/drawing/2014/main" id="{5CB0793D-8B3F-3C97-0C92-01DF886481CD}"/>
              </a:ext>
            </a:extLst>
          </p:cNvPr>
          <p:cNvPicPr>
            <a:picLocks noChangeAspect="1"/>
          </p:cNvPicPr>
          <p:nvPr/>
        </p:nvPicPr>
        <p:blipFill>
          <a:blip r:embed="rId2"/>
          <a:stretch>
            <a:fillRect/>
          </a:stretch>
        </p:blipFill>
        <p:spPr>
          <a:xfrm>
            <a:off x="6099048" y="2391796"/>
            <a:ext cx="5458968" cy="2074408"/>
          </a:xfrm>
          <a:prstGeom prst="rect">
            <a:avLst/>
          </a:prstGeom>
        </p:spPr>
      </p:pic>
    </p:spTree>
    <p:extLst>
      <p:ext uri="{BB962C8B-B14F-4D97-AF65-F5344CB8AC3E}">
        <p14:creationId xmlns:p14="http://schemas.microsoft.com/office/powerpoint/2010/main" val="1945723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C64C6B1-497E-5D17-E5BA-EEAD86D83982}"/>
              </a:ext>
            </a:extLst>
          </p:cNvPr>
          <p:cNvSpPr>
            <a:spLocks noGrp="1"/>
          </p:cNvSpPr>
          <p:nvPr>
            <p:ph type="title"/>
          </p:nvPr>
        </p:nvSpPr>
        <p:spPr>
          <a:xfrm>
            <a:off x="793662" y="386930"/>
            <a:ext cx="10066122" cy="1298448"/>
          </a:xfrm>
        </p:spPr>
        <p:txBody>
          <a:bodyPr anchor="b">
            <a:normAutofit/>
          </a:bodyPr>
          <a:lstStyle/>
          <a:p>
            <a:r>
              <a:rPr lang="el-GR" sz="4100" b="1">
                <a:effectLst/>
                <a:latin typeface="Arial" panose="020B0604020202020204" pitchFamily="34" charset="0"/>
              </a:rPr>
              <a:t>Πολύσφηνα </a:t>
            </a:r>
            <a:br>
              <a:rPr lang="el-GR" sz="4100"/>
            </a:br>
            <a:endParaRPr lang="el-GR" sz="4100"/>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01083FE-7FA6-4738-4D59-F0E0A3E4CA85}"/>
              </a:ext>
            </a:extLst>
          </p:cNvPr>
          <p:cNvSpPr>
            <a:spLocks noGrp="1"/>
          </p:cNvSpPr>
          <p:nvPr>
            <p:ph idx="1"/>
          </p:nvPr>
        </p:nvSpPr>
        <p:spPr>
          <a:xfrm>
            <a:off x="793661" y="2599509"/>
            <a:ext cx="4530898" cy="3639450"/>
          </a:xfrm>
        </p:spPr>
        <p:txBody>
          <a:bodyPr anchor="ctr">
            <a:normAutofit/>
          </a:bodyPr>
          <a:lstStyle/>
          <a:p>
            <a:pPr marL="0" indent="0">
              <a:buNone/>
            </a:pPr>
            <a:r>
              <a:rPr lang="el-GR" sz="2000">
                <a:latin typeface="ArialMT"/>
              </a:rPr>
              <a:t>Τ</a:t>
            </a:r>
            <a:r>
              <a:rPr lang="el-GR" sz="2000">
                <a:effectLst/>
                <a:latin typeface="ArialMT"/>
              </a:rPr>
              <a:t>α </a:t>
            </a:r>
            <a:r>
              <a:rPr lang="el-GR" sz="2000" b="1">
                <a:effectLst/>
                <a:latin typeface="Arial" panose="020B0604020202020204" pitchFamily="34" charset="0"/>
              </a:rPr>
              <a:t>πολύσφηνα </a:t>
            </a:r>
            <a:r>
              <a:rPr lang="el-GR" sz="2000">
                <a:effectLst/>
                <a:latin typeface="ArialMT"/>
              </a:rPr>
              <a:t>φέρουν στην περιφέρειά τους </a:t>
            </a:r>
            <a:r>
              <a:rPr lang="el-GR" sz="2000" b="1">
                <a:effectLst/>
                <a:latin typeface="Arial" panose="020B0604020202020204" pitchFamily="34" charset="0"/>
              </a:rPr>
              <a:t>πολλές σφήνες</a:t>
            </a:r>
            <a:r>
              <a:rPr lang="el-GR" sz="2000">
                <a:effectLst/>
                <a:latin typeface="ArialMT"/>
              </a:rPr>
              <a:t>, που διαμορφώνονται πάνω στην άτρακτο. Έχουμε δηλαδή άξονα διαμορφωμένο σε πολύσφηνο. Αυτό γίνεται, όταν πρόκειται να μεταφερθεί </a:t>
            </a:r>
            <a:r>
              <a:rPr lang="el-GR" sz="2000" b="1">
                <a:effectLst/>
                <a:latin typeface="Arial" panose="020B0604020202020204" pitchFamily="34" charset="0"/>
              </a:rPr>
              <a:t>μεγάλη ροπή στρέψης</a:t>
            </a:r>
            <a:r>
              <a:rPr lang="el-GR" sz="2000">
                <a:effectLst/>
                <a:latin typeface="ArialMT"/>
              </a:rPr>
              <a:t>. Τα πολύσφηνα επιτρέ- πουν αξονικές μετατοπίσεις της πλήμνης και χρησιμοποιούνται συνήθως σε κιβώτια ταχυτήτων, σε σύνδεση οδοντωτών τροχών με ατράκτους. </a:t>
            </a:r>
            <a:endParaRPr lang="el-GR" sz="2000"/>
          </a:p>
          <a:p>
            <a:pPr marL="0" indent="0">
              <a:buNone/>
            </a:pPr>
            <a:endParaRPr lang="el-GR" sz="2000"/>
          </a:p>
        </p:txBody>
      </p:sp>
      <p:pic>
        <p:nvPicPr>
          <p:cNvPr id="5" name="Εικόνα 4" descr="Εικόνα που περιέχει σκίτσο/σχέδιο, διάγραμμα, ζωγραφιά, γραμμή&#10;&#10;Περιγραφή που δημιουργήθηκε αυτόματα">
            <a:extLst>
              <a:ext uri="{FF2B5EF4-FFF2-40B4-BE49-F238E27FC236}">
                <a16:creationId xmlns:a16="http://schemas.microsoft.com/office/drawing/2014/main" id="{D708B8B8-35AB-4C1E-1EEA-A6667CA05507}"/>
              </a:ext>
            </a:extLst>
          </p:cNvPr>
          <p:cNvPicPr>
            <a:picLocks noChangeAspect="1"/>
          </p:cNvPicPr>
          <p:nvPr/>
        </p:nvPicPr>
        <p:blipFill>
          <a:blip r:embed="rId2"/>
          <a:stretch>
            <a:fillRect/>
          </a:stretch>
        </p:blipFill>
        <p:spPr>
          <a:xfrm>
            <a:off x="5911532" y="3156814"/>
            <a:ext cx="5150277" cy="2369126"/>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33081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TotalTime>
  <Words>251</Words>
  <Application>Microsoft Macintosh PowerPoint</Application>
  <PresentationFormat>Ευρεία οθόνη</PresentationFormat>
  <Paragraphs>12</Paragraphs>
  <Slides>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vt:i4>
      </vt:variant>
    </vt:vector>
  </HeadingPairs>
  <TitlesOfParts>
    <vt:vector size="10" baseType="lpstr">
      <vt:lpstr>Aptos</vt:lpstr>
      <vt:lpstr>Aptos Display</vt:lpstr>
      <vt:lpstr>Arial</vt:lpstr>
      <vt:lpstr>ArialMT</vt:lpstr>
      <vt:lpstr>Θέμα του Office</vt:lpstr>
      <vt:lpstr>ΣΦΗΝΕΣ</vt:lpstr>
      <vt:lpstr>ΚΑΤΗΓΟΡΙΕΣ- ΤΥΠΟΙ </vt:lpstr>
      <vt:lpstr>Σφήνες οδηγοί  </vt:lpstr>
      <vt:lpstr>Εγκάρσιες σφήνες  </vt:lpstr>
      <vt:lpstr>Πολύσφηνα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GEORGIA GEORGATZOGLOU</dc:creator>
  <cp:lastModifiedBy>GEORGIA GEORGATZOGLOU</cp:lastModifiedBy>
  <cp:revision>1</cp:revision>
  <dcterms:created xsi:type="dcterms:W3CDTF">2024-09-23T08:37:00Z</dcterms:created>
  <dcterms:modified xsi:type="dcterms:W3CDTF">2024-09-23T08:51:28Z</dcterms:modified>
</cp:coreProperties>
</file>