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3"/>
  </p:normalViewPr>
  <p:slideViewPr>
    <p:cSldViewPr snapToGrid="0">
      <p:cViewPr varScale="1">
        <p:scale>
          <a:sx n="86" d="100"/>
          <a:sy n="86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8D8D85-2B02-FA83-E9F9-478DAD3918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74E28B6-AA09-596C-C3B0-CE59DE7362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957FAC5-0075-9711-AE02-258B752A92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771C98-2898-AF49-9F39-C31535CAA464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081ADA-E163-4B73-28F6-082E55503A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8DB3025-6AB2-1067-953B-AFBAAC0E35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68650-746D-4244-9BDF-B8A7D3CB54B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799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9999B5-34DC-C3D8-BAE9-C7387AD7F4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96263B8-986C-4B17-765F-5BAB11A4F00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C9E9BE-415F-28FF-6F20-12E4BCE058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83F480-3568-E540-83D7-7EC2448F2C1B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F2574EF-83E2-2A66-5647-60244771FE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C55377-1680-73B5-132C-B0380B65F0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8F3179-408E-1346-AC6F-62A75217984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298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F11DBF2-34EF-04B2-5306-C02510ED7BD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900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1571781-C37E-0679-C0A7-9104ED5CFC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1B845D-77D9-7AE1-1AF4-045F4C3DED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A99DAB-4723-7948-8ED4-36CA12368AA1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BDE082-A07A-955E-480E-2AE378567F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A753EF1-C98D-C4EE-7C88-CC82964E501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8C76B4-5103-D54B-BC91-383F129138E9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929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A53EC1-7D5A-1A9D-077B-28CCF9E887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A8E984-A3E8-8756-D34A-29BBD2B10D0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0DEC14-1988-9802-1E84-FD0439DA4C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C7627F-D73F-7340-B272-6F1C4DDD0B82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FB88E46-1A31-8485-7ACA-99F79E1A7F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9E020D-5BDD-CE0E-A855-F92D765684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B3C8-E441-824B-B7D3-03507DA65DE2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98712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844E51-68AD-3236-09FE-262E5F19F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53E0D67-9290-1AD8-6E54-81A6A26AC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7683427-046C-66FA-EE50-905F4386E6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3B20E-CA95-054F-AC8B-D1369AEDD519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CC77C3-2EB5-042B-47D9-AA50FFE8C3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DCE45D-976D-DF6E-BC47-A130D7C059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ADC384-8E50-D040-9A1C-3381AAE338F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659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CEEC83-C18C-322A-15F3-D13A2A71B1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AC55EF-B773-1101-4745-D21B770805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84D4709-7E8E-09BD-760C-7D8131E31B5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FC065CA-1CCE-BA34-E611-D703072D11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63F58-0C5B-074A-970B-580D80612FFF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FBE27B9-61F6-5EFC-61BC-4994A1C137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2651E64-CABB-FB7B-584F-94F1870E88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F67F1A-236C-D742-8556-A6EA05C05412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53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15A619-95F4-BFA2-BC9D-1C095FD71E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1402E3-B133-6F97-3675-56920EF62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DD5AEF6-9A27-BBAE-0DE2-040EE8F64D4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83C8CE-707B-DBE4-4433-0699C11AFB3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49E9ACA-E1DA-E201-B440-7422CC97220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C75A29D-2933-07FA-BBB1-5913F69EA9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4D39D2-0106-614A-81EA-9789751F2F9B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3C073B8-23A6-6124-1CE9-DEC4CF9A17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60BA66F-0463-61E4-DC31-162BB0A517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F52822-0A1E-BC45-B3F3-F08B7001A35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68091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FD153D-BFC2-5440-EC1B-CB72F4111A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69F9693-9C2B-EE08-C7F1-D8847D9403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731CA-2890-4147-829B-3C3829F77DFD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A07C01F-F47D-1BBA-5E4F-B82E2D6562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7EC894B-E265-EFEF-2951-A71E6E3A74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C27A6C-0D5B-AE43-B189-753AA0CA26F8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27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5E57F9-FFB0-7988-5567-23D625B76F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82A99D-BC70-6545-B914-E90954C940E1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82B5955-C137-A456-3F03-0B7E42206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CBC6FFD-C92C-AC01-C288-51DF0635B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873DEF-5355-024C-AF56-CB1E0B8B65F9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32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4F9626-690B-958C-F32D-01B02AEE2A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C24FF7-32FF-74BF-07EE-C77DA6A977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0332E03-B871-3F96-C9F9-8FD309AA2A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3EDFE78-F021-9737-4197-20D1768FB4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7F762-A1B6-7345-8938-702C354AE60C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1C0FBF1-9CF6-7BC1-BD11-08622D3D6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904B203-4673-6110-A539-6AB1E24BFF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AEA3C3-A67C-9448-87A7-D404772BDE1A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51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65EF28-7AFD-0429-B0D7-7377839C88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F790EDA-2846-BF8B-E8E5-888DBF7047E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F09021-0C02-2194-A1FF-C537432A159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ECA3F48-95D8-D605-B11A-AD00161EA9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B13318-F204-E54F-84A2-F298885073C8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0C132F4-0D81-E13E-7CB5-3556CF529F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492D2F8-88B7-4E7E-E72E-777E0024CD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95BA64-033D-A844-8731-717E267C835B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71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0CB2658-C9A1-67FE-0EA2-DD8480A24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ABB0C37-5089-199C-815A-D8EA57214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CB8AB-0D1B-A16E-E47A-7F0AAD5985C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4EA13BA-5234-C244-91B4-97D656B0B8D2}" type="datetime1">
              <a:rPr lang="el-GR"/>
              <a:pPr lvl="0"/>
              <a:t>30/11/23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F2BCFC-0130-5AD6-EE8D-2FFE9B0E04F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D98AAA-A9D0-7628-0751-EB055C1755F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AC1C717-10FE-2247-9B56-8CBF66D2C854}" type="slidenum"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l-G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l-G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l-G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l-G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l-G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l-G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9">
            <a:extLst>
              <a:ext uri="{FF2B5EF4-FFF2-40B4-BE49-F238E27FC236}">
                <a16:creationId xmlns:a16="http://schemas.microsoft.com/office/drawing/2014/main" id="{6FF0E726-27FA-9E9C-09EC-9BF8418C8BEB}"/>
              </a:ext>
            </a:extLst>
          </p:cNvPr>
          <p:cNvSpPr>
            <a:spLocks noMove="1" noResize="1"/>
          </p:cNvSpPr>
          <p:nvPr/>
        </p:nvSpPr>
        <p:spPr>
          <a:xfrm>
            <a:off x="638178" y="0"/>
            <a:ext cx="3248021" cy="34004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+- f6 0 f5"/>
              <a:gd name="f15" fmla="*/ f11 f0 1"/>
              <a:gd name="f16" fmla="*/ f14 1 2"/>
              <a:gd name="f17" fmla="*/ f14 1 21600"/>
              <a:gd name="f18" fmla="*/ f14 17322 1"/>
              <a:gd name="f19" fmla="*/ f14 20172 1"/>
              <a:gd name="f20" fmla="*/ f15 1 f2"/>
              <a:gd name="f21" fmla="+- f5 f16 0"/>
              <a:gd name="f22" fmla="*/ f18 1 21600"/>
              <a:gd name="f23" fmla="*/ f19 1 21600"/>
              <a:gd name="f24" fmla="*/ f5 1 f17"/>
              <a:gd name="f25" fmla="*/ f6 1 f17"/>
              <a:gd name="f26" fmla="+- f20 0 f1"/>
              <a:gd name="f27" fmla="*/ f21 1 f17"/>
              <a:gd name="f28" fmla="*/ f23 1 f17"/>
              <a:gd name="f29" fmla="*/ f22 1 f17"/>
              <a:gd name="f30" fmla="*/ f24 f12 1"/>
              <a:gd name="f31" fmla="*/ f25 f12 1"/>
              <a:gd name="f32" fmla="*/ f24 f13 1"/>
              <a:gd name="f33" fmla="*/ f29 f13 1"/>
              <a:gd name="f34" fmla="*/ f27 f12 1"/>
              <a:gd name="f35" fmla="*/ f28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</a:cxnLst>
            <a:rect l="f30" t="f32" r="f31" b="f33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5C5D4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DEFB29BF-1C41-D99B-CCF6-6EB700E01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71166"/>
            <a:ext cx="2840181" cy="2371148"/>
          </a:xfrm>
        </p:spPr>
        <p:txBody>
          <a:bodyPr/>
          <a:lstStyle/>
          <a:p>
            <a:pPr lvl="0"/>
            <a:r>
              <a:rPr lang="en-US" sz="3200">
                <a:solidFill>
                  <a:srgbClr val="FFFFFF"/>
                </a:solidFill>
              </a:rPr>
              <a:t>ΕΔΡΑΝΑ</a:t>
            </a:r>
          </a:p>
        </p:txBody>
      </p:sp>
      <p:pic>
        <p:nvPicPr>
          <p:cNvPr id="4" name="Process of Making Ball Bearing with Modern Technology.mp4">
            <a:extLst>
              <a:ext uri="{FF2B5EF4-FFF2-40B4-BE49-F238E27FC236}">
                <a16:creationId xmlns:a16="http://schemas.microsoft.com/office/drawing/2014/main" id="{06ACE141-5048-9588-E8BB-B2FB798F07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931" y="1362995"/>
            <a:ext cx="7347533" cy="4132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0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3">
            <a:extLst>
              <a:ext uri="{FF2B5EF4-FFF2-40B4-BE49-F238E27FC236}">
                <a16:creationId xmlns:a16="http://schemas.microsoft.com/office/drawing/2014/main" id="{56ED6F5F-D138-0F71-932A-2D9A9DB8A2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	ΕΔΡΑΝΑ</a:t>
            </a:r>
          </a:p>
        </p:txBody>
      </p:sp>
      <p:sp>
        <p:nvSpPr>
          <p:cNvPr id="3" name="Θέση κειμένου 4">
            <a:extLst>
              <a:ext uri="{FF2B5EF4-FFF2-40B4-BE49-F238E27FC236}">
                <a16:creationId xmlns:a16="http://schemas.microsoft.com/office/drawing/2014/main" id="{F88C701F-14CE-D2C1-F827-0F670FEB67FC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l-GR"/>
              <a:t>ΕΔΡΑΝΑ ΚΥΛΙΣΗΣ</a:t>
            </a:r>
          </a:p>
        </p:txBody>
      </p:sp>
      <p:sp>
        <p:nvSpPr>
          <p:cNvPr id="4" name="Θέση περιεχομένου 5">
            <a:extLst>
              <a:ext uri="{FF2B5EF4-FFF2-40B4-BE49-F238E27FC236}">
                <a16:creationId xmlns:a16="http://schemas.microsoft.com/office/drawing/2014/main" id="{3D3BFEB5-689E-5364-9540-6DFD6AF7F10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2505071"/>
            <a:ext cx="5157782" cy="3684583"/>
          </a:xfrm>
        </p:spPr>
        <p:txBody>
          <a:bodyPr anchor="t"/>
          <a:lstStyle/>
          <a:p>
            <a:pPr lvl="0"/>
            <a:r>
              <a:rPr lang="el-GR" sz="2800" b="0"/>
              <a:t>Στα έδρανα ολίσθησης, μεταξύ των δύο επιφανειών στροφέα (ατράκτου) και εδράνου, αναπτύσσεται τριβή ολίσθησης.</a:t>
            </a:r>
          </a:p>
        </p:txBody>
      </p:sp>
      <p:sp>
        <p:nvSpPr>
          <p:cNvPr id="5" name="Θέση κειμένου 6">
            <a:extLst>
              <a:ext uri="{FF2B5EF4-FFF2-40B4-BE49-F238E27FC236}">
                <a16:creationId xmlns:a16="http://schemas.microsoft.com/office/drawing/2014/main" id="{36AFEE7F-C470-45C9-9021-16589A24245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/>
          <a:p>
            <a:pPr marL="0" lvl="0" indent="0">
              <a:buNone/>
            </a:pPr>
            <a:r>
              <a:rPr lang="el-GR" sz="2400" b="1"/>
              <a:t>ΕΔΡΑΝΑ ΟΛΙΣΘΗΣΗΣ</a:t>
            </a:r>
          </a:p>
        </p:txBody>
      </p:sp>
      <p:sp>
        <p:nvSpPr>
          <p:cNvPr id="6" name="Θέση περιεχομένου 7">
            <a:extLst>
              <a:ext uri="{FF2B5EF4-FFF2-40B4-BE49-F238E27FC236}">
                <a16:creationId xmlns:a16="http://schemas.microsoft.com/office/drawing/2014/main" id="{447D79C3-C3A7-E842-2ACB-AB324D088673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l-GR"/>
              <a:t>αναπτύσσεται τριβή κύλισης κατά την “κύλιση” των στοιχείων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B66709-9FA7-70CF-3C1B-3C02254E48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ΕΔΡΑΝΑ- ΣΚΟΠΟΣ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56E271-589A-DACA-34DD-924DE2BBFAE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el-GR" sz="3600"/>
              <a:t>Τα έδρανα είναι τα στοιχεία που στηρίζουν τις ατράκτους στο “σώμα”-βάση της μηχανής, ώστε να επιτυγχάνεται η περιστροφή τους.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l-GR" sz="4000"/>
              <a:t>Εάν δεν υπήρχαν τα έδρανα, η περιστροφή της ατράκτου στις θέσεις στήριξής της θα προκαλούσε υψηλές θερμοκρασίες λόγω τριβής, διαστολή, ακινητοποίηση και τελικά αστοχία-θραύση της ατράκτου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9025059B-6B16-7E55-F4B0-0CEC4DE153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ΕΔΡΑΝΑ ΣΚΟΠΟΣ</a:t>
            </a:r>
          </a:p>
        </p:txBody>
      </p:sp>
      <p:sp>
        <p:nvSpPr>
          <p:cNvPr id="3" name="Θέση περιεχομένου 7">
            <a:extLst>
              <a:ext uri="{FF2B5EF4-FFF2-40B4-BE49-F238E27FC236}">
                <a16:creationId xmlns:a16="http://schemas.microsoft.com/office/drawing/2014/main" id="{83717031-80B8-668A-9BE0-77B1EE0563D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el-GR" sz="2600"/>
              <a:t>Επιτρέπουν την περιστροφή της ατράκτου που στηρίζουν.</a:t>
            </a:r>
          </a:p>
          <a:p>
            <a:pPr lvl="0">
              <a:lnSpc>
                <a:spcPct val="80000"/>
              </a:lnSpc>
            </a:pPr>
            <a:r>
              <a:rPr lang="el-GR" sz="2600"/>
              <a:t>Μεταβιβάζουν τις δυνάμεις (αξονικές και ακτινικές) από την άτρακτο προς τη βάση της μηχανής. </a:t>
            </a:r>
          </a:p>
          <a:p>
            <a:pPr lvl="0">
              <a:lnSpc>
                <a:spcPct val="80000"/>
              </a:lnSpc>
            </a:pPr>
            <a:r>
              <a:rPr lang="el-GR" sz="2600"/>
              <a:t>Επιτρέπουν (πιθανώς) αξονική μετατόπιση της ατράκτου, ώστε να παραλαμβάνονται οι μετατοπίσεις λόγω διαστολής τους. </a:t>
            </a:r>
          </a:p>
          <a:p>
            <a:pPr lvl="0">
              <a:lnSpc>
                <a:spcPct val="80000"/>
              </a:lnSpc>
            </a:pPr>
            <a:r>
              <a:rPr lang="el-GR" sz="2600"/>
              <a:t>Φέρουν (πιθανώς) αγωγούς - υποδοχές λίπανσης, ώστε να διατηρούν χαμηλές θερμοκρασίες κατά τη συνεργασία τους με την άτρακτο. </a:t>
            </a:r>
          </a:p>
          <a:p>
            <a:pPr lvl="0">
              <a:lnSpc>
                <a:spcPct val="80000"/>
              </a:lnSpc>
            </a:pPr>
            <a:r>
              <a:rPr lang="el-GR" sz="2600"/>
              <a:t>Ορισμένοι τύποι επιτρέπουν την περιστροφή ατράκτου με μικρά σφάλματα ευθυγράμμισης. </a:t>
            </a:r>
          </a:p>
          <a:p>
            <a:pPr lvl="0">
              <a:lnSpc>
                <a:spcPct val="80000"/>
              </a:lnSpc>
            </a:pPr>
            <a:r>
              <a:rPr lang="el-GR" sz="2600"/>
              <a:t>Επιτρέπουν (πιθανώς) μικρές κλίσεις της ατράκτου ως προς τον αρχικό άξονα περιστροφής τη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91C08F-4DF0-29D7-A21F-38952D94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Επιλέξτε το "ΣΩΣΤΟ" ή "ΛΑΘΟΣ"</a:t>
            </a:r>
            <a:b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8B9F3E-6E7C-CA0C-41E5-B75DE3020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214203"/>
            <a:ext cx="10515600" cy="4962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Επιλέξτε το "ΣΩΣΤΟ" ή "ΛΑΘΟΣ"</a:t>
            </a:r>
          </a:p>
          <a:p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Τα έδρανα είναι τα στοιχεία που στηρίζουν τις ατράκτους στο "σώμα"- βάση της μηχανής, ώστε να επιτυγχάνεται η περιστροφή τους. ΣΩΣΤΟ -  ΛΑΘΟΣ </a:t>
            </a:r>
          </a:p>
          <a:p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Στα έδρανα ολίσθησης επιτυγχάνεται περιστροφή του στροφέα ως προς τον εξωτερικό δακτύλιο του εδράνου (ρουλεμάν). ΣΩΣΤΟ </a:t>
            </a:r>
            <a:r>
              <a:rPr lang="el-GR" dirty="0">
                <a:latin typeface="Helvetica" pitchFamily="2" charset="0"/>
              </a:rPr>
              <a:t>-</a:t>
            </a:r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 ΛΑΘΟΣ </a:t>
            </a:r>
          </a:p>
          <a:p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Τα έδρανα δε μεταβιβάζουν τις δυνάμεις (αξονικές και ακτινικές) από την άτρακτο προς τη βάση της μηχανής. ΣΩΣΤΟ </a:t>
            </a:r>
            <a:r>
              <a:rPr lang="el-GR" dirty="0">
                <a:latin typeface="Helvetica" pitchFamily="2" charset="0"/>
              </a:rPr>
              <a:t>- </a:t>
            </a:r>
            <a:r>
              <a:rPr lang="el-GR" dirty="0">
                <a:solidFill>
                  <a:srgbClr val="000000"/>
                </a:solidFill>
                <a:effectLst/>
                <a:latin typeface="Helvetica" pitchFamily="2" charset="0"/>
              </a:rPr>
              <a:t>ΛΑΘΟΣ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151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EB4F17-4D90-6697-B30F-46F3F1721D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Τύποι και κατηγορίες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A355C8-346A-4F9B-6DCC-FEEB42D9439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Ανάλογα με τις δυνάμεις πού παραλαμβάνουν τα έδρανα, αυτά διακρίνονται σε αξονικά και εγκάρσια</a:t>
            </a:r>
          </a:p>
          <a:p>
            <a:pPr lvl="0"/>
            <a:r>
              <a:rPr lang="el-GR"/>
              <a:t>Ανάλογα με το είδος της τριβής που αναπτύσσεται στα έδρανα, αυτά διακρίνονται σε έδρανα ολίσθησης και σε έδρανα κύλισης</a:t>
            </a:r>
          </a:p>
          <a:p>
            <a:pPr lvl="0"/>
            <a:r>
              <a:rPr lang="el-GR"/>
              <a:t>Ανάλογα με τον τρόπο λειτουργίας, διακρίνονται σε έδρανα αυτορρύθμιστα, “παρακολουθούν” αυτόματα την παραμόρφωση του στροφέα που προκαλείται από τη φόρτιση της ατράκτου και σε σταθερά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E98ABA-0BF6-A2BF-9EE7-0BA3CE3D0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8532" y="112077"/>
            <a:ext cx="12056532" cy="6688667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dirty="0"/>
              <a:t>   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6CD95363-6FCE-DC89-9615-EE4EF3583300}"/>
              </a:ext>
            </a:extLst>
          </p:cNvPr>
          <p:cNvSpPr/>
          <p:nvPr/>
        </p:nvSpPr>
        <p:spPr>
          <a:xfrm>
            <a:off x="4106333" y="628754"/>
            <a:ext cx="3979334" cy="10329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ΕΙΔΗ ΕΔΡΑΝΩΝ</a:t>
            </a:r>
          </a:p>
        </p:txBody>
      </p:sp>
      <p:sp>
        <p:nvSpPr>
          <p:cNvPr id="21" name="Στρογγυλεμένο ορθογώνιο 20">
            <a:extLst>
              <a:ext uri="{FF2B5EF4-FFF2-40B4-BE49-F238E27FC236}">
                <a16:creationId xmlns:a16="http://schemas.microsoft.com/office/drawing/2014/main" id="{66E15664-9758-C652-52EF-6E505375284B}"/>
              </a:ext>
            </a:extLst>
          </p:cNvPr>
          <p:cNvSpPr/>
          <p:nvPr/>
        </p:nvSpPr>
        <p:spPr>
          <a:xfrm>
            <a:off x="1219200" y="2472268"/>
            <a:ext cx="3081867" cy="94344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Ανάλογα με το είδος της τριβής που αναπτύσσεται </a:t>
            </a:r>
          </a:p>
        </p:txBody>
      </p:sp>
      <p:sp>
        <p:nvSpPr>
          <p:cNvPr id="22" name="Στρογγυλεμένο ορθογώνιο 21">
            <a:extLst>
              <a:ext uri="{FF2B5EF4-FFF2-40B4-BE49-F238E27FC236}">
                <a16:creationId xmlns:a16="http://schemas.microsoft.com/office/drawing/2014/main" id="{92007E58-4574-A18D-5BFF-BCC19E5EE789}"/>
              </a:ext>
            </a:extLst>
          </p:cNvPr>
          <p:cNvSpPr/>
          <p:nvPr/>
        </p:nvSpPr>
        <p:spPr>
          <a:xfrm>
            <a:off x="8957733" y="2605511"/>
            <a:ext cx="2345268" cy="8912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Ανάλογα με τον τρόπο λειτουργίας</a:t>
            </a:r>
          </a:p>
        </p:txBody>
      </p:sp>
      <p:sp>
        <p:nvSpPr>
          <p:cNvPr id="23" name="Στρογγυλεμένο ορθογώνιο 22">
            <a:extLst>
              <a:ext uri="{FF2B5EF4-FFF2-40B4-BE49-F238E27FC236}">
                <a16:creationId xmlns:a16="http://schemas.microsoft.com/office/drawing/2014/main" id="{FD9F94A8-FFB0-F2D1-7279-091F459075AA}"/>
              </a:ext>
            </a:extLst>
          </p:cNvPr>
          <p:cNvSpPr/>
          <p:nvPr/>
        </p:nvSpPr>
        <p:spPr>
          <a:xfrm>
            <a:off x="4944533" y="2556933"/>
            <a:ext cx="2675467" cy="8720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Ανάλογα με τις δυνάμεις που παραλαμβάνουν</a:t>
            </a:r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93C54B66-841A-DBE4-CD24-45E1B81AA9FC}"/>
              </a:ext>
            </a:extLst>
          </p:cNvPr>
          <p:cNvCxnSpPr/>
          <p:nvPr/>
        </p:nvCxnSpPr>
        <p:spPr>
          <a:xfrm>
            <a:off x="2743200" y="3415710"/>
            <a:ext cx="0" cy="716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562391BD-9635-6CF2-0717-1E67A2F1C6BD}"/>
              </a:ext>
            </a:extLst>
          </p:cNvPr>
          <p:cNvCxnSpPr>
            <a:cxnSpLocks/>
          </p:cNvCxnSpPr>
          <p:nvPr/>
        </p:nvCxnSpPr>
        <p:spPr>
          <a:xfrm>
            <a:off x="1490133" y="4131733"/>
            <a:ext cx="218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AB662429-94FB-8DB0-9BD8-C5BC9DB31C1E}"/>
              </a:ext>
            </a:extLst>
          </p:cNvPr>
          <p:cNvCxnSpPr/>
          <p:nvPr/>
        </p:nvCxnSpPr>
        <p:spPr>
          <a:xfrm>
            <a:off x="1490133" y="4131733"/>
            <a:ext cx="0" cy="626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AFFD4CE4-ABF6-55D5-903A-50C96167C300}"/>
              </a:ext>
            </a:extLst>
          </p:cNvPr>
          <p:cNvCxnSpPr/>
          <p:nvPr/>
        </p:nvCxnSpPr>
        <p:spPr>
          <a:xfrm>
            <a:off x="3674533" y="4131733"/>
            <a:ext cx="0" cy="66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Στρογγυλεμένο ορθογώνιο 33">
            <a:extLst>
              <a:ext uri="{FF2B5EF4-FFF2-40B4-BE49-F238E27FC236}">
                <a16:creationId xmlns:a16="http://schemas.microsoft.com/office/drawing/2014/main" id="{F0BA1451-D0E9-E921-9880-3299B88FCB9D}"/>
              </a:ext>
            </a:extLst>
          </p:cNvPr>
          <p:cNvSpPr/>
          <p:nvPr/>
        </p:nvSpPr>
        <p:spPr>
          <a:xfrm>
            <a:off x="639759" y="4758267"/>
            <a:ext cx="1719266" cy="8128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ολίσθησης</a:t>
            </a:r>
          </a:p>
        </p:txBody>
      </p:sp>
      <p:sp>
        <p:nvSpPr>
          <p:cNvPr id="35" name="Στρογγυλεμένο ορθογώνιο 34">
            <a:extLst>
              <a:ext uri="{FF2B5EF4-FFF2-40B4-BE49-F238E27FC236}">
                <a16:creationId xmlns:a16="http://schemas.microsoft.com/office/drawing/2014/main" id="{EB181901-CACB-33A0-A869-9D210CCD4A83}"/>
              </a:ext>
            </a:extLst>
          </p:cNvPr>
          <p:cNvSpPr/>
          <p:nvPr/>
        </p:nvSpPr>
        <p:spPr>
          <a:xfrm>
            <a:off x="2600850" y="4792133"/>
            <a:ext cx="1700217" cy="778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κύλισης</a:t>
            </a:r>
          </a:p>
        </p:txBody>
      </p: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3838D0CC-A908-579A-5AB3-6FCFFA512653}"/>
              </a:ext>
            </a:extLst>
          </p:cNvPr>
          <p:cNvCxnSpPr/>
          <p:nvPr/>
        </p:nvCxnSpPr>
        <p:spPr>
          <a:xfrm>
            <a:off x="6384923" y="3456411"/>
            <a:ext cx="0" cy="533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>
            <a:extLst>
              <a:ext uri="{FF2B5EF4-FFF2-40B4-BE49-F238E27FC236}">
                <a16:creationId xmlns:a16="http://schemas.microsoft.com/office/drawing/2014/main" id="{0C265F08-441D-FE6C-C873-FB1099B26A05}"/>
              </a:ext>
            </a:extLst>
          </p:cNvPr>
          <p:cNvCxnSpPr>
            <a:cxnSpLocks/>
          </p:cNvCxnSpPr>
          <p:nvPr/>
        </p:nvCxnSpPr>
        <p:spPr>
          <a:xfrm>
            <a:off x="5477933" y="3970866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A3015343-17E5-0BB8-0B90-2283A811036E}"/>
              </a:ext>
            </a:extLst>
          </p:cNvPr>
          <p:cNvCxnSpPr/>
          <p:nvPr/>
        </p:nvCxnSpPr>
        <p:spPr>
          <a:xfrm>
            <a:off x="5477933" y="3970866"/>
            <a:ext cx="0" cy="626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15827BB4-6222-981A-9ABC-79E3EF50ACF0}"/>
              </a:ext>
            </a:extLst>
          </p:cNvPr>
          <p:cNvCxnSpPr/>
          <p:nvPr/>
        </p:nvCxnSpPr>
        <p:spPr>
          <a:xfrm>
            <a:off x="7230533" y="3989820"/>
            <a:ext cx="0" cy="66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Στρογγυλεμένο ορθογώνιο 45">
            <a:extLst>
              <a:ext uri="{FF2B5EF4-FFF2-40B4-BE49-F238E27FC236}">
                <a16:creationId xmlns:a16="http://schemas.microsoft.com/office/drawing/2014/main" id="{CAAC74E9-B345-B794-0CF7-3DC5860E6223}"/>
              </a:ext>
            </a:extLst>
          </p:cNvPr>
          <p:cNvSpPr/>
          <p:nvPr/>
        </p:nvSpPr>
        <p:spPr>
          <a:xfrm>
            <a:off x="4707999" y="4631064"/>
            <a:ext cx="1435099" cy="7343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αξονικά</a:t>
            </a:r>
          </a:p>
        </p:txBody>
      </p:sp>
      <p:sp>
        <p:nvSpPr>
          <p:cNvPr id="47" name="Στρογγυλεμένο ορθογώνιο 46">
            <a:extLst>
              <a:ext uri="{FF2B5EF4-FFF2-40B4-BE49-F238E27FC236}">
                <a16:creationId xmlns:a16="http://schemas.microsoft.com/office/drawing/2014/main" id="{5259E70C-A5C6-4880-316D-A095192CEAD2}"/>
              </a:ext>
            </a:extLst>
          </p:cNvPr>
          <p:cNvSpPr/>
          <p:nvPr/>
        </p:nvSpPr>
        <p:spPr>
          <a:xfrm>
            <a:off x="6384923" y="4650220"/>
            <a:ext cx="1756303" cy="6581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εγκάρσια</a:t>
            </a:r>
            <a:endParaRPr lang="el-GR" dirty="0"/>
          </a:p>
        </p:txBody>
      </p:sp>
      <p:cxnSp>
        <p:nvCxnSpPr>
          <p:cNvPr id="49" name="Ευθεία γραμμή σύνδεσης 48">
            <a:extLst>
              <a:ext uri="{FF2B5EF4-FFF2-40B4-BE49-F238E27FC236}">
                <a16:creationId xmlns:a16="http://schemas.microsoft.com/office/drawing/2014/main" id="{947C3054-5834-C0DE-6C4C-922FB7C823DD}"/>
              </a:ext>
            </a:extLst>
          </p:cNvPr>
          <p:cNvCxnSpPr/>
          <p:nvPr/>
        </p:nvCxnSpPr>
        <p:spPr>
          <a:xfrm>
            <a:off x="10168466" y="3496722"/>
            <a:ext cx="0" cy="541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Στρογγυλεμένο ορθογώνιο 51">
            <a:extLst>
              <a:ext uri="{FF2B5EF4-FFF2-40B4-BE49-F238E27FC236}">
                <a16:creationId xmlns:a16="http://schemas.microsoft.com/office/drawing/2014/main" id="{8E902784-8635-A5FF-25C6-C7AE1EFBE601}"/>
              </a:ext>
            </a:extLst>
          </p:cNvPr>
          <p:cNvSpPr/>
          <p:nvPr/>
        </p:nvSpPr>
        <p:spPr>
          <a:xfrm>
            <a:off x="8517468" y="4694558"/>
            <a:ext cx="1650998" cy="64971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σταθερά</a:t>
            </a:r>
          </a:p>
        </p:txBody>
      </p:sp>
      <p:cxnSp>
        <p:nvCxnSpPr>
          <p:cNvPr id="54" name="Ευθεία γραμμή σύνδεσης 53">
            <a:extLst>
              <a:ext uri="{FF2B5EF4-FFF2-40B4-BE49-F238E27FC236}">
                <a16:creationId xmlns:a16="http://schemas.microsoft.com/office/drawing/2014/main" id="{509001CA-D2B5-1DA9-E6C8-6425AA90464E}"/>
              </a:ext>
            </a:extLst>
          </p:cNvPr>
          <p:cNvCxnSpPr/>
          <p:nvPr/>
        </p:nvCxnSpPr>
        <p:spPr>
          <a:xfrm>
            <a:off x="9177867" y="4038597"/>
            <a:ext cx="1998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Ευθεία γραμμή σύνδεσης 55">
            <a:extLst>
              <a:ext uri="{FF2B5EF4-FFF2-40B4-BE49-F238E27FC236}">
                <a16:creationId xmlns:a16="http://schemas.microsoft.com/office/drawing/2014/main" id="{A6270F18-4A1A-CCCE-2D61-2E9A8B042457}"/>
              </a:ext>
            </a:extLst>
          </p:cNvPr>
          <p:cNvCxnSpPr/>
          <p:nvPr/>
        </p:nvCxnSpPr>
        <p:spPr>
          <a:xfrm>
            <a:off x="9177867" y="4033255"/>
            <a:ext cx="0" cy="654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εία γραμμή σύνδεσης 57">
            <a:extLst>
              <a:ext uri="{FF2B5EF4-FFF2-40B4-BE49-F238E27FC236}">
                <a16:creationId xmlns:a16="http://schemas.microsoft.com/office/drawing/2014/main" id="{0BCC8F0B-0F66-4325-F360-7C266F9299DA}"/>
              </a:ext>
            </a:extLst>
          </p:cNvPr>
          <p:cNvCxnSpPr>
            <a:cxnSpLocks/>
          </p:cNvCxnSpPr>
          <p:nvPr/>
        </p:nvCxnSpPr>
        <p:spPr>
          <a:xfrm>
            <a:off x="11176000" y="4047066"/>
            <a:ext cx="0" cy="658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Στρογγυλεμένο ορθογώνιο 58">
            <a:extLst>
              <a:ext uri="{FF2B5EF4-FFF2-40B4-BE49-F238E27FC236}">
                <a16:creationId xmlns:a16="http://schemas.microsoft.com/office/drawing/2014/main" id="{D27EAFE2-E52B-1645-3AFF-F58C88195081}"/>
              </a:ext>
            </a:extLst>
          </p:cNvPr>
          <p:cNvSpPr/>
          <p:nvPr/>
        </p:nvSpPr>
        <p:spPr>
          <a:xfrm>
            <a:off x="10312400" y="4694558"/>
            <a:ext cx="1625600" cy="64971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solidFill>
                  <a:schemeClr val="tx1"/>
                </a:solidFill>
              </a:rPr>
              <a:t>αυτορύθμιστα</a:t>
            </a:r>
            <a:endParaRPr lang="el-GR" dirty="0">
              <a:solidFill>
                <a:schemeClr val="tx1"/>
              </a:solidFill>
            </a:endParaRPr>
          </a:p>
        </p:txBody>
      </p:sp>
      <p:cxnSp>
        <p:nvCxnSpPr>
          <p:cNvPr id="70" name="Ευθεία γραμμή σύνδεσης 69">
            <a:extLst>
              <a:ext uri="{FF2B5EF4-FFF2-40B4-BE49-F238E27FC236}">
                <a16:creationId xmlns:a16="http://schemas.microsoft.com/office/drawing/2014/main" id="{A2AE1F7B-7FDC-CC6D-3C78-A5AD7BD1DE7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96000" y="1661687"/>
            <a:ext cx="0" cy="943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Ευθεία γραμμή σύνδεσης 73">
            <a:extLst>
              <a:ext uri="{FF2B5EF4-FFF2-40B4-BE49-F238E27FC236}">
                <a16:creationId xmlns:a16="http://schemas.microsoft.com/office/drawing/2014/main" id="{292D14E3-7D2B-44E8-09E0-A71972ABC2ED}"/>
              </a:ext>
            </a:extLst>
          </p:cNvPr>
          <p:cNvCxnSpPr>
            <a:cxnSpLocks/>
          </p:cNvCxnSpPr>
          <p:nvPr/>
        </p:nvCxnSpPr>
        <p:spPr>
          <a:xfrm flipH="1">
            <a:off x="2743200" y="2176142"/>
            <a:ext cx="7425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Ευθεία γραμμή σύνδεσης 76">
            <a:extLst>
              <a:ext uri="{FF2B5EF4-FFF2-40B4-BE49-F238E27FC236}">
                <a16:creationId xmlns:a16="http://schemas.microsoft.com/office/drawing/2014/main" id="{76B48C64-629A-C838-BF0F-BEB7C4EC9CB6}"/>
              </a:ext>
            </a:extLst>
          </p:cNvPr>
          <p:cNvCxnSpPr>
            <a:endCxn id="21" idx="0"/>
          </p:cNvCxnSpPr>
          <p:nvPr/>
        </p:nvCxnSpPr>
        <p:spPr>
          <a:xfrm>
            <a:off x="2743200" y="2176142"/>
            <a:ext cx="16934" cy="29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Ευθεία γραμμή σύνδεσης 80">
            <a:extLst>
              <a:ext uri="{FF2B5EF4-FFF2-40B4-BE49-F238E27FC236}">
                <a16:creationId xmlns:a16="http://schemas.microsoft.com/office/drawing/2014/main" id="{E05F284F-F818-3D45-627F-68AC46E9835B}"/>
              </a:ext>
            </a:extLst>
          </p:cNvPr>
          <p:cNvCxnSpPr/>
          <p:nvPr/>
        </p:nvCxnSpPr>
        <p:spPr>
          <a:xfrm>
            <a:off x="10168466" y="2176141"/>
            <a:ext cx="0" cy="429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  <p:bldP spid="3" grpId="2" build="p" animBg="1"/>
      <p:bldP spid="21" grpId="0" animBg="1"/>
      <p:bldP spid="22" grpId="0" animBg="1"/>
      <p:bldP spid="23" grpId="0" animBg="1"/>
      <p:bldP spid="34" grpId="0" animBg="1"/>
      <p:bldP spid="35" grpId="0" animBg="1"/>
      <p:bldP spid="46" grpId="0" animBg="1"/>
      <p:bldP spid="47" grpId="0" animBg="1"/>
      <p:bldP spid="52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σκίτσο/σχέδιο, ζωγραφιά, τέχνη με γραμμέ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7001A2A-CD7E-B5BE-5442-22D84278C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300" y="1860550"/>
            <a:ext cx="2641600" cy="2590800"/>
          </a:xfrm>
        </p:spPr>
      </p:pic>
    </p:spTree>
    <p:extLst>
      <p:ext uri="{BB962C8B-B14F-4D97-AF65-F5344CB8AC3E}">
        <p14:creationId xmlns:p14="http://schemas.microsoft.com/office/powerpoint/2010/main" val="251505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FE3A83-0F68-6990-6192-4912CF72F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64C431-7A77-BE2D-46EB-92C6F13E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31707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368</Words>
  <Application>Microsoft Macintosh PowerPoint</Application>
  <PresentationFormat>Ευρεία οθόνη</PresentationFormat>
  <Paragraphs>36</Paragraphs>
  <Slides>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Θέμα του Office</vt:lpstr>
      <vt:lpstr>ΕΔΡΑΝΑ</vt:lpstr>
      <vt:lpstr> ΕΔΡΑΝΑ</vt:lpstr>
      <vt:lpstr>ΕΔΡΑΝΑ- ΣΚΟΠΟΣ</vt:lpstr>
      <vt:lpstr>ΕΔΡΑΝΑ ΣΚΟΠΟΣ</vt:lpstr>
      <vt:lpstr>Επιλέξτε το "ΣΩΣΤΟ" ή "ΛΑΘΟΣ" </vt:lpstr>
      <vt:lpstr>Τύποι και κατηγορίες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ΕΔΡΑΝΑ ΚΥΛΙΣΗΣ</dc:title>
  <dc:creator>GEORGIA GEORGATZOGLOU</dc:creator>
  <cp:lastModifiedBy>GEORGIA GEORGATZOGLOU</cp:lastModifiedBy>
  <cp:revision>9</cp:revision>
  <dcterms:created xsi:type="dcterms:W3CDTF">2023-11-23T19:16:54Z</dcterms:created>
  <dcterms:modified xsi:type="dcterms:W3CDTF">2023-11-30T13:21:53Z</dcterms:modified>
</cp:coreProperties>
</file>