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39"/>
  </p:normalViewPr>
  <p:slideViewPr>
    <p:cSldViewPr snapToGrid="0">
      <p:cViewPr varScale="1">
        <p:scale>
          <a:sx n="82" d="100"/>
          <a:sy n="82" d="100"/>
        </p:scale>
        <p:origin x="11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027AE2-5479-4A83-97EA-2F3DE2AD7D91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A476644-230A-4AA0-9483-B0787878AF43}">
      <dgm:prSet/>
      <dgm:spPr/>
      <dgm:t>
        <a:bodyPr/>
        <a:lstStyle/>
        <a:p>
          <a:r>
            <a:rPr lang="el-GR"/>
            <a:t>Ως μέσο </a:t>
          </a:r>
          <a:r>
            <a:rPr lang="el-GR" b="1"/>
            <a:t>λυόμενης </a:t>
          </a:r>
          <a:r>
            <a:rPr lang="el-GR"/>
            <a:t>σύνδεσης </a:t>
          </a:r>
          <a:endParaRPr lang="en-US"/>
        </a:p>
      </dgm:t>
    </dgm:pt>
    <dgm:pt modelId="{0B25FC0E-684D-439A-A8A6-C6A7A4B7977F}" type="parTrans" cxnId="{42B6D033-2B85-4494-9A5F-92E6B8C966CE}">
      <dgm:prSet/>
      <dgm:spPr/>
      <dgm:t>
        <a:bodyPr/>
        <a:lstStyle/>
        <a:p>
          <a:endParaRPr lang="en-US"/>
        </a:p>
      </dgm:t>
    </dgm:pt>
    <dgm:pt modelId="{5713F5D1-BA83-43A8-95F5-6B837BF418F7}" type="sibTrans" cxnId="{42B6D033-2B85-4494-9A5F-92E6B8C966CE}">
      <dgm:prSet/>
      <dgm:spPr/>
      <dgm:t>
        <a:bodyPr/>
        <a:lstStyle/>
        <a:p>
          <a:endParaRPr lang="en-US"/>
        </a:p>
      </dgm:t>
    </dgm:pt>
    <dgm:pt modelId="{6211DDDC-8498-4BC7-AE3B-B1565B89C302}">
      <dgm:prSet/>
      <dgm:spPr/>
      <dgm:t>
        <a:bodyPr/>
        <a:lstStyle/>
        <a:p>
          <a:r>
            <a:rPr lang="el-GR"/>
            <a:t>Για τη δημιουργία </a:t>
          </a:r>
          <a:r>
            <a:rPr lang="el-GR" b="1"/>
            <a:t>προέντασης </a:t>
          </a:r>
          <a:r>
            <a:rPr lang="el-GR"/>
            <a:t>(κοχλίας τάσης). </a:t>
          </a:r>
          <a:endParaRPr lang="en-US"/>
        </a:p>
      </dgm:t>
    </dgm:pt>
    <dgm:pt modelId="{7095F4E2-FACC-4A64-BED2-0E32725058AE}" type="parTrans" cxnId="{35F4135A-5985-44CB-93F0-E1DDBB13C917}">
      <dgm:prSet/>
      <dgm:spPr/>
      <dgm:t>
        <a:bodyPr/>
        <a:lstStyle/>
        <a:p>
          <a:endParaRPr lang="en-US"/>
        </a:p>
      </dgm:t>
    </dgm:pt>
    <dgm:pt modelId="{68B0AA43-296D-4119-8E55-D477B8CD485D}" type="sibTrans" cxnId="{35F4135A-5985-44CB-93F0-E1DDBB13C917}">
      <dgm:prSet/>
      <dgm:spPr/>
      <dgm:t>
        <a:bodyPr/>
        <a:lstStyle/>
        <a:p>
          <a:endParaRPr lang="en-US"/>
        </a:p>
      </dgm:t>
    </dgm:pt>
    <dgm:pt modelId="{235552CB-E1D9-493D-9972-00C848E5EFE1}">
      <dgm:prSet/>
      <dgm:spPr/>
      <dgm:t>
        <a:bodyPr/>
        <a:lstStyle/>
        <a:p>
          <a:r>
            <a:rPr lang="el-GR"/>
            <a:t>Για τον </a:t>
          </a:r>
          <a:r>
            <a:rPr lang="el-GR" b="1"/>
            <a:t>πωματισμό </a:t>
          </a:r>
          <a:r>
            <a:rPr lang="el-GR"/>
            <a:t>οπών. </a:t>
          </a:r>
          <a:endParaRPr lang="en-US"/>
        </a:p>
      </dgm:t>
    </dgm:pt>
    <dgm:pt modelId="{523C1791-13C1-4A17-800B-8D13A84E9565}" type="parTrans" cxnId="{178D7C56-034B-4160-B95E-24236B5014CE}">
      <dgm:prSet/>
      <dgm:spPr/>
      <dgm:t>
        <a:bodyPr/>
        <a:lstStyle/>
        <a:p>
          <a:endParaRPr lang="en-US"/>
        </a:p>
      </dgm:t>
    </dgm:pt>
    <dgm:pt modelId="{0415F658-D301-4CA7-BE5C-BF1403E9927D}" type="sibTrans" cxnId="{178D7C56-034B-4160-B95E-24236B5014CE}">
      <dgm:prSet/>
      <dgm:spPr/>
      <dgm:t>
        <a:bodyPr/>
        <a:lstStyle/>
        <a:p>
          <a:endParaRPr lang="en-US"/>
        </a:p>
      </dgm:t>
    </dgm:pt>
    <dgm:pt modelId="{F822D930-507A-4CFA-A76F-8CEC00317ED5}">
      <dgm:prSet/>
      <dgm:spPr/>
      <dgm:t>
        <a:bodyPr/>
        <a:lstStyle/>
        <a:p>
          <a:r>
            <a:rPr lang="el-GR"/>
            <a:t>Ως ρυθμιστικός κοχλίας για τη </a:t>
          </a:r>
          <a:r>
            <a:rPr lang="el-GR" b="1"/>
            <a:t>ρύθμιση </a:t>
          </a:r>
          <a:r>
            <a:rPr lang="el-GR"/>
            <a:t>του διακένου. </a:t>
          </a:r>
          <a:endParaRPr lang="en-US"/>
        </a:p>
      </dgm:t>
    </dgm:pt>
    <dgm:pt modelId="{6F118C5B-1CCD-4236-BB1D-D87AB13EBF65}" type="parTrans" cxnId="{9FF5AF27-95B3-42A2-901F-D9DB1B64E3B5}">
      <dgm:prSet/>
      <dgm:spPr/>
      <dgm:t>
        <a:bodyPr/>
        <a:lstStyle/>
        <a:p>
          <a:endParaRPr lang="en-US"/>
        </a:p>
      </dgm:t>
    </dgm:pt>
    <dgm:pt modelId="{0697978B-D4F3-42F9-9861-525FF66F67BE}" type="sibTrans" cxnId="{9FF5AF27-95B3-42A2-901F-D9DB1B64E3B5}">
      <dgm:prSet/>
      <dgm:spPr/>
      <dgm:t>
        <a:bodyPr/>
        <a:lstStyle/>
        <a:p>
          <a:endParaRPr lang="en-US"/>
        </a:p>
      </dgm:t>
    </dgm:pt>
    <dgm:pt modelId="{D063196B-05D0-4173-AA7A-6BF0531868E4}">
      <dgm:prSet/>
      <dgm:spPr/>
      <dgm:t>
        <a:bodyPr/>
        <a:lstStyle/>
        <a:p>
          <a:r>
            <a:rPr lang="el-GR"/>
            <a:t>Ως κοχλίας </a:t>
          </a:r>
          <a:r>
            <a:rPr lang="el-GR" b="1"/>
            <a:t>μέτρησης </a:t>
          </a:r>
          <a:r>
            <a:rPr lang="el-GR"/>
            <a:t>(μικρόμετρο). </a:t>
          </a:r>
          <a:endParaRPr lang="en-US"/>
        </a:p>
      </dgm:t>
    </dgm:pt>
    <dgm:pt modelId="{E6ABEAF4-5269-4D90-8AB9-6C2E35309473}" type="parTrans" cxnId="{06F917AC-04E3-4B07-A12E-28C3105D4106}">
      <dgm:prSet/>
      <dgm:spPr/>
      <dgm:t>
        <a:bodyPr/>
        <a:lstStyle/>
        <a:p>
          <a:endParaRPr lang="en-US"/>
        </a:p>
      </dgm:t>
    </dgm:pt>
    <dgm:pt modelId="{026E0B21-3687-4CD4-8F1F-94C0020B1B3E}" type="sibTrans" cxnId="{06F917AC-04E3-4B07-A12E-28C3105D4106}">
      <dgm:prSet/>
      <dgm:spPr/>
      <dgm:t>
        <a:bodyPr/>
        <a:lstStyle/>
        <a:p>
          <a:endParaRPr lang="en-US"/>
        </a:p>
      </dgm:t>
    </dgm:pt>
    <dgm:pt modelId="{317817E8-0356-491B-9D13-B8B7DCE1EA15}">
      <dgm:prSet/>
      <dgm:spPr/>
      <dgm:t>
        <a:bodyPr/>
        <a:lstStyle/>
        <a:p>
          <a:r>
            <a:rPr lang="el-GR"/>
            <a:t>Για τη </a:t>
          </a:r>
          <a:r>
            <a:rPr lang="el-GR" b="1"/>
            <a:t>μεταβολή </a:t>
          </a:r>
          <a:r>
            <a:rPr lang="el-GR"/>
            <a:t>της περιστροφικής </a:t>
          </a:r>
          <a:r>
            <a:rPr lang="el-GR" b="1"/>
            <a:t>κίνησης </a:t>
          </a:r>
          <a:r>
            <a:rPr lang="el-GR"/>
            <a:t>σε γραμμική</a:t>
          </a:r>
          <a:endParaRPr lang="en-US"/>
        </a:p>
      </dgm:t>
    </dgm:pt>
    <dgm:pt modelId="{0DA628E0-DFCE-4430-8950-0C81D5DC8E95}" type="parTrans" cxnId="{81AD569D-EBBC-4FDD-B909-1F72CD68FF2C}">
      <dgm:prSet/>
      <dgm:spPr/>
      <dgm:t>
        <a:bodyPr/>
        <a:lstStyle/>
        <a:p>
          <a:endParaRPr lang="en-US"/>
        </a:p>
      </dgm:t>
    </dgm:pt>
    <dgm:pt modelId="{E0EE5591-65B2-4403-980E-87E876031B65}" type="sibTrans" cxnId="{81AD569D-EBBC-4FDD-B909-1F72CD68FF2C}">
      <dgm:prSet/>
      <dgm:spPr/>
      <dgm:t>
        <a:bodyPr/>
        <a:lstStyle/>
        <a:p>
          <a:endParaRPr lang="en-US"/>
        </a:p>
      </dgm:t>
    </dgm:pt>
    <dgm:pt modelId="{A6488C5B-1C6B-4062-9620-C4511F1B4160}">
      <dgm:prSet/>
      <dgm:spPr/>
      <dgm:t>
        <a:bodyPr/>
        <a:lstStyle/>
        <a:p>
          <a:r>
            <a:rPr lang="el-GR"/>
            <a:t>Για μικρές μετατοπίσεις με χονδροειδές σπείρωμα (διαφορικός κοχλίας). </a:t>
          </a:r>
          <a:endParaRPr lang="en-US"/>
        </a:p>
      </dgm:t>
    </dgm:pt>
    <dgm:pt modelId="{3E632B5B-251F-42A2-8AAA-BBD138891125}" type="parTrans" cxnId="{E824FC9E-6A68-4098-8A93-8EFE65CD1A62}">
      <dgm:prSet/>
      <dgm:spPr/>
      <dgm:t>
        <a:bodyPr/>
        <a:lstStyle/>
        <a:p>
          <a:endParaRPr lang="en-US"/>
        </a:p>
      </dgm:t>
    </dgm:pt>
    <dgm:pt modelId="{2B1AB3F4-B489-4EBD-8B8C-6A903E74EEA4}" type="sibTrans" cxnId="{E824FC9E-6A68-4098-8A93-8EFE65CD1A62}">
      <dgm:prSet/>
      <dgm:spPr/>
      <dgm:t>
        <a:bodyPr/>
        <a:lstStyle/>
        <a:p>
          <a:endParaRPr lang="en-US"/>
        </a:p>
      </dgm:t>
    </dgm:pt>
    <dgm:pt modelId="{8D50B929-1F67-FD47-9BE4-5E490657B7A1}" type="pres">
      <dgm:prSet presAssocID="{A0027AE2-5479-4A83-97EA-2F3DE2AD7D91}" presName="vert0" presStyleCnt="0">
        <dgm:presLayoutVars>
          <dgm:dir/>
          <dgm:animOne val="branch"/>
          <dgm:animLvl val="lvl"/>
        </dgm:presLayoutVars>
      </dgm:prSet>
      <dgm:spPr/>
    </dgm:pt>
    <dgm:pt modelId="{7AF02FEE-52C3-D046-B6F5-5D80196E1499}" type="pres">
      <dgm:prSet presAssocID="{4A476644-230A-4AA0-9483-B0787878AF43}" presName="thickLine" presStyleLbl="alignNode1" presStyleIdx="0" presStyleCnt="7"/>
      <dgm:spPr/>
    </dgm:pt>
    <dgm:pt modelId="{A7CE6465-FDEB-DC47-82A3-445967D2AC05}" type="pres">
      <dgm:prSet presAssocID="{4A476644-230A-4AA0-9483-B0787878AF43}" presName="horz1" presStyleCnt="0"/>
      <dgm:spPr/>
    </dgm:pt>
    <dgm:pt modelId="{81796EAD-A4BE-B44D-8744-992997E3FC4D}" type="pres">
      <dgm:prSet presAssocID="{4A476644-230A-4AA0-9483-B0787878AF43}" presName="tx1" presStyleLbl="revTx" presStyleIdx="0" presStyleCnt="7"/>
      <dgm:spPr/>
    </dgm:pt>
    <dgm:pt modelId="{982FE266-8C35-9746-91B3-87E5D6EE403C}" type="pres">
      <dgm:prSet presAssocID="{4A476644-230A-4AA0-9483-B0787878AF43}" presName="vert1" presStyleCnt="0"/>
      <dgm:spPr/>
    </dgm:pt>
    <dgm:pt modelId="{CB0374B9-8D43-EE4E-9C6D-93F5B62B74E3}" type="pres">
      <dgm:prSet presAssocID="{6211DDDC-8498-4BC7-AE3B-B1565B89C302}" presName="thickLine" presStyleLbl="alignNode1" presStyleIdx="1" presStyleCnt="7"/>
      <dgm:spPr/>
    </dgm:pt>
    <dgm:pt modelId="{29D8B740-5B64-2546-97CB-9D0B48D3602D}" type="pres">
      <dgm:prSet presAssocID="{6211DDDC-8498-4BC7-AE3B-B1565B89C302}" presName="horz1" presStyleCnt="0"/>
      <dgm:spPr/>
    </dgm:pt>
    <dgm:pt modelId="{29A179F7-EB18-8A4A-BC3E-E4FC875CC98D}" type="pres">
      <dgm:prSet presAssocID="{6211DDDC-8498-4BC7-AE3B-B1565B89C302}" presName="tx1" presStyleLbl="revTx" presStyleIdx="1" presStyleCnt="7"/>
      <dgm:spPr/>
    </dgm:pt>
    <dgm:pt modelId="{43102C94-A533-6741-BF8F-C919E31F65BF}" type="pres">
      <dgm:prSet presAssocID="{6211DDDC-8498-4BC7-AE3B-B1565B89C302}" presName="vert1" presStyleCnt="0"/>
      <dgm:spPr/>
    </dgm:pt>
    <dgm:pt modelId="{20DDBAC4-C8C4-5D48-88CC-3D9438EF7E58}" type="pres">
      <dgm:prSet presAssocID="{235552CB-E1D9-493D-9972-00C848E5EFE1}" presName="thickLine" presStyleLbl="alignNode1" presStyleIdx="2" presStyleCnt="7"/>
      <dgm:spPr/>
    </dgm:pt>
    <dgm:pt modelId="{422796CA-570F-B741-A9A5-94A34ACD0E0C}" type="pres">
      <dgm:prSet presAssocID="{235552CB-E1D9-493D-9972-00C848E5EFE1}" presName="horz1" presStyleCnt="0"/>
      <dgm:spPr/>
    </dgm:pt>
    <dgm:pt modelId="{40651364-B084-854D-A82F-7A7174940F5C}" type="pres">
      <dgm:prSet presAssocID="{235552CB-E1D9-493D-9972-00C848E5EFE1}" presName="tx1" presStyleLbl="revTx" presStyleIdx="2" presStyleCnt="7"/>
      <dgm:spPr/>
    </dgm:pt>
    <dgm:pt modelId="{2283C681-2107-274B-8F3A-E7D02B6DDB9D}" type="pres">
      <dgm:prSet presAssocID="{235552CB-E1D9-493D-9972-00C848E5EFE1}" presName="vert1" presStyleCnt="0"/>
      <dgm:spPr/>
    </dgm:pt>
    <dgm:pt modelId="{9396378C-8D3C-6F4B-BCFC-87C81A8FE137}" type="pres">
      <dgm:prSet presAssocID="{F822D930-507A-4CFA-A76F-8CEC00317ED5}" presName="thickLine" presStyleLbl="alignNode1" presStyleIdx="3" presStyleCnt="7"/>
      <dgm:spPr/>
    </dgm:pt>
    <dgm:pt modelId="{CA5D716D-181E-8548-B7D0-7EE210FD2227}" type="pres">
      <dgm:prSet presAssocID="{F822D930-507A-4CFA-A76F-8CEC00317ED5}" presName="horz1" presStyleCnt="0"/>
      <dgm:spPr/>
    </dgm:pt>
    <dgm:pt modelId="{2205971B-473B-3D4D-9337-B45A04EDB953}" type="pres">
      <dgm:prSet presAssocID="{F822D930-507A-4CFA-A76F-8CEC00317ED5}" presName="tx1" presStyleLbl="revTx" presStyleIdx="3" presStyleCnt="7"/>
      <dgm:spPr/>
    </dgm:pt>
    <dgm:pt modelId="{38A63D9B-EBCD-CE4E-A94A-A84FC668BEC2}" type="pres">
      <dgm:prSet presAssocID="{F822D930-507A-4CFA-A76F-8CEC00317ED5}" presName="vert1" presStyleCnt="0"/>
      <dgm:spPr/>
    </dgm:pt>
    <dgm:pt modelId="{BE4BF47E-5E0E-A04E-9E1D-B1D5A793B996}" type="pres">
      <dgm:prSet presAssocID="{D063196B-05D0-4173-AA7A-6BF0531868E4}" presName="thickLine" presStyleLbl="alignNode1" presStyleIdx="4" presStyleCnt="7"/>
      <dgm:spPr/>
    </dgm:pt>
    <dgm:pt modelId="{9D7996F8-9690-4B4C-A12F-8E1AB36E1743}" type="pres">
      <dgm:prSet presAssocID="{D063196B-05D0-4173-AA7A-6BF0531868E4}" presName="horz1" presStyleCnt="0"/>
      <dgm:spPr/>
    </dgm:pt>
    <dgm:pt modelId="{2A18E464-828E-9242-A37E-774682276B43}" type="pres">
      <dgm:prSet presAssocID="{D063196B-05D0-4173-AA7A-6BF0531868E4}" presName="tx1" presStyleLbl="revTx" presStyleIdx="4" presStyleCnt="7"/>
      <dgm:spPr/>
    </dgm:pt>
    <dgm:pt modelId="{119B40DD-7596-B046-B18E-A8680077112B}" type="pres">
      <dgm:prSet presAssocID="{D063196B-05D0-4173-AA7A-6BF0531868E4}" presName="vert1" presStyleCnt="0"/>
      <dgm:spPr/>
    </dgm:pt>
    <dgm:pt modelId="{2745087D-9FF3-F349-94B5-499B6CA44007}" type="pres">
      <dgm:prSet presAssocID="{317817E8-0356-491B-9D13-B8B7DCE1EA15}" presName="thickLine" presStyleLbl="alignNode1" presStyleIdx="5" presStyleCnt="7"/>
      <dgm:spPr/>
    </dgm:pt>
    <dgm:pt modelId="{1B2624EA-883E-FC4D-AC36-53614D30D26A}" type="pres">
      <dgm:prSet presAssocID="{317817E8-0356-491B-9D13-B8B7DCE1EA15}" presName="horz1" presStyleCnt="0"/>
      <dgm:spPr/>
    </dgm:pt>
    <dgm:pt modelId="{810389D3-0B9F-A547-97CE-42CBAF06AAFE}" type="pres">
      <dgm:prSet presAssocID="{317817E8-0356-491B-9D13-B8B7DCE1EA15}" presName="tx1" presStyleLbl="revTx" presStyleIdx="5" presStyleCnt="7"/>
      <dgm:spPr/>
    </dgm:pt>
    <dgm:pt modelId="{6CDB5BEF-8794-CE40-A5F0-6FECCA35EC72}" type="pres">
      <dgm:prSet presAssocID="{317817E8-0356-491B-9D13-B8B7DCE1EA15}" presName="vert1" presStyleCnt="0"/>
      <dgm:spPr/>
    </dgm:pt>
    <dgm:pt modelId="{04A6D3E1-F9B6-D549-BDF8-50C104FFDEA2}" type="pres">
      <dgm:prSet presAssocID="{A6488C5B-1C6B-4062-9620-C4511F1B4160}" presName="thickLine" presStyleLbl="alignNode1" presStyleIdx="6" presStyleCnt="7"/>
      <dgm:spPr/>
    </dgm:pt>
    <dgm:pt modelId="{9A989B3C-E370-CC42-BD05-794B1582CB2A}" type="pres">
      <dgm:prSet presAssocID="{A6488C5B-1C6B-4062-9620-C4511F1B4160}" presName="horz1" presStyleCnt="0"/>
      <dgm:spPr/>
    </dgm:pt>
    <dgm:pt modelId="{6BADA29A-9948-5044-BE72-418CF93BD8A4}" type="pres">
      <dgm:prSet presAssocID="{A6488C5B-1C6B-4062-9620-C4511F1B4160}" presName="tx1" presStyleLbl="revTx" presStyleIdx="6" presStyleCnt="7"/>
      <dgm:spPr/>
    </dgm:pt>
    <dgm:pt modelId="{A761FFD2-1D13-CA49-80CD-24B6BFB6DEC0}" type="pres">
      <dgm:prSet presAssocID="{A6488C5B-1C6B-4062-9620-C4511F1B4160}" presName="vert1" presStyleCnt="0"/>
      <dgm:spPr/>
    </dgm:pt>
  </dgm:ptLst>
  <dgm:cxnLst>
    <dgm:cxn modelId="{9FF5AF27-95B3-42A2-901F-D9DB1B64E3B5}" srcId="{A0027AE2-5479-4A83-97EA-2F3DE2AD7D91}" destId="{F822D930-507A-4CFA-A76F-8CEC00317ED5}" srcOrd="3" destOrd="0" parTransId="{6F118C5B-1CCD-4236-BB1D-D87AB13EBF65}" sibTransId="{0697978B-D4F3-42F9-9861-525FF66F67BE}"/>
    <dgm:cxn modelId="{42B6D033-2B85-4494-9A5F-92E6B8C966CE}" srcId="{A0027AE2-5479-4A83-97EA-2F3DE2AD7D91}" destId="{4A476644-230A-4AA0-9483-B0787878AF43}" srcOrd="0" destOrd="0" parTransId="{0B25FC0E-684D-439A-A8A6-C6A7A4B7977F}" sibTransId="{5713F5D1-BA83-43A8-95F5-6B837BF418F7}"/>
    <dgm:cxn modelId="{3199354C-BF92-204A-877B-6E166FFEE0C6}" type="presOf" srcId="{317817E8-0356-491B-9D13-B8B7DCE1EA15}" destId="{810389D3-0B9F-A547-97CE-42CBAF06AAFE}" srcOrd="0" destOrd="0" presId="urn:microsoft.com/office/officeart/2008/layout/LinedList"/>
    <dgm:cxn modelId="{178D7C56-034B-4160-B95E-24236B5014CE}" srcId="{A0027AE2-5479-4A83-97EA-2F3DE2AD7D91}" destId="{235552CB-E1D9-493D-9972-00C848E5EFE1}" srcOrd="2" destOrd="0" parTransId="{523C1791-13C1-4A17-800B-8D13A84E9565}" sibTransId="{0415F658-D301-4CA7-BE5C-BF1403E9927D}"/>
    <dgm:cxn modelId="{35F4135A-5985-44CB-93F0-E1DDBB13C917}" srcId="{A0027AE2-5479-4A83-97EA-2F3DE2AD7D91}" destId="{6211DDDC-8498-4BC7-AE3B-B1565B89C302}" srcOrd="1" destOrd="0" parTransId="{7095F4E2-FACC-4A64-BED2-0E32725058AE}" sibTransId="{68B0AA43-296D-4119-8E55-D477B8CD485D}"/>
    <dgm:cxn modelId="{73C62363-A1FB-D147-8119-BBD444C26674}" type="presOf" srcId="{6211DDDC-8498-4BC7-AE3B-B1565B89C302}" destId="{29A179F7-EB18-8A4A-BC3E-E4FC875CC98D}" srcOrd="0" destOrd="0" presId="urn:microsoft.com/office/officeart/2008/layout/LinedList"/>
    <dgm:cxn modelId="{4A40E994-CB8F-2249-AD01-BCEB6D7E331B}" type="presOf" srcId="{F822D930-507A-4CFA-A76F-8CEC00317ED5}" destId="{2205971B-473B-3D4D-9337-B45A04EDB953}" srcOrd="0" destOrd="0" presId="urn:microsoft.com/office/officeart/2008/layout/LinedList"/>
    <dgm:cxn modelId="{81AD569D-EBBC-4FDD-B909-1F72CD68FF2C}" srcId="{A0027AE2-5479-4A83-97EA-2F3DE2AD7D91}" destId="{317817E8-0356-491B-9D13-B8B7DCE1EA15}" srcOrd="5" destOrd="0" parTransId="{0DA628E0-DFCE-4430-8950-0C81D5DC8E95}" sibTransId="{E0EE5591-65B2-4403-980E-87E876031B65}"/>
    <dgm:cxn modelId="{A0BA999D-B1C8-4549-93E5-35A01551CF99}" type="presOf" srcId="{4A476644-230A-4AA0-9483-B0787878AF43}" destId="{81796EAD-A4BE-B44D-8744-992997E3FC4D}" srcOrd="0" destOrd="0" presId="urn:microsoft.com/office/officeart/2008/layout/LinedList"/>
    <dgm:cxn modelId="{E824FC9E-6A68-4098-8A93-8EFE65CD1A62}" srcId="{A0027AE2-5479-4A83-97EA-2F3DE2AD7D91}" destId="{A6488C5B-1C6B-4062-9620-C4511F1B4160}" srcOrd="6" destOrd="0" parTransId="{3E632B5B-251F-42A2-8AAA-BBD138891125}" sibTransId="{2B1AB3F4-B489-4EBD-8B8C-6A903E74EEA4}"/>
    <dgm:cxn modelId="{06F917AC-04E3-4B07-A12E-28C3105D4106}" srcId="{A0027AE2-5479-4A83-97EA-2F3DE2AD7D91}" destId="{D063196B-05D0-4173-AA7A-6BF0531868E4}" srcOrd="4" destOrd="0" parTransId="{E6ABEAF4-5269-4D90-8AB9-6C2E35309473}" sibTransId="{026E0B21-3687-4CD4-8F1F-94C0020B1B3E}"/>
    <dgm:cxn modelId="{53D833BF-C544-8240-906F-0AEAD3725E3B}" type="presOf" srcId="{235552CB-E1D9-493D-9972-00C848E5EFE1}" destId="{40651364-B084-854D-A82F-7A7174940F5C}" srcOrd="0" destOrd="0" presId="urn:microsoft.com/office/officeart/2008/layout/LinedList"/>
    <dgm:cxn modelId="{08902AD3-6FB6-5546-A762-5AA13485BF7B}" type="presOf" srcId="{A6488C5B-1C6B-4062-9620-C4511F1B4160}" destId="{6BADA29A-9948-5044-BE72-418CF93BD8A4}" srcOrd="0" destOrd="0" presId="urn:microsoft.com/office/officeart/2008/layout/LinedList"/>
    <dgm:cxn modelId="{E47AB1D7-F821-2545-B903-85E941660BE2}" type="presOf" srcId="{A0027AE2-5479-4A83-97EA-2F3DE2AD7D91}" destId="{8D50B929-1F67-FD47-9BE4-5E490657B7A1}" srcOrd="0" destOrd="0" presId="urn:microsoft.com/office/officeart/2008/layout/LinedList"/>
    <dgm:cxn modelId="{03CF06EF-0694-4B44-A2B6-4E5AC426A0D5}" type="presOf" srcId="{D063196B-05D0-4173-AA7A-6BF0531868E4}" destId="{2A18E464-828E-9242-A37E-774682276B43}" srcOrd="0" destOrd="0" presId="urn:microsoft.com/office/officeart/2008/layout/LinedList"/>
    <dgm:cxn modelId="{A7010138-868F-AE4A-ABD4-90BF9EDA8CB3}" type="presParOf" srcId="{8D50B929-1F67-FD47-9BE4-5E490657B7A1}" destId="{7AF02FEE-52C3-D046-B6F5-5D80196E1499}" srcOrd="0" destOrd="0" presId="urn:microsoft.com/office/officeart/2008/layout/LinedList"/>
    <dgm:cxn modelId="{6ECF109A-4832-9245-85CF-3E4E0BB66A2F}" type="presParOf" srcId="{8D50B929-1F67-FD47-9BE4-5E490657B7A1}" destId="{A7CE6465-FDEB-DC47-82A3-445967D2AC05}" srcOrd="1" destOrd="0" presId="urn:microsoft.com/office/officeart/2008/layout/LinedList"/>
    <dgm:cxn modelId="{8C5A9C16-FB40-084D-B224-EFBCD3A8D6AE}" type="presParOf" srcId="{A7CE6465-FDEB-DC47-82A3-445967D2AC05}" destId="{81796EAD-A4BE-B44D-8744-992997E3FC4D}" srcOrd="0" destOrd="0" presId="urn:microsoft.com/office/officeart/2008/layout/LinedList"/>
    <dgm:cxn modelId="{A6E3909E-979E-5E49-9CE3-A40C6E64376B}" type="presParOf" srcId="{A7CE6465-FDEB-DC47-82A3-445967D2AC05}" destId="{982FE266-8C35-9746-91B3-87E5D6EE403C}" srcOrd="1" destOrd="0" presId="urn:microsoft.com/office/officeart/2008/layout/LinedList"/>
    <dgm:cxn modelId="{9C140E0F-876C-224A-B055-909104949374}" type="presParOf" srcId="{8D50B929-1F67-FD47-9BE4-5E490657B7A1}" destId="{CB0374B9-8D43-EE4E-9C6D-93F5B62B74E3}" srcOrd="2" destOrd="0" presId="urn:microsoft.com/office/officeart/2008/layout/LinedList"/>
    <dgm:cxn modelId="{91463F9A-AD18-0C43-9F70-E82EBE909839}" type="presParOf" srcId="{8D50B929-1F67-FD47-9BE4-5E490657B7A1}" destId="{29D8B740-5B64-2546-97CB-9D0B48D3602D}" srcOrd="3" destOrd="0" presId="urn:microsoft.com/office/officeart/2008/layout/LinedList"/>
    <dgm:cxn modelId="{98869095-AB4A-2141-BEE3-31D60B921544}" type="presParOf" srcId="{29D8B740-5B64-2546-97CB-9D0B48D3602D}" destId="{29A179F7-EB18-8A4A-BC3E-E4FC875CC98D}" srcOrd="0" destOrd="0" presId="urn:microsoft.com/office/officeart/2008/layout/LinedList"/>
    <dgm:cxn modelId="{F22FDF64-8FE2-3140-BB3A-70F44D5ADF84}" type="presParOf" srcId="{29D8B740-5B64-2546-97CB-9D0B48D3602D}" destId="{43102C94-A533-6741-BF8F-C919E31F65BF}" srcOrd="1" destOrd="0" presId="urn:microsoft.com/office/officeart/2008/layout/LinedList"/>
    <dgm:cxn modelId="{0CDBAD52-35A7-5741-8388-09D895C83DBB}" type="presParOf" srcId="{8D50B929-1F67-FD47-9BE4-5E490657B7A1}" destId="{20DDBAC4-C8C4-5D48-88CC-3D9438EF7E58}" srcOrd="4" destOrd="0" presId="urn:microsoft.com/office/officeart/2008/layout/LinedList"/>
    <dgm:cxn modelId="{BF9A8E0D-34AF-6445-8D2B-6A30E0227A93}" type="presParOf" srcId="{8D50B929-1F67-FD47-9BE4-5E490657B7A1}" destId="{422796CA-570F-B741-A9A5-94A34ACD0E0C}" srcOrd="5" destOrd="0" presId="urn:microsoft.com/office/officeart/2008/layout/LinedList"/>
    <dgm:cxn modelId="{B1FA9530-3C14-0D43-A1EF-C725B5AE2C50}" type="presParOf" srcId="{422796CA-570F-B741-A9A5-94A34ACD0E0C}" destId="{40651364-B084-854D-A82F-7A7174940F5C}" srcOrd="0" destOrd="0" presId="urn:microsoft.com/office/officeart/2008/layout/LinedList"/>
    <dgm:cxn modelId="{BF309DBD-D5EE-834A-B1D3-4EE1EEA50C63}" type="presParOf" srcId="{422796CA-570F-B741-A9A5-94A34ACD0E0C}" destId="{2283C681-2107-274B-8F3A-E7D02B6DDB9D}" srcOrd="1" destOrd="0" presId="urn:microsoft.com/office/officeart/2008/layout/LinedList"/>
    <dgm:cxn modelId="{25A9E314-C953-594E-8D07-B75B6CB5AED6}" type="presParOf" srcId="{8D50B929-1F67-FD47-9BE4-5E490657B7A1}" destId="{9396378C-8D3C-6F4B-BCFC-87C81A8FE137}" srcOrd="6" destOrd="0" presId="urn:microsoft.com/office/officeart/2008/layout/LinedList"/>
    <dgm:cxn modelId="{83F9733E-C712-114C-9A61-A3B30689CB4B}" type="presParOf" srcId="{8D50B929-1F67-FD47-9BE4-5E490657B7A1}" destId="{CA5D716D-181E-8548-B7D0-7EE210FD2227}" srcOrd="7" destOrd="0" presId="urn:microsoft.com/office/officeart/2008/layout/LinedList"/>
    <dgm:cxn modelId="{D0FDA43B-752C-4444-9747-18AC25A5416D}" type="presParOf" srcId="{CA5D716D-181E-8548-B7D0-7EE210FD2227}" destId="{2205971B-473B-3D4D-9337-B45A04EDB953}" srcOrd="0" destOrd="0" presId="urn:microsoft.com/office/officeart/2008/layout/LinedList"/>
    <dgm:cxn modelId="{730966D4-8F42-774B-9015-420FBB972807}" type="presParOf" srcId="{CA5D716D-181E-8548-B7D0-7EE210FD2227}" destId="{38A63D9B-EBCD-CE4E-A94A-A84FC668BEC2}" srcOrd="1" destOrd="0" presId="urn:microsoft.com/office/officeart/2008/layout/LinedList"/>
    <dgm:cxn modelId="{6F9FCE30-05AB-DD47-B2E4-A28B1BA02F88}" type="presParOf" srcId="{8D50B929-1F67-FD47-9BE4-5E490657B7A1}" destId="{BE4BF47E-5E0E-A04E-9E1D-B1D5A793B996}" srcOrd="8" destOrd="0" presId="urn:microsoft.com/office/officeart/2008/layout/LinedList"/>
    <dgm:cxn modelId="{DF645CF4-100C-0D49-9025-15255C15530A}" type="presParOf" srcId="{8D50B929-1F67-FD47-9BE4-5E490657B7A1}" destId="{9D7996F8-9690-4B4C-A12F-8E1AB36E1743}" srcOrd="9" destOrd="0" presId="urn:microsoft.com/office/officeart/2008/layout/LinedList"/>
    <dgm:cxn modelId="{4674FEE7-77E2-7949-8479-56B7733B18E8}" type="presParOf" srcId="{9D7996F8-9690-4B4C-A12F-8E1AB36E1743}" destId="{2A18E464-828E-9242-A37E-774682276B43}" srcOrd="0" destOrd="0" presId="urn:microsoft.com/office/officeart/2008/layout/LinedList"/>
    <dgm:cxn modelId="{72F5DF7A-7D12-EA47-8BC5-FA5E171A7DCF}" type="presParOf" srcId="{9D7996F8-9690-4B4C-A12F-8E1AB36E1743}" destId="{119B40DD-7596-B046-B18E-A8680077112B}" srcOrd="1" destOrd="0" presId="urn:microsoft.com/office/officeart/2008/layout/LinedList"/>
    <dgm:cxn modelId="{C6206B9B-9C9E-B048-BA66-58BA7A40750B}" type="presParOf" srcId="{8D50B929-1F67-FD47-9BE4-5E490657B7A1}" destId="{2745087D-9FF3-F349-94B5-499B6CA44007}" srcOrd="10" destOrd="0" presId="urn:microsoft.com/office/officeart/2008/layout/LinedList"/>
    <dgm:cxn modelId="{B9FCCDCD-4AB4-B54F-942D-1AB3B2C849A0}" type="presParOf" srcId="{8D50B929-1F67-FD47-9BE4-5E490657B7A1}" destId="{1B2624EA-883E-FC4D-AC36-53614D30D26A}" srcOrd="11" destOrd="0" presId="urn:microsoft.com/office/officeart/2008/layout/LinedList"/>
    <dgm:cxn modelId="{E9CEA6B7-F230-4D42-B348-BF8D050A4E28}" type="presParOf" srcId="{1B2624EA-883E-FC4D-AC36-53614D30D26A}" destId="{810389D3-0B9F-A547-97CE-42CBAF06AAFE}" srcOrd="0" destOrd="0" presId="urn:microsoft.com/office/officeart/2008/layout/LinedList"/>
    <dgm:cxn modelId="{2BA5BCEF-F1EB-6045-A319-A080F89B6A42}" type="presParOf" srcId="{1B2624EA-883E-FC4D-AC36-53614D30D26A}" destId="{6CDB5BEF-8794-CE40-A5F0-6FECCA35EC72}" srcOrd="1" destOrd="0" presId="urn:microsoft.com/office/officeart/2008/layout/LinedList"/>
    <dgm:cxn modelId="{5997CCCB-EE66-6D4D-92A7-7A5B29B6B535}" type="presParOf" srcId="{8D50B929-1F67-FD47-9BE4-5E490657B7A1}" destId="{04A6D3E1-F9B6-D549-BDF8-50C104FFDEA2}" srcOrd="12" destOrd="0" presId="urn:microsoft.com/office/officeart/2008/layout/LinedList"/>
    <dgm:cxn modelId="{FDA96C31-A363-1149-9E68-B64E6886D0F1}" type="presParOf" srcId="{8D50B929-1F67-FD47-9BE4-5E490657B7A1}" destId="{9A989B3C-E370-CC42-BD05-794B1582CB2A}" srcOrd="13" destOrd="0" presId="urn:microsoft.com/office/officeart/2008/layout/LinedList"/>
    <dgm:cxn modelId="{CCDC8795-D11E-204E-BAB0-D3304FE31C3C}" type="presParOf" srcId="{9A989B3C-E370-CC42-BD05-794B1582CB2A}" destId="{6BADA29A-9948-5044-BE72-418CF93BD8A4}" srcOrd="0" destOrd="0" presId="urn:microsoft.com/office/officeart/2008/layout/LinedList"/>
    <dgm:cxn modelId="{BA840EA7-6E78-4545-8D0D-F0E6BB5D45D4}" type="presParOf" srcId="{9A989B3C-E370-CC42-BD05-794B1582CB2A}" destId="{A761FFD2-1D13-CA49-80CD-24B6BFB6DEC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03C937-BE9E-4791-93AA-11F78D00F1B0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91D4D5BF-8FDF-47E3-A639-C62518DEE455}">
      <dgm:prSet/>
      <dgm:spPr/>
      <dgm:t>
        <a:bodyPr/>
        <a:lstStyle/>
        <a:p>
          <a:r>
            <a:rPr lang="en-US"/>
            <a:t>d, D = </a:t>
          </a:r>
          <a:r>
            <a:rPr lang="el-GR"/>
            <a:t>ονομαστική διάμετρος ή εξωτερική </a:t>
          </a:r>
          <a:endParaRPr lang="en-US"/>
        </a:p>
      </dgm:t>
    </dgm:pt>
    <dgm:pt modelId="{E8A3748B-718D-48B7-8371-D2F4B7FD04AE}" type="parTrans" cxnId="{4F51F8BC-CC1F-4AB6-B069-DDC7D067952C}">
      <dgm:prSet/>
      <dgm:spPr/>
      <dgm:t>
        <a:bodyPr/>
        <a:lstStyle/>
        <a:p>
          <a:endParaRPr lang="en-US"/>
        </a:p>
      </dgm:t>
    </dgm:pt>
    <dgm:pt modelId="{3566890E-4156-4D7A-9188-9FA577F068DE}" type="sibTrans" cxnId="{4F51F8BC-CC1F-4AB6-B069-DDC7D067952C}">
      <dgm:prSet/>
      <dgm:spPr/>
      <dgm:t>
        <a:bodyPr/>
        <a:lstStyle/>
        <a:p>
          <a:endParaRPr lang="en-US"/>
        </a:p>
      </dgm:t>
    </dgm:pt>
    <dgm:pt modelId="{AB9B6F77-466A-463A-ABE9-656B2747558B}">
      <dgm:prSet/>
      <dgm:spPr/>
      <dgm:t>
        <a:bodyPr/>
        <a:lstStyle/>
        <a:p>
          <a:r>
            <a:rPr lang="en-US"/>
            <a:t>d1, D1 = </a:t>
          </a:r>
          <a:r>
            <a:rPr lang="el-GR"/>
            <a:t>εσωτερική διάμετρος του πυρήνα </a:t>
          </a:r>
          <a:endParaRPr lang="en-US"/>
        </a:p>
      </dgm:t>
    </dgm:pt>
    <dgm:pt modelId="{E14191F8-CA37-4FC0-AE81-12E70C583F0C}" type="parTrans" cxnId="{2516994D-3434-46B3-A2A4-F47C2BFD7738}">
      <dgm:prSet/>
      <dgm:spPr/>
      <dgm:t>
        <a:bodyPr/>
        <a:lstStyle/>
        <a:p>
          <a:endParaRPr lang="en-US"/>
        </a:p>
      </dgm:t>
    </dgm:pt>
    <dgm:pt modelId="{B48CD16E-1FB4-4B75-BB1A-2CDBC6F73EEA}" type="sibTrans" cxnId="{2516994D-3434-46B3-A2A4-F47C2BFD7738}">
      <dgm:prSet/>
      <dgm:spPr/>
      <dgm:t>
        <a:bodyPr/>
        <a:lstStyle/>
        <a:p>
          <a:endParaRPr lang="en-US"/>
        </a:p>
      </dgm:t>
    </dgm:pt>
    <dgm:pt modelId="{DB0459B8-7DC4-4711-BF69-649F4A77CAD8}">
      <dgm:prSet/>
      <dgm:spPr/>
      <dgm:t>
        <a:bodyPr/>
        <a:lstStyle/>
        <a:p>
          <a:r>
            <a:rPr lang="en-US"/>
            <a:t>d2, D2 = </a:t>
          </a:r>
          <a:r>
            <a:rPr lang="el-GR"/>
            <a:t>μέση διάμετρος σπειρώματος</a:t>
          </a:r>
          <a:endParaRPr lang="en-US"/>
        </a:p>
      </dgm:t>
    </dgm:pt>
    <dgm:pt modelId="{40F944F1-C35A-4772-AF96-F2210AB6E90C}" type="parTrans" cxnId="{3FCE7277-473A-4B73-98AC-A05F74902A6B}">
      <dgm:prSet/>
      <dgm:spPr/>
      <dgm:t>
        <a:bodyPr/>
        <a:lstStyle/>
        <a:p>
          <a:endParaRPr lang="en-US"/>
        </a:p>
      </dgm:t>
    </dgm:pt>
    <dgm:pt modelId="{3391F0FD-8907-41EF-AFB5-2F7618046C18}" type="sibTrans" cxnId="{3FCE7277-473A-4B73-98AC-A05F74902A6B}">
      <dgm:prSet/>
      <dgm:spPr/>
      <dgm:t>
        <a:bodyPr/>
        <a:lstStyle/>
        <a:p>
          <a:endParaRPr lang="en-US"/>
        </a:p>
      </dgm:t>
    </dgm:pt>
    <dgm:pt modelId="{9CD2961F-00C0-4928-97E1-532C12030FAA}">
      <dgm:prSet/>
      <dgm:spPr/>
      <dgm:t>
        <a:bodyPr/>
        <a:lstStyle/>
        <a:p>
          <a:r>
            <a:rPr lang="en-US"/>
            <a:t>t, h3, </a:t>
          </a:r>
          <a:r>
            <a:rPr lang="el-GR"/>
            <a:t>Τ1 = βάθος ή ύψος του σπειρώματος </a:t>
          </a:r>
          <a:endParaRPr lang="en-US"/>
        </a:p>
      </dgm:t>
    </dgm:pt>
    <dgm:pt modelId="{88528440-DF6F-47A6-93A3-D7266D5EDFCD}" type="parTrans" cxnId="{7D2A045B-ED74-484C-9923-FC45DA039F78}">
      <dgm:prSet/>
      <dgm:spPr/>
      <dgm:t>
        <a:bodyPr/>
        <a:lstStyle/>
        <a:p>
          <a:endParaRPr lang="en-US"/>
        </a:p>
      </dgm:t>
    </dgm:pt>
    <dgm:pt modelId="{FDA9E66C-89E4-43FE-92C8-1E5ED1AC17A9}" type="sibTrans" cxnId="{7D2A045B-ED74-484C-9923-FC45DA039F78}">
      <dgm:prSet/>
      <dgm:spPr/>
      <dgm:t>
        <a:bodyPr/>
        <a:lstStyle/>
        <a:p>
          <a:endParaRPr lang="en-US"/>
        </a:p>
      </dgm:t>
    </dgm:pt>
    <dgm:pt modelId="{9B691F44-C392-44E5-B6B0-A7ECA01AC359}">
      <dgm:prSet/>
      <dgm:spPr/>
      <dgm:t>
        <a:bodyPr/>
        <a:lstStyle/>
        <a:p>
          <a:r>
            <a:rPr lang="en-US"/>
            <a:t>h (</a:t>
          </a:r>
          <a:r>
            <a:rPr lang="el-GR"/>
            <a:t>ή Ρ) = βήμα του σπειρώματος </a:t>
          </a:r>
          <a:endParaRPr lang="en-US"/>
        </a:p>
      </dgm:t>
    </dgm:pt>
    <dgm:pt modelId="{5AEBA4A8-31EE-4D32-B7E1-CCF663CE3F11}" type="parTrans" cxnId="{E0E10CD0-401C-46D5-AC42-713085ABDF12}">
      <dgm:prSet/>
      <dgm:spPr/>
      <dgm:t>
        <a:bodyPr/>
        <a:lstStyle/>
        <a:p>
          <a:endParaRPr lang="en-US"/>
        </a:p>
      </dgm:t>
    </dgm:pt>
    <dgm:pt modelId="{328C38F7-6683-4381-863E-09D702CADBA5}" type="sibTrans" cxnId="{E0E10CD0-401C-46D5-AC42-713085ABDF12}">
      <dgm:prSet/>
      <dgm:spPr/>
      <dgm:t>
        <a:bodyPr/>
        <a:lstStyle/>
        <a:p>
          <a:endParaRPr lang="en-US"/>
        </a:p>
      </dgm:t>
    </dgm:pt>
    <dgm:pt modelId="{3F72ABCD-B373-4FBC-98DE-0AACFE81FECD}">
      <dgm:prSet/>
      <dgm:spPr/>
      <dgm:t>
        <a:bodyPr/>
        <a:lstStyle/>
        <a:p>
          <a:r>
            <a:rPr lang="el-GR"/>
            <a:t>α = Γωνία κορυφής του σπειρώματος. </a:t>
          </a:r>
          <a:endParaRPr lang="en-US"/>
        </a:p>
      </dgm:t>
    </dgm:pt>
    <dgm:pt modelId="{60D4BF9D-FD8D-41E3-8A5E-78158260859B}" type="parTrans" cxnId="{4261FBB3-06A2-42C3-B629-8D23F5797229}">
      <dgm:prSet/>
      <dgm:spPr/>
      <dgm:t>
        <a:bodyPr/>
        <a:lstStyle/>
        <a:p>
          <a:endParaRPr lang="en-US"/>
        </a:p>
      </dgm:t>
    </dgm:pt>
    <dgm:pt modelId="{63428D18-D485-4856-A709-C2B7F2651F04}" type="sibTrans" cxnId="{4261FBB3-06A2-42C3-B629-8D23F5797229}">
      <dgm:prSet/>
      <dgm:spPr/>
      <dgm:t>
        <a:bodyPr/>
        <a:lstStyle/>
        <a:p>
          <a:endParaRPr lang="en-US"/>
        </a:p>
      </dgm:t>
    </dgm:pt>
    <dgm:pt modelId="{2AD58829-6ED2-6F4D-A606-9C60163B3FAE}" type="pres">
      <dgm:prSet presAssocID="{2703C937-BE9E-4791-93AA-11F78D00F1B0}" presName="Name0" presStyleCnt="0">
        <dgm:presLayoutVars>
          <dgm:dir/>
          <dgm:resizeHandles val="exact"/>
        </dgm:presLayoutVars>
      </dgm:prSet>
      <dgm:spPr/>
    </dgm:pt>
    <dgm:pt modelId="{D343D95A-1E6D-DC43-8703-0636E7058636}" type="pres">
      <dgm:prSet presAssocID="{91D4D5BF-8FDF-47E3-A639-C62518DEE455}" presName="node" presStyleLbl="node1" presStyleIdx="0" presStyleCnt="6">
        <dgm:presLayoutVars>
          <dgm:bulletEnabled val="1"/>
        </dgm:presLayoutVars>
      </dgm:prSet>
      <dgm:spPr/>
    </dgm:pt>
    <dgm:pt modelId="{DCFFADE3-F56B-DD40-A988-34B2797F52AE}" type="pres">
      <dgm:prSet presAssocID="{3566890E-4156-4D7A-9188-9FA577F068DE}" presName="sibTrans" presStyleLbl="sibTrans1D1" presStyleIdx="0" presStyleCnt="5"/>
      <dgm:spPr/>
    </dgm:pt>
    <dgm:pt modelId="{CF55B782-AFDD-9F46-9D24-0421C6FE1B0F}" type="pres">
      <dgm:prSet presAssocID="{3566890E-4156-4D7A-9188-9FA577F068DE}" presName="connectorText" presStyleLbl="sibTrans1D1" presStyleIdx="0" presStyleCnt="5"/>
      <dgm:spPr/>
    </dgm:pt>
    <dgm:pt modelId="{559949D3-FF99-9E41-B092-5BBDD237FA0A}" type="pres">
      <dgm:prSet presAssocID="{AB9B6F77-466A-463A-ABE9-656B2747558B}" presName="node" presStyleLbl="node1" presStyleIdx="1" presStyleCnt="6">
        <dgm:presLayoutVars>
          <dgm:bulletEnabled val="1"/>
        </dgm:presLayoutVars>
      </dgm:prSet>
      <dgm:spPr/>
    </dgm:pt>
    <dgm:pt modelId="{01B4AF73-FC27-0447-AE0C-12A966B7C9C0}" type="pres">
      <dgm:prSet presAssocID="{B48CD16E-1FB4-4B75-BB1A-2CDBC6F73EEA}" presName="sibTrans" presStyleLbl="sibTrans1D1" presStyleIdx="1" presStyleCnt="5"/>
      <dgm:spPr/>
    </dgm:pt>
    <dgm:pt modelId="{37FF44C7-CA20-EB49-8C07-90E44F2B6807}" type="pres">
      <dgm:prSet presAssocID="{B48CD16E-1FB4-4B75-BB1A-2CDBC6F73EEA}" presName="connectorText" presStyleLbl="sibTrans1D1" presStyleIdx="1" presStyleCnt="5"/>
      <dgm:spPr/>
    </dgm:pt>
    <dgm:pt modelId="{F3B5AD08-81A8-2444-A997-4732324423F2}" type="pres">
      <dgm:prSet presAssocID="{DB0459B8-7DC4-4711-BF69-649F4A77CAD8}" presName="node" presStyleLbl="node1" presStyleIdx="2" presStyleCnt="6">
        <dgm:presLayoutVars>
          <dgm:bulletEnabled val="1"/>
        </dgm:presLayoutVars>
      </dgm:prSet>
      <dgm:spPr/>
    </dgm:pt>
    <dgm:pt modelId="{601456BA-BEC5-7E47-A048-B2700A4BDF2F}" type="pres">
      <dgm:prSet presAssocID="{3391F0FD-8907-41EF-AFB5-2F7618046C18}" presName="sibTrans" presStyleLbl="sibTrans1D1" presStyleIdx="2" presStyleCnt="5"/>
      <dgm:spPr/>
    </dgm:pt>
    <dgm:pt modelId="{A7514C79-A6CB-3248-A0DF-80723E69E571}" type="pres">
      <dgm:prSet presAssocID="{3391F0FD-8907-41EF-AFB5-2F7618046C18}" presName="connectorText" presStyleLbl="sibTrans1D1" presStyleIdx="2" presStyleCnt="5"/>
      <dgm:spPr/>
    </dgm:pt>
    <dgm:pt modelId="{3C6FE580-894F-6A42-A47E-0955649C43A3}" type="pres">
      <dgm:prSet presAssocID="{9CD2961F-00C0-4928-97E1-532C12030FAA}" presName="node" presStyleLbl="node1" presStyleIdx="3" presStyleCnt="6">
        <dgm:presLayoutVars>
          <dgm:bulletEnabled val="1"/>
        </dgm:presLayoutVars>
      </dgm:prSet>
      <dgm:spPr/>
    </dgm:pt>
    <dgm:pt modelId="{B9B0F20C-EB5D-4540-9E95-C08EB853CA49}" type="pres">
      <dgm:prSet presAssocID="{FDA9E66C-89E4-43FE-92C8-1E5ED1AC17A9}" presName="sibTrans" presStyleLbl="sibTrans1D1" presStyleIdx="3" presStyleCnt="5"/>
      <dgm:spPr/>
    </dgm:pt>
    <dgm:pt modelId="{911DAC37-D516-3E4F-939A-F0561ECC20FD}" type="pres">
      <dgm:prSet presAssocID="{FDA9E66C-89E4-43FE-92C8-1E5ED1AC17A9}" presName="connectorText" presStyleLbl="sibTrans1D1" presStyleIdx="3" presStyleCnt="5"/>
      <dgm:spPr/>
    </dgm:pt>
    <dgm:pt modelId="{4B15FAEF-3C3F-D247-9BB2-A39B6BEB2AE6}" type="pres">
      <dgm:prSet presAssocID="{9B691F44-C392-44E5-B6B0-A7ECA01AC359}" presName="node" presStyleLbl="node1" presStyleIdx="4" presStyleCnt="6">
        <dgm:presLayoutVars>
          <dgm:bulletEnabled val="1"/>
        </dgm:presLayoutVars>
      </dgm:prSet>
      <dgm:spPr/>
    </dgm:pt>
    <dgm:pt modelId="{06D8FD12-C88C-F84C-ADB5-66807E96E8E2}" type="pres">
      <dgm:prSet presAssocID="{328C38F7-6683-4381-863E-09D702CADBA5}" presName="sibTrans" presStyleLbl="sibTrans1D1" presStyleIdx="4" presStyleCnt="5"/>
      <dgm:spPr/>
    </dgm:pt>
    <dgm:pt modelId="{C71EBCB6-285A-DB4B-B7EE-F9DEABA6DCC4}" type="pres">
      <dgm:prSet presAssocID="{328C38F7-6683-4381-863E-09D702CADBA5}" presName="connectorText" presStyleLbl="sibTrans1D1" presStyleIdx="4" presStyleCnt="5"/>
      <dgm:spPr/>
    </dgm:pt>
    <dgm:pt modelId="{B278DB08-53E4-6345-B4F3-B5F55A8C2C58}" type="pres">
      <dgm:prSet presAssocID="{3F72ABCD-B373-4FBC-98DE-0AACFE81FECD}" presName="node" presStyleLbl="node1" presStyleIdx="5" presStyleCnt="6">
        <dgm:presLayoutVars>
          <dgm:bulletEnabled val="1"/>
        </dgm:presLayoutVars>
      </dgm:prSet>
      <dgm:spPr/>
    </dgm:pt>
  </dgm:ptLst>
  <dgm:cxnLst>
    <dgm:cxn modelId="{9F265514-D8FF-0440-824E-55B9A2F77214}" type="presOf" srcId="{328C38F7-6683-4381-863E-09D702CADBA5}" destId="{C71EBCB6-285A-DB4B-B7EE-F9DEABA6DCC4}" srcOrd="1" destOrd="0" presId="urn:microsoft.com/office/officeart/2016/7/layout/RepeatingBendingProcessNew"/>
    <dgm:cxn modelId="{20BE6C19-72AF-5C4A-8925-95B8A0BA77B7}" type="presOf" srcId="{3566890E-4156-4D7A-9188-9FA577F068DE}" destId="{DCFFADE3-F56B-DD40-A988-34B2797F52AE}" srcOrd="0" destOrd="0" presId="urn:microsoft.com/office/officeart/2016/7/layout/RepeatingBendingProcessNew"/>
    <dgm:cxn modelId="{68A49C25-9DE0-C142-A749-84D5E5168D9E}" type="presOf" srcId="{3391F0FD-8907-41EF-AFB5-2F7618046C18}" destId="{A7514C79-A6CB-3248-A0DF-80723E69E571}" srcOrd="1" destOrd="0" presId="urn:microsoft.com/office/officeart/2016/7/layout/RepeatingBendingProcessNew"/>
    <dgm:cxn modelId="{2D3E7039-CB79-B741-B770-A48116312AAE}" type="presOf" srcId="{9B691F44-C392-44E5-B6B0-A7ECA01AC359}" destId="{4B15FAEF-3C3F-D247-9BB2-A39B6BEB2AE6}" srcOrd="0" destOrd="0" presId="urn:microsoft.com/office/officeart/2016/7/layout/RepeatingBendingProcessNew"/>
    <dgm:cxn modelId="{291A483D-76D2-B542-BD07-A65C5B7F3CE7}" type="presOf" srcId="{3391F0FD-8907-41EF-AFB5-2F7618046C18}" destId="{601456BA-BEC5-7E47-A048-B2700A4BDF2F}" srcOrd="0" destOrd="0" presId="urn:microsoft.com/office/officeart/2016/7/layout/RepeatingBendingProcessNew"/>
    <dgm:cxn modelId="{2516994D-3434-46B3-A2A4-F47C2BFD7738}" srcId="{2703C937-BE9E-4791-93AA-11F78D00F1B0}" destId="{AB9B6F77-466A-463A-ABE9-656B2747558B}" srcOrd="1" destOrd="0" parTransId="{E14191F8-CA37-4FC0-AE81-12E70C583F0C}" sibTransId="{B48CD16E-1FB4-4B75-BB1A-2CDBC6F73EEA}"/>
    <dgm:cxn modelId="{4C8BA358-3ADA-2A42-9146-F39C71A7F2BC}" type="presOf" srcId="{2703C937-BE9E-4791-93AA-11F78D00F1B0}" destId="{2AD58829-6ED2-6F4D-A606-9C60163B3FAE}" srcOrd="0" destOrd="0" presId="urn:microsoft.com/office/officeart/2016/7/layout/RepeatingBendingProcessNew"/>
    <dgm:cxn modelId="{7D2A045B-ED74-484C-9923-FC45DA039F78}" srcId="{2703C937-BE9E-4791-93AA-11F78D00F1B0}" destId="{9CD2961F-00C0-4928-97E1-532C12030FAA}" srcOrd="3" destOrd="0" parTransId="{88528440-DF6F-47A6-93A3-D7266D5EDFCD}" sibTransId="{FDA9E66C-89E4-43FE-92C8-1E5ED1AC17A9}"/>
    <dgm:cxn modelId="{3FCE7277-473A-4B73-98AC-A05F74902A6B}" srcId="{2703C937-BE9E-4791-93AA-11F78D00F1B0}" destId="{DB0459B8-7DC4-4711-BF69-649F4A77CAD8}" srcOrd="2" destOrd="0" parTransId="{40F944F1-C35A-4772-AF96-F2210AB6E90C}" sibTransId="{3391F0FD-8907-41EF-AFB5-2F7618046C18}"/>
    <dgm:cxn modelId="{C13C4879-B722-AD40-B0FA-407EEF7B03EE}" type="presOf" srcId="{3F72ABCD-B373-4FBC-98DE-0AACFE81FECD}" destId="{B278DB08-53E4-6345-B4F3-B5F55A8C2C58}" srcOrd="0" destOrd="0" presId="urn:microsoft.com/office/officeart/2016/7/layout/RepeatingBendingProcessNew"/>
    <dgm:cxn modelId="{FF950E90-E3B4-C94F-B9B0-4D4321855861}" type="presOf" srcId="{B48CD16E-1FB4-4B75-BB1A-2CDBC6F73EEA}" destId="{37FF44C7-CA20-EB49-8C07-90E44F2B6807}" srcOrd="1" destOrd="0" presId="urn:microsoft.com/office/officeart/2016/7/layout/RepeatingBendingProcessNew"/>
    <dgm:cxn modelId="{428841AD-21BC-E049-9FE8-49846B60FC04}" type="presOf" srcId="{AB9B6F77-466A-463A-ABE9-656B2747558B}" destId="{559949D3-FF99-9E41-B092-5BBDD237FA0A}" srcOrd="0" destOrd="0" presId="urn:microsoft.com/office/officeart/2016/7/layout/RepeatingBendingProcessNew"/>
    <dgm:cxn modelId="{4C2524B1-C985-614F-AC35-C425B8B039A3}" type="presOf" srcId="{9CD2961F-00C0-4928-97E1-532C12030FAA}" destId="{3C6FE580-894F-6A42-A47E-0955649C43A3}" srcOrd="0" destOrd="0" presId="urn:microsoft.com/office/officeart/2016/7/layout/RepeatingBendingProcessNew"/>
    <dgm:cxn modelId="{4261FBB3-06A2-42C3-B629-8D23F5797229}" srcId="{2703C937-BE9E-4791-93AA-11F78D00F1B0}" destId="{3F72ABCD-B373-4FBC-98DE-0AACFE81FECD}" srcOrd="5" destOrd="0" parTransId="{60D4BF9D-FD8D-41E3-8A5E-78158260859B}" sibTransId="{63428D18-D485-4856-A709-C2B7F2651F04}"/>
    <dgm:cxn modelId="{242C6DB5-0FC6-0547-B155-9E4AD6A811EC}" type="presOf" srcId="{FDA9E66C-89E4-43FE-92C8-1E5ED1AC17A9}" destId="{911DAC37-D516-3E4F-939A-F0561ECC20FD}" srcOrd="1" destOrd="0" presId="urn:microsoft.com/office/officeart/2016/7/layout/RepeatingBendingProcessNew"/>
    <dgm:cxn modelId="{6C1349B8-944D-4846-9985-3DD76551437A}" type="presOf" srcId="{328C38F7-6683-4381-863E-09D702CADBA5}" destId="{06D8FD12-C88C-F84C-ADB5-66807E96E8E2}" srcOrd="0" destOrd="0" presId="urn:microsoft.com/office/officeart/2016/7/layout/RepeatingBendingProcessNew"/>
    <dgm:cxn modelId="{4F51F8BC-CC1F-4AB6-B069-DDC7D067952C}" srcId="{2703C937-BE9E-4791-93AA-11F78D00F1B0}" destId="{91D4D5BF-8FDF-47E3-A639-C62518DEE455}" srcOrd="0" destOrd="0" parTransId="{E8A3748B-718D-48B7-8371-D2F4B7FD04AE}" sibTransId="{3566890E-4156-4D7A-9188-9FA577F068DE}"/>
    <dgm:cxn modelId="{F5F5ECCA-CB52-634B-A322-358973E0693C}" type="presOf" srcId="{91D4D5BF-8FDF-47E3-A639-C62518DEE455}" destId="{D343D95A-1E6D-DC43-8703-0636E7058636}" srcOrd="0" destOrd="0" presId="urn:microsoft.com/office/officeart/2016/7/layout/RepeatingBendingProcessNew"/>
    <dgm:cxn modelId="{E0E10CD0-401C-46D5-AC42-713085ABDF12}" srcId="{2703C937-BE9E-4791-93AA-11F78D00F1B0}" destId="{9B691F44-C392-44E5-B6B0-A7ECA01AC359}" srcOrd="4" destOrd="0" parTransId="{5AEBA4A8-31EE-4D32-B7E1-CCF663CE3F11}" sibTransId="{328C38F7-6683-4381-863E-09D702CADBA5}"/>
    <dgm:cxn modelId="{6A2101DE-BCD1-C549-BC03-6B0BCDD33FF7}" type="presOf" srcId="{DB0459B8-7DC4-4711-BF69-649F4A77CAD8}" destId="{F3B5AD08-81A8-2444-A997-4732324423F2}" srcOrd="0" destOrd="0" presId="urn:microsoft.com/office/officeart/2016/7/layout/RepeatingBendingProcessNew"/>
    <dgm:cxn modelId="{B5FFA9F0-1A4F-4C4C-8AA4-1F499BE05B4F}" type="presOf" srcId="{3566890E-4156-4D7A-9188-9FA577F068DE}" destId="{CF55B782-AFDD-9F46-9D24-0421C6FE1B0F}" srcOrd="1" destOrd="0" presId="urn:microsoft.com/office/officeart/2016/7/layout/RepeatingBendingProcessNew"/>
    <dgm:cxn modelId="{94B3BBF4-68FB-A84D-831C-9FE2BD09FE78}" type="presOf" srcId="{FDA9E66C-89E4-43FE-92C8-1E5ED1AC17A9}" destId="{B9B0F20C-EB5D-4540-9E95-C08EB853CA49}" srcOrd="0" destOrd="0" presId="urn:microsoft.com/office/officeart/2016/7/layout/RepeatingBendingProcessNew"/>
    <dgm:cxn modelId="{87E26CF9-5C89-9649-B67F-944CD69B97F7}" type="presOf" srcId="{B48CD16E-1FB4-4B75-BB1A-2CDBC6F73EEA}" destId="{01B4AF73-FC27-0447-AE0C-12A966B7C9C0}" srcOrd="0" destOrd="0" presId="urn:microsoft.com/office/officeart/2016/7/layout/RepeatingBendingProcessNew"/>
    <dgm:cxn modelId="{52CC123C-BADB-A24A-81EF-0A489ED30706}" type="presParOf" srcId="{2AD58829-6ED2-6F4D-A606-9C60163B3FAE}" destId="{D343D95A-1E6D-DC43-8703-0636E7058636}" srcOrd="0" destOrd="0" presId="urn:microsoft.com/office/officeart/2016/7/layout/RepeatingBendingProcessNew"/>
    <dgm:cxn modelId="{3DBA5006-A6A5-D847-8A35-565026C32981}" type="presParOf" srcId="{2AD58829-6ED2-6F4D-A606-9C60163B3FAE}" destId="{DCFFADE3-F56B-DD40-A988-34B2797F52AE}" srcOrd="1" destOrd="0" presId="urn:microsoft.com/office/officeart/2016/7/layout/RepeatingBendingProcessNew"/>
    <dgm:cxn modelId="{0F6855C0-5867-6444-B821-72E03A1BF01A}" type="presParOf" srcId="{DCFFADE3-F56B-DD40-A988-34B2797F52AE}" destId="{CF55B782-AFDD-9F46-9D24-0421C6FE1B0F}" srcOrd="0" destOrd="0" presId="urn:microsoft.com/office/officeart/2016/7/layout/RepeatingBendingProcessNew"/>
    <dgm:cxn modelId="{61103CE3-9BF5-A647-9125-BB5ECA661509}" type="presParOf" srcId="{2AD58829-6ED2-6F4D-A606-9C60163B3FAE}" destId="{559949D3-FF99-9E41-B092-5BBDD237FA0A}" srcOrd="2" destOrd="0" presId="urn:microsoft.com/office/officeart/2016/7/layout/RepeatingBendingProcessNew"/>
    <dgm:cxn modelId="{8407174C-B87A-1146-B5D3-59A563193E5A}" type="presParOf" srcId="{2AD58829-6ED2-6F4D-A606-9C60163B3FAE}" destId="{01B4AF73-FC27-0447-AE0C-12A966B7C9C0}" srcOrd="3" destOrd="0" presId="urn:microsoft.com/office/officeart/2016/7/layout/RepeatingBendingProcessNew"/>
    <dgm:cxn modelId="{090E6F3B-7D42-C843-93F9-ABD91C6E1561}" type="presParOf" srcId="{01B4AF73-FC27-0447-AE0C-12A966B7C9C0}" destId="{37FF44C7-CA20-EB49-8C07-90E44F2B6807}" srcOrd="0" destOrd="0" presId="urn:microsoft.com/office/officeart/2016/7/layout/RepeatingBendingProcessNew"/>
    <dgm:cxn modelId="{3294F238-5891-7445-BB48-DFB4ACB8DBA6}" type="presParOf" srcId="{2AD58829-6ED2-6F4D-A606-9C60163B3FAE}" destId="{F3B5AD08-81A8-2444-A997-4732324423F2}" srcOrd="4" destOrd="0" presId="urn:microsoft.com/office/officeart/2016/7/layout/RepeatingBendingProcessNew"/>
    <dgm:cxn modelId="{6C9D6003-441D-CF42-95C6-665D0F156535}" type="presParOf" srcId="{2AD58829-6ED2-6F4D-A606-9C60163B3FAE}" destId="{601456BA-BEC5-7E47-A048-B2700A4BDF2F}" srcOrd="5" destOrd="0" presId="urn:microsoft.com/office/officeart/2016/7/layout/RepeatingBendingProcessNew"/>
    <dgm:cxn modelId="{12144D35-1EC1-A94E-BCA8-B4C692129879}" type="presParOf" srcId="{601456BA-BEC5-7E47-A048-B2700A4BDF2F}" destId="{A7514C79-A6CB-3248-A0DF-80723E69E571}" srcOrd="0" destOrd="0" presId="urn:microsoft.com/office/officeart/2016/7/layout/RepeatingBendingProcessNew"/>
    <dgm:cxn modelId="{3A089077-555C-C54B-8F87-C99F7E46D771}" type="presParOf" srcId="{2AD58829-6ED2-6F4D-A606-9C60163B3FAE}" destId="{3C6FE580-894F-6A42-A47E-0955649C43A3}" srcOrd="6" destOrd="0" presId="urn:microsoft.com/office/officeart/2016/7/layout/RepeatingBendingProcessNew"/>
    <dgm:cxn modelId="{3C74EFD2-01CC-FA48-B51E-78DDE31A20EB}" type="presParOf" srcId="{2AD58829-6ED2-6F4D-A606-9C60163B3FAE}" destId="{B9B0F20C-EB5D-4540-9E95-C08EB853CA49}" srcOrd="7" destOrd="0" presId="urn:microsoft.com/office/officeart/2016/7/layout/RepeatingBendingProcessNew"/>
    <dgm:cxn modelId="{571D80B6-2CA8-0D4B-ACCA-74B1774067CF}" type="presParOf" srcId="{B9B0F20C-EB5D-4540-9E95-C08EB853CA49}" destId="{911DAC37-D516-3E4F-939A-F0561ECC20FD}" srcOrd="0" destOrd="0" presId="urn:microsoft.com/office/officeart/2016/7/layout/RepeatingBendingProcessNew"/>
    <dgm:cxn modelId="{2FEF1385-6521-294B-823B-B096EDBE8185}" type="presParOf" srcId="{2AD58829-6ED2-6F4D-A606-9C60163B3FAE}" destId="{4B15FAEF-3C3F-D247-9BB2-A39B6BEB2AE6}" srcOrd="8" destOrd="0" presId="urn:microsoft.com/office/officeart/2016/7/layout/RepeatingBendingProcessNew"/>
    <dgm:cxn modelId="{7781C0BC-525F-1442-8751-5D19389FB37B}" type="presParOf" srcId="{2AD58829-6ED2-6F4D-A606-9C60163B3FAE}" destId="{06D8FD12-C88C-F84C-ADB5-66807E96E8E2}" srcOrd="9" destOrd="0" presId="urn:microsoft.com/office/officeart/2016/7/layout/RepeatingBendingProcessNew"/>
    <dgm:cxn modelId="{0DB66A40-DD06-5F42-846E-C4E60CE6293E}" type="presParOf" srcId="{06D8FD12-C88C-F84C-ADB5-66807E96E8E2}" destId="{C71EBCB6-285A-DB4B-B7EE-F9DEABA6DCC4}" srcOrd="0" destOrd="0" presId="urn:microsoft.com/office/officeart/2016/7/layout/RepeatingBendingProcessNew"/>
    <dgm:cxn modelId="{1D7A3487-A8F2-EE45-AF3A-40E7511207FA}" type="presParOf" srcId="{2AD58829-6ED2-6F4D-A606-9C60163B3FAE}" destId="{B278DB08-53E4-6345-B4F3-B5F55A8C2C58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C9953D-BFD7-4A9F-9C34-DDB25D82ED7F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881E1B1-8B31-4D0E-B0BB-0CAAECB1B00A}">
      <dgm:prSet/>
      <dgm:spPr/>
      <dgm:t>
        <a:bodyPr/>
        <a:lstStyle/>
        <a:p>
          <a:r>
            <a:rPr lang="el-GR" b="1"/>
            <a:t>Περαστοί κοχλίες. Περνούν ελεύθερα και στα δύο κομμάτια. </a:t>
          </a:r>
          <a:endParaRPr lang="en-US"/>
        </a:p>
      </dgm:t>
    </dgm:pt>
    <dgm:pt modelId="{581D8D67-8308-4830-AFBC-3CC85AC419E7}" type="parTrans" cxnId="{5D5A4661-0346-4B94-B984-9849764DEF0A}">
      <dgm:prSet/>
      <dgm:spPr/>
      <dgm:t>
        <a:bodyPr/>
        <a:lstStyle/>
        <a:p>
          <a:endParaRPr lang="en-US"/>
        </a:p>
      </dgm:t>
    </dgm:pt>
    <dgm:pt modelId="{555547C6-79AF-4295-9BE5-B78E91510EEB}" type="sibTrans" cxnId="{5D5A4661-0346-4B94-B984-9849764DEF0A}">
      <dgm:prSet/>
      <dgm:spPr/>
      <dgm:t>
        <a:bodyPr/>
        <a:lstStyle/>
        <a:p>
          <a:endParaRPr lang="en-US"/>
        </a:p>
      </dgm:t>
    </dgm:pt>
    <dgm:pt modelId="{21DB82A2-7EAA-4908-A6B8-A0F8D6CA219A}">
      <dgm:prSet/>
      <dgm:spPr/>
      <dgm:t>
        <a:bodyPr/>
        <a:lstStyle/>
        <a:p>
          <a:r>
            <a:rPr lang="el-GR" b="1"/>
            <a:t>Κοχλίες κεφαλής. Χρησιμοποιούνται χωρίς περικόχλιο, γιατί περνά ελεύθερα μόνο στο ένα κομμάτι και βιδώνει στο άλλο. </a:t>
          </a:r>
          <a:endParaRPr lang="en-US"/>
        </a:p>
      </dgm:t>
    </dgm:pt>
    <dgm:pt modelId="{A6A73655-C672-4A54-8A6B-3D0672BE3444}" type="parTrans" cxnId="{FA04558C-5236-49E1-8416-DC23F3D82E48}">
      <dgm:prSet/>
      <dgm:spPr/>
      <dgm:t>
        <a:bodyPr/>
        <a:lstStyle/>
        <a:p>
          <a:endParaRPr lang="en-US"/>
        </a:p>
      </dgm:t>
    </dgm:pt>
    <dgm:pt modelId="{57CB49B2-00E0-41BF-9A1C-C2A9581FEF53}" type="sibTrans" cxnId="{FA04558C-5236-49E1-8416-DC23F3D82E48}">
      <dgm:prSet/>
      <dgm:spPr/>
      <dgm:t>
        <a:bodyPr/>
        <a:lstStyle/>
        <a:p>
          <a:endParaRPr lang="en-US"/>
        </a:p>
      </dgm:t>
    </dgm:pt>
    <dgm:pt modelId="{C48A616A-BAA8-4685-9035-8965C891DED0}">
      <dgm:prSet/>
      <dgm:spPr/>
      <dgm:t>
        <a:bodyPr/>
        <a:lstStyle/>
        <a:p>
          <a:r>
            <a:rPr lang="el-GR" b="1"/>
            <a:t>Φυτευτοί κοχλίες (μπουζόνια). Αυτοί φυτεύονται στο ένα κομμάτι και περνούν ελεύθερα στο άλλο. Φέρουν σπείρωμα και στα δύο άκρα. </a:t>
          </a:r>
          <a:endParaRPr lang="en-US"/>
        </a:p>
      </dgm:t>
    </dgm:pt>
    <dgm:pt modelId="{0BBCD407-AC87-4EE8-9708-EC9B808DE13E}" type="parTrans" cxnId="{BEA19F87-98F3-4D66-A9C3-DB1C9628C60C}">
      <dgm:prSet/>
      <dgm:spPr/>
      <dgm:t>
        <a:bodyPr/>
        <a:lstStyle/>
        <a:p>
          <a:endParaRPr lang="en-US"/>
        </a:p>
      </dgm:t>
    </dgm:pt>
    <dgm:pt modelId="{0EEACF61-6160-4715-A0C4-870E1AADE3ED}" type="sibTrans" cxnId="{BEA19F87-98F3-4D66-A9C3-DB1C9628C60C}">
      <dgm:prSet/>
      <dgm:spPr/>
      <dgm:t>
        <a:bodyPr/>
        <a:lstStyle/>
        <a:p>
          <a:endParaRPr lang="en-US"/>
        </a:p>
      </dgm:t>
    </dgm:pt>
    <dgm:pt modelId="{78432421-BAA2-47A3-90A2-01FB063AFEFF}">
      <dgm:prSet/>
      <dgm:spPr/>
      <dgm:t>
        <a:bodyPr/>
        <a:lstStyle/>
        <a:p>
          <a:r>
            <a:rPr lang="el-GR" b="1"/>
            <a:t>Κοχλίες αγκύρωσης. Χρησιμοποιούνται για τη στερέωση κομματιών σε τοίχους, δάπεδα, οροφές. </a:t>
          </a:r>
          <a:endParaRPr lang="en-US"/>
        </a:p>
      </dgm:t>
    </dgm:pt>
    <dgm:pt modelId="{4BDB2516-C100-4092-A334-06F0F4DAD19E}" type="parTrans" cxnId="{DC8E7349-65D3-4670-A5A2-CB510FA2990A}">
      <dgm:prSet/>
      <dgm:spPr/>
      <dgm:t>
        <a:bodyPr/>
        <a:lstStyle/>
        <a:p>
          <a:endParaRPr lang="en-US"/>
        </a:p>
      </dgm:t>
    </dgm:pt>
    <dgm:pt modelId="{7C62E1FC-E424-4BE3-B0CC-234C1FB74649}" type="sibTrans" cxnId="{DC8E7349-65D3-4670-A5A2-CB510FA2990A}">
      <dgm:prSet/>
      <dgm:spPr/>
      <dgm:t>
        <a:bodyPr/>
        <a:lstStyle/>
        <a:p>
          <a:endParaRPr lang="en-US"/>
        </a:p>
      </dgm:t>
    </dgm:pt>
    <dgm:pt modelId="{2A759DB1-7304-6544-98F2-6CED2BC90F83}" type="pres">
      <dgm:prSet presAssocID="{73C9953D-BFD7-4A9F-9C34-DDB25D82ED7F}" presName="vert0" presStyleCnt="0">
        <dgm:presLayoutVars>
          <dgm:dir/>
          <dgm:animOne val="branch"/>
          <dgm:animLvl val="lvl"/>
        </dgm:presLayoutVars>
      </dgm:prSet>
      <dgm:spPr/>
    </dgm:pt>
    <dgm:pt modelId="{D07F728A-307F-AC44-AF15-4E3267B56801}" type="pres">
      <dgm:prSet presAssocID="{8881E1B1-8B31-4D0E-B0BB-0CAAECB1B00A}" presName="thickLine" presStyleLbl="alignNode1" presStyleIdx="0" presStyleCnt="4"/>
      <dgm:spPr/>
    </dgm:pt>
    <dgm:pt modelId="{C2C02BAF-8FDF-194C-BEFF-E46A07436648}" type="pres">
      <dgm:prSet presAssocID="{8881E1B1-8B31-4D0E-B0BB-0CAAECB1B00A}" presName="horz1" presStyleCnt="0"/>
      <dgm:spPr/>
    </dgm:pt>
    <dgm:pt modelId="{6A498212-BBEC-7441-9B43-376610414DBD}" type="pres">
      <dgm:prSet presAssocID="{8881E1B1-8B31-4D0E-B0BB-0CAAECB1B00A}" presName="tx1" presStyleLbl="revTx" presStyleIdx="0" presStyleCnt="4"/>
      <dgm:spPr/>
    </dgm:pt>
    <dgm:pt modelId="{093AB6BF-4876-4D4A-A12E-6171FB674F29}" type="pres">
      <dgm:prSet presAssocID="{8881E1B1-8B31-4D0E-B0BB-0CAAECB1B00A}" presName="vert1" presStyleCnt="0"/>
      <dgm:spPr/>
    </dgm:pt>
    <dgm:pt modelId="{E49E0390-4AAE-AC47-8C0C-483B5CF971F7}" type="pres">
      <dgm:prSet presAssocID="{21DB82A2-7EAA-4908-A6B8-A0F8D6CA219A}" presName="thickLine" presStyleLbl="alignNode1" presStyleIdx="1" presStyleCnt="4"/>
      <dgm:spPr/>
    </dgm:pt>
    <dgm:pt modelId="{505C230D-5C33-1549-B867-B764D050B044}" type="pres">
      <dgm:prSet presAssocID="{21DB82A2-7EAA-4908-A6B8-A0F8D6CA219A}" presName="horz1" presStyleCnt="0"/>
      <dgm:spPr/>
    </dgm:pt>
    <dgm:pt modelId="{8B54EDAB-1AC3-2449-B5A9-3E041950DE76}" type="pres">
      <dgm:prSet presAssocID="{21DB82A2-7EAA-4908-A6B8-A0F8D6CA219A}" presName="tx1" presStyleLbl="revTx" presStyleIdx="1" presStyleCnt="4"/>
      <dgm:spPr/>
    </dgm:pt>
    <dgm:pt modelId="{C74FE130-AD32-E445-93B3-5D05AD967CBF}" type="pres">
      <dgm:prSet presAssocID="{21DB82A2-7EAA-4908-A6B8-A0F8D6CA219A}" presName="vert1" presStyleCnt="0"/>
      <dgm:spPr/>
    </dgm:pt>
    <dgm:pt modelId="{6ADE341E-ED86-D044-B938-5B7DAD14A621}" type="pres">
      <dgm:prSet presAssocID="{C48A616A-BAA8-4685-9035-8965C891DED0}" presName="thickLine" presStyleLbl="alignNode1" presStyleIdx="2" presStyleCnt="4"/>
      <dgm:spPr/>
    </dgm:pt>
    <dgm:pt modelId="{E9616507-D653-FD4E-B79B-4A39575471FA}" type="pres">
      <dgm:prSet presAssocID="{C48A616A-BAA8-4685-9035-8965C891DED0}" presName="horz1" presStyleCnt="0"/>
      <dgm:spPr/>
    </dgm:pt>
    <dgm:pt modelId="{13056441-B6C6-7D47-87AB-41BA47D7B620}" type="pres">
      <dgm:prSet presAssocID="{C48A616A-BAA8-4685-9035-8965C891DED0}" presName="tx1" presStyleLbl="revTx" presStyleIdx="2" presStyleCnt="4"/>
      <dgm:spPr/>
    </dgm:pt>
    <dgm:pt modelId="{D84583C8-7FB5-6744-AED4-ACEFAB7F7E00}" type="pres">
      <dgm:prSet presAssocID="{C48A616A-BAA8-4685-9035-8965C891DED0}" presName="vert1" presStyleCnt="0"/>
      <dgm:spPr/>
    </dgm:pt>
    <dgm:pt modelId="{7CD9FFCE-9D89-7043-BF6C-EEAE054082B2}" type="pres">
      <dgm:prSet presAssocID="{78432421-BAA2-47A3-90A2-01FB063AFEFF}" presName="thickLine" presStyleLbl="alignNode1" presStyleIdx="3" presStyleCnt="4"/>
      <dgm:spPr/>
    </dgm:pt>
    <dgm:pt modelId="{DC12581F-B412-8842-B259-08C64E118AEE}" type="pres">
      <dgm:prSet presAssocID="{78432421-BAA2-47A3-90A2-01FB063AFEFF}" presName="horz1" presStyleCnt="0"/>
      <dgm:spPr/>
    </dgm:pt>
    <dgm:pt modelId="{6A3F8B2B-326F-7546-BEC4-44679BC2CC3D}" type="pres">
      <dgm:prSet presAssocID="{78432421-BAA2-47A3-90A2-01FB063AFEFF}" presName="tx1" presStyleLbl="revTx" presStyleIdx="3" presStyleCnt="4"/>
      <dgm:spPr/>
    </dgm:pt>
    <dgm:pt modelId="{08006846-881A-A64A-9461-7B726FC53386}" type="pres">
      <dgm:prSet presAssocID="{78432421-BAA2-47A3-90A2-01FB063AFEFF}" presName="vert1" presStyleCnt="0"/>
      <dgm:spPr/>
    </dgm:pt>
  </dgm:ptLst>
  <dgm:cxnLst>
    <dgm:cxn modelId="{5A02A203-CEBC-A347-9BEB-0BB8E5972F52}" type="presOf" srcId="{21DB82A2-7EAA-4908-A6B8-A0F8D6CA219A}" destId="{8B54EDAB-1AC3-2449-B5A9-3E041950DE76}" srcOrd="0" destOrd="0" presId="urn:microsoft.com/office/officeart/2008/layout/LinedList"/>
    <dgm:cxn modelId="{A20D1D14-F793-5A40-8271-3C3CCF051C37}" type="presOf" srcId="{C48A616A-BAA8-4685-9035-8965C891DED0}" destId="{13056441-B6C6-7D47-87AB-41BA47D7B620}" srcOrd="0" destOrd="0" presId="urn:microsoft.com/office/officeart/2008/layout/LinedList"/>
    <dgm:cxn modelId="{DC8E7349-65D3-4670-A5A2-CB510FA2990A}" srcId="{73C9953D-BFD7-4A9F-9C34-DDB25D82ED7F}" destId="{78432421-BAA2-47A3-90A2-01FB063AFEFF}" srcOrd="3" destOrd="0" parTransId="{4BDB2516-C100-4092-A334-06F0F4DAD19E}" sibTransId="{7C62E1FC-E424-4BE3-B0CC-234C1FB74649}"/>
    <dgm:cxn modelId="{77913759-B1AE-1547-B0CE-8C3C72ABC599}" type="presOf" srcId="{73C9953D-BFD7-4A9F-9C34-DDB25D82ED7F}" destId="{2A759DB1-7304-6544-98F2-6CED2BC90F83}" srcOrd="0" destOrd="0" presId="urn:microsoft.com/office/officeart/2008/layout/LinedList"/>
    <dgm:cxn modelId="{5FE42D61-378E-D746-A70A-B1AB619D3821}" type="presOf" srcId="{8881E1B1-8B31-4D0E-B0BB-0CAAECB1B00A}" destId="{6A498212-BBEC-7441-9B43-376610414DBD}" srcOrd="0" destOrd="0" presId="urn:microsoft.com/office/officeart/2008/layout/LinedList"/>
    <dgm:cxn modelId="{5D5A4661-0346-4B94-B984-9849764DEF0A}" srcId="{73C9953D-BFD7-4A9F-9C34-DDB25D82ED7F}" destId="{8881E1B1-8B31-4D0E-B0BB-0CAAECB1B00A}" srcOrd="0" destOrd="0" parTransId="{581D8D67-8308-4830-AFBC-3CC85AC419E7}" sibTransId="{555547C6-79AF-4295-9BE5-B78E91510EEB}"/>
    <dgm:cxn modelId="{BEA19F87-98F3-4D66-A9C3-DB1C9628C60C}" srcId="{73C9953D-BFD7-4A9F-9C34-DDB25D82ED7F}" destId="{C48A616A-BAA8-4685-9035-8965C891DED0}" srcOrd="2" destOrd="0" parTransId="{0BBCD407-AC87-4EE8-9708-EC9B808DE13E}" sibTransId="{0EEACF61-6160-4715-A0C4-870E1AADE3ED}"/>
    <dgm:cxn modelId="{FA04558C-5236-49E1-8416-DC23F3D82E48}" srcId="{73C9953D-BFD7-4A9F-9C34-DDB25D82ED7F}" destId="{21DB82A2-7EAA-4908-A6B8-A0F8D6CA219A}" srcOrd="1" destOrd="0" parTransId="{A6A73655-C672-4A54-8A6B-3D0672BE3444}" sibTransId="{57CB49B2-00E0-41BF-9A1C-C2A9581FEF53}"/>
    <dgm:cxn modelId="{FE2D07CD-5355-4140-9D7E-5DE6E9F4922E}" type="presOf" srcId="{78432421-BAA2-47A3-90A2-01FB063AFEFF}" destId="{6A3F8B2B-326F-7546-BEC4-44679BC2CC3D}" srcOrd="0" destOrd="0" presId="urn:microsoft.com/office/officeart/2008/layout/LinedList"/>
    <dgm:cxn modelId="{EA140959-C6D2-604A-A445-63CD387A283F}" type="presParOf" srcId="{2A759DB1-7304-6544-98F2-6CED2BC90F83}" destId="{D07F728A-307F-AC44-AF15-4E3267B56801}" srcOrd="0" destOrd="0" presId="urn:microsoft.com/office/officeart/2008/layout/LinedList"/>
    <dgm:cxn modelId="{FAAE9CB4-FD97-634C-97F9-B2411328DA3A}" type="presParOf" srcId="{2A759DB1-7304-6544-98F2-6CED2BC90F83}" destId="{C2C02BAF-8FDF-194C-BEFF-E46A07436648}" srcOrd="1" destOrd="0" presId="urn:microsoft.com/office/officeart/2008/layout/LinedList"/>
    <dgm:cxn modelId="{1F16CCDA-974C-3D4A-86FE-99E57E7AA197}" type="presParOf" srcId="{C2C02BAF-8FDF-194C-BEFF-E46A07436648}" destId="{6A498212-BBEC-7441-9B43-376610414DBD}" srcOrd="0" destOrd="0" presId="urn:microsoft.com/office/officeart/2008/layout/LinedList"/>
    <dgm:cxn modelId="{94D20BA4-960F-B140-8F6D-369EC20788D2}" type="presParOf" srcId="{C2C02BAF-8FDF-194C-BEFF-E46A07436648}" destId="{093AB6BF-4876-4D4A-A12E-6171FB674F29}" srcOrd="1" destOrd="0" presId="urn:microsoft.com/office/officeart/2008/layout/LinedList"/>
    <dgm:cxn modelId="{D43B3C75-5AE8-0344-981A-D6642FC19893}" type="presParOf" srcId="{2A759DB1-7304-6544-98F2-6CED2BC90F83}" destId="{E49E0390-4AAE-AC47-8C0C-483B5CF971F7}" srcOrd="2" destOrd="0" presId="urn:microsoft.com/office/officeart/2008/layout/LinedList"/>
    <dgm:cxn modelId="{77CF73D3-74BA-8E4D-9830-A42CF4A35A12}" type="presParOf" srcId="{2A759DB1-7304-6544-98F2-6CED2BC90F83}" destId="{505C230D-5C33-1549-B867-B764D050B044}" srcOrd="3" destOrd="0" presId="urn:microsoft.com/office/officeart/2008/layout/LinedList"/>
    <dgm:cxn modelId="{72A3EE24-096F-6D4C-8AF3-DD4559015DF1}" type="presParOf" srcId="{505C230D-5C33-1549-B867-B764D050B044}" destId="{8B54EDAB-1AC3-2449-B5A9-3E041950DE76}" srcOrd="0" destOrd="0" presId="urn:microsoft.com/office/officeart/2008/layout/LinedList"/>
    <dgm:cxn modelId="{92073F04-5BB0-3447-BF4F-0E3C11FAC1FE}" type="presParOf" srcId="{505C230D-5C33-1549-B867-B764D050B044}" destId="{C74FE130-AD32-E445-93B3-5D05AD967CBF}" srcOrd="1" destOrd="0" presId="urn:microsoft.com/office/officeart/2008/layout/LinedList"/>
    <dgm:cxn modelId="{2323E7CE-E44B-DA4E-8D4C-EB883AFDF53B}" type="presParOf" srcId="{2A759DB1-7304-6544-98F2-6CED2BC90F83}" destId="{6ADE341E-ED86-D044-B938-5B7DAD14A621}" srcOrd="4" destOrd="0" presId="urn:microsoft.com/office/officeart/2008/layout/LinedList"/>
    <dgm:cxn modelId="{E510B568-835B-004E-81BB-71EF365615A9}" type="presParOf" srcId="{2A759DB1-7304-6544-98F2-6CED2BC90F83}" destId="{E9616507-D653-FD4E-B79B-4A39575471FA}" srcOrd="5" destOrd="0" presId="urn:microsoft.com/office/officeart/2008/layout/LinedList"/>
    <dgm:cxn modelId="{A7F81E6A-028F-A243-B893-0C263645A4B2}" type="presParOf" srcId="{E9616507-D653-FD4E-B79B-4A39575471FA}" destId="{13056441-B6C6-7D47-87AB-41BA47D7B620}" srcOrd="0" destOrd="0" presId="urn:microsoft.com/office/officeart/2008/layout/LinedList"/>
    <dgm:cxn modelId="{C3468D1A-6ECC-5448-87C3-137A1ED829BD}" type="presParOf" srcId="{E9616507-D653-FD4E-B79B-4A39575471FA}" destId="{D84583C8-7FB5-6744-AED4-ACEFAB7F7E00}" srcOrd="1" destOrd="0" presId="urn:microsoft.com/office/officeart/2008/layout/LinedList"/>
    <dgm:cxn modelId="{AC6A9B28-82ED-C940-A9A8-3D43F27F30D5}" type="presParOf" srcId="{2A759DB1-7304-6544-98F2-6CED2BC90F83}" destId="{7CD9FFCE-9D89-7043-BF6C-EEAE054082B2}" srcOrd="6" destOrd="0" presId="urn:microsoft.com/office/officeart/2008/layout/LinedList"/>
    <dgm:cxn modelId="{8076AE53-27BA-4548-B7DA-FBC8DE23EBCA}" type="presParOf" srcId="{2A759DB1-7304-6544-98F2-6CED2BC90F83}" destId="{DC12581F-B412-8842-B259-08C64E118AEE}" srcOrd="7" destOrd="0" presId="urn:microsoft.com/office/officeart/2008/layout/LinedList"/>
    <dgm:cxn modelId="{45227531-566B-724E-9C80-2161E087A3D9}" type="presParOf" srcId="{DC12581F-B412-8842-B259-08C64E118AEE}" destId="{6A3F8B2B-326F-7546-BEC4-44679BC2CC3D}" srcOrd="0" destOrd="0" presId="urn:microsoft.com/office/officeart/2008/layout/LinedList"/>
    <dgm:cxn modelId="{3699639D-F521-3542-A243-54E5FEB41120}" type="presParOf" srcId="{DC12581F-B412-8842-B259-08C64E118AEE}" destId="{08006846-881A-A64A-9461-7B726FC5338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F02FEE-52C3-D046-B6F5-5D80196E1499}">
      <dsp:nvSpPr>
        <dsp:cNvPr id="0" name=""/>
        <dsp:cNvSpPr/>
      </dsp:nvSpPr>
      <dsp:spPr>
        <a:xfrm>
          <a:off x="0" y="675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796EAD-A4BE-B44D-8744-992997E3FC4D}">
      <dsp:nvSpPr>
        <dsp:cNvPr id="0" name=""/>
        <dsp:cNvSpPr/>
      </dsp:nvSpPr>
      <dsp:spPr>
        <a:xfrm>
          <a:off x="0" y="675"/>
          <a:ext cx="6900512" cy="790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Ως μέσο </a:t>
          </a:r>
          <a:r>
            <a:rPr lang="el-GR" sz="2200" b="1" kern="1200"/>
            <a:t>λυόμενης </a:t>
          </a:r>
          <a:r>
            <a:rPr lang="el-GR" sz="2200" kern="1200"/>
            <a:t>σύνδεσης </a:t>
          </a:r>
          <a:endParaRPr lang="en-US" sz="2200" kern="1200"/>
        </a:p>
      </dsp:txBody>
      <dsp:txXfrm>
        <a:off x="0" y="675"/>
        <a:ext cx="6900512" cy="790684"/>
      </dsp:txXfrm>
    </dsp:sp>
    <dsp:sp modelId="{CB0374B9-8D43-EE4E-9C6D-93F5B62B74E3}">
      <dsp:nvSpPr>
        <dsp:cNvPr id="0" name=""/>
        <dsp:cNvSpPr/>
      </dsp:nvSpPr>
      <dsp:spPr>
        <a:xfrm>
          <a:off x="0" y="791359"/>
          <a:ext cx="6900512" cy="0"/>
        </a:xfrm>
        <a:prstGeom prst="line">
          <a:avLst/>
        </a:prstGeom>
        <a:solidFill>
          <a:schemeClr val="accent2">
            <a:hueOff val="1073935"/>
            <a:satOff val="-3082"/>
            <a:lumOff val="-4935"/>
            <a:alphaOff val="0"/>
          </a:schemeClr>
        </a:solidFill>
        <a:ln w="19050" cap="flat" cmpd="sng" algn="ctr">
          <a:solidFill>
            <a:schemeClr val="accent2">
              <a:hueOff val="1073935"/>
              <a:satOff val="-3082"/>
              <a:lumOff val="-493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A179F7-EB18-8A4A-BC3E-E4FC875CC98D}">
      <dsp:nvSpPr>
        <dsp:cNvPr id="0" name=""/>
        <dsp:cNvSpPr/>
      </dsp:nvSpPr>
      <dsp:spPr>
        <a:xfrm>
          <a:off x="0" y="791359"/>
          <a:ext cx="6900512" cy="790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Για τη δημιουργία </a:t>
          </a:r>
          <a:r>
            <a:rPr lang="el-GR" sz="2200" b="1" kern="1200"/>
            <a:t>προέντασης </a:t>
          </a:r>
          <a:r>
            <a:rPr lang="el-GR" sz="2200" kern="1200"/>
            <a:t>(κοχλίας τάσης). </a:t>
          </a:r>
          <a:endParaRPr lang="en-US" sz="2200" kern="1200"/>
        </a:p>
      </dsp:txBody>
      <dsp:txXfrm>
        <a:off x="0" y="791359"/>
        <a:ext cx="6900512" cy="790684"/>
      </dsp:txXfrm>
    </dsp:sp>
    <dsp:sp modelId="{20DDBAC4-C8C4-5D48-88CC-3D9438EF7E58}">
      <dsp:nvSpPr>
        <dsp:cNvPr id="0" name=""/>
        <dsp:cNvSpPr/>
      </dsp:nvSpPr>
      <dsp:spPr>
        <a:xfrm>
          <a:off x="0" y="1582044"/>
          <a:ext cx="6900512" cy="0"/>
        </a:xfrm>
        <a:prstGeom prst="line">
          <a:avLst/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 w="19050" cap="flat" cmpd="sng" algn="ctr">
          <a:solidFill>
            <a:schemeClr val="accent2">
              <a:hueOff val="2147871"/>
              <a:satOff val="-6164"/>
              <a:lumOff val="-987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651364-B084-854D-A82F-7A7174940F5C}">
      <dsp:nvSpPr>
        <dsp:cNvPr id="0" name=""/>
        <dsp:cNvSpPr/>
      </dsp:nvSpPr>
      <dsp:spPr>
        <a:xfrm>
          <a:off x="0" y="1582044"/>
          <a:ext cx="6900512" cy="790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Για τον </a:t>
          </a:r>
          <a:r>
            <a:rPr lang="el-GR" sz="2200" b="1" kern="1200"/>
            <a:t>πωματισμό </a:t>
          </a:r>
          <a:r>
            <a:rPr lang="el-GR" sz="2200" kern="1200"/>
            <a:t>οπών. </a:t>
          </a:r>
          <a:endParaRPr lang="en-US" sz="2200" kern="1200"/>
        </a:p>
      </dsp:txBody>
      <dsp:txXfrm>
        <a:off x="0" y="1582044"/>
        <a:ext cx="6900512" cy="790684"/>
      </dsp:txXfrm>
    </dsp:sp>
    <dsp:sp modelId="{9396378C-8D3C-6F4B-BCFC-87C81A8FE137}">
      <dsp:nvSpPr>
        <dsp:cNvPr id="0" name=""/>
        <dsp:cNvSpPr/>
      </dsp:nvSpPr>
      <dsp:spPr>
        <a:xfrm>
          <a:off x="0" y="2372728"/>
          <a:ext cx="6900512" cy="0"/>
        </a:xfrm>
        <a:prstGeom prst="line">
          <a:avLst/>
        </a:prstGeom>
        <a:solidFill>
          <a:schemeClr val="accent2">
            <a:hueOff val="3221806"/>
            <a:satOff val="-9246"/>
            <a:lumOff val="-14805"/>
            <a:alphaOff val="0"/>
          </a:schemeClr>
        </a:solidFill>
        <a:ln w="19050" cap="flat" cmpd="sng" algn="ctr">
          <a:solidFill>
            <a:schemeClr val="accent2">
              <a:hueOff val="3221806"/>
              <a:satOff val="-9246"/>
              <a:lumOff val="-148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05971B-473B-3D4D-9337-B45A04EDB953}">
      <dsp:nvSpPr>
        <dsp:cNvPr id="0" name=""/>
        <dsp:cNvSpPr/>
      </dsp:nvSpPr>
      <dsp:spPr>
        <a:xfrm>
          <a:off x="0" y="2372728"/>
          <a:ext cx="6900512" cy="790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Ως ρυθμιστικός κοχλίας για τη </a:t>
          </a:r>
          <a:r>
            <a:rPr lang="el-GR" sz="2200" b="1" kern="1200"/>
            <a:t>ρύθμιση </a:t>
          </a:r>
          <a:r>
            <a:rPr lang="el-GR" sz="2200" kern="1200"/>
            <a:t>του διακένου. </a:t>
          </a:r>
          <a:endParaRPr lang="en-US" sz="2200" kern="1200"/>
        </a:p>
      </dsp:txBody>
      <dsp:txXfrm>
        <a:off x="0" y="2372728"/>
        <a:ext cx="6900512" cy="790684"/>
      </dsp:txXfrm>
    </dsp:sp>
    <dsp:sp modelId="{BE4BF47E-5E0E-A04E-9E1D-B1D5A793B996}">
      <dsp:nvSpPr>
        <dsp:cNvPr id="0" name=""/>
        <dsp:cNvSpPr/>
      </dsp:nvSpPr>
      <dsp:spPr>
        <a:xfrm>
          <a:off x="0" y="3163412"/>
          <a:ext cx="6900512" cy="0"/>
        </a:xfrm>
        <a:prstGeom prst="line">
          <a:avLst/>
        </a:prstGeom>
        <a:solidFill>
          <a:schemeClr val="accent2">
            <a:hueOff val="4295742"/>
            <a:satOff val="-12329"/>
            <a:lumOff val="-19739"/>
            <a:alphaOff val="0"/>
          </a:schemeClr>
        </a:solidFill>
        <a:ln w="19050" cap="flat" cmpd="sng" algn="ctr">
          <a:solidFill>
            <a:schemeClr val="accent2">
              <a:hueOff val="4295742"/>
              <a:satOff val="-12329"/>
              <a:lumOff val="-1973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18E464-828E-9242-A37E-774682276B43}">
      <dsp:nvSpPr>
        <dsp:cNvPr id="0" name=""/>
        <dsp:cNvSpPr/>
      </dsp:nvSpPr>
      <dsp:spPr>
        <a:xfrm>
          <a:off x="0" y="3163412"/>
          <a:ext cx="6900512" cy="790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Ως κοχλίας </a:t>
          </a:r>
          <a:r>
            <a:rPr lang="el-GR" sz="2200" b="1" kern="1200"/>
            <a:t>μέτρησης </a:t>
          </a:r>
          <a:r>
            <a:rPr lang="el-GR" sz="2200" kern="1200"/>
            <a:t>(μικρόμετρο). </a:t>
          </a:r>
          <a:endParaRPr lang="en-US" sz="2200" kern="1200"/>
        </a:p>
      </dsp:txBody>
      <dsp:txXfrm>
        <a:off x="0" y="3163412"/>
        <a:ext cx="6900512" cy="790684"/>
      </dsp:txXfrm>
    </dsp:sp>
    <dsp:sp modelId="{2745087D-9FF3-F349-94B5-499B6CA44007}">
      <dsp:nvSpPr>
        <dsp:cNvPr id="0" name=""/>
        <dsp:cNvSpPr/>
      </dsp:nvSpPr>
      <dsp:spPr>
        <a:xfrm>
          <a:off x="0" y="3954096"/>
          <a:ext cx="6900512" cy="0"/>
        </a:xfrm>
        <a:prstGeom prst="line">
          <a:avLst/>
        </a:prstGeom>
        <a:solidFill>
          <a:schemeClr val="accent2">
            <a:hueOff val="5369677"/>
            <a:satOff val="-15411"/>
            <a:lumOff val="-24674"/>
            <a:alphaOff val="0"/>
          </a:schemeClr>
        </a:solidFill>
        <a:ln w="19050" cap="flat" cmpd="sng" algn="ctr">
          <a:solidFill>
            <a:schemeClr val="accent2">
              <a:hueOff val="5369677"/>
              <a:satOff val="-15411"/>
              <a:lumOff val="-2467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0389D3-0B9F-A547-97CE-42CBAF06AAFE}">
      <dsp:nvSpPr>
        <dsp:cNvPr id="0" name=""/>
        <dsp:cNvSpPr/>
      </dsp:nvSpPr>
      <dsp:spPr>
        <a:xfrm>
          <a:off x="0" y="3954096"/>
          <a:ext cx="6900512" cy="790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Για τη </a:t>
          </a:r>
          <a:r>
            <a:rPr lang="el-GR" sz="2200" b="1" kern="1200"/>
            <a:t>μεταβολή </a:t>
          </a:r>
          <a:r>
            <a:rPr lang="el-GR" sz="2200" kern="1200"/>
            <a:t>της περιστροφικής </a:t>
          </a:r>
          <a:r>
            <a:rPr lang="el-GR" sz="2200" b="1" kern="1200"/>
            <a:t>κίνησης </a:t>
          </a:r>
          <a:r>
            <a:rPr lang="el-GR" sz="2200" kern="1200"/>
            <a:t>σε γραμμική</a:t>
          </a:r>
          <a:endParaRPr lang="en-US" sz="2200" kern="1200"/>
        </a:p>
      </dsp:txBody>
      <dsp:txXfrm>
        <a:off x="0" y="3954096"/>
        <a:ext cx="6900512" cy="790684"/>
      </dsp:txXfrm>
    </dsp:sp>
    <dsp:sp modelId="{04A6D3E1-F9B6-D549-BDF8-50C104FFDEA2}">
      <dsp:nvSpPr>
        <dsp:cNvPr id="0" name=""/>
        <dsp:cNvSpPr/>
      </dsp:nvSpPr>
      <dsp:spPr>
        <a:xfrm>
          <a:off x="0" y="4744781"/>
          <a:ext cx="6900512" cy="0"/>
        </a:xfrm>
        <a:prstGeom prst="line">
          <a:avLst/>
        </a:prstGeom>
        <a:solidFill>
          <a:schemeClr val="accent2">
            <a:hueOff val="6443612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2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ADA29A-9948-5044-BE72-418CF93BD8A4}">
      <dsp:nvSpPr>
        <dsp:cNvPr id="0" name=""/>
        <dsp:cNvSpPr/>
      </dsp:nvSpPr>
      <dsp:spPr>
        <a:xfrm>
          <a:off x="0" y="4744781"/>
          <a:ext cx="6900512" cy="790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Για μικρές μετατοπίσεις με χονδροειδές σπείρωμα (διαφορικός κοχλίας). </a:t>
          </a:r>
          <a:endParaRPr lang="en-US" sz="2200" kern="1200"/>
        </a:p>
      </dsp:txBody>
      <dsp:txXfrm>
        <a:off x="0" y="4744781"/>
        <a:ext cx="6900512" cy="7906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FFADE3-F56B-DD40-A988-34B2797F52AE}">
      <dsp:nvSpPr>
        <dsp:cNvPr id="0" name=""/>
        <dsp:cNvSpPr/>
      </dsp:nvSpPr>
      <dsp:spPr>
        <a:xfrm>
          <a:off x="2614981" y="709129"/>
          <a:ext cx="54696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6965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74024" y="751961"/>
        <a:ext cx="28878" cy="5775"/>
      </dsp:txXfrm>
    </dsp:sp>
    <dsp:sp modelId="{D343D95A-1E6D-DC43-8703-0636E7058636}">
      <dsp:nvSpPr>
        <dsp:cNvPr id="0" name=""/>
        <dsp:cNvSpPr/>
      </dsp:nvSpPr>
      <dsp:spPr>
        <a:xfrm>
          <a:off x="105624" y="1502"/>
          <a:ext cx="2511156" cy="150669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049" tIns="129161" rIns="123049" bIns="129161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d, D = </a:t>
          </a:r>
          <a:r>
            <a:rPr lang="el-GR" sz="2200" kern="1200"/>
            <a:t>ονομαστική διάμετρος ή εξωτερική </a:t>
          </a:r>
          <a:endParaRPr lang="en-US" sz="2200" kern="1200"/>
        </a:p>
      </dsp:txBody>
      <dsp:txXfrm>
        <a:off x="105624" y="1502"/>
        <a:ext cx="2511156" cy="1506693"/>
      </dsp:txXfrm>
    </dsp:sp>
    <dsp:sp modelId="{01B4AF73-FC27-0447-AE0C-12A966B7C9C0}">
      <dsp:nvSpPr>
        <dsp:cNvPr id="0" name=""/>
        <dsp:cNvSpPr/>
      </dsp:nvSpPr>
      <dsp:spPr>
        <a:xfrm>
          <a:off x="1361202" y="1506396"/>
          <a:ext cx="3088722" cy="546965"/>
        </a:xfrm>
        <a:custGeom>
          <a:avLst/>
          <a:gdLst/>
          <a:ahLst/>
          <a:cxnLst/>
          <a:rect l="0" t="0" r="0" b="0"/>
          <a:pathLst>
            <a:path>
              <a:moveTo>
                <a:pt x="3088722" y="0"/>
              </a:moveTo>
              <a:lnTo>
                <a:pt x="3088722" y="290582"/>
              </a:lnTo>
              <a:lnTo>
                <a:pt x="0" y="290582"/>
              </a:lnTo>
              <a:lnTo>
                <a:pt x="0" y="54696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27007" y="1776991"/>
        <a:ext cx="157112" cy="5775"/>
      </dsp:txXfrm>
    </dsp:sp>
    <dsp:sp modelId="{559949D3-FF99-9E41-B092-5BBDD237FA0A}">
      <dsp:nvSpPr>
        <dsp:cNvPr id="0" name=""/>
        <dsp:cNvSpPr/>
      </dsp:nvSpPr>
      <dsp:spPr>
        <a:xfrm>
          <a:off x="3194346" y="1502"/>
          <a:ext cx="2511156" cy="150669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049" tIns="129161" rIns="123049" bIns="129161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d1, D1 = </a:t>
          </a:r>
          <a:r>
            <a:rPr lang="el-GR" sz="2200" kern="1200"/>
            <a:t>εσωτερική διάμετρος του πυρήνα </a:t>
          </a:r>
          <a:endParaRPr lang="en-US" sz="2200" kern="1200"/>
        </a:p>
      </dsp:txBody>
      <dsp:txXfrm>
        <a:off x="3194346" y="1502"/>
        <a:ext cx="2511156" cy="1506693"/>
      </dsp:txXfrm>
    </dsp:sp>
    <dsp:sp modelId="{601456BA-BEC5-7E47-A048-B2700A4BDF2F}">
      <dsp:nvSpPr>
        <dsp:cNvPr id="0" name=""/>
        <dsp:cNvSpPr/>
      </dsp:nvSpPr>
      <dsp:spPr>
        <a:xfrm>
          <a:off x="2614981" y="2793389"/>
          <a:ext cx="54696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6965" y="4572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74024" y="2836221"/>
        <a:ext cx="28878" cy="5775"/>
      </dsp:txXfrm>
    </dsp:sp>
    <dsp:sp modelId="{F3B5AD08-81A8-2444-A997-4732324423F2}">
      <dsp:nvSpPr>
        <dsp:cNvPr id="0" name=""/>
        <dsp:cNvSpPr/>
      </dsp:nvSpPr>
      <dsp:spPr>
        <a:xfrm>
          <a:off x="105624" y="2085762"/>
          <a:ext cx="2511156" cy="150669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049" tIns="129161" rIns="123049" bIns="129161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d2, D2 = </a:t>
          </a:r>
          <a:r>
            <a:rPr lang="el-GR" sz="2200" kern="1200"/>
            <a:t>μέση διάμετρος σπειρώματος</a:t>
          </a:r>
          <a:endParaRPr lang="en-US" sz="2200" kern="1200"/>
        </a:p>
      </dsp:txBody>
      <dsp:txXfrm>
        <a:off x="105624" y="2085762"/>
        <a:ext cx="2511156" cy="1506693"/>
      </dsp:txXfrm>
    </dsp:sp>
    <dsp:sp modelId="{B9B0F20C-EB5D-4540-9E95-C08EB853CA49}">
      <dsp:nvSpPr>
        <dsp:cNvPr id="0" name=""/>
        <dsp:cNvSpPr/>
      </dsp:nvSpPr>
      <dsp:spPr>
        <a:xfrm>
          <a:off x="1361202" y="3590656"/>
          <a:ext cx="3088722" cy="546965"/>
        </a:xfrm>
        <a:custGeom>
          <a:avLst/>
          <a:gdLst/>
          <a:ahLst/>
          <a:cxnLst/>
          <a:rect l="0" t="0" r="0" b="0"/>
          <a:pathLst>
            <a:path>
              <a:moveTo>
                <a:pt x="3088722" y="0"/>
              </a:moveTo>
              <a:lnTo>
                <a:pt x="3088722" y="290582"/>
              </a:lnTo>
              <a:lnTo>
                <a:pt x="0" y="290582"/>
              </a:lnTo>
              <a:lnTo>
                <a:pt x="0" y="54696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27007" y="3861251"/>
        <a:ext cx="157112" cy="5775"/>
      </dsp:txXfrm>
    </dsp:sp>
    <dsp:sp modelId="{3C6FE580-894F-6A42-A47E-0955649C43A3}">
      <dsp:nvSpPr>
        <dsp:cNvPr id="0" name=""/>
        <dsp:cNvSpPr/>
      </dsp:nvSpPr>
      <dsp:spPr>
        <a:xfrm>
          <a:off x="3194346" y="2085762"/>
          <a:ext cx="2511156" cy="150669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049" tIns="129161" rIns="123049" bIns="129161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t, h3, </a:t>
          </a:r>
          <a:r>
            <a:rPr lang="el-GR" sz="2200" kern="1200"/>
            <a:t>Τ1 = βάθος ή ύψος του σπειρώματος </a:t>
          </a:r>
          <a:endParaRPr lang="en-US" sz="2200" kern="1200"/>
        </a:p>
      </dsp:txBody>
      <dsp:txXfrm>
        <a:off x="3194346" y="2085762"/>
        <a:ext cx="2511156" cy="1506693"/>
      </dsp:txXfrm>
    </dsp:sp>
    <dsp:sp modelId="{06D8FD12-C88C-F84C-ADB5-66807E96E8E2}">
      <dsp:nvSpPr>
        <dsp:cNvPr id="0" name=""/>
        <dsp:cNvSpPr/>
      </dsp:nvSpPr>
      <dsp:spPr>
        <a:xfrm>
          <a:off x="2614981" y="4877649"/>
          <a:ext cx="54696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6965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74024" y="4920481"/>
        <a:ext cx="28878" cy="5775"/>
      </dsp:txXfrm>
    </dsp:sp>
    <dsp:sp modelId="{4B15FAEF-3C3F-D247-9BB2-A39B6BEB2AE6}">
      <dsp:nvSpPr>
        <dsp:cNvPr id="0" name=""/>
        <dsp:cNvSpPr/>
      </dsp:nvSpPr>
      <dsp:spPr>
        <a:xfrm>
          <a:off x="105624" y="4170022"/>
          <a:ext cx="2511156" cy="150669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049" tIns="129161" rIns="123049" bIns="129161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h (</a:t>
          </a:r>
          <a:r>
            <a:rPr lang="el-GR" sz="2200" kern="1200"/>
            <a:t>ή Ρ) = βήμα του σπειρώματος </a:t>
          </a:r>
          <a:endParaRPr lang="en-US" sz="2200" kern="1200"/>
        </a:p>
      </dsp:txBody>
      <dsp:txXfrm>
        <a:off x="105624" y="4170022"/>
        <a:ext cx="2511156" cy="1506693"/>
      </dsp:txXfrm>
    </dsp:sp>
    <dsp:sp modelId="{B278DB08-53E4-6345-B4F3-B5F55A8C2C58}">
      <dsp:nvSpPr>
        <dsp:cNvPr id="0" name=""/>
        <dsp:cNvSpPr/>
      </dsp:nvSpPr>
      <dsp:spPr>
        <a:xfrm>
          <a:off x="3194346" y="4170022"/>
          <a:ext cx="2511156" cy="150669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049" tIns="129161" rIns="123049" bIns="129161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α = Γωνία κορυφής του σπειρώματος. </a:t>
          </a:r>
          <a:endParaRPr lang="en-US" sz="2200" kern="1200"/>
        </a:p>
      </dsp:txBody>
      <dsp:txXfrm>
        <a:off x="3194346" y="4170022"/>
        <a:ext cx="2511156" cy="15066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7F728A-307F-AC44-AF15-4E3267B56801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498212-BBEC-7441-9B43-376610414DBD}">
      <dsp:nvSpPr>
        <dsp:cNvPr id="0" name=""/>
        <dsp:cNvSpPr/>
      </dsp:nvSpPr>
      <dsp:spPr>
        <a:xfrm>
          <a:off x="0" y="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b="1" kern="1200"/>
            <a:t>Περαστοί κοχλίες. Περνούν ελεύθερα και στα δύο κομμάτια. </a:t>
          </a:r>
          <a:endParaRPr lang="en-US" sz="2400" kern="1200"/>
        </a:p>
      </dsp:txBody>
      <dsp:txXfrm>
        <a:off x="0" y="0"/>
        <a:ext cx="6900512" cy="1384035"/>
      </dsp:txXfrm>
    </dsp:sp>
    <dsp:sp modelId="{E49E0390-4AAE-AC47-8C0C-483B5CF971F7}">
      <dsp:nvSpPr>
        <dsp:cNvPr id="0" name=""/>
        <dsp:cNvSpPr/>
      </dsp:nvSpPr>
      <dsp:spPr>
        <a:xfrm>
          <a:off x="0" y="1384035"/>
          <a:ext cx="6900512" cy="0"/>
        </a:xfrm>
        <a:prstGeom prst="line">
          <a:avLst/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 w="19050" cap="flat" cmpd="sng" algn="ctr">
          <a:solidFill>
            <a:schemeClr val="accent2">
              <a:hueOff val="2147871"/>
              <a:satOff val="-6164"/>
              <a:lumOff val="-987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54EDAB-1AC3-2449-B5A9-3E041950DE76}">
      <dsp:nvSpPr>
        <dsp:cNvPr id="0" name=""/>
        <dsp:cNvSpPr/>
      </dsp:nvSpPr>
      <dsp:spPr>
        <a:xfrm>
          <a:off x="0" y="138403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b="1" kern="1200"/>
            <a:t>Κοχλίες κεφαλής. Χρησιμοποιούνται χωρίς περικόχλιο, γιατί περνά ελεύθερα μόνο στο ένα κομμάτι και βιδώνει στο άλλο. </a:t>
          </a:r>
          <a:endParaRPr lang="en-US" sz="2400" kern="1200"/>
        </a:p>
      </dsp:txBody>
      <dsp:txXfrm>
        <a:off x="0" y="1384035"/>
        <a:ext cx="6900512" cy="1384035"/>
      </dsp:txXfrm>
    </dsp:sp>
    <dsp:sp modelId="{6ADE341E-ED86-D044-B938-5B7DAD14A621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2">
            <a:hueOff val="4295742"/>
            <a:satOff val="-12329"/>
            <a:lumOff val="-19739"/>
            <a:alphaOff val="0"/>
          </a:schemeClr>
        </a:solidFill>
        <a:ln w="19050" cap="flat" cmpd="sng" algn="ctr">
          <a:solidFill>
            <a:schemeClr val="accent2">
              <a:hueOff val="4295742"/>
              <a:satOff val="-12329"/>
              <a:lumOff val="-1973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056441-B6C6-7D47-87AB-41BA47D7B620}">
      <dsp:nvSpPr>
        <dsp:cNvPr id="0" name=""/>
        <dsp:cNvSpPr/>
      </dsp:nvSpPr>
      <dsp:spPr>
        <a:xfrm>
          <a:off x="0" y="276807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b="1" kern="1200"/>
            <a:t>Φυτευτοί κοχλίες (μπουζόνια). Αυτοί φυτεύονται στο ένα κομμάτι και περνούν ελεύθερα στο άλλο. Φέρουν σπείρωμα και στα δύο άκρα. </a:t>
          </a:r>
          <a:endParaRPr lang="en-US" sz="2400" kern="1200"/>
        </a:p>
      </dsp:txBody>
      <dsp:txXfrm>
        <a:off x="0" y="2768070"/>
        <a:ext cx="6900512" cy="1384035"/>
      </dsp:txXfrm>
    </dsp:sp>
    <dsp:sp modelId="{7CD9FFCE-9D89-7043-BF6C-EEAE054082B2}">
      <dsp:nvSpPr>
        <dsp:cNvPr id="0" name=""/>
        <dsp:cNvSpPr/>
      </dsp:nvSpPr>
      <dsp:spPr>
        <a:xfrm>
          <a:off x="0" y="4152105"/>
          <a:ext cx="6900512" cy="0"/>
        </a:xfrm>
        <a:prstGeom prst="line">
          <a:avLst/>
        </a:prstGeom>
        <a:solidFill>
          <a:schemeClr val="accent2">
            <a:hueOff val="6443612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2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3F8B2B-326F-7546-BEC4-44679BC2CC3D}">
      <dsp:nvSpPr>
        <dsp:cNvPr id="0" name=""/>
        <dsp:cNvSpPr/>
      </dsp:nvSpPr>
      <dsp:spPr>
        <a:xfrm>
          <a:off x="0" y="415210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b="1" kern="1200"/>
            <a:t>Κοχλίες αγκύρωσης. Χρησιμοποιούνται για τη στερέωση κομματιών σε τοίχους, δάπεδα, οροφές. </a:t>
          </a:r>
          <a:endParaRPr lang="en-US" sz="2400" kern="1200"/>
        </a:p>
      </dsp:txBody>
      <dsp:txXfrm>
        <a:off x="0" y="4152105"/>
        <a:ext cx="6900512" cy="13840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54CAAEC-FB19-5861-7417-AD8C4E9205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CD85C4F-402C-71F5-DDB7-91A23A05B6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BFA15A2-B36A-D259-54F2-B57799313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B190-EEF1-5842-B612-9A1F79FC3C46}" type="datetimeFigureOut">
              <a:rPr lang="el-GR" smtClean="0"/>
              <a:t>21/9/24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6586248-AC6D-6520-AB45-59085FB98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C115A2B-A525-E0D1-53FF-2779465B4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60AD-D06B-7A41-B59E-7799AFF5EF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9619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B0E13B-53A4-B6FA-25E1-E91E46F2C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E5B7ABB-AA58-4443-849C-4C3AF80498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1E0BB7C-E454-7850-F200-904C0F486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B190-EEF1-5842-B612-9A1F79FC3C46}" type="datetimeFigureOut">
              <a:rPr lang="el-GR" smtClean="0"/>
              <a:t>21/9/24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704800F-A6F0-C4B7-399D-3978F0FF8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4CEA290-73DC-53DD-8E1D-00DF80893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60AD-D06B-7A41-B59E-7799AFF5EF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9043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11A3EEFD-C1ED-1E82-A7B4-A44F9CB981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A582467-C50B-37AB-A192-5C3728E0DF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57668A0-2E7F-31FB-4535-8FD22B31D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B190-EEF1-5842-B612-9A1F79FC3C46}" type="datetimeFigureOut">
              <a:rPr lang="el-GR" smtClean="0"/>
              <a:t>21/9/24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C8340D2-DC23-38EC-69CA-4B165D77D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9526A49-C6D4-37A9-F0B0-47CFD4479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60AD-D06B-7A41-B59E-7799AFF5EF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6590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68C5CD5-14C3-F3D9-2144-816454408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C98FE92-23A6-7BC9-149E-98B4379FF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3A6675C-D194-80A7-44FA-1DC71BEF0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B190-EEF1-5842-B612-9A1F79FC3C46}" type="datetimeFigureOut">
              <a:rPr lang="el-GR" smtClean="0"/>
              <a:t>21/9/24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BBEB239-8898-1E2B-940F-00D77C777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60CC794-BD2D-1057-0517-4BC4F658A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60AD-D06B-7A41-B59E-7799AFF5EF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8170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F1A380A-9D7E-879E-D048-E4D50265A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92194C6-F469-C321-AF7F-229A910E48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1876120-39E1-6AC0-597C-5D1980EA0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B190-EEF1-5842-B612-9A1F79FC3C46}" type="datetimeFigureOut">
              <a:rPr lang="el-GR" smtClean="0"/>
              <a:t>21/9/24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F610CE4-4D74-F955-21B8-D4AA2746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BDF87FB-5CD4-EA8D-1D6B-9B5FD8760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60AD-D06B-7A41-B59E-7799AFF5EF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3801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418B46-04BF-0603-EE25-6127A0025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BF3473D-EBAD-D280-B5EE-14BA7EC41D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93F4C3E-19AE-AA74-FD09-9A341F55D1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288ED69-82CB-E4D2-241B-E523F34CC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B190-EEF1-5842-B612-9A1F79FC3C46}" type="datetimeFigureOut">
              <a:rPr lang="el-GR" smtClean="0"/>
              <a:t>21/9/24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805CBE1-9DB5-FCEE-A341-0CFD0DF34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03828FA-2539-5C2A-6D5F-AA731B77A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60AD-D06B-7A41-B59E-7799AFF5EF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9035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B71A29E-A6F8-EB06-F346-88B2006C9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BFD1535-6ABB-A84F-9F6C-F701FE225A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6BABE35C-296E-9FC5-423A-3BDEA70CF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EB7BC8CD-6DA9-1774-AAF5-D9BF4CF92E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61183D98-8472-1413-4D51-2745CCCEF9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61FE0F7B-9202-3D96-B5BE-140A6AFCD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B190-EEF1-5842-B612-9A1F79FC3C46}" type="datetimeFigureOut">
              <a:rPr lang="el-GR" smtClean="0"/>
              <a:t>21/9/24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F99F975C-7FBB-F8EA-541E-B12DD9711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D357E704-429B-68F0-B484-D5E4F8D79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60AD-D06B-7A41-B59E-7799AFF5EF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331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5F31E4E-4763-A39D-BE40-BCC764090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BF889E71-C609-6E73-101A-A68E31300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B190-EEF1-5842-B612-9A1F79FC3C46}" type="datetimeFigureOut">
              <a:rPr lang="el-GR" smtClean="0"/>
              <a:t>21/9/24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B15AB7A5-ECCE-CD2E-A027-FE7401A34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923F44B0-B451-D315-B54F-0FEACE832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60AD-D06B-7A41-B59E-7799AFF5EF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3055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79510E52-FC4E-DF2E-802B-1A8FE6FB9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B190-EEF1-5842-B612-9A1F79FC3C46}" type="datetimeFigureOut">
              <a:rPr lang="el-GR" smtClean="0"/>
              <a:t>21/9/24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10634831-D20C-E6E5-E155-3049CD96C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D2BCE357-93D0-E1EB-F325-F7AB0A52C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60AD-D06B-7A41-B59E-7799AFF5EF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033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491C980-7363-52AC-597B-D46E20520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46475A1-7BED-D803-CF74-B7BC65C6B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9D20779-9040-B224-0382-F246B171DD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D73B17F-ED2C-07EB-5D4D-D50B2E930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B190-EEF1-5842-B612-9A1F79FC3C46}" type="datetimeFigureOut">
              <a:rPr lang="el-GR" smtClean="0"/>
              <a:t>21/9/24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FCA59A9-530D-EA69-7A37-467A16E8D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69391B7-FC5E-D47E-F9C2-7799082EA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60AD-D06B-7A41-B59E-7799AFF5EF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7151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F2520DD-9582-CB6B-97B4-DE84B4CDF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9A9BE50C-E053-17CE-96F2-631AEF0499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E4D3EBD-283B-ED1C-E399-BDD5010902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74EC646-5C4C-0AD1-FCCD-1A5B59398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B190-EEF1-5842-B612-9A1F79FC3C46}" type="datetimeFigureOut">
              <a:rPr lang="el-GR" smtClean="0"/>
              <a:t>21/9/24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9D828AE-1AE5-73F8-F587-0850EB9F3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722A03C-3C78-B150-84BD-C03327C02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60AD-D06B-7A41-B59E-7799AFF5EF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1371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18C837E7-3F6A-9F93-D010-503D70A49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6E4AA8C-A9AE-BE9F-DAEC-CFA1149F6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2C50BF6-AAB5-F365-917E-1B3912E8A1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45B190-EEF1-5842-B612-9A1F79FC3C46}" type="datetimeFigureOut">
              <a:rPr lang="el-GR" smtClean="0"/>
              <a:t>21/9/24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959F431-9BBA-C39E-AE87-53B2CD5CDB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07EDB6B-34C0-7E6A-F72F-3CB6496756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6860AD-D06B-7A41-B59E-7799AFF5EF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3467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B3A928-61ED-5115-3B7F-C28F32F89E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ΚΟΧΛΙΕΣ 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2B5C453-DB3C-EA50-3461-B43C4E670D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ΛΥΩΜΕΝΗ ΣΥΝΔΕΣΗ</a:t>
            </a:r>
          </a:p>
        </p:txBody>
      </p:sp>
    </p:spTree>
    <p:extLst>
      <p:ext uri="{BB962C8B-B14F-4D97-AF65-F5344CB8AC3E}">
        <p14:creationId xmlns:p14="http://schemas.microsoft.com/office/powerpoint/2010/main" val="1301710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2C4DE604-4A2E-5005-91C9-373332A71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l-GR" sz="5000" b="1">
                <a:effectLst/>
                <a:latin typeface="Arial" panose="020B0604020202020204" pitchFamily="34" charset="0"/>
              </a:rPr>
              <a:t>Κοχλίες σύνδεσης ή σύσφιγξης </a:t>
            </a:r>
            <a:br>
              <a:rPr lang="el-GR" sz="5000"/>
            </a:br>
            <a:endParaRPr lang="el-GR" sz="500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426788B3-394C-FA48-F728-63DEF05652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9972877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7992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CEBDC95-1F4A-6322-216C-A4E5EFBA5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7998"/>
            <a:ext cx="6223000" cy="5698965"/>
          </a:xfrm>
        </p:spPr>
        <p:txBody>
          <a:bodyPr>
            <a:normAutofit/>
          </a:bodyPr>
          <a:lstStyle/>
          <a:p>
            <a:pPr algn="just"/>
            <a:r>
              <a:rPr lang="el-GR" sz="2400" dirty="0">
                <a:effectLst/>
                <a:latin typeface="ArialMT"/>
              </a:rPr>
              <a:t>Στους </a:t>
            </a:r>
            <a:r>
              <a:rPr lang="el-GR" sz="2400" dirty="0" err="1">
                <a:effectLst/>
                <a:latin typeface="ArialMT"/>
              </a:rPr>
              <a:t>κοχλίες</a:t>
            </a:r>
            <a:r>
              <a:rPr lang="el-GR" sz="2400" dirty="0">
                <a:effectLst/>
                <a:latin typeface="ArialMT"/>
              </a:rPr>
              <a:t> </a:t>
            </a:r>
            <a:r>
              <a:rPr lang="el-GR" sz="2400" dirty="0" err="1">
                <a:effectLst/>
                <a:latin typeface="ArialMT"/>
              </a:rPr>
              <a:t>σύνδεσης</a:t>
            </a:r>
            <a:r>
              <a:rPr lang="el-GR" sz="2400" dirty="0">
                <a:effectLst/>
                <a:latin typeface="ArialMT"/>
              </a:rPr>
              <a:t> </a:t>
            </a:r>
            <a:r>
              <a:rPr lang="el-GR" sz="2400" dirty="0" err="1">
                <a:effectLst/>
                <a:latin typeface="ArialMT"/>
              </a:rPr>
              <a:t>χρησιμοποιούνται</a:t>
            </a:r>
            <a:r>
              <a:rPr lang="el-GR" sz="2400" dirty="0">
                <a:effectLst/>
                <a:latin typeface="ArialMT"/>
              </a:rPr>
              <a:t> </a:t>
            </a:r>
            <a:r>
              <a:rPr lang="el-GR" sz="2400" b="1" dirty="0" err="1">
                <a:effectLst/>
                <a:latin typeface="Arial" panose="020B0604020202020204" pitchFamily="34" charset="0"/>
              </a:rPr>
              <a:t>μόνο</a:t>
            </a:r>
            <a:r>
              <a:rPr lang="el-GR" sz="2400" b="1" dirty="0">
                <a:effectLst/>
                <a:latin typeface="Arial" panose="020B0604020202020204" pitchFamily="34" charset="0"/>
              </a:rPr>
              <a:t> </a:t>
            </a:r>
            <a:r>
              <a:rPr lang="el-GR" sz="2400" b="1" dirty="0" err="1">
                <a:effectLst/>
                <a:latin typeface="Arial" panose="020B0604020202020204" pitchFamily="34" charset="0"/>
              </a:rPr>
              <a:t>τριγωνικής</a:t>
            </a:r>
            <a:r>
              <a:rPr lang="el-GR" sz="2400" b="1" dirty="0">
                <a:effectLst/>
                <a:latin typeface="Arial" panose="020B0604020202020204" pitchFamily="34" charset="0"/>
              </a:rPr>
              <a:t> </a:t>
            </a:r>
            <a:r>
              <a:rPr lang="el-GR" sz="2400" b="1" dirty="0" err="1">
                <a:effectLst/>
                <a:latin typeface="Arial" panose="020B0604020202020204" pitchFamily="34" charset="0"/>
              </a:rPr>
              <a:t>μορφής</a:t>
            </a:r>
            <a:r>
              <a:rPr lang="el-GR" sz="2400" b="1" dirty="0">
                <a:effectLst/>
                <a:latin typeface="Arial" panose="020B0604020202020204" pitchFamily="34" charset="0"/>
              </a:rPr>
              <a:t> </a:t>
            </a:r>
            <a:r>
              <a:rPr lang="el-GR" sz="2400" b="1" dirty="0" err="1">
                <a:effectLst/>
                <a:latin typeface="Arial" panose="020B0604020202020204" pitchFamily="34" charset="0"/>
              </a:rPr>
              <a:t>σπειρώματα</a:t>
            </a:r>
            <a:r>
              <a:rPr lang="el-GR" sz="2400" dirty="0">
                <a:effectLst/>
                <a:latin typeface="ArialMT"/>
              </a:rPr>
              <a:t>.</a:t>
            </a:r>
          </a:p>
          <a:p>
            <a:pPr algn="just"/>
            <a:r>
              <a:rPr lang="el-GR" sz="2400" dirty="0" err="1">
                <a:effectLst/>
                <a:latin typeface="ArialMT"/>
              </a:rPr>
              <a:t>Κατασκευάζονται</a:t>
            </a:r>
            <a:r>
              <a:rPr lang="el-GR" sz="2400" dirty="0">
                <a:effectLst/>
                <a:latin typeface="ArialMT"/>
              </a:rPr>
              <a:t> </a:t>
            </a:r>
            <a:r>
              <a:rPr lang="el-GR" sz="2400" dirty="0" err="1">
                <a:effectLst/>
                <a:latin typeface="ArialMT"/>
              </a:rPr>
              <a:t>συνήθως</a:t>
            </a:r>
            <a:r>
              <a:rPr lang="el-GR" sz="2400" dirty="0">
                <a:effectLst/>
                <a:latin typeface="ArialMT"/>
              </a:rPr>
              <a:t> </a:t>
            </a:r>
            <a:r>
              <a:rPr lang="el-GR" sz="2400" dirty="0" err="1">
                <a:effectLst/>
                <a:latin typeface="ArialMT"/>
              </a:rPr>
              <a:t>απο</a:t>
            </a:r>
            <a:r>
              <a:rPr lang="el-GR" sz="2400" dirty="0">
                <a:effectLst/>
                <a:latin typeface="ArialMT"/>
              </a:rPr>
              <a:t>́ </a:t>
            </a:r>
            <a:r>
              <a:rPr lang="el-GR" sz="2400" dirty="0" err="1">
                <a:effectLst/>
                <a:latin typeface="ArialMT"/>
              </a:rPr>
              <a:t>χάλυβες</a:t>
            </a:r>
            <a:r>
              <a:rPr lang="el-GR" sz="2400" dirty="0">
                <a:effectLst/>
                <a:latin typeface="ArialMT"/>
              </a:rPr>
              <a:t> που </a:t>
            </a:r>
            <a:r>
              <a:rPr lang="el-GR" sz="2400" dirty="0" err="1">
                <a:effectLst/>
                <a:latin typeface="ArialMT"/>
              </a:rPr>
              <a:t>σπάνε</a:t>
            </a:r>
            <a:r>
              <a:rPr lang="el-GR" sz="2400" dirty="0">
                <a:effectLst/>
                <a:latin typeface="ArialMT"/>
              </a:rPr>
              <a:t> </a:t>
            </a:r>
            <a:r>
              <a:rPr lang="el-GR" sz="2400" dirty="0" err="1">
                <a:effectLst/>
                <a:latin typeface="ArialMT"/>
              </a:rPr>
              <a:t>δύσκολα</a:t>
            </a:r>
            <a:r>
              <a:rPr lang="el-GR" sz="2400" dirty="0">
                <a:effectLst/>
                <a:latin typeface="ArialMT"/>
              </a:rPr>
              <a:t> με </a:t>
            </a:r>
            <a:r>
              <a:rPr lang="el-GR" sz="2400" dirty="0" err="1">
                <a:effectLst/>
                <a:latin typeface="ArialMT"/>
              </a:rPr>
              <a:t>διαφορετικη</a:t>
            </a:r>
            <a:r>
              <a:rPr lang="el-GR" sz="2400" dirty="0">
                <a:effectLst/>
                <a:latin typeface="ArialMT"/>
              </a:rPr>
              <a:t>́ </a:t>
            </a:r>
            <a:r>
              <a:rPr lang="el-GR" sz="2400" dirty="0" err="1">
                <a:effectLst/>
                <a:latin typeface="ArialMT"/>
              </a:rPr>
              <a:t>αντοχη</a:t>
            </a:r>
            <a:r>
              <a:rPr lang="el-GR" sz="2400" dirty="0">
                <a:effectLst/>
                <a:latin typeface="ArialMT"/>
              </a:rPr>
              <a:t>́. Για </a:t>
            </a:r>
            <a:r>
              <a:rPr lang="el-GR" sz="2400" dirty="0" err="1">
                <a:effectLst/>
                <a:latin typeface="ArialMT"/>
              </a:rPr>
              <a:t>ελαφρές</a:t>
            </a:r>
            <a:r>
              <a:rPr lang="el-GR" sz="2400" dirty="0">
                <a:effectLst/>
                <a:latin typeface="ArialMT"/>
              </a:rPr>
              <a:t> </a:t>
            </a:r>
            <a:r>
              <a:rPr lang="el-GR" sz="2400" dirty="0" err="1">
                <a:effectLst/>
                <a:latin typeface="ArialMT"/>
              </a:rPr>
              <a:t>κατασκευές</a:t>
            </a:r>
            <a:r>
              <a:rPr lang="el-GR" sz="2400" dirty="0">
                <a:effectLst/>
                <a:latin typeface="ArialMT"/>
              </a:rPr>
              <a:t> </a:t>
            </a:r>
            <a:r>
              <a:rPr lang="el-GR" sz="2400" dirty="0" err="1">
                <a:effectLst/>
                <a:latin typeface="ArialMT"/>
              </a:rPr>
              <a:t>χρησιμοποιούνται</a:t>
            </a:r>
            <a:r>
              <a:rPr lang="el-GR" sz="2400" dirty="0">
                <a:effectLst/>
                <a:latin typeface="ArialMT"/>
              </a:rPr>
              <a:t> </a:t>
            </a:r>
            <a:r>
              <a:rPr lang="el-GR" sz="2400" dirty="0" err="1">
                <a:effectLst/>
                <a:latin typeface="ArialMT"/>
              </a:rPr>
              <a:t>κοχλίες</a:t>
            </a:r>
            <a:r>
              <a:rPr lang="el-GR" sz="2400" dirty="0">
                <a:effectLst/>
                <a:latin typeface="ArialMT"/>
              </a:rPr>
              <a:t> </a:t>
            </a:r>
            <a:r>
              <a:rPr lang="el-GR" sz="2400" dirty="0" err="1">
                <a:effectLst/>
                <a:latin typeface="ArialMT"/>
              </a:rPr>
              <a:t>απο</a:t>
            </a:r>
            <a:r>
              <a:rPr lang="el-GR" sz="2400" dirty="0">
                <a:effectLst/>
                <a:latin typeface="ArialMT"/>
              </a:rPr>
              <a:t>́ </a:t>
            </a:r>
            <a:r>
              <a:rPr lang="el-GR" sz="2400" dirty="0" err="1">
                <a:effectLst/>
                <a:latin typeface="ArialMT"/>
              </a:rPr>
              <a:t>κράματα</a:t>
            </a:r>
            <a:r>
              <a:rPr lang="el-GR" sz="2400" dirty="0">
                <a:effectLst/>
                <a:latin typeface="ArialMT"/>
              </a:rPr>
              <a:t> </a:t>
            </a:r>
            <a:r>
              <a:rPr lang="el-GR" sz="2400" dirty="0" err="1">
                <a:effectLst/>
                <a:latin typeface="ArialMT"/>
              </a:rPr>
              <a:t>αργιλίου</a:t>
            </a:r>
            <a:r>
              <a:rPr lang="el-GR" sz="2400" dirty="0">
                <a:effectLst/>
                <a:latin typeface="ArialMT"/>
              </a:rPr>
              <a:t>. Για </a:t>
            </a:r>
            <a:r>
              <a:rPr lang="el-GR" sz="2400" dirty="0" err="1">
                <a:effectLst/>
                <a:latin typeface="ArialMT"/>
              </a:rPr>
              <a:t>σύνδεση</a:t>
            </a:r>
            <a:r>
              <a:rPr lang="el-GR" sz="2400" dirty="0">
                <a:effectLst/>
                <a:latin typeface="ArialMT"/>
              </a:rPr>
              <a:t> </a:t>
            </a:r>
            <a:r>
              <a:rPr lang="el-GR" sz="2400" dirty="0" err="1">
                <a:effectLst/>
                <a:latin typeface="ArialMT"/>
              </a:rPr>
              <a:t>βαριών</a:t>
            </a:r>
            <a:r>
              <a:rPr lang="el-GR" sz="2400" dirty="0">
                <a:effectLst/>
                <a:latin typeface="ArialMT"/>
              </a:rPr>
              <a:t> </a:t>
            </a:r>
            <a:r>
              <a:rPr lang="el-GR" sz="2400" dirty="0" err="1">
                <a:effectLst/>
                <a:latin typeface="ArialMT"/>
              </a:rPr>
              <a:t>κατασκευών</a:t>
            </a:r>
            <a:r>
              <a:rPr lang="el-GR" sz="2400" dirty="0">
                <a:effectLst/>
                <a:latin typeface="ArialMT"/>
              </a:rPr>
              <a:t> </a:t>
            </a:r>
            <a:r>
              <a:rPr lang="el-GR" sz="2400" dirty="0" err="1">
                <a:effectLst/>
                <a:latin typeface="ArialMT"/>
              </a:rPr>
              <a:t>χρησιμοποιούνται</a:t>
            </a:r>
            <a:r>
              <a:rPr lang="el-GR" sz="2400" dirty="0">
                <a:effectLst/>
                <a:latin typeface="ArialMT"/>
              </a:rPr>
              <a:t> </a:t>
            </a:r>
            <a:r>
              <a:rPr lang="el-GR" sz="2400" dirty="0" err="1">
                <a:effectLst/>
                <a:latin typeface="ArialMT"/>
              </a:rPr>
              <a:t>ειδικοι</a:t>
            </a:r>
            <a:r>
              <a:rPr lang="el-GR" sz="2400" dirty="0">
                <a:effectLst/>
                <a:latin typeface="ArialMT"/>
              </a:rPr>
              <a:t>́ </a:t>
            </a:r>
            <a:r>
              <a:rPr lang="el-GR" sz="2400" dirty="0" err="1">
                <a:effectLst/>
                <a:latin typeface="ArialMT"/>
              </a:rPr>
              <a:t>τύποι</a:t>
            </a:r>
            <a:r>
              <a:rPr lang="el-GR" sz="2400" dirty="0">
                <a:effectLst/>
                <a:latin typeface="ArialMT"/>
              </a:rPr>
              <a:t> </a:t>
            </a:r>
            <a:r>
              <a:rPr lang="el-GR" sz="2400" dirty="0" err="1">
                <a:effectLst/>
                <a:latin typeface="ArialMT"/>
              </a:rPr>
              <a:t>χαλύβων</a:t>
            </a:r>
            <a:r>
              <a:rPr lang="el-GR" sz="2400" dirty="0">
                <a:effectLst/>
                <a:latin typeface="ArialMT"/>
              </a:rPr>
              <a:t>. </a:t>
            </a:r>
            <a:endParaRPr lang="el-GR" sz="2400" dirty="0"/>
          </a:p>
          <a:p>
            <a:pPr algn="just"/>
            <a:r>
              <a:rPr lang="el-GR" sz="2400" dirty="0" err="1">
                <a:effectLst/>
                <a:latin typeface="ArialMT"/>
              </a:rPr>
              <a:t>Κατα</a:t>
            </a:r>
            <a:r>
              <a:rPr lang="el-GR" sz="2400" dirty="0">
                <a:effectLst/>
                <a:latin typeface="ArialMT"/>
              </a:rPr>
              <a:t>́ τη </a:t>
            </a:r>
            <a:r>
              <a:rPr lang="el-GR" sz="2400" dirty="0" err="1">
                <a:effectLst/>
                <a:latin typeface="ArialMT"/>
              </a:rPr>
              <a:t>σύσφιγξη</a:t>
            </a:r>
            <a:r>
              <a:rPr lang="el-GR" sz="2400" dirty="0">
                <a:effectLst/>
                <a:latin typeface="ArialMT"/>
              </a:rPr>
              <a:t> ο </a:t>
            </a:r>
            <a:r>
              <a:rPr lang="el-GR" sz="2400" b="1" dirty="0" err="1">
                <a:effectLst/>
                <a:latin typeface="Arial" panose="020B0604020202020204" pitchFamily="34" charset="0"/>
              </a:rPr>
              <a:t>κοχλίας</a:t>
            </a:r>
            <a:r>
              <a:rPr lang="el-GR" sz="2400" b="1" dirty="0">
                <a:effectLst/>
                <a:latin typeface="Arial" panose="020B0604020202020204" pitchFamily="34" charset="0"/>
              </a:rPr>
              <a:t> </a:t>
            </a:r>
            <a:r>
              <a:rPr lang="el-GR" sz="2400" dirty="0" err="1">
                <a:effectLst/>
                <a:latin typeface="ArialMT"/>
              </a:rPr>
              <a:t>καταπονείται</a:t>
            </a:r>
            <a:r>
              <a:rPr lang="el-GR" sz="2400" dirty="0">
                <a:effectLst/>
                <a:latin typeface="ArialMT"/>
              </a:rPr>
              <a:t> σε </a:t>
            </a:r>
            <a:r>
              <a:rPr lang="el-GR" sz="2400" b="1" dirty="0" err="1">
                <a:effectLst/>
                <a:latin typeface="Arial" panose="020B0604020202020204" pitchFamily="34" charset="0"/>
              </a:rPr>
              <a:t>εφελκυσμο</a:t>
            </a:r>
            <a:r>
              <a:rPr lang="el-GR" sz="2400" b="1" dirty="0">
                <a:effectLst/>
                <a:latin typeface="Arial" panose="020B0604020202020204" pitchFamily="34" charset="0"/>
              </a:rPr>
              <a:t>́ </a:t>
            </a:r>
            <a:r>
              <a:rPr lang="el-GR" sz="2400" dirty="0">
                <a:effectLst/>
                <a:latin typeface="ArialMT"/>
              </a:rPr>
              <a:t>και τα </a:t>
            </a:r>
            <a:r>
              <a:rPr lang="el-GR" sz="2400" dirty="0" err="1">
                <a:effectLst/>
                <a:latin typeface="ArialMT"/>
              </a:rPr>
              <a:t>κομμάτια</a:t>
            </a:r>
            <a:r>
              <a:rPr lang="el-GR" sz="2400" dirty="0">
                <a:effectLst/>
                <a:latin typeface="ArialMT"/>
              </a:rPr>
              <a:t> σε </a:t>
            </a:r>
            <a:r>
              <a:rPr lang="el-GR" sz="2400" b="1" dirty="0" err="1">
                <a:effectLst/>
                <a:latin typeface="Arial" panose="020B0604020202020204" pitchFamily="34" charset="0"/>
              </a:rPr>
              <a:t>θλίψη</a:t>
            </a:r>
            <a:r>
              <a:rPr lang="el-GR" sz="2400" dirty="0">
                <a:effectLst/>
                <a:latin typeface="ArialMT"/>
              </a:rPr>
              <a:t>. Το </a:t>
            </a:r>
            <a:r>
              <a:rPr lang="el-GR" sz="2400" b="1" dirty="0" err="1">
                <a:effectLst/>
                <a:latin typeface="Arial" panose="020B0604020202020204" pitchFamily="34" charset="0"/>
              </a:rPr>
              <a:t>περικόχλιο</a:t>
            </a:r>
            <a:r>
              <a:rPr lang="el-GR" sz="2400" b="1" dirty="0">
                <a:effectLst/>
                <a:latin typeface="Arial" panose="020B0604020202020204" pitchFamily="34" charset="0"/>
              </a:rPr>
              <a:t> </a:t>
            </a:r>
            <a:r>
              <a:rPr lang="el-GR" sz="2400" dirty="0" err="1">
                <a:effectLst/>
                <a:latin typeface="ArialMT"/>
              </a:rPr>
              <a:t>επίσης</a:t>
            </a:r>
            <a:r>
              <a:rPr lang="el-GR" sz="2400" dirty="0">
                <a:effectLst/>
                <a:latin typeface="ArialMT"/>
              </a:rPr>
              <a:t> </a:t>
            </a:r>
            <a:r>
              <a:rPr lang="el-GR" sz="2400" b="1" dirty="0" err="1">
                <a:effectLst/>
                <a:latin typeface="Arial" panose="020B0604020202020204" pitchFamily="34" charset="0"/>
              </a:rPr>
              <a:t>θλίβεται</a:t>
            </a:r>
            <a:r>
              <a:rPr lang="el-GR" sz="2400" dirty="0">
                <a:effectLst/>
                <a:latin typeface="ArialMT"/>
              </a:rPr>
              <a:t>. Οι </a:t>
            </a:r>
            <a:r>
              <a:rPr lang="el-GR" sz="2400" dirty="0" err="1">
                <a:effectLst/>
                <a:latin typeface="ArialMT"/>
              </a:rPr>
              <a:t>δυνάμεις</a:t>
            </a:r>
            <a:r>
              <a:rPr lang="el-GR" sz="2400" dirty="0">
                <a:effectLst/>
                <a:latin typeface="ArialMT"/>
              </a:rPr>
              <a:t> που </a:t>
            </a:r>
            <a:r>
              <a:rPr lang="el-GR" sz="2400" dirty="0" err="1">
                <a:effectLst/>
                <a:latin typeface="ArialMT"/>
              </a:rPr>
              <a:t>καταπονούν</a:t>
            </a:r>
            <a:r>
              <a:rPr lang="el-GR" sz="2400" dirty="0">
                <a:effectLst/>
                <a:latin typeface="ArialMT"/>
              </a:rPr>
              <a:t> τον </a:t>
            </a:r>
            <a:r>
              <a:rPr lang="el-GR" sz="2400" dirty="0" err="1">
                <a:effectLst/>
                <a:latin typeface="ArialMT"/>
              </a:rPr>
              <a:t>κοχλία</a:t>
            </a:r>
            <a:r>
              <a:rPr lang="el-GR" sz="2400" dirty="0">
                <a:effectLst/>
                <a:latin typeface="ArialMT"/>
              </a:rPr>
              <a:t> </a:t>
            </a:r>
            <a:r>
              <a:rPr lang="el-GR" sz="2400" dirty="0" err="1">
                <a:effectLst/>
                <a:latin typeface="ArialMT"/>
              </a:rPr>
              <a:t>είναι</a:t>
            </a:r>
            <a:r>
              <a:rPr lang="el-GR" sz="2400" dirty="0">
                <a:effectLst/>
                <a:latin typeface="ArialMT"/>
              </a:rPr>
              <a:t> </a:t>
            </a:r>
            <a:r>
              <a:rPr lang="el-GR" sz="2400" dirty="0" err="1">
                <a:effectLst/>
                <a:latin typeface="ArialMT"/>
              </a:rPr>
              <a:t>θλιπτικές</a:t>
            </a:r>
            <a:r>
              <a:rPr lang="el-GR" sz="2400" dirty="0">
                <a:effectLst/>
                <a:latin typeface="ArialMT"/>
              </a:rPr>
              <a:t> και </a:t>
            </a:r>
            <a:r>
              <a:rPr lang="el-GR" sz="2400" dirty="0" err="1">
                <a:effectLst/>
                <a:latin typeface="ArialMT"/>
              </a:rPr>
              <a:t>εφελκυστικές</a:t>
            </a:r>
            <a:r>
              <a:rPr lang="el-GR" sz="2400" dirty="0">
                <a:effectLst/>
                <a:latin typeface="ArialMT"/>
              </a:rPr>
              <a:t>. </a:t>
            </a:r>
            <a:r>
              <a:rPr lang="el-GR" sz="2400" dirty="0" err="1">
                <a:effectLst/>
                <a:latin typeface="ArialMT"/>
              </a:rPr>
              <a:t>Έτσι</a:t>
            </a:r>
            <a:r>
              <a:rPr lang="el-GR" sz="2400" dirty="0">
                <a:effectLst/>
                <a:latin typeface="ArialMT"/>
              </a:rPr>
              <a:t> το </a:t>
            </a:r>
            <a:r>
              <a:rPr lang="el-GR" sz="2400" b="1" dirty="0" err="1">
                <a:effectLst/>
                <a:latin typeface="Arial" panose="020B0604020202020204" pitchFamily="34" charset="0"/>
              </a:rPr>
              <a:t>σπείρωμα</a:t>
            </a:r>
            <a:r>
              <a:rPr lang="el-GR" sz="2400" b="1" dirty="0">
                <a:effectLst/>
                <a:latin typeface="Arial" panose="020B0604020202020204" pitchFamily="34" charset="0"/>
              </a:rPr>
              <a:t> </a:t>
            </a:r>
            <a:r>
              <a:rPr lang="el-GR" sz="2400" dirty="0" err="1">
                <a:effectLst/>
                <a:latin typeface="ArialMT"/>
              </a:rPr>
              <a:t>καταπονείται</a:t>
            </a:r>
            <a:r>
              <a:rPr lang="el-GR" sz="2400" dirty="0">
                <a:effectLst/>
                <a:latin typeface="ArialMT"/>
              </a:rPr>
              <a:t> σε </a:t>
            </a:r>
            <a:r>
              <a:rPr lang="el-GR" sz="2400" b="1" dirty="0" err="1">
                <a:effectLst/>
                <a:latin typeface="Arial" panose="020B0604020202020204" pitchFamily="34" charset="0"/>
              </a:rPr>
              <a:t>κάμψη</a:t>
            </a:r>
            <a:r>
              <a:rPr lang="el-GR" sz="2400" dirty="0">
                <a:effectLst/>
                <a:latin typeface="ArialMT"/>
              </a:rPr>
              <a:t>. </a:t>
            </a:r>
            <a:endParaRPr lang="el-GR" sz="2400" dirty="0"/>
          </a:p>
          <a:p>
            <a:endParaRPr lang="el-GR" sz="200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051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13F404CD-6C63-79E2-A3B0-A2688F9C5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l-GR" b="1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Κοχλίες κίνησης </a:t>
            </a:r>
            <a:br>
              <a:rPr lang="el-GR">
                <a:solidFill>
                  <a:srgbClr val="FFFFFF"/>
                </a:solidFill>
              </a:rPr>
            </a:br>
            <a:endParaRPr lang="el-GR">
              <a:solidFill>
                <a:srgbClr val="FFFFFF"/>
              </a:solidFill>
            </a:endParaRPr>
          </a:p>
        </p:txBody>
      </p:sp>
      <p:sp>
        <p:nvSpPr>
          <p:cNvPr id="28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D85BD0-7D97-7A86-7D3E-E1B38CCE7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127" y="1253067"/>
            <a:ext cx="5797423" cy="4208247"/>
          </a:xfrm>
        </p:spPr>
        <p:txBody>
          <a:bodyPr>
            <a:normAutofit/>
          </a:bodyPr>
          <a:lstStyle/>
          <a:p>
            <a:r>
              <a:rPr lang="el-GR" sz="2400" dirty="0" err="1">
                <a:effectLst/>
                <a:latin typeface="ArialMT"/>
              </a:rPr>
              <a:t>Χρησιμοποιούνται</a:t>
            </a:r>
            <a:r>
              <a:rPr lang="el-GR" sz="2400" dirty="0">
                <a:effectLst/>
                <a:latin typeface="ArialMT"/>
              </a:rPr>
              <a:t> για τη </a:t>
            </a:r>
            <a:r>
              <a:rPr lang="el-GR" sz="2400" dirty="0" err="1">
                <a:effectLst/>
                <a:latin typeface="ArialMT"/>
              </a:rPr>
              <a:t>μετατροπη</a:t>
            </a:r>
            <a:r>
              <a:rPr lang="el-GR" sz="2400" dirty="0">
                <a:effectLst/>
                <a:latin typeface="ArialMT"/>
              </a:rPr>
              <a:t>́ της </a:t>
            </a:r>
            <a:r>
              <a:rPr lang="el-GR" sz="2400" dirty="0" err="1">
                <a:effectLst/>
                <a:latin typeface="ArialMT"/>
              </a:rPr>
              <a:t>περιστροφικής</a:t>
            </a:r>
            <a:r>
              <a:rPr lang="el-GR" sz="2400" dirty="0">
                <a:effectLst/>
                <a:latin typeface="ArialMT"/>
              </a:rPr>
              <a:t> </a:t>
            </a:r>
            <a:r>
              <a:rPr lang="el-GR" sz="2400" dirty="0" err="1">
                <a:effectLst/>
                <a:latin typeface="ArialMT"/>
              </a:rPr>
              <a:t>κίνησης</a:t>
            </a:r>
            <a:r>
              <a:rPr lang="el-GR" sz="2400" dirty="0">
                <a:effectLst/>
                <a:latin typeface="ArialMT"/>
              </a:rPr>
              <a:t> σε </a:t>
            </a:r>
            <a:r>
              <a:rPr lang="el-GR" sz="2400" dirty="0" err="1">
                <a:effectLst/>
                <a:latin typeface="ArialMT"/>
              </a:rPr>
              <a:t>ευθυ</a:t>
            </a:r>
            <a:r>
              <a:rPr lang="el-GR" sz="2400" dirty="0">
                <a:effectLst/>
                <a:latin typeface="ArialMT"/>
              </a:rPr>
              <a:t>́- </a:t>
            </a:r>
            <a:r>
              <a:rPr lang="el-GR" sz="2400" dirty="0" err="1">
                <a:effectLst/>
                <a:latin typeface="ArialMT"/>
              </a:rPr>
              <a:t>γραμμη</a:t>
            </a:r>
            <a:r>
              <a:rPr lang="el-GR" sz="2400" dirty="0">
                <a:effectLst/>
                <a:latin typeface="ArialMT"/>
              </a:rPr>
              <a:t> </a:t>
            </a:r>
            <a:r>
              <a:rPr lang="el-GR" sz="2400" dirty="0" err="1">
                <a:effectLst/>
                <a:latin typeface="ArialMT"/>
              </a:rPr>
              <a:t>γραμμικη</a:t>
            </a:r>
            <a:r>
              <a:rPr lang="el-GR" sz="2400" dirty="0">
                <a:effectLst/>
                <a:latin typeface="ArialMT"/>
              </a:rPr>
              <a:t>́. Π.χ. </a:t>
            </a:r>
            <a:r>
              <a:rPr lang="el-GR" sz="2400" dirty="0" err="1">
                <a:effectLst/>
                <a:latin typeface="ArialMT"/>
              </a:rPr>
              <a:t>γρύλοι</a:t>
            </a:r>
            <a:r>
              <a:rPr lang="el-GR" sz="2400" dirty="0">
                <a:effectLst/>
                <a:latin typeface="ArialMT"/>
              </a:rPr>
              <a:t>, </a:t>
            </a:r>
            <a:r>
              <a:rPr lang="el-GR" sz="2400" dirty="0" err="1">
                <a:effectLst/>
                <a:latin typeface="ArialMT"/>
              </a:rPr>
              <a:t>άτρακτοι</a:t>
            </a:r>
            <a:r>
              <a:rPr lang="el-GR" sz="2400" dirty="0">
                <a:effectLst/>
                <a:latin typeface="ArialMT"/>
              </a:rPr>
              <a:t> </a:t>
            </a:r>
            <a:r>
              <a:rPr lang="el-GR" sz="2400" dirty="0" err="1">
                <a:effectLst/>
                <a:latin typeface="ArialMT"/>
              </a:rPr>
              <a:t>εργαλειομηχανών</a:t>
            </a:r>
            <a:r>
              <a:rPr lang="el-GR" sz="2400" dirty="0">
                <a:effectLst/>
                <a:latin typeface="ArialMT"/>
              </a:rPr>
              <a:t> κ.λπ. Στους </a:t>
            </a:r>
            <a:r>
              <a:rPr lang="el-GR" sz="2400" dirty="0" err="1">
                <a:effectLst/>
                <a:latin typeface="ArialMT"/>
              </a:rPr>
              <a:t>κοχλίες</a:t>
            </a:r>
            <a:r>
              <a:rPr lang="el-GR" sz="2400" dirty="0">
                <a:effectLst/>
                <a:latin typeface="ArialMT"/>
              </a:rPr>
              <a:t> </a:t>
            </a:r>
            <a:r>
              <a:rPr lang="el-GR" sz="2400" dirty="0" err="1">
                <a:effectLst/>
                <a:latin typeface="ArialMT"/>
              </a:rPr>
              <a:t>αυτούς</a:t>
            </a:r>
            <a:r>
              <a:rPr lang="el-GR" sz="2400" dirty="0">
                <a:effectLst/>
                <a:latin typeface="ArialMT"/>
              </a:rPr>
              <a:t> </a:t>
            </a:r>
            <a:r>
              <a:rPr lang="el-GR" sz="2400" dirty="0" err="1">
                <a:effectLst/>
                <a:latin typeface="ArialMT"/>
              </a:rPr>
              <a:t>χρησιμοποιούνται</a:t>
            </a:r>
            <a:r>
              <a:rPr lang="el-GR" sz="2400" dirty="0">
                <a:effectLst/>
                <a:latin typeface="ArialMT"/>
              </a:rPr>
              <a:t> </a:t>
            </a:r>
            <a:r>
              <a:rPr lang="el-GR" sz="2400" dirty="0" err="1">
                <a:effectLst/>
                <a:latin typeface="ArialMT"/>
              </a:rPr>
              <a:t>σπειρώματα</a:t>
            </a:r>
            <a:r>
              <a:rPr lang="el-GR" sz="2400" dirty="0">
                <a:effectLst/>
                <a:latin typeface="ArialMT"/>
              </a:rPr>
              <a:t> </a:t>
            </a:r>
            <a:r>
              <a:rPr lang="el-GR" sz="2400" dirty="0" err="1">
                <a:effectLst/>
                <a:latin typeface="ArialMT"/>
              </a:rPr>
              <a:t>τραπεζοειδούς</a:t>
            </a:r>
            <a:r>
              <a:rPr lang="el-GR" sz="2400" dirty="0">
                <a:effectLst/>
                <a:latin typeface="ArialMT"/>
              </a:rPr>
              <a:t> </a:t>
            </a:r>
            <a:r>
              <a:rPr lang="el-GR" sz="2400" dirty="0" err="1">
                <a:effectLst/>
                <a:latin typeface="ArialMT"/>
              </a:rPr>
              <a:t>μορφής</a:t>
            </a:r>
            <a:r>
              <a:rPr lang="el-GR" sz="2400" dirty="0">
                <a:effectLst/>
                <a:latin typeface="ArialMT"/>
              </a:rPr>
              <a:t>, </a:t>
            </a:r>
            <a:r>
              <a:rPr lang="el-GR" sz="2400" dirty="0" err="1">
                <a:effectLst/>
                <a:latin typeface="ArialMT"/>
              </a:rPr>
              <a:t>διότι</a:t>
            </a:r>
            <a:r>
              <a:rPr lang="el-GR" sz="2400" dirty="0">
                <a:effectLst/>
                <a:latin typeface="ArialMT"/>
              </a:rPr>
              <a:t> η </a:t>
            </a:r>
            <a:r>
              <a:rPr lang="el-GR" sz="2400" dirty="0" err="1">
                <a:effectLst/>
                <a:latin typeface="ArialMT"/>
              </a:rPr>
              <a:t>τριγωνικη</a:t>
            </a:r>
            <a:r>
              <a:rPr lang="el-GR" sz="2400" dirty="0">
                <a:effectLst/>
                <a:latin typeface="ArialMT"/>
              </a:rPr>
              <a:t>́ </a:t>
            </a:r>
            <a:r>
              <a:rPr lang="el-GR" sz="2400" dirty="0" err="1">
                <a:effectLst/>
                <a:latin typeface="ArialMT"/>
              </a:rPr>
              <a:t>μορφη</a:t>
            </a:r>
            <a:r>
              <a:rPr lang="el-GR" sz="2400" dirty="0">
                <a:effectLst/>
                <a:latin typeface="ArialMT"/>
              </a:rPr>
              <a:t>́ </a:t>
            </a:r>
            <a:r>
              <a:rPr lang="el-GR" sz="2400" dirty="0" err="1">
                <a:effectLst/>
                <a:latin typeface="ArialMT"/>
              </a:rPr>
              <a:t>έχει</a:t>
            </a:r>
            <a:r>
              <a:rPr lang="el-GR" sz="2400" dirty="0">
                <a:effectLst/>
                <a:latin typeface="ArialMT"/>
              </a:rPr>
              <a:t> </a:t>
            </a:r>
            <a:r>
              <a:rPr lang="el-GR" sz="2400" dirty="0" err="1">
                <a:effectLst/>
                <a:latin typeface="ArialMT"/>
              </a:rPr>
              <a:t>μικρο</a:t>
            </a:r>
            <a:r>
              <a:rPr lang="el-GR" sz="2400" dirty="0">
                <a:effectLst/>
                <a:latin typeface="ArialMT"/>
              </a:rPr>
              <a:t>́ </a:t>
            </a:r>
            <a:r>
              <a:rPr lang="el-GR" sz="2400" dirty="0" err="1">
                <a:effectLst/>
                <a:latin typeface="ArialMT"/>
              </a:rPr>
              <a:t>βήμα</a:t>
            </a:r>
            <a:r>
              <a:rPr lang="el-GR" sz="2400" dirty="0">
                <a:effectLst/>
                <a:latin typeface="ArialMT"/>
              </a:rPr>
              <a:t>. Για την </a:t>
            </a:r>
            <a:r>
              <a:rPr lang="el-GR" sz="2400" dirty="0" err="1">
                <a:effectLst/>
                <a:latin typeface="ArialMT"/>
              </a:rPr>
              <a:t>ταχύτερη</a:t>
            </a:r>
            <a:r>
              <a:rPr lang="el-GR" sz="2400" dirty="0">
                <a:effectLst/>
                <a:latin typeface="ArialMT"/>
              </a:rPr>
              <a:t> </a:t>
            </a:r>
            <a:r>
              <a:rPr lang="el-GR" sz="2400" dirty="0" err="1">
                <a:effectLst/>
                <a:latin typeface="ArialMT"/>
              </a:rPr>
              <a:t>κίνηση</a:t>
            </a:r>
            <a:r>
              <a:rPr lang="el-GR" sz="2400" dirty="0">
                <a:effectLst/>
                <a:latin typeface="ArialMT"/>
              </a:rPr>
              <a:t> του </a:t>
            </a:r>
            <a:r>
              <a:rPr lang="el-GR" sz="2400" dirty="0" err="1">
                <a:effectLst/>
                <a:latin typeface="ArialMT"/>
              </a:rPr>
              <a:t>περικοχλίου</a:t>
            </a:r>
            <a:r>
              <a:rPr lang="el-GR" sz="2400" dirty="0">
                <a:effectLst/>
                <a:latin typeface="ArialMT"/>
              </a:rPr>
              <a:t> </a:t>
            </a:r>
            <a:r>
              <a:rPr lang="el-GR" sz="2400" dirty="0" err="1">
                <a:effectLst/>
                <a:latin typeface="ArialMT"/>
              </a:rPr>
              <a:t>χρησιμοποιούνται</a:t>
            </a:r>
            <a:r>
              <a:rPr lang="el-GR" sz="2400" dirty="0">
                <a:effectLst/>
                <a:latin typeface="ArialMT"/>
              </a:rPr>
              <a:t> </a:t>
            </a:r>
            <a:r>
              <a:rPr lang="el-GR" sz="2400" dirty="0" err="1">
                <a:effectLst/>
                <a:latin typeface="ArialMT"/>
              </a:rPr>
              <a:t>σπειρώματα</a:t>
            </a:r>
            <a:r>
              <a:rPr lang="el-GR" sz="2400" dirty="0">
                <a:effectLst/>
                <a:latin typeface="ArialMT"/>
              </a:rPr>
              <a:t> </a:t>
            </a:r>
            <a:r>
              <a:rPr lang="el-GR" sz="2400" dirty="0" err="1">
                <a:effectLst/>
                <a:latin typeface="ArialMT"/>
              </a:rPr>
              <a:t>περισσότερων</a:t>
            </a:r>
            <a:r>
              <a:rPr lang="el-GR" sz="2400" dirty="0">
                <a:effectLst/>
                <a:latin typeface="ArialMT"/>
              </a:rPr>
              <a:t> </a:t>
            </a:r>
            <a:r>
              <a:rPr lang="el-GR" sz="2400" dirty="0" err="1">
                <a:effectLst/>
                <a:latin typeface="ArialMT"/>
              </a:rPr>
              <a:t>αρχών</a:t>
            </a:r>
            <a:r>
              <a:rPr lang="el-GR" sz="2400" dirty="0">
                <a:effectLst/>
                <a:latin typeface="ArialMT"/>
              </a:rPr>
              <a:t>. </a:t>
            </a:r>
            <a:endParaRPr lang="el-GR" sz="2400" dirty="0"/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628332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DAC75D26-3ADA-B15F-A7D5-CFB0D4ED8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l-GR" sz="3000"/>
              <a:t>Οι Κοχλίες Χρησιμοποιούνται:</a:t>
            </a:r>
          </a:p>
        </p:txBody>
      </p:sp>
      <p:sp>
        <p:nvSpPr>
          <p:cNvPr id="20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Θέση περιεχομένου 2">
            <a:extLst>
              <a:ext uri="{FF2B5EF4-FFF2-40B4-BE49-F238E27FC236}">
                <a16:creationId xmlns:a16="http://schemas.microsoft.com/office/drawing/2014/main" id="{D82ADBF7-BA3C-8D26-DD78-9D83D5BEFD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3326690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7110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D8731D7-1454-438E-6049-F28558C90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38163"/>
            <a:ext cx="3687491" cy="2106333"/>
          </a:xfrm>
        </p:spPr>
        <p:txBody>
          <a:bodyPr anchor="t">
            <a:normAutofit/>
          </a:bodyPr>
          <a:lstStyle/>
          <a:p>
            <a:r>
              <a:rPr lang="el-GR" sz="3200"/>
              <a:t>ΜΕΡΗ ΚΟΧΛΙΑ</a:t>
            </a:r>
          </a:p>
        </p:txBody>
      </p:sp>
      <p:pic>
        <p:nvPicPr>
          <p:cNvPr id="5" name="Θέση περιεχομένου 4" descr="Εικόνα που περιέχει σκίτσο/σχέδιο, σχεδίαση&#10;&#10;Περιγραφή που δημιουργήθηκε αυτόματα">
            <a:extLst>
              <a:ext uri="{FF2B5EF4-FFF2-40B4-BE49-F238E27FC236}">
                <a16:creationId xmlns:a16="http://schemas.microsoft.com/office/drawing/2014/main" id="{6ECC35C4-DA0E-87E0-473B-1B6C4065E3D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1597" b="4831"/>
          <a:stretch/>
        </p:blipFill>
        <p:spPr>
          <a:xfrm>
            <a:off x="-2" y="10"/>
            <a:ext cx="12192002" cy="3428990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5EC81CC9-EAC3-3907-9268-3A583E3B63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00" y="3401858"/>
            <a:ext cx="12207200" cy="123363"/>
            <a:chOff x="-5025" y="6737718"/>
            <a:chExt cx="12207200" cy="123363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65915B0-4647-B7BB-3CDF-D62A16FCB0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6036894" y="695800"/>
              <a:ext cx="123362" cy="12207199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A416CD1-48B0-ADCA-33F6-A12FBD9EE5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76406" y="3835311"/>
              <a:ext cx="123362" cy="5928176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E93CF7F-8FD5-AA99-9EAA-53B88BE96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1546" y="4088724"/>
            <a:ext cx="6012254" cy="2171405"/>
          </a:xfrm>
        </p:spPr>
        <p:txBody>
          <a:bodyPr anchor="t">
            <a:normAutofit/>
          </a:bodyPr>
          <a:lstStyle/>
          <a:p>
            <a:r>
              <a:rPr lang="el-GR" sz="2000" dirty="0"/>
              <a:t>ΣΠΕΙΡΩΜΑ</a:t>
            </a:r>
          </a:p>
          <a:p>
            <a:r>
              <a:rPr lang="el-GR" sz="2000" dirty="0"/>
              <a:t>ΑΥΧΕΝΑΣ </a:t>
            </a:r>
          </a:p>
          <a:p>
            <a:r>
              <a:rPr lang="el-GR" sz="2000" dirty="0"/>
              <a:t>ΚΕΦΑΛΗ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05872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CA7BCFA-9FE5-A937-551A-545CF5169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574" y="3520000"/>
            <a:ext cx="5046196" cy="179580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ΣΠΕΙΡΩΜΑ ΚΟΧΛΙΑ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BC7D3319-6F59-C333-3593-DD59857B0B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112" y="968991"/>
            <a:ext cx="1960659" cy="2223248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C0F8B1-F985-469B-8332-13DBC7665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1791963" y="451044"/>
            <a:ext cx="2308583" cy="2741196"/>
          </a:xfrm>
          <a:custGeom>
            <a:avLst/>
            <a:gdLst>
              <a:gd name="connsiteX0" fmla="*/ 2308583 w 2308583"/>
              <a:gd name="connsiteY0" fmla="*/ 2741196 h 2741196"/>
              <a:gd name="connsiteX1" fmla="*/ 462 w 2308583"/>
              <a:gd name="connsiteY1" fmla="*/ 2741196 h 2741196"/>
              <a:gd name="connsiteX2" fmla="*/ 0 w 2308583"/>
              <a:gd name="connsiteY2" fmla="*/ 2469337 h 2741196"/>
              <a:gd name="connsiteX3" fmla="*/ 2022607 w 2308583"/>
              <a:gd name="connsiteY3" fmla="*/ 2470269 h 2741196"/>
              <a:gd name="connsiteX4" fmla="*/ 2022607 w 2308583"/>
              <a:gd name="connsiteY4" fmla="*/ 0 h 2741196"/>
              <a:gd name="connsiteX5" fmla="*/ 2308583 w 2308583"/>
              <a:gd name="connsiteY5" fmla="*/ 0 h 2741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8583" h="2741196">
                <a:moveTo>
                  <a:pt x="2308583" y="2741196"/>
                </a:moveTo>
                <a:lnTo>
                  <a:pt x="462" y="2741196"/>
                </a:lnTo>
                <a:cubicBezTo>
                  <a:pt x="-462" y="2647366"/>
                  <a:pt x="923" y="2563167"/>
                  <a:pt x="0" y="2469337"/>
                </a:cubicBezTo>
                <a:lnTo>
                  <a:pt x="2022607" y="2470269"/>
                </a:lnTo>
                <a:lnTo>
                  <a:pt x="2022607" y="0"/>
                </a:lnTo>
                <a:lnTo>
                  <a:pt x="2308583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  <a:alpha val="7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93236D28-20C3-A53A-0BDA-ED08DD31F5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7485" y="434000"/>
            <a:ext cx="2442408" cy="2758238"/>
          </a:xfrm>
          <a:prstGeom prst="rect">
            <a:avLst/>
          </a:prstGeom>
        </p:spPr>
      </p:pic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BE055D11-110F-C218-A173-68BAE42328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9046131" y="893928"/>
            <a:ext cx="1705550" cy="1864207"/>
          </a:xfrm>
          <a:prstGeom prst="rect">
            <a:avLst/>
          </a:pr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9D15953-1642-4DD6-AD9E-01AA19247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9466977" y="434000"/>
            <a:ext cx="2308583" cy="1114404"/>
          </a:xfrm>
          <a:custGeom>
            <a:avLst/>
            <a:gdLst>
              <a:gd name="connsiteX0" fmla="*/ 462 w 2308583"/>
              <a:gd name="connsiteY0" fmla="*/ 1114404 h 1114404"/>
              <a:gd name="connsiteX1" fmla="*/ 2308583 w 2308583"/>
              <a:gd name="connsiteY1" fmla="*/ 1114404 h 1114404"/>
              <a:gd name="connsiteX2" fmla="*/ 2308583 w 2308583"/>
              <a:gd name="connsiteY2" fmla="*/ 0 h 1114404"/>
              <a:gd name="connsiteX3" fmla="*/ 2022607 w 2308583"/>
              <a:gd name="connsiteY3" fmla="*/ 0 h 1114404"/>
              <a:gd name="connsiteX4" fmla="*/ 2022607 w 2308583"/>
              <a:gd name="connsiteY4" fmla="*/ 843477 h 1114404"/>
              <a:gd name="connsiteX5" fmla="*/ 0 w 2308583"/>
              <a:gd name="connsiteY5" fmla="*/ 842545 h 1114404"/>
              <a:gd name="connsiteX6" fmla="*/ 462 w 2308583"/>
              <a:gd name="connsiteY6" fmla="*/ 1114404 h 1114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8583" h="1114404">
                <a:moveTo>
                  <a:pt x="462" y="1114404"/>
                </a:moveTo>
                <a:lnTo>
                  <a:pt x="2308583" y="1114404"/>
                </a:lnTo>
                <a:lnTo>
                  <a:pt x="2308583" y="0"/>
                </a:lnTo>
                <a:lnTo>
                  <a:pt x="2022607" y="0"/>
                </a:lnTo>
                <a:lnTo>
                  <a:pt x="2022607" y="843477"/>
                </a:lnTo>
                <a:lnTo>
                  <a:pt x="0" y="842545"/>
                </a:lnTo>
                <a:cubicBezTo>
                  <a:pt x="923" y="936375"/>
                  <a:pt x="-462" y="1020574"/>
                  <a:pt x="462" y="1114404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  <a:alpha val="7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918D9D3-1370-4FF6-9DFC-9F87F90395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14400" y="5377218"/>
            <a:ext cx="4387755" cy="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1ED7E056-048C-4F46-DBF1-EEC5BC2F7D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20364" y="3428999"/>
            <a:ext cx="1825898" cy="2416629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851F18D3-0050-4DFE-1FC5-331FDF8C90C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10364" y="3022979"/>
            <a:ext cx="2370144" cy="2722728"/>
          </a:xfrm>
          <a:prstGeom prst="rect">
            <a:avLst/>
          </a:prstGeom>
        </p:spPr>
      </p:pic>
      <p:sp>
        <p:nvSpPr>
          <p:cNvPr id="24" name="Freeform 6">
            <a:extLst>
              <a:ext uri="{FF2B5EF4-FFF2-40B4-BE49-F238E27FC236}">
                <a16:creationId xmlns:a16="http://schemas.microsoft.com/office/drawing/2014/main" id="{FBF3780C-749F-4B50-9E1D-F2B1F6DBB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76833" y="2919002"/>
            <a:ext cx="2525072" cy="3398994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  <a:alpha val="7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5696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3CAEC545-2830-F6EB-478A-900572971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l-GR" sz="3800"/>
              <a:t>Χαρακτηριστικά Σπειρωμάτων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D1FFA39-75C8-4299-CF8C-E4F7A1802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el-GR" sz="2200" dirty="0">
                <a:effectLst/>
                <a:latin typeface="ArialMT"/>
              </a:rPr>
              <a:t>Τα </a:t>
            </a:r>
            <a:r>
              <a:rPr lang="el-GR" sz="2200" dirty="0" err="1">
                <a:effectLst/>
                <a:latin typeface="ArialMT"/>
              </a:rPr>
              <a:t>σπειρώματα</a:t>
            </a:r>
            <a:r>
              <a:rPr lang="el-GR" sz="2200" dirty="0">
                <a:effectLst/>
                <a:latin typeface="ArialMT"/>
              </a:rPr>
              <a:t> </a:t>
            </a:r>
            <a:r>
              <a:rPr lang="el-GR" sz="2200" dirty="0" err="1">
                <a:effectLst/>
                <a:latin typeface="ArialMT"/>
              </a:rPr>
              <a:t>μπορει</a:t>
            </a:r>
            <a:r>
              <a:rPr lang="el-GR" sz="2200" dirty="0">
                <a:effectLst/>
                <a:latin typeface="ArialMT"/>
              </a:rPr>
              <a:t>́ να </a:t>
            </a:r>
            <a:r>
              <a:rPr lang="el-GR" sz="2200" dirty="0" err="1">
                <a:effectLst/>
                <a:latin typeface="ArialMT"/>
              </a:rPr>
              <a:t>είναι</a:t>
            </a:r>
            <a:r>
              <a:rPr lang="el-GR" sz="2200" dirty="0">
                <a:effectLst/>
                <a:latin typeface="ArialMT"/>
              </a:rPr>
              <a:t> </a:t>
            </a:r>
            <a:r>
              <a:rPr lang="el-GR" sz="2200" b="1" dirty="0" err="1">
                <a:effectLst/>
                <a:latin typeface="Arial" panose="020B0604020202020204" pitchFamily="34" charset="0"/>
              </a:rPr>
              <a:t>δεξιόστροφα</a:t>
            </a:r>
            <a:r>
              <a:rPr lang="el-GR" sz="2200" b="1" dirty="0">
                <a:effectLst/>
                <a:latin typeface="Arial" panose="020B0604020202020204" pitchFamily="34" charset="0"/>
              </a:rPr>
              <a:t> </a:t>
            </a:r>
            <a:r>
              <a:rPr lang="el-GR" sz="2200" dirty="0">
                <a:effectLst/>
                <a:latin typeface="ArialMT"/>
              </a:rPr>
              <a:t>ή </a:t>
            </a:r>
            <a:r>
              <a:rPr lang="el-GR" sz="2200" b="1" dirty="0" err="1">
                <a:effectLst/>
                <a:latin typeface="Arial" panose="020B0604020202020204" pitchFamily="34" charset="0"/>
              </a:rPr>
              <a:t>αριστερόστροφα</a:t>
            </a:r>
            <a:r>
              <a:rPr lang="el-GR" sz="2200" dirty="0">
                <a:effectLst/>
                <a:latin typeface="ArialMT"/>
              </a:rPr>
              <a:t>. </a:t>
            </a:r>
          </a:p>
          <a:p>
            <a:endParaRPr lang="el-GR" sz="2200" dirty="0">
              <a:latin typeface="ArialMT"/>
            </a:endParaRPr>
          </a:p>
          <a:p>
            <a:pPr marL="0" indent="0">
              <a:buNone/>
            </a:pPr>
            <a:r>
              <a:rPr lang="el-GR" sz="2200" dirty="0">
                <a:effectLst/>
                <a:latin typeface="ArialMT"/>
              </a:rPr>
              <a:t>Τα </a:t>
            </a:r>
            <a:r>
              <a:rPr lang="el-GR" sz="2200" dirty="0" err="1">
                <a:effectLst/>
                <a:latin typeface="ArialMT"/>
              </a:rPr>
              <a:t>δεξιόστροφα</a:t>
            </a:r>
            <a:r>
              <a:rPr lang="el-GR" sz="2200" dirty="0">
                <a:effectLst/>
                <a:latin typeface="ArialMT"/>
              </a:rPr>
              <a:t> </a:t>
            </a:r>
            <a:r>
              <a:rPr lang="el-GR" sz="2200" dirty="0" err="1">
                <a:effectLst/>
                <a:latin typeface="ArialMT"/>
              </a:rPr>
              <a:t>είναι</a:t>
            </a:r>
            <a:r>
              <a:rPr lang="el-GR" sz="2200" dirty="0">
                <a:effectLst/>
                <a:latin typeface="ArialMT"/>
              </a:rPr>
              <a:t> τα πιο </a:t>
            </a:r>
            <a:r>
              <a:rPr lang="el-GR" sz="2200" dirty="0" err="1">
                <a:effectLst/>
                <a:latin typeface="ArialMT"/>
              </a:rPr>
              <a:t>συνηθισμένα</a:t>
            </a:r>
            <a:r>
              <a:rPr lang="el-GR" sz="2200" dirty="0">
                <a:effectLst/>
                <a:latin typeface="ArialMT"/>
              </a:rPr>
              <a:t>. </a:t>
            </a:r>
          </a:p>
          <a:p>
            <a:pPr marL="0" indent="0">
              <a:buNone/>
            </a:pPr>
            <a:endParaRPr lang="el-GR" sz="2200" dirty="0">
              <a:effectLst/>
              <a:latin typeface="ArialMT"/>
            </a:endParaRPr>
          </a:p>
          <a:p>
            <a:r>
              <a:rPr lang="el-GR" sz="2200" dirty="0" err="1">
                <a:effectLst/>
                <a:latin typeface="ArialMT"/>
              </a:rPr>
              <a:t>Μπορει</a:t>
            </a:r>
            <a:r>
              <a:rPr lang="el-GR" sz="2200" dirty="0">
                <a:effectLst/>
                <a:latin typeface="ArialMT"/>
              </a:rPr>
              <a:t>́ να </a:t>
            </a:r>
            <a:r>
              <a:rPr lang="el-GR" sz="2200" dirty="0" err="1">
                <a:effectLst/>
                <a:latin typeface="ArialMT"/>
              </a:rPr>
              <a:t>έχουν</a:t>
            </a:r>
            <a:r>
              <a:rPr lang="el-GR" sz="2200" dirty="0">
                <a:effectLst/>
                <a:latin typeface="ArialMT"/>
              </a:rPr>
              <a:t> </a:t>
            </a:r>
            <a:r>
              <a:rPr lang="el-GR" sz="2200" dirty="0" err="1">
                <a:effectLst/>
                <a:latin typeface="ArialMT"/>
              </a:rPr>
              <a:t>μία</a:t>
            </a:r>
            <a:r>
              <a:rPr lang="el-GR" sz="2200" dirty="0">
                <a:effectLst/>
                <a:latin typeface="ArialMT"/>
              </a:rPr>
              <a:t> </a:t>
            </a:r>
            <a:r>
              <a:rPr lang="el-GR" sz="2200" dirty="0" err="1">
                <a:effectLst/>
                <a:latin typeface="ArialMT"/>
              </a:rPr>
              <a:t>αρχη</a:t>
            </a:r>
            <a:r>
              <a:rPr lang="el-GR" sz="2200" dirty="0">
                <a:effectLst/>
                <a:latin typeface="ArialMT"/>
              </a:rPr>
              <a:t>́, </a:t>
            </a:r>
            <a:r>
              <a:rPr lang="el-GR" sz="2200" dirty="0" err="1">
                <a:effectLst/>
                <a:latin typeface="ArialMT"/>
              </a:rPr>
              <a:t>δύο</a:t>
            </a:r>
            <a:r>
              <a:rPr lang="el-GR" sz="2200" dirty="0">
                <a:effectLst/>
                <a:latin typeface="ArialMT"/>
              </a:rPr>
              <a:t> ή </a:t>
            </a:r>
            <a:r>
              <a:rPr lang="el-GR" sz="2200" dirty="0" err="1">
                <a:effectLst/>
                <a:latin typeface="ArialMT"/>
              </a:rPr>
              <a:t>περισσότερες</a:t>
            </a:r>
            <a:r>
              <a:rPr lang="el-GR" sz="2200" dirty="0">
                <a:effectLst/>
                <a:latin typeface="ArialMT"/>
              </a:rPr>
              <a:t>. </a:t>
            </a:r>
          </a:p>
          <a:p>
            <a:endParaRPr lang="el-GR" sz="2200" dirty="0">
              <a:latin typeface="ArialMT"/>
            </a:endParaRPr>
          </a:p>
          <a:p>
            <a:r>
              <a:rPr lang="el-GR" sz="2200" dirty="0">
                <a:effectLst/>
                <a:latin typeface="ArialMT"/>
              </a:rPr>
              <a:t>Τα </a:t>
            </a:r>
            <a:r>
              <a:rPr lang="el-GR" sz="2200" dirty="0" err="1">
                <a:effectLst/>
                <a:latin typeface="ArialMT"/>
              </a:rPr>
              <a:t>σπειρώματα</a:t>
            </a:r>
            <a:r>
              <a:rPr lang="el-GR" sz="2200" dirty="0">
                <a:effectLst/>
                <a:latin typeface="ArialMT"/>
              </a:rPr>
              <a:t> </a:t>
            </a:r>
            <a:r>
              <a:rPr lang="el-GR" sz="2200" dirty="0" err="1">
                <a:effectLst/>
                <a:latin typeface="ArialMT"/>
              </a:rPr>
              <a:t>διακρίνονται</a:t>
            </a:r>
            <a:r>
              <a:rPr lang="el-GR" sz="2200" dirty="0">
                <a:effectLst/>
                <a:latin typeface="ArialMT"/>
              </a:rPr>
              <a:t> </a:t>
            </a:r>
            <a:r>
              <a:rPr lang="el-GR" sz="2200" dirty="0" err="1">
                <a:effectLst/>
                <a:latin typeface="ArialMT"/>
              </a:rPr>
              <a:t>ακόμα</a:t>
            </a:r>
            <a:r>
              <a:rPr lang="el-GR" sz="2200" dirty="0">
                <a:effectLst/>
                <a:latin typeface="ArialMT"/>
              </a:rPr>
              <a:t> σε </a:t>
            </a:r>
            <a:r>
              <a:rPr lang="el-GR" sz="2200" b="1" dirty="0" err="1">
                <a:effectLst/>
                <a:latin typeface="Arial" panose="020B0604020202020204" pitchFamily="34" charset="0"/>
              </a:rPr>
              <a:t>εξωτερικα</a:t>
            </a:r>
            <a:r>
              <a:rPr lang="el-GR" sz="2200" b="1" dirty="0">
                <a:effectLst/>
                <a:latin typeface="Arial" panose="020B0604020202020204" pitchFamily="34" charset="0"/>
              </a:rPr>
              <a:t>́ </a:t>
            </a:r>
            <a:r>
              <a:rPr lang="el-GR" sz="2200" dirty="0">
                <a:effectLst/>
                <a:latin typeface="ArialMT"/>
              </a:rPr>
              <a:t>ή </a:t>
            </a:r>
            <a:r>
              <a:rPr lang="el-GR" sz="2200" b="1" dirty="0" err="1">
                <a:effectLst/>
                <a:latin typeface="Arial" panose="020B0604020202020204" pitchFamily="34" charset="0"/>
              </a:rPr>
              <a:t>εσωτερικα</a:t>
            </a:r>
            <a:r>
              <a:rPr lang="el-GR" sz="2200" b="1" dirty="0">
                <a:effectLst/>
                <a:latin typeface="Arial" panose="020B0604020202020204" pitchFamily="34" charset="0"/>
              </a:rPr>
              <a:t>́</a:t>
            </a:r>
            <a:r>
              <a:rPr lang="el-GR" sz="2200" dirty="0">
                <a:effectLst/>
                <a:latin typeface="ArialMT"/>
              </a:rPr>
              <a:t>, </a:t>
            </a:r>
            <a:r>
              <a:rPr lang="el-GR" sz="2200" dirty="0" err="1">
                <a:effectLst/>
                <a:latin typeface="ArialMT"/>
              </a:rPr>
              <a:t>ανάλογα</a:t>
            </a:r>
            <a:r>
              <a:rPr lang="el-GR" sz="2200" dirty="0">
                <a:effectLst/>
                <a:latin typeface="ArialMT"/>
              </a:rPr>
              <a:t> με τον </a:t>
            </a:r>
            <a:r>
              <a:rPr lang="el-GR" sz="2200" dirty="0" err="1">
                <a:effectLst/>
                <a:latin typeface="ArialMT"/>
              </a:rPr>
              <a:t>προορισμο</a:t>
            </a:r>
            <a:r>
              <a:rPr lang="el-GR" sz="2200" dirty="0">
                <a:effectLst/>
                <a:latin typeface="ArialMT"/>
              </a:rPr>
              <a:t>́ τους, </a:t>
            </a:r>
            <a:r>
              <a:rPr lang="el-GR" sz="2200" dirty="0" err="1">
                <a:effectLst/>
                <a:latin typeface="ArialMT"/>
              </a:rPr>
              <a:t>δηλαδη</a:t>
            </a:r>
            <a:r>
              <a:rPr lang="el-GR" sz="2200" dirty="0">
                <a:effectLst/>
                <a:latin typeface="ArialMT"/>
              </a:rPr>
              <a:t>́ αν </a:t>
            </a:r>
            <a:r>
              <a:rPr lang="el-GR" sz="2200" dirty="0" err="1">
                <a:effectLst/>
                <a:latin typeface="ArialMT"/>
              </a:rPr>
              <a:t>πρόκειται</a:t>
            </a:r>
            <a:r>
              <a:rPr lang="el-GR" sz="2200" dirty="0">
                <a:effectLst/>
                <a:latin typeface="ArialMT"/>
              </a:rPr>
              <a:t> για </a:t>
            </a:r>
            <a:r>
              <a:rPr lang="el-GR" sz="2200" dirty="0" err="1">
                <a:effectLst/>
                <a:latin typeface="ArialMT"/>
              </a:rPr>
              <a:t>σπείρωμα</a:t>
            </a:r>
            <a:r>
              <a:rPr lang="el-GR" sz="2200" dirty="0">
                <a:effectLst/>
                <a:latin typeface="ArialMT"/>
              </a:rPr>
              <a:t> </a:t>
            </a:r>
            <a:r>
              <a:rPr lang="el-GR" sz="2200" dirty="0" err="1">
                <a:effectLst/>
                <a:latin typeface="ArialMT"/>
              </a:rPr>
              <a:t>κοχλία</a:t>
            </a:r>
            <a:r>
              <a:rPr lang="el-GR" sz="2200" dirty="0">
                <a:effectLst/>
                <a:latin typeface="ArialMT"/>
              </a:rPr>
              <a:t> ή </a:t>
            </a:r>
            <a:r>
              <a:rPr lang="el-GR" sz="2200" dirty="0" err="1">
                <a:effectLst/>
                <a:latin typeface="ArialMT"/>
              </a:rPr>
              <a:t>περικοχλίου</a:t>
            </a:r>
            <a:r>
              <a:rPr lang="el-GR" sz="2200" dirty="0">
                <a:effectLst/>
                <a:latin typeface="ArialMT"/>
              </a:rPr>
              <a:t>. </a:t>
            </a:r>
            <a:endParaRPr lang="el-GR" sz="2200" dirty="0"/>
          </a:p>
          <a:p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3022749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B5B423A-57CC-4C58-AA26-8E2E862B0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5217023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DCF90865-A1FB-B6A1-3EEC-B7D77FB42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3770"/>
            <a:ext cx="3220329" cy="2027227"/>
          </a:xfrm>
        </p:spPr>
        <p:txBody>
          <a:bodyPr anchor="t">
            <a:normAutofit/>
          </a:bodyPr>
          <a:lstStyle/>
          <a:p>
            <a:r>
              <a:rPr lang="el-GR" sz="3400" b="1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Διαστάσεις σπειρωμάτων </a:t>
            </a:r>
            <a:br>
              <a:rPr lang="el-GR" sz="3400">
                <a:solidFill>
                  <a:srgbClr val="FFFFFF"/>
                </a:solidFill>
              </a:rPr>
            </a:br>
            <a:endParaRPr lang="el-GR" sz="3400">
              <a:solidFill>
                <a:srgbClr val="FFFFFF"/>
              </a:solidFill>
            </a:endParaRPr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D6BF19ED-3D37-F924-0811-BE05116E1A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1068071"/>
              </p:ext>
            </p:extLst>
          </p:nvPr>
        </p:nvGraphicFramePr>
        <p:xfrm>
          <a:off x="5542672" y="541606"/>
          <a:ext cx="5811128" cy="5678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7959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3F4E3AE7-2915-775E-7CAD-074F822E4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l-GR" sz="2600" b="1">
                <a:effectLst/>
                <a:latin typeface="Arial" panose="020B0604020202020204" pitchFamily="34" charset="0"/>
              </a:rPr>
              <a:t>Κατηγορίες - τύποι σπειρωμάτων</a:t>
            </a:r>
            <a:br>
              <a:rPr lang="el-GR" sz="2600" b="1">
                <a:effectLst/>
                <a:latin typeface="Arial" panose="020B0604020202020204" pitchFamily="34" charset="0"/>
              </a:rPr>
            </a:br>
            <a:br>
              <a:rPr lang="el-GR" sz="2600"/>
            </a:br>
            <a:endParaRPr lang="el-GR" sz="2600"/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3E14888-9900-DBE0-56AB-D35A410EE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l-GR" sz="1500" b="1" dirty="0">
                <a:effectLst/>
                <a:latin typeface="Arial" panose="020B0604020202020204" pitchFamily="34" charset="0"/>
              </a:rPr>
              <a:t>Το </a:t>
            </a:r>
            <a:r>
              <a:rPr lang="el-GR" sz="1500" b="1" dirty="0" err="1">
                <a:effectLst/>
                <a:latin typeface="Arial" panose="020B0604020202020204" pitchFamily="34" charset="0"/>
              </a:rPr>
              <a:t>τριγωνικο</a:t>
            </a:r>
            <a:r>
              <a:rPr lang="el-GR" sz="1500" b="1" dirty="0">
                <a:effectLst/>
                <a:latin typeface="Arial" panose="020B0604020202020204" pitchFamily="34" charset="0"/>
              </a:rPr>
              <a:t>́ </a:t>
            </a:r>
            <a:endParaRPr lang="el-GR" sz="1500" b="1" dirty="0">
              <a:latin typeface="ArialMT"/>
            </a:endParaRPr>
          </a:p>
          <a:p>
            <a:pPr marL="0" indent="0">
              <a:buNone/>
            </a:pPr>
            <a:r>
              <a:rPr lang="el-GR" sz="1500" dirty="0" err="1">
                <a:effectLst/>
                <a:latin typeface="ArialMT"/>
              </a:rPr>
              <a:t>χρησιμοποιείται</a:t>
            </a:r>
            <a:r>
              <a:rPr lang="el-GR" sz="1500" dirty="0">
                <a:effectLst/>
                <a:latin typeface="ArialMT"/>
              </a:rPr>
              <a:t> για </a:t>
            </a:r>
            <a:r>
              <a:rPr lang="el-GR" sz="1500" dirty="0" err="1">
                <a:effectLst/>
                <a:latin typeface="ArialMT"/>
              </a:rPr>
              <a:t>κοχλίες</a:t>
            </a:r>
            <a:r>
              <a:rPr lang="el-GR" sz="1500" dirty="0">
                <a:effectLst/>
                <a:latin typeface="ArialMT"/>
              </a:rPr>
              <a:t> </a:t>
            </a:r>
            <a:r>
              <a:rPr lang="el-GR" sz="1500" dirty="0" err="1">
                <a:effectLst/>
                <a:latin typeface="ArialMT"/>
              </a:rPr>
              <a:t>σύνδεσης</a:t>
            </a:r>
            <a:r>
              <a:rPr lang="el-GR" sz="1500" dirty="0">
                <a:effectLst/>
                <a:latin typeface="ArialMT"/>
              </a:rPr>
              <a:t> ή </a:t>
            </a:r>
            <a:r>
              <a:rPr lang="el-GR" sz="1500" dirty="0" err="1">
                <a:effectLst/>
                <a:latin typeface="ArialMT"/>
              </a:rPr>
              <a:t>σύσφιγξης</a:t>
            </a:r>
            <a:r>
              <a:rPr lang="el-GR" sz="1500" dirty="0">
                <a:effectLst/>
                <a:latin typeface="ArialMT"/>
              </a:rPr>
              <a:t>. Τα πιο </a:t>
            </a:r>
            <a:r>
              <a:rPr lang="el-GR" sz="1500" dirty="0" err="1">
                <a:effectLst/>
                <a:latin typeface="ArialMT"/>
              </a:rPr>
              <a:t>συνηθισμένα</a:t>
            </a:r>
            <a:r>
              <a:rPr lang="el-GR" sz="1500" dirty="0">
                <a:effectLst/>
                <a:latin typeface="ArialMT"/>
              </a:rPr>
              <a:t> </a:t>
            </a:r>
            <a:r>
              <a:rPr lang="el-GR" sz="1500" dirty="0" err="1">
                <a:effectLst/>
                <a:latin typeface="ArialMT"/>
              </a:rPr>
              <a:t>τριγωνικα</a:t>
            </a:r>
            <a:r>
              <a:rPr lang="el-GR" sz="1500" dirty="0">
                <a:effectLst/>
                <a:latin typeface="ArialMT"/>
              </a:rPr>
              <a:t>́ </a:t>
            </a:r>
            <a:r>
              <a:rPr lang="el-GR" sz="1500" dirty="0" err="1">
                <a:effectLst/>
                <a:latin typeface="ArialMT"/>
              </a:rPr>
              <a:t>σπειρώματα</a:t>
            </a:r>
            <a:r>
              <a:rPr lang="el-GR" sz="1500" dirty="0">
                <a:effectLst/>
                <a:latin typeface="ArialMT"/>
              </a:rPr>
              <a:t> </a:t>
            </a:r>
            <a:r>
              <a:rPr lang="el-GR" sz="1500" dirty="0" err="1">
                <a:effectLst/>
                <a:latin typeface="ArialMT"/>
              </a:rPr>
              <a:t>είναι</a:t>
            </a:r>
            <a:r>
              <a:rPr lang="el-GR" sz="1500" dirty="0">
                <a:effectLst/>
                <a:latin typeface="ArialMT"/>
              </a:rPr>
              <a:t>: </a:t>
            </a:r>
            <a:endParaRPr lang="el-GR" sz="1500" dirty="0"/>
          </a:p>
          <a:p>
            <a:pPr lvl="2">
              <a:buFont typeface="Wingdings" pitchFamily="2" charset="2"/>
              <a:buChar char="q"/>
            </a:pPr>
            <a:r>
              <a:rPr lang="el-GR" sz="1500" dirty="0">
                <a:effectLst/>
                <a:latin typeface="ArialMT"/>
              </a:rPr>
              <a:t>Το </a:t>
            </a:r>
            <a:r>
              <a:rPr lang="el-GR" sz="1500" b="1" dirty="0" err="1">
                <a:effectLst/>
                <a:latin typeface="Arial" panose="020B0604020202020204" pitchFamily="34" charset="0"/>
              </a:rPr>
              <a:t>μετρικο</a:t>
            </a:r>
            <a:r>
              <a:rPr lang="el-GR" sz="1500" b="1" dirty="0">
                <a:effectLst/>
                <a:latin typeface="Arial" panose="020B0604020202020204" pitchFamily="34" charset="0"/>
              </a:rPr>
              <a:t>́ </a:t>
            </a:r>
            <a:r>
              <a:rPr lang="el-GR" sz="1500" dirty="0">
                <a:effectLst/>
                <a:latin typeface="ArialMT"/>
              </a:rPr>
              <a:t>(Μ). </a:t>
            </a:r>
            <a:r>
              <a:rPr lang="en" sz="1500" dirty="0">
                <a:effectLst/>
                <a:latin typeface="ArialMT"/>
              </a:rPr>
              <a:t>H </a:t>
            </a:r>
            <a:r>
              <a:rPr lang="el-GR" sz="1500" dirty="0" err="1">
                <a:effectLst/>
                <a:latin typeface="ArialMT"/>
              </a:rPr>
              <a:t>γωνία</a:t>
            </a:r>
            <a:r>
              <a:rPr lang="el-GR" sz="1500" dirty="0">
                <a:effectLst/>
                <a:latin typeface="ArialMT"/>
              </a:rPr>
              <a:t> </a:t>
            </a:r>
            <a:r>
              <a:rPr lang="el-GR" sz="1500" dirty="0" err="1">
                <a:effectLst/>
                <a:latin typeface="ArialMT"/>
              </a:rPr>
              <a:t>κορυφής</a:t>
            </a:r>
            <a:r>
              <a:rPr lang="el-GR" sz="1500" dirty="0">
                <a:effectLst/>
                <a:latin typeface="ArialMT"/>
              </a:rPr>
              <a:t> σ’ </a:t>
            </a:r>
            <a:r>
              <a:rPr lang="el-GR" sz="1500" dirty="0" err="1">
                <a:effectLst/>
                <a:latin typeface="ArialMT"/>
              </a:rPr>
              <a:t>αυτο</a:t>
            </a:r>
            <a:r>
              <a:rPr lang="el-GR" sz="1500" dirty="0">
                <a:effectLst/>
                <a:latin typeface="ArialMT"/>
              </a:rPr>
              <a:t>́ </a:t>
            </a:r>
            <a:r>
              <a:rPr lang="el-GR" sz="1500" dirty="0" err="1">
                <a:effectLst/>
                <a:latin typeface="ArialMT"/>
              </a:rPr>
              <a:t>είναι</a:t>
            </a:r>
            <a:r>
              <a:rPr lang="el-GR" sz="1500" dirty="0">
                <a:effectLst/>
                <a:latin typeface="ArialMT"/>
              </a:rPr>
              <a:t> 60° και </a:t>
            </a:r>
            <a:r>
              <a:rPr lang="el-GR" sz="1500" dirty="0" err="1">
                <a:effectLst/>
                <a:latin typeface="ArialMT"/>
              </a:rPr>
              <a:t>όλες</a:t>
            </a:r>
            <a:r>
              <a:rPr lang="el-GR" sz="1500" dirty="0">
                <a:effectLst/>
                <a:latin typeface="ArialMT"/>
              </a:rPr>
              <a:t> οι </a:t>
            </a:r>
            <a:r>
              <a:rPr lang="el-GR" sz="1500" dirty="0" err="1">
                <a:effectLst/>
                <a:latin typeface="ArialMT"/>
              </a:rPr>
              <a:t>διαστάσεις</a:t>
            </a:r>
            <a:r>
              <a:rPr lang="el-GR" sz="1500" dirty="0">
                <a:effectLst/>
                <a:latin typeface="ArialMT"/>
              </a:rPr>
              <a:t> σε </a:t>
            </a:r>
            <a:r>
              <a:rPr lang="en" sz="1500" dirty="0">
                <a:effectLst/>
                <a:latin typeface="ArialMT"/>
              </a:rPr>
              <a:t>mm. </a:t>
            </a:r>
            <a:endParaRPr lang="el-GR" sz="1500" dirty="0">
              <a:effectLst/>
              <a:latin typeface="ArialMT"/>
            </a:endParaRPr>
          </a:p>
          <a:p>
            <a:pPr marL="1828800" lvl="4" indent="0">
              <a:buNone/>
            </a:pPr>
            <a:r>
              <a:rPr lang="el-GR" sz="1500" b="1" dirty="0" err="1">
                <a:effectLst/>
                <a:latin typeface="Arial" panose="020B0604020202020204" pitchFamily="34" charset="0"/>
              </a:rPr>
              <a:t>Λεπτο</a:t>
            </a:r>
            <a:r>
              <a:rPr lang="el-GR" sz="1500" b="1" dirty="0">
                <a:effectLst/>
                <a:latin typeface="Arial" panose="020B0604020202020204" pitchFamily="34" charset="0"/>
              </a:rPr>
              <a:t>́ </a:t>
            </a:r>
            <a:r>
              <a:rPr lang="el-GR" sz="1500" dirty="0">
                <a:effectLst/>
                <a:latin typeface="ArialMT"/>
              </a:rPr>
              <a:t>(</a:t>
            </a:r>
            <a:r>
              <a:rPr lang="en" sz="1500" dirty="0">
                <a:effectLst/>
                <a:latin typeface="ArialMT"/>
              </a:rPr>
              <a:t>f) : </a:t>
            </a:r>
            <a:r>
              <a:rPr lang="el-GR" sz="1500" dirty="0">
                <a:effectLst/>
                <a:latin typeface="ArialMT"/>
              </a:rPr>
              <a:t>Για </a:t>
            </a:r>
            <a:r>
              <a:rPr lang="el-GR" sz="1500" dirty="0" err="1">
                <a:effectLst/>
                <a:latin typeface="ArialMT"/>
              </a:rPr>
              <a:t>σπειρώματα</a:t>
            </a:r>
            <a:r>
              <a:rPr lang="el-GR" sz="1500" dirty="0">
                <a:effectLst/>
                <a:latin typeface="ArialMT"/>
              </a:rPr>
              <a:t> </a:t>
            </a:r>
            <a:r>
              <a:rPr lang="el-GR" sz="1500" dirty="0" err="1">
                <a:effectLst/>
                <a:latin typeface="ArialMT"/>
              </a:rPr>
              <a:t>μεγάλης</a:t>
            </a:r>
            <a:r>
              <a:rPr lang="el-GR" sz="1500" dirty="0">
                <a:effectLst/>
                <a:latin typeface="ArialMT"/>
              </a:rPr>
              <a:t> </a:t>
            </a:r>
            <a:r>
              <a:rPr lang="el-GR" sz="1500" dirty="0" err="1">
                <a:effectLst/>
                <a:latin typeface="ArialMT"/>
              </a:rPr>
              <a:t>ακρίβειας</a:t>
            </a:r>
            <a:br>
              <a:rPr lang="el-GR" sz="1500" dirty="0">
                <a:effectLst/>
                <a:latin typeface="ArialMT"/>
              </a:rPr>
            </a:br>
            <a:r>
              <a:rPr lang="el-GR" sz="1500" b="1" dirty="0" err="1">
                <a:effectLst/>
                <a:latin typeface="Arial" panose="020B0604020202020204" pitchFamily="34" charset="0"/>
              </a:rPr>
              <a:t>Μέσο</a:t>
            </a:r>
            <a:r>
              <a:rPr lang="el-GR" sz="1500" b="1" dirty="0">
                <a:effectLst/>
                <a:latin typeface="Arial" panose="020B0604020202020204" pitchFamily="34" charset="0"/>
              </a:rPr>
              <a:t> </a:t>
            </a:r>
            <a:r>
              <a:rPr lang="el-GR" sz="1500" dirty="0">
                <a:effectLst/>
                <a:latin typeface="ArialMT"/>
              </a:rPr>
              <a:t>(</a:t>
            </a:r>
            <a:r>
              <a:rPr lang="en" sz="1500" dirty="0">
                <a:effectLst/>
                <a:latin typeface="ArialMT"/>
              </a:rPr>
              <a:t>m) : </a:t>
            </a:r>
            <a:r>
              <a:rPr lang="el-GR" sz="1500" dirty="0">
                <a:effectLst/>
                <a:latin typeface="ArialMT"/>
              </a:rPr>
              <a:t>Για </a:t>
            </a:r>
            <a:r>
              <a:rPr lang="el-GR" sz="1500" dirty="0" err="1">
                <a:effectLst/>
                <a:latin typeface="ArialMT"/>
              </a:rPr>
              <a:t>γενικη</a:t>
            </a:r>
            <a:r>
              <a:rPr lang="el-GR" sz="1500" dirty="0">
                <a:effectLst/>
                <a:latin typeface="ArialMT"/>
              </a:rPr>
              <a:t>́ </a:t>
            </a:r>
            <a:r>
              <a:rPr lang="el-GR" sz="1500" dirty="0" err="1">
                <a:effectLst/>
                <a:latin typeface="ArialMT"/>
              </a:rPr>
              <a:t>χρήση</a:t>
            </a:r>
            <a:br>
              <a:rPr lang="el-GR" sz="1500" dirty="0">
                <a:effectLst/>
                <a:latin typeface="ArialMT"/>
              </a:rPr>
            </a:br>
            <a:r>
              <a:rPr lang="el-GR" sz="1500" b="1" dirty="0" err="1">
                <a:effectLst/>
                <a:latin typeface="Arial" panose="020B0604020202020204" pitchFamily="34" charset="0"/>
              </a:rPr>
              <a:t>Χονδρο</a:t>
            </a:r>
            <a:r>
              <a:rPr lang="el-GR" sz="1500" b="1" dirty="0">
                <a:effectLst/>
                <a:latin typeface="Arial" panose="020B0604020202020204" pitchFamily="34" charset="0"/>
              </a:rPr>
              <a:t>́ </a:t>
            </a:r>
            <a:r>
              <a:rPr lang="el-GR" sz="1500" dirty="0">
                <a:effectLst/>
                <a:latin typeface="ArialMT"/>
              </a:rPr>
              <a:t>(</a:t>
            </a:r>
            <a:r>
              <a:rPr lang="en" sz="1500" dirty="0">
                <a:effectLst/>
                <a:latin typeface="ArialMT"/>
              </a:rPr>
              <a:t>g) : </a:t>
            </a:r>
            <a:r>
              <a:rPr lang="el-GR" sz="1500" dirty="0">
                <a:effectLst/>
                <a:latin typeface="ArialMT"/>
              </a:rPr>
              <a:t>Αν δεν </a:t>
            </a:r>
            <a:r>
              <a:rPr lang="el-GR" sz="1500" dirty="0" err="1">
                <a:effectLst/>
                <a:latin typeface="ArialMT"/>
              </a:rPr>
              <a:t>υπάρχουν</a:t>
            </a:r>
            <a:r>
              <a:rPr lang="el-GR" sz="1500" dirty="0">
                <a:effectLst/>
                <a:latin typeface="ArialMT"/>
              </a:rPr>
              <a:t> </a:t>
            </a:r>
            <a:r>
              <a:rPr lang="el-GR" sz="1500" dirty="0" err="1">
                <a:effectLst/>
                <a:latin typeface="ArialMT"/>
              </a:rPr>
              <a:t>προδιαγραφές</a:t>
            </a:r>
            <a:r>
              <a:rPr lang="el-GR" sz="1500" dirty="0">
                <a:effectLst/>
                <a:latin typeface="ArialMT"/>
              </a:rPr>
              <a:t> για την </a:t>
            </a:r>
            <a:r>
              <a:rPr lang="el-GR" sz="1500" dirty="0" err="1">
                <a:effectLst/>
                <a:latin typeface="ArialMT"/>
              </a:rPr>
              <a:t>ακρίβεια</a:t>
            </a:r>
            <a:r>
              <a:rPr lang="el-GR" sz="1500" dirty="0">
                <a:effectLst/>
                <a:latin typeface="ArialMT"/>
              </a:rPr>
              <a:t>. </a:t>
            </a:r>
            <a:endParaRPr lang="el-GR" sz="1500" dirty="0"/>
          </a:p>
          <a:p>
            <a:pPr marL="914400" lvl="2" indent="0">
              <a:buNone/>
            </a:pPr>
            <a:endParaRPr lang="el-GR" sz="1500" dirty="0"/>
          </a:p>
          <a:p>
            <a:pPr lvl="2">
              <a:buFont typeface="Wingdings" pitchFamily="2" charset="2"/>
              <a:buChar char="q"/>
            </a:pPr>
            <a:r>
              <a:rPr lang="en" sz="1500" dirty="0">
                <a:effectLst/>
                <a:latin typeface="ArialMT"/>
              </a:rPr>
              <a:t>To </a:t>
            </a:r>
            <a:r>
              <a:rPr lang="en" sz="1500" b="1" dirty="0">
                <a:effectLst/>
                <a:latin typeface="Arial" panose="020B0604020202020204" pitchFamily="34" charset="0"/>
              </a:rPr>
              <a:t>Whitworth (W, R)</a:t>
            </a:r>
            <a:r>
              <a:rPr lang="en" sz="1500" dirty="0">
                <a:effectLst/>
                <a:latin typeface="ArialMT"/>
              </a:rPr>
              <a:t>. H </a:t>
            </a:r>
            <a:r>
              <a:rPr lang="el-GR" sz="1500" dirty="0" err="1">
                <a:effectLst/>
                <a:latin typeface="ArialMT"/>
              </a:rPr>
              <a:t>γωνία</a:t>
            </a:r>
            <a:r>
              <a:rPr lang="el-GR" sz="1500" dirty="0">
                <a:effectLst/>
                <a:latin typeface="ArialMT"/>
              </a:rPr>
              <a:t> </a:t>
            </a:r>
            <a:r>
              <a:rPr lang="el-GR" sz="1500" dirty="0" err="1">
                <a:effectLst/>
                <a:latin typeface="ArialMT"/>
              </a:rPr>
              <a:t>κορυφής</a:t>
            </a:r>
            <a:r>
              <a:rPr lang="el-GR" sz="1500" dirty="0">
                <a:effectLst/>
                <a:latin typeface="ArialMT"/>
              </a:rPr>
              <a:t> σ’ </a:t>
            </a:r>
            <a:r>
              <a:rPr lang="el-GR" sz="1500" dirty="0" err="1">
                <a:effectLst/>
                <a:latin typeface="ArialMT"/>
              </a:rPr>
              <a:t>αυτο</a:t>
            </a:r>
            <a:r>
              <a:rPr lang="el-GR" sz="1500" dirty="0">
                <a:effectLst/>
                <a:latin typeface="ArialMT"/>
              </a:rPr>
              <a:t>́ </a:t>
            </a:r>
            <a:r>
              <a:rPr lang="el-GR" sz="1500" dirty="0" err="1">
                <a:effectLst/>
                <a:latin typeface="ArialMT"/>
              </a:rPr>
              <a:t>είναι</a:t>
            </a:r>
            <a:r>
              <a:rPr lang="el-GR" sz="1500" dirty="0">
                <a:effectLst/>
                <a:latin typeface="ArialMT"/>
              </a:rPr>
              <a:t> 55° και </a:t>
            </a:r>
            <a:r>
              <a:rPr lang="el-GR" sz="1500" dirty="0" err="1">
                <a:effectLst/>
                <a:latin typeface="ArialMT"/>
              </a:rPr>
              <a:t>όλες</a:t>
            </a:r>
            <a:r>
              <a:rPr lang="el-GR" sz="1500" dirty="0">
                <a:effectLst/>
                <a:latin typeface="ArialMT"/>
              </a:rPr>
              <a:t> οι </a:t>
            </a:r>
            <a:r>
              <a:rPr lang="el-GR" sz="1500" dirty="0" err="1">
                <a:effectLst/>
                <a:latin typeface="ArialMT"/>
              </a:rPr>
              <a:t>διαστάσεις</a:t>
            </a:r>
            <a:r>
              <a:rPr lang="el-GR" sz="1500" dirty="0">
                <a:effectLst/>
                <a:latin typeface="ArialMT"/>
              </a:rPr>
              <a:t> του σε </a:t>
            </a:r>
            <a:r>
              <a:rPr lang="el-GR" sz="1500" b="1" dirty="0" err="1">
                <a:effectLst/>
                <a:latin typeface="Arial" panose="020B0604020202020204" pitchFamily="34" charset="0"/>
              </a:rPr>
              <a:t>ίντσες</a:t>
            </a:r>
            <a:r>
              <a:rPr lang="el-GR" sz="1500" b="1" dirty="0">
                <a:effectLst/>
                <a:latin typeface="Arial" panose="020B0604020202020204" pitchFamily="34" charset="0"/>
              </a:rPr>
              <a:t> </a:t>
            </a:r>
            <a:r>
              <a:rPr lang="en" sz="1500" dirty="0">
                <a:effectLst/>
                <a:latin typeface="ArialMT"/>
              </a:rPr>
              <a:t>. </a:t>
            </a:r>
            <a:endParaRPr lang="el-GR" sz="1500" dirty="0">
              <a:effectLst/>
              <a:latin typeface="ArialMT"/>
            </a:endParaRPr>
          </a:p>
          <a:p>
            <a:pPr marL="914400" lvl="2" indent="0">
              <a:buNone/>
            </a:pPr>
            <a:endParaRPr lang="en" sz="1500" dirty="0"/>
          </a:p>
          <a:p>
            <a:r>
              <a:rPr lang="en" sz="1500" b="1" dirty="0">
                <a:effectLst/>
                <a:latin typeface="Arial" panose="020B0604020202020204" pitchFamily="34" charset="0"/>
              </a:rPr>
              <a:t>To </a:t>
            </a:r>
            <a:r>
              <a:rPr lang="el-GR" sz="1500" b="1" dirty="0" err="1">
                <a:effectLst/>
                <a:latin typeface="Arial" panose="020B0604020202020204" pitchFamily="34" charset="0"/>
              </a:rPr>
              <a:t>τραπεζοειδές</a:t>
            </a:r>
            <a:endParaRPr lang="el-GR" sz="1500" dirty="0">
              <a:effectLst/>
              <a:latin typeface="ArialMT"/>
            </a:endParaRPr>
          </a:p>
          <a:p>
            <a:pPr marL="0" indent="0">
              <a:buNone/>
            </a:pPr>
            <a:r>
              <a:rPr lang="el-GR" sz="1500" dirty="0" err="1">
                <a:effectLst/>
                <a:latin typeface="ArialMT"/>
              </a:rPr>
              <a:t>χρησιμοποιείται</a:t>
            </a:r>
            <a:r>
              <a:rPr lang="el-GR" sz="1500" dirty="0">
                <a:effectLst/>
                <a:latin typeface="ArialMT"/>
              </a:rPr>
              <a:t> στους </a:t>
            </a:r>
            <a:r>
              <a:rPr lang="el-GR" sz="1500" dirty="0" err="1">
                <a:effectLst/>
                <a:latin typeface="ArialMT"/>
              </a:rPr>
              <a:t>κοχλίες</a:t>
            </a:r>
            <a:r>
              <a:rPr lang="el-GR" sz="1500" dirty="0">
                <a:effectLst/>
                <a:latin typeface="ArialMT"/>
              </a:rPr>
              <a:t> </a:t>
            </a:r>
            <a:r>
              <a:rPr lang="el-GR" sz="1500" dirty="0" err="1">
                <a:effectLst/>
                <a:latin typeface="ArialMT"/>
              </a:rPr>
              <a:t>κίνησης</a:t>
            </a:r>
            <a:r>
              <a:rPr lang="el-GR" sz="1500" dirty="0">
                <a:effectLst/>
                <a:latin typeface="ArialMT"/>
              </a:rPr>
              <a:t>, </a:t>
            </a:r>
            <a:r>
              <a:rPr lang="el-GR" sz="1500" dirty="0" err="1">
                <a:effectLst/>
                <a:latin typeface="ArialMT"/>
              </a:rPr>
              <a:t>επειδη</a:t>
            </a:r>
            <a:r>
              <a:rPr lang="el-GR" sz="1500" dirty="0">
                <a:effectLst/>
                <a:latin typeface="ArialMT"/>
              </a:rPr>
              <a:t>́ </a:t>
            </a:r>
            <a:r>
              <a:rPr lang="el-GR" sz="1500" dirty="0" err="1">
                <a:effectLst/>
                <a:latin typeface="ArialMT"/>
              </a:rPr>
              <a:t>έχει</a:t>
            </a:r>
            <a:r>
              <a:rPr lang="el-GR" sz="1500" dirty="0">
                <a:effectLst/>
                <a:latin typeface="ArialMT"/>
              </a:rPr>
              <a:t> </a:t>
            </a:r>
            <a:r>
              <a:rPr lang="el-GR" sz="1500" dirty="0" err="1">
                <a:effectLst/>
                <a:latin typeface="ArialMT"/>
              </a:rPr>
              <a:t>μεγάλη</a:t>
            </a:r>
            <a:r>
              <a:rPr lang="el-GR" sz="1500" dirty="0">
                <a:effectLst/>
                <a:latin typeface="ArialMT"/>
              </a:rPr>
              <a:t> </a:t>
            </a:r>
            <a:r>
              <a:rPr lang="el-GR" sz="1500" dirty="0" err="1">
                <a:effectLst/>
                <a:latin typeface="ArialMT"/>
              </a:rPr>
              <a:t>διατομη</a:t>
            </a:r>
            <a:r>
              <a:rPr lang="el-GR" sz="1500" dirty="0">
                <a:effectLst/>
                <a:latin typeface="ArialMT"/>
              </a:rPr>
              <a:t>́. </a:t>
            </a:r>
            <a:endParaRPr lang="el-GR" sz="1500" dirty="0"/>
          </a:p>
          <a:p>
            <a:r>
              <a:rPr lang="el-GR" sz="1500" b="1" dirty="0">
                <a:effectLst/>
                <a:latin typeface="Arial" panose="020B0604020202020204" pitchFamily="34" charset="0"/>
              </a:rPr>
              <a:t>Το </a:t>
            </a:r>
            <a:r>
              <a:rPr lang="el-GR" sz="1500" b="1" dirty="0" err="1">
                <a:effectLst/>
                <a:latin typeface="Arial" panose="020B0604020202020204" pitchFamily="34" charset="0"/>
              </a:rPr>
              <a:t>πριονοειδές</a:t>
            </a:r>
            <a:r>
              <a:rPr lang="el-GR" sz="1500" b="1" dirty="0">
                <a:effectLst/>
                <a:latin typeface="Arial" panose="020B0604020202020204" pitchFamily="34" charset="0"/>
              </a:rPr>
              <a:t> </a:t>
            </a:r>
            <a:r>
              <a:rPr lang="el-GR" sz="1500" dirty="0" err="1">
                <a:effectLst/>
                <a:latin typeface="ArialMT"/>
              </a:rPr>
              <a:t>σπείρωμα</a:t>
            </a:r>
            <a:r>
              <a:rPr lang="el-GR" sz="1500" dirty="0">
                <a:effectLst/>
                <a:latin typeface="ArialMT"/>
              </a:rPr>
              <a:t> </a:t>
            </a:r>
            <a:r>
              <a:rPr lang="el-GR" sz="1500" dirty="0" err="1">
                <a:effectLst/>
                <a:latin typeface="ArialMT"/>
              </a:rPr>
              <a:t>μπορει</a:t>
            </a:r>
            <a:r>
              <a:rPr lang="el-GR" sz="1500" dirty="0">
                <a:effectLst/>
                <a:latin typeface="ArialMT"/>
              </a:rPr>
              <a:t>́ να </a:t>
            </a:r>
            <a:r>
              <a:rPr lang="el-GR" sz="1500" dirty="0" err="1">
                <a:effectLst/>
                <a:latin typeface="ArialMT"/>
              </a:rPr>
              <a:t>δεχθει</a:t>
            </a:r>
            <a:r>
              <a:rPr lang="el-GR" sz="1500" dirty="0">
                <a:effectLst/>
                <a:latin typeface="ArialMT"/>
              </a:rPr>
              <a:t>́ </a:t>
            </a:r>
            <a:r>
              <a:rPr lang="el-GR" sz="1500" dirty="0" err="1">
                <a:effectLst/>
                <a:latin typeface="ArialMT"/>
              </a:rPr>
              <a:t>μεγάλες</a:t>
            </a:r>
            <a:r>
              <a:rPr lang="el-GR" sz="1500" dirty="0">
                <a:effectLst/>
                <a:latin typeface="ArialMT"/>
              </a:rPr>
              <a:t> </a:t>
            </a:r>
            <a:r>
              <a:rPr lang="el-GR" sz="1500" dirty="0" err="1">
                <a:effectLst/>
                <a:latin typeface="ArialMT"/>
              </a:rPr>
              <a:t>αξονικές</a:t>
            </a:r>
            <a:r>
              <a:rPr lang="el-GR" sz="1500" dirty="0">
                <a:effectLst/>
                <a:latin typeface="ArialMT"/>
              </a:rPr>
              <a:t> </a:t>
            </a:r>
            <a:r>
              <a:rPr lang="el-GR" sz="1500" dirty="0" err="1">
                <a:effectLst/>
                <a:latin typeface="ArialMT"/>
              </a:rPr>
              <a:t>δυνάμεις</a:t>
            </a:r>
            <a:r>
              <a:rPr lang="el-GR" sz="1500" dirty="0">
                <a:effectLst/>
                <a:latin typeface="ArialMT"/>
              </a:rPr>
              <a:t> σε </a:t>
            </a:r>
            <a:r>
              <a:rPr lang="el-GR" sz="1500" dirty="0" err="1">
                <a:effectLst/>
                <a:latin typeface="ArialMT"/>
              </a:rPr>
              <a:t>μία</a:t>
            </a:r>
            <a:r>
              <a:rPr lang="el-GR" sz="1500" dirty="0">
                <a:effectLst/>
                <a:latin typeface="ArialMT"/>
              </a:rPr>
              <a:t> </a:t>
            </a:r>
            <a:r>
              <a:rPr lang="el-GR" sz="1500" dirty="0" err="1">
                <a:effectLst/>
                <a:latin typeface="ArialMT"/>
              </a:rPr>
              <a:t>μόνο</a:t>
            </a:r>
            <a:r>
              <a:rPr lang="el-GR" sz="1500" dirty="0">
                <a:effectLst/>
                <a:latin typeface="ArialMT"/>
              </a:rPr>
              <a:t> </a:t>
            </a:r>
            <a:r>
              <a:rPr lang="el-GR" sz="1500" dirty="0" err="1">
                <a:effectLst/>
                <a:latin typeface="ArialMT"/>
              </a:rPr>
              <a:t>κατεύθυνση</a:t>
            </a:r>
            <a:r>
              <a:rPr lang="el-GR" sz="1500" dirty="0">
                <a:effectLst/>
                <a:latin typeface="ArialMT"/>
              </a:rPr>
              <a:t>. </a:t>
            </a:r>
            <a:endParaRPr lang="el-GR" sz="1500" dirty="0"/>
          </a:p>
          <a:p>
            <a:r>
              <a:rPr lang="el-GR" sz="1500" b="1" dirty="0">
                <a:effectLst/>
                <a:latin typeface="Arial" panose="020B0604020202020204" pitchFamily="34" charset="0"/>
              </a:rPr>
              <a:t>Τα </a:t>
            </a:r>
            <a:r>
              <a:rPr lang="el-GR" sz="1500" b="1" dirty="0" err="1">
                <a:effectLst/>
                <a:latin typeface="Arial" panose="020B0604020202020204" pitchFamily="34" charset="0"/>
              </a:rPr>
              <a:t>ειδικα</a:t>
            </a:r>
            <a:r>
              <a:rPr lang="el-GR" sz="1500" b="1" dirty="0">
                <a:effectLst/>
                <a:latin typeface="Arial" panose="020B0604020202020204" pitchFamily="34" charset="0"/>
              </a:rPr>
              <a:t>́ </a:t>
            </a:r>
            <a:r>
              <a:rPr lang="el-GR" sz="1500" b="1" dirty="0" err="1">
                <a:effectLst/>
                <a:latin typeface="Arial" panose="020B0604020202020204" pitchFamily="34" charset="0"/>
              </a:rPr>
              <a:t>σπειρώματα</a:t>
            </a:r>
            <a:r>
              <a:rPr lang="el-GR" sz="1500" b="1" dirty="0">
                <a:effectLst/>
                <a:latin typeface="Arial" panose="020B0604020202020204" pitchFamily="34" charset="0"/>
              </a:rPr>
              <a:t> </a:t>
            </a:r>
            <a:r>
              <a:rPr lang="el-GR" sz="1500" dirty="0" err="1">
                <a:effectLst/>
                <a:latin typeface="ArialMT"/>
              </a:rPr>
              <a:t>χρησιμοποιούνται</a:t>
            </a:r>
            <a:r>
              <a:rPr lang="el-GR" sz="1500" dirty="0">
                <a:effectLst/>
                <a:latin typeface="ArialMT"/>
              </a:rPr>
              <a:t> σε </a:t>
            </a:r>
            <a:r>
              <a:rPr lang="el-GR" sz="1500" dirty="0" err="1">
                <a:effectLst/>
                <a:latin typeface="ArialMT"/>
              </a:rPr>
              <a:t>λεπτα</a:t>
            </a:r>
            <a:r>
              <a:rPr lang="el-GR" sz="1500" dirty="0">
                <a:effectLst/>
                <a:latin typeface="ArialMT"/>
              </a:rPr>
              <a:t>́ </a:t>
            </a:r>
            <a:r>
              <a:rPr lang="el-GR" sz="1500" dirty="0" err="1">
                <a:effectLst/>
                <a:latin typeface="ArialMT"/>
              </a:rPr>
              <a:t>ελάσματα</a:t>
            </a:r>
            <a:r>
              <a:rPr lang="el-GR" sz="1500" dirty="0">
                <a:effectLst/>
                <a:latin typeface="ArialMT"/>
              </a:rPr>
              <a:t>, στους </a:t>
            </a:r>
            <a:r>
              <a:rPr lang="el-GR" sz="1500" dirty="0" err="1">
                <a:effectLst/>
                <a:latin typeface="ArialMT"/>
              </a:rPr>
              <a:t>ηλεκτρικούς</a:t>
            </a:r>
            <a:r>
              <a:rPr lang="el-GR" sz="1500" dirty="0">
                <a:effectLst/>
                <a:latin typeface="ArialMT"/>
              </a:rPr>
              <a:t> </a:t>
            </a:r>
            <a:r>
              <a:rPr lang="el-GR" sz="1500" dirty="0" err="1">
                <a:effectLst/>
                <a:latin typeface="ArialMT"/>
              </a:rPr>
              <a:t>λαμπτήρες</a:t>
            </a:r>
            <a:r>
              <a:rPr lang="el-GR" sz="1500" dirty="0">
                <a:effectLst/>
                <a:latin typeface="ArialMT"/>
              </a:rPr>
              <a:t> και για </a:t>
            </a:r>
            <a:r>
              <a:rPr lang="el-GR" sz="1500" dirty="0" err="1">
                <a:effectLst/>
                <a:latin typeface="ArialMT"/>
              </a:rPr>
              <a:t>κοχλίες</a:t>
            </a:r>
            <a:r>
              <a:rPr lang="el-GR" sz="1500" dirty="0">
                <a:effectLst/>
                <a:latin typeface="ArialMT"/>
              </a:rPr>
              <a:t> που </a:t>
            </a:r>
            <a:r>
              <a:rPr lang="el-GR" sz="1500" dirty="0" err="1">
                <a:effectLst/>
                <a:latin typeface="ArialMT"/>
              </a:rPr>
              <a:t>φθείρονται</a:t>
            </a:r>
            <a:r>
              <a:rPr lang="el-GR" sz="1500" dirty="0">
                <a:effectLst/>
                <a:latin typeface="ArialMT"/>
              </a:rPr>
              <a:t> </a:t>
            </a:r>
            <a:r>
              <a:rPr lang="el-GR" sz="1500" dirty="0" err="1">
                <a:effectLst/>
                <a:latin typeface="ArialMT"/>
              </a:rPr>
              <a:t>εύκολα</a:t>
            </a:r>
            <a:r>
              <a:rPr lang="el-GR" sz="1500" dirty="0">
                <a:effectLst/>
                <a:latin typeface="ArialMT"/>
              </a:rPr>
              <a:t>. </a:t>
            </a:r>
            <a:endParaRPr lang="el-GR" sz="1500" dirty="0"/>
          </a:p>
          <a:p>
            <a:pPr marL="0" indent="0">
              <a:buNone/>
            </a:pPr>
            <a:endParaRPr lang="el-GR" sz="1500" b="1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l-GR" sz="1500" dirty="0"/>
          </a:p>
        </p:txBody>
      </p:sp>
    </p:spTree>
    <p:extLst>
      <p:ext uri="{BB962C8B-B14F-4D97-AF65-F5344CB8AC3E}">
        <p14:creationId xmlns:p14="http://schemas.microsoft.com/office/powerpoint/2010/main" val="562884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FDFAFFAD-9E67-6E32-C173-11EAB84E6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el-GR" sz="2800" b="1" err="1">
                <a:effectLst/>
                <a:latin typeface="Arial" panose="020B0604020202020204" pitchFamily="34" charset="0"/>
              </a:rPr>
              <a:t>Περιγραφη</a:t>
            </a:r>
            <a:r>
              <a:rPr lang="el-GR" sz="2800" b="1">
                <a:effectLst/>
                <a:latin typeface="Arial" panose="020B0604020202020204" pitchFamily="34" charset="0"/>
              </a:rPr>
              <a:t>́ - </a:t>
            </a:r>
            <a:r>
              <a:rPr lang="el-GR" sz="2800" b="1" err="1">
                <a:effectLst/>
                <a:latin typeface="Arial" panose="020B0604020202020204" pitchFamily="34" charset="0"/>
              </a:rPr>
              <a:t>κατασκευαστικα</a:t>
            </a:r>
            <a:r>
              <a:rPr lang="el-GR" sz="2800" b="1">
                <a:effectLst/>
                <a:latin typeface="Arial" panose="020B0604020202020204" pitchFamily="34" charset="0"/>
              </a:rPr>
              <a:t>́ </a:t>
            </a:r>
            <a:r>
              <a:rPr lang="el-GR" sz="2800" b="1" err="1">
                <a:effectLst/>
                <a:latin typeface="Arial" panose="020B0604020202020204" pitchFamily="34" charset="0"/>
              </a:rPr>
              <a:t>στοιχεία</a:t>
            </a:r>
            <a:r>
              <a:rPr lang="el-GR" sz="2800" b="1">
                <a:effectLst/>
                <a:latin typeface="Arial" panose="020B0604020202020204" pitchFamily="34" charset="0"/>
              </a:rPr>
              <a:t> </a:t>
            </a:r>
            <a:r>
              <a:rPr lang="el-GR" sz="2800" b="1" err="1">
                <a:effectLst/>
                <a:latin typeface="Arial" panose="020B0604020202020204" pitchFamily="34" charset="0"/>
              </a:rPr>
              <a:t>περικοχλίου</a:t>
            </a:r>
            <a:r>
              <a:rPr lang="el-GR" sz="2800" b="1">
                <a:effectLst/>
                <a:latin typeface="Arial" panose="020B0604020202020204" pitchFamily="34" charset="0"/>
              </a:rPr>
              <a:t> </a:t>
            </a:r>
            <a:br>
              <a:rPr lang="el-GR" sz="2800"/>
            </a:br>
            <a:endParaRPr lang="el-GR" sz="280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97609F1-C397-D88B-2475-BFDA711AD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954" y="1621880"/>
            <a:ext cx="6090832" cy="45550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>
                <a:effectLst/>
                <a:latin typeface="ArialMT"/>
              </a:rPr>
              <a:t>Το </a:t>
            </a:r>
            <a:r>
              <a:rPr lang="el-GR" sz="1800" dirty="0" err="1">
                <a:effectLst/>
                <a:latin typeface="ArialMT"/>
              </a:rPr>
              <a:t>περικόχλιο</a:t>
            </a:r>
            <a:r>
              <a:rPr lang="el-GR" sz="1800" dirty="0">
                <a:effectLst/>
                <a:latin typeface="ArialMT"/>
              </a:rPr>
              <a:t> (ή </a:t>
            </a:r>
            <a:r>
              <a:rPr lang="el-GR" sz="1800" dirty="0" err="1">
                <a:effectLst/>
                <a:latin typeface="ArialMT"/>
              </a:rPr>
              <a:t>παξιμάδι</a:t>
            </a:r>
            <a:r>
              <a:rPr lang="el-GR" sz="1800" dirty="0">
                <a:effectLst/>
                <a:latin typeface="ArialMT"/>
              </a:rPr>
              <a:t>) δεν </a:t>
            </a:r>
            <a:r>
              <a:rPr lang="el-GR" sz="1800" dirty="0" err="1">
                <a:effectLst/>
                <a:latin typeface="ArialMT"/>
              </a:rPr>
              <a:t>είναι</a:t>
            </a:r>
            <a:r>
              <a:rPr lang="el-GR" sz="1800" dirty="0">
                <a:effectLst/>
                <a:latin typeface="ArialMT"/>
              </a:rPr>
              <a:t> </a:t>
            </a:r>
            <a:r>
              <a:rPr lang="el-GR" sz="1800" dirty="0" err="1">
                <a:effectLst/>
                <a:latin typeface="ArialMT"/>
              </a:rPr>
              <a:t>τίποτε</a:t>
            </a:r>
            <a:r>
              <a:rPr lang="el-GR" sz="1800" dirty="0">
                <a:effectLst/>
                <a:latin typeface="ArialMT"/>
              </a:rPr>
              <a:t> </a:t>
            </a:r>
            <a:r>
              <a:rPr lang="el-GR" sz="1800" dirty="0" err="1">
                <a:effectLst/>
                <a:latin typeface="ArialMT"/>
              </a:rPr>
              <a:t>περισσότερο</a:t>
            </a:r>
            <a:r>
              <a:rPr lang="el-GR" sz="1800" dirty="0">
                <a:effectLst/>
                <a:latin typeface="ArialMT"/>
              </a:rPr>
              <a:t> </a:t>
            </a:r>
            <a:r>
              <a:rPr lang="el-GR" sz="1800" dirty="0" err="1">
                <a:effectLst/>
                <a:latin typeface="ArialMT"/>
              </a:rPr>
              <a:t>απο</a:t>
            </a:r>
            <a:r>
              <a:rPr lang="el-GR" sz="1800" dirty="0">
                <a:effectLst/>
                <a:latin typeface="ArialMT"/>
              </a:rPr>
              <a:t>́ </a:t>
            </a:r>
            <a:r>
              <a:rPr lang="el-GR" sz="1800" dirty="0" err="1">
                <a:effectLst/>
                <a:latin typeface="ArialMT"/>
              </a:rPr>
              <a:t>ένα</a:t>
            </a:r>
            <a:r>
              <a:rPr lang="el-GR" sz="1800" dirty="0">
                <a:effectLst/>
                <a:latin typeface="ArialMT"/>
              </a:rPr>
              <a:t> </a:t>
            </a:r>
            <a:r>
              <a:rPr lang="el-GR" sz="1800" dirty="0" err="1">
                <a:effectLst/>
                <a:latin typeface="ArialMT"/>
              </a:rPr>
              <a:t>σωλήνα</a:t>
            </a:r>
            <a:r>
              <a:rPr lang="el-GR" sz="1800" dirty="0">
                <a:effectLst/>
                <a:latin typeface="ArialMT"/>
              </a:rPr>
              <a:t> που </a:t>
            </a:r>
            <a:r>
              <a:rPr lang="el-GR" sz="1800" dirty="0" err="1">
                <a:effectLst/>
                <a:latin typeface="ArialMT"/>
              </a:rPr>
              <a:t>φέρει</a:t>
            </a:r>
            <a:r>
              <a:rPr lang="el-GR" sz="1800" dirty="0">
                <a:effectLst/>
                <a:latin typeface="ArialMT"/>
              </a:rPr>
              <a:t> στο </a:t>
            </a:r>
            <a:r>
              <a:rPr lang="el-GR" sz="1800" dirty="0" err="1">
                <a:effectLst/>
                <a:latin typeface="ArialMT"/>
              </a:rPr>
              <a:t>εσωτερικο</a:t>
            </a:r>
            <a:r>
              <a:rPr lang="el-GR" sz="1800" dirty="0">
                <a:effectLst/>
                <a:latin typeface="ArialMT"/>
              </a:rPr>
              <a:t>́ του </a:t>
            </a:r>
            <a:r>
              <a:rPr lang="el-GR" sz="1800" dirty="0" err="1">
                <a:effectLst/>
                <a:latin typeface="ArialMT"/>
              </a:rPr>
              <a:t>σπείρωμα</a:t>
            </a:r>
            <a:r>
              <a:rPr lang="el-GR" sz="1800" dirty="0">
                <a:effectLst/>
                <a:latin typeface="ArialMT"/>
              </a:rPr>
              <a:t>. </a:t>
            </a:r>
            <a:endParaRPr lang="el-GR" dirty="0"/>
          </a:p>
          <a:p>
            <a:pPr marL="0" indent="0">
              <a:buNone/>
            </a:pPr>
            <a:r>
              <a:rPr lang="el-GR" sz="1800" dirty="0">
                <a:effectLst/>
                <a:latin typeface="ArialMT"/>
              </a:rPr>
              <a:t>Οι </a:t>
            </a:r>
            <a:r>
              <a:rPr lang="el-GR" sz="1800" dirty="0" err="1">
                <a:effectLst/>
                <a:latin typeface="ArialMT"/>
              </a:rPr>
              <a:t>διαστάσεις</a:t>
            </a:r>
            <a:r>
              <a:rPr lang="el-GR" sz="1800" dirty="0">
                <a:effectLst/>
                <a:latin typeface="ArialMT"/>
              </a:rPr>
              <a:t> του </a:t>
            </a:r>
            <a:r>
              <a:rPr lang="el-GR" sz="1800" dirty="0" err="1">
                <a:effectLst/>
                <a:latin typeface="ArialMT"/>
              </a:rPr>
              <a:t>περικοχλίου</a:t>
            </a:r>
            <a:r>
              <a:rPr lang="el-GR" sz="1800" dirty="0">
                <a:effectLst/>
                <a:latin typeface="ArialMT"/>
              </a:rPr>
              <a:t>, </a:t>
            </a:r>
            <a:r>
              <a:rPr lang="el-GR" sz="1800" dirty="0" err="1">
                <a:effectLst/>
                <a:latin typeface="ArialMT"/>
              </a:rPr>
              <a:t>εκτός</a:t>
            </a:r>
            <a:r>
              <a:rPr lang="el-GR" sz="1800" dirty="0">
                <a:effectLst/>
                <a:latin typeface="ArialMT"/>
              </a:rPr>
              <a:t> </a:t>
            </a:r>
            <a:r>
              <a:rPr lang="el-GR" sz="1800" dirty="0" err="1">
                <a:effectLst/>
                <a:latin typeface="ArialMT"/>
              </a:rPr>
              <a:t>απο</a:t>
            </a:r>
            <a:r>
              <a:rPr lang="el-GR" sz="1800" dirty="0">
                <a:effectLst/>
                <a:latin typeface="ArialMT"/>
              </a:rPr>
              <a:t>́ </a:t>
            </a:r>
            <a:r>
              <a:rPr lang="el-GR" sz="1800" dirty="0" err="1">
                <a:effectLst/>
                <a:latin typeface="ArialMT"/>
              </a:rPr>
              <a:t>αυτές</a:t>
            </a:r>
            <a:r>
              <a:rPr lang="el-GR" sz="1800" dirty="0">
                <a:effectLst/>
                <a:latin typeface="ArialMT"/>
              </a:rPr>
              <a:t> που </a:t>
            </a:r>
            <a:r>
              <a:rPr lang="el-GR" sz="1800" dirty="0" err="1">
                <a:effectLst/>
                <a:latin typeface="ArialMT"/>
              </a:rPr>
              <a:t>αφορούν</a:t>
            </a:r>
            <a:r>
              <a:rPr lang="el-GR" sz="1800" dirty="0">
                <a:effectLst/>
                <a:latin typeface="ArialMT"/>
              </a:rPr>
              <a:t> το </a:t>
            </a:r>
            <a:r>
              <a:rPr lang="el-GR" sz="1800" dirty="0" err="1">
                <a:effectLst/>
                <a:latin typeface="ArialMT"/>
              </a:rPr>
              <a:t>σπείρωμα</a:t>
            </a:r>
            <a:r>
              <a:rPr lang="el-GR" sz="1800" dirty="0">
                <a:effectLst/>
                <a:latin typeface="ArialMT"/>
              </a:rPr>
              <a:t> και </a:t>
            </a:r>
            <a:r>
              <a:rPr lang="el-GR" sz="1800" dirty="0" err="1">
                <a:effectLst/>
                <a:latin typeface="ArialMT"/>
              </a:rPr>
              <a:t>έχουν</a:t>
            </a:r>
            <a:r>
              <a:rPr lang="el-GR" sz="1800" dirty="0">
                <a:effectLst/>
                <a:latin typeface="ArialMT"/>
              </a:rPr>
              <a:t> </a:t>
            </a:r>
            <a:r>
              <a:rPr lang="el-GR" sz="1800" dirty="0" err="1">
                <a:effectLst/>
                <a:latin typeface="ArialMT"/>
              </a:rPr>
              <a:t>αναφερθει</a:t>
            </a:r>
            <a:r>
              <a:rPr lang="el-GR" sz="1800" dirty="0">
                <a:effectLst/>
                <a:latin typeface="ArialMT"/>
              </a:rPr>
              <a:t>́ </a:t>
            </a:r>
            <a:r>
              <a:rPr lang="el-GR" sz="1800" dirty="0" err="1">
                <a:effectLst/>
                <a:latin typeface="ArialMT"/>
              </a:rPr>
              <a:t>παραπάνω</a:t>
            </a:r>
            <a:r>
              <a:rPr lang="el-GR" sz="1800" dirty="0">
                <a:effectLst/>
                <a:latin typeface="ArialMT"/>
              </a:rPr>
              <a:t>, </a:t>
            </a:r>
            <a:r>
              <a:rPr lang="el-GR" sz="1800" dirty="0" err="1">
                <a:effectLst/>
                <a:latin typeface="ArialMT"/>
              </a:rPr>
              <a:t>είναι</a:t>
            </a:r>
            <a:r>
              <a:rPr lang="el-GR" sz="1800" dirty="0">
                <a:effectLst/>
                <a:latin typeface="ArialMT"/>
              </a:rPr>
              <a:t> οι </a:t>
            </a:r>
            <a:r>
              <a:rPr lang="el-GR" sz="1800" dirty="0" err="1">
                <a:effectLst/>
                <a:latin typeface="ArialMT"/>
              </a:rPr>
              <a:t>εξής</a:t>
            </a:r>
            <a:r>
              <a:rPr lang="el-GR" sz="1800" dirty="0">
                <a:effectLst/>
                <a:latin typeface="ArialMT"/>
              </a:rPr>
              <a:t>: </a:t>
            </a:r>
            <a:endParaRPr lang="el-GR" dirty="0"/>
          </a:p>
          <a:p>
            <a:r>
              <a:rPr lang="en" sz="1800" b="1" dirty="0">
                <a:effectLst/>
                <a:latin typeface="Arial" panose="020B0604020202020204" pitchFamily="34" charset="0"/>
              </a:rPr>
              <a:t>m </a:t>
            </a:r>
            <a:r>
              <a:rPr lang="en" sz="1800" dirty="0">
                <a:effectLst/>
                <a:latin typeface="ArialMT"/>
              </a:rPr>
              <a:t>= </a:t>
            </a:r>
            <a:r>
              <a:rPr lang="el-GR" sz="1800" dirty="0">
                <a:effectLst/>
                <a:latin typeface="ArialMT"/>
              </a:rPr>
              <a:t>Το </a:t>
            </a:r>
            <a:r>
              <a:rPr lang="el-GR" sz="1800" dirty="0" err="1">
                <a:effectLst/>
                <a:latin typeface="ArialMT"/>
              </a:rPr>
              <a:t>ύψος</a:t>
            </a:r>
            <a:r>
              <a:rPr lang="el-GR" sz="1800" dirty="0">
                <a:effectLst/>
                <a:latin typeface="ArialMT"/>
              </a:rPr>
              <a:t> του </a:t>
            </a:r>
            <a:r>
              <a:rPr lang="el-GR" sz="1800" dirty="0" err="1">
                <a:effectLst/>
                <a:latin typeface="ArialMT"/>
              </a:rPr>
              <a:t>περικοχλίου</a:t>
            </a:r>
            <a:endParaRPr lang="el-GR" sz="1800" dirty="0">
              <a:latin typeface="ArialMT"/>
            </a:endParaRPr>
          </a:p>
          <a:p>
            <a:r>
              <a:rPr lang="en" sz="1800" b="1" dirty="0">
                <a:effectLst/>
                <a:latin typeface="Arial" panose="020B0604020202020204" pitchFamily="34" charset="0"/>
              </a:rPr>
              <a:t>S </a:t>
            </a:r>
            <a:r>
              <a:rPr lang="en" sz="1800" dirty="0">
                <a:effectLst/>
                <a:latin typeface="ArialMT"/>
              </a:rPr>
              <a:t>= H </a:t>
            </a:r>
            <a:r>
              <a:rPr lang="el-GR" sz="1800" dirty="0" err="1">
                <a:effectLst/>
                <a:latin typeface="ArialMT"/>
              </a:rPr>
              <a:t>απόσταση</a:t>
            </a:r>
            <a:r>
              <a:rPr lang="el-GR" sz="1800" dirty="0">
                <a:effectLst/>
                <a:latin typeface="ArialMT"/>
              </a:rPr>
              <a:t> </a:t>
            </a:r>
            <a:r>
              <a:rPr lang="el-GR" sz="1800" dirty="0" err="1">
                <a:effectLst/>
                <a:latin typeface="ArialMT"/>
              </a:rPr>
              <a:t>μεταξυ</a:t>
            </a:r>
            <a:r>
              <a:rPr lang="el-GR" sz="1800" dirty="0">
                <a:effectLst/>
                <a:latin typeface="ArialMT"/>
              </a:rPr>
              <a:t>́ των </a:t>
            </a:r>
            <a:r>
              <a:rPr lang="el-GR" sz="1800" dirty="0" err="1">
                <a:effectLst/>
                <a:latin typeface="ArialMT"/>
              </a:rPr>
              <a:t>δύο</a:t>
            </a:r>
            <a:r>
              <a:rPr lang="el-GR" sz="1800" dirty="0">
                <a:effectLst/>
                <a:latin typeface="ArialMT"/>
              </a:rPr>
              <a:t> </a:t>
            </a:r>
            <a:r>
              <a:rPr lang="el-GR" sz="1800" dirty="0" err="1">
                <a:effectLst/>
                <a:latin typeface="ArialMT"/>
              </a:rPr>
              <a:t>απέναντι</a:t>
            </a:r>
            <a:r>
              <a:rPr lang="el-GR" sz="1800" dirty="0">
                <a:effectLst/>
                <a:latin typeface="ArialMT"/>
              </a:rPr>
              <a:t> </a:t>
            </a:r>
            <a:r>
              <a:rPr lang="el-GR" sz="1800" dirty="0" err="1">
                <a:effectLst/>
                <a:latin typeface="ArialMT"/>
              </a:rPr>
              <a:t>πλευρών</a:t>
            </a:r>
            <a:r>
              <a:rPr lang="el-GR" sz="1800" dirty="0">
                <a:effectLst/>
                <a:latin typeface="ArialMT"/>
              </a:rPr>
              <a:t> του </a:t>
            </a:r>
            <a:r>
              <a:rPr lang="el-GR" sz="1800" dirty="0" err="1">
                <a:effectLst/>
                <a:latin typeface="ArialMT"/>
              </a:rPr>
              <a:t>εξαγώνου</a:t>
            </a:r>
            <a:r>
              <a:rPr lang="el-GR" sz="1800" dirty="0">
                <a:effectLst/>
                <a:latin typeface="ArialMT"/>
              </a:rPr>
              <a:t> </a:t>
            </a:r>
          </a:p>
          <a:p>
            <a:r>
              <a:rPr lang="en" sz="1800" b="1" dirty="0">
                <a:effectLst/>
                <a:latin typeface="Arial" panose="020B0604020202020204" pitchFamily="34" charset="0"/>
              </a:rPr>
              <a:t>e </a:t>
            </a:r>
            <a:r>
              <a:rPr lang="en" sz="1800" dirty="0">
                <a:effectLst/>
                <a:latin typeface="ArialMT"/>
              </a:rPr>
              <a:t>= H </a:t>
            </a:r>
            <a:r>
              <a:rPr lang="el-GR" sz="1800" dirty="0" err="1">
                <a:effectLst/>
                <a:latin typeface="ArialMT"/>
              </a:rPr>
              <a:t>απόσταση</a:t>
            </a:r>
            <a:r>
              <a:rPr lang="el-GR" sz="1800" dirty="0">
                <a:effectLst/>
                <a:latin typeface="ArialMT"/>
              </a:rPr>
              <a:t> </a:t>
            </a:r>
            <a:r>
              <a:rPr lang="el-GR" sz="1800" dirty="0" err="1">
                <a:effectLst/>
                <a:latin typeface="ArialMT"/>
              </a:rPr>
              <a:t>μεταξυ</a:t>
            </a:r>
            <a:r>
              <a:rPr lang="el-GR" sz="1800" dirty="0">
                <a:effectLst/>
                <a:latin typeface="ArialMT"/>
              </a:rPr>
              <a:t>́ των </a:t>
            </a:r>
            <a:r>
              <a:rPr lang="el-GR" sz="1800" dirty="0" err="1">
                <a:effectLst/>
                <a:latin typeface="ArialMT"/>
              </a:rPr>
              <a:t>δύο</a:t>
            </a:r>
            <a:r>
              <a:rPr lang="el-GR" sz="1800" dirty="0">
                <a:effectLst/>
                <a:latin typeface="ArialMT"/>
              </a:rPr>
              <a:t> </a:t>
            </a:r>
            <a:r>
              <a:rPr lang="el-GR" sz="1800" dirty="0" err="1">
                <a:effectLst/>
                <a:latin typeface="ArialMT"/>
              </a:rPr>
              <a:t>απέναντι</a:t>
            </a:r>
            <a:r>
              <a:rPr lang="el-GR" sz="1800" dirty="0">
                <a:effectLst/>
                <a:latin typeface="ArialMT"/>
              </a:rPr>
              <a:t> </a:t>
            </a:r>
            <a:r>
              <a:rPr lang="el-GR" sz="1800" dirty="0" err="1">
                <a:effectLst/>
                <a:latin typeface="ArialMT"/>
              </a:rPr>
              <a:t>κορυφών</a:t>
            </a:r>
            <a:r>
              <a:rPr lang="el-GR" sz="1800" dirty="0">
                <a:effectLst/>
                <a:latin typeface="ArialMT"/>
              </a:rPr>
              <a:t> του </a:t>
            </a:r>
            <a:r>
              <a:rPr lang="el-GR" sz="1800" dirty="0" err="1">
                <a:effectLst/>
                <a:latin typeface="ArialMT"/>
              </a:rPr>
              <a:t>εξαγώνου</a:t>
            </a:r>
            <a:r>
              <a:rPr lang="el-GR" sz="1800" dirty="0">
                <a:effectLst/>
                <a:latin typeface="ArialMT"/>
              </a:rPr>
              <a:t> </a:t>
            </a:r>
            <a:endParaRPr lang="el-GR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Θέση περιεχομένου 4" descr="Εικόνα που περιέχει σκίτσο/σχέδιο, ζωγραφιά, κείμενο, εικονογράφηση&#10;&#10;Περιγραφή που δημιουργήθηκε αυτόματα">
            <a:extLst>
              <a:ext uri="{FF2B5EF4-FFF2-40B4-BE49-F238E27FC236}">
                <a16:creationId xmlns:a16="http://schemas.microsoft.com/office/drawing/2014/main" id="{F348F184-DD90-8639-FC6D-FD20473BDC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4066" y="1176557"/>
            <a:ext cx="2887287" cy="3860908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18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87D5482-EE6D-9DEB-5B04-169EF3CA7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l-GR" sz="4200" b="1">
                <a:effectLst/>
                <a:latin typeface="Arial" panose="020B0604020202020204" pitchFamily="34" charset="0"/>
              </a:rPr>
              <a:t>Ασφάλειες </a:t>
            </a:r>
            <a:br>
              <a:rPr lang="el-GR" sz="4200"/>
            </a:br>
            <a:endParaRPr lang="el-GR" sz="420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A8384AC-F8CC-55CB-B5E6-56F4E2241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l-GR" sz="2200" dirty="0">
                <a:effectLst/>
                <a:latin typeface="ArialMT"/>
              </a:rPr>
              <a:t>Στις </a:t>
            </a:r>
            <a:r>
              <a:rPr lang="el-GR" sz="2200" dirty="0" err="1">
                <a:effectLst/>
                <a:latin typeface="ArialMT"/>
              </a:rPr>
              <a:t>συνδέσεις</a:t>
            </a:r>
            <a:r>
              <a:rPr lang="el-GR" sz="2200" dirty="0">
                <a:effectLst/>
                <a:latin typeface="ArialMT"/>
              </a:rPr>
              <a:t> με </a:t>
            </a:r>
            <a:r>
              <a:rPr lang="el-GR" sz="2200" dirty="0" err="1">
                <a:effectLst/>
                <a:latin typeface="ArialMT"/>
              </a:rPr>
              <a:t>κοχλίες</a:t>
            </a:r>
            <a:r>
              <a:rPr lang="el-GR" sz="2200" dirty="0">
                <a:effectLst/>
                <a:latin typeface="ArialMT"/>
              </a:rPr>
              <a:t> </a:t>
            </a:r>
            <a:r>
              <a:rPr lang="el-GR" sz="2200" dirty="0" err="1">
                <a:effectLst/>
                <a:latin typeface="ArialMT"/>
              </a:rPr>
              <a:t>υπάρχει</a:t>
            </a:r>
            <a:r>
              <a:rPr lang="el-GR" sz="2200" dirty="0">
                <a:effectLst/>
                <a:latin typeface="ArialMT"/>
              </a:rPr>
              <a:t> ο </a:t>
            </a:r>
            <a:r>
              <a:rPr lang="el-GR" sz="2200" dirty="0" err="1">
                <a:effectLst/>
                <a:latin typeface="ArialMT"/>
              </a:rPr>
              <a:t>κίνδυνος</a:t>
            </a:r>
            <a:r>
              <a:rPr lang="el-GR" sz="2200" dirty="0">
                <a:effectLst/>
                <a:latin typeface="ArialMT"/>
              </a:rPr>
              <a:t> να </a:t>
            </a:r>
            <a:r>
              <a:rPr lang="el-GR" sz="2200" dirty="0" err="1">
                <a:effectLst/>
                <a:latin typeface="ArialMT"/>
              </a:rPr>
              <a:t>λυθει</a:t>
            </a:r>
            <a:r>
              <a:rPr lang="el-GR" sz="2200" dirty="0">
                <a:effectLst/>
                <a:latin typeface="ArialMT"/>
              </a:rPr>
              <a:t>́ (</a:t>
            </a:r>
            <a:r>
              <a:rPr lang="el-GR" sz="2200" dirty="0" err="1">
                <a:effectLst/>
                <a:latin typeface="ArialMT"/>
              </a:rPr>
              <a:t>ξεβιδωθει</a:t>
            </a:r>
            <a:r>
              <a:rPr lang="el-GR" sz="2200" dirty="0">
                <a:effectLst/>
                <a:latin typeface="ArialMT"/>
              </a:rPr>
              <a:t>́) το </a:t>
            </a:r>
            <a:r>
              <a:rPr lang="el-GR" sz="2200" dirty="0" err="1">
                <a:effectLst/>
                <a:latin typeface="ArialMT"/>
              </a:rPr>
              <a:t>περικόχλιο</a:t>
            </a:r>
            <a:r>
              <a:rPr lang="el-GR" sz="2200" dirty="0">
                <a:effectLst/>
                <a:latin typeface="ArialMT"/>
              </a:rPr>
              <a:t>. </a:t>
            </a:r>
            <a:r>
              <a:rPr lang="el-GR" sz="2200" dirty="0" err="1">
                <a:effectLst/>
                <a:latin typeface="ArialMT"/>
              </a:rPr>
              <a:t>Αυτο</a:t>
            </a:r>
            <a:r>
              <a:rPr lang="el-GR" sz="2200" dirty="0">
                <a:effectLst/>
                <a:latin typeface="ArialMT"/>
              </a:rPr>
              <a:t>́ </a:t>
            </a:r>
            <a:r>
              <a:rPr lang="el-GR" sz="2200" dirty="0" err="1">
                <a:effectLst/>
                <a:latin typeface="ArialMT"/>
              </a:rPr>
              <a:t>μπορει</a:t>
            </a:r>
            <a:r>
              <a:rPr lang="el-GR" sz="2200" dirty="0">
                <a:effectLst/>
                <a:latin typeface="ArialMT"/>
              </a:rPr>
              <a:t>́ να </a:t>
            </a:r>
            <a:r>
              <a:rPr lang="el-GR" sz="2200" dirty="0" err="1">
                <a:effectLst/>
                <a:latin typeface="ArialMT"/>
              </a:rPr>
              <a:t>συμβει</a:t>
            </a:r>
            <a:r>
              <a:rPr lang="el-GR" sz="2200" dirty="0">
                <a:effectLst/>
                <a:latin typeface="ArialMT"/>
              </a:rPr>
              <a:t>́ </a:t>
            </a:r>
            <a:r>
              <a:rPr lang="el-GR" sz="2200" dirty="0" err="1">
                <a:effectLst/>
                <a:latin typeface="ArialMT"/>
              </a:rPr>
              <a:t>εξαιτίας</a:t>
            </a:r>
            <a:r>
              <a:rPr lang="el-GR" sz="2200" dirty="0">
                <a:effectLst/>
                <a:latin typeface="ArialMT"/>
              </a:rPr>
              <a:t> των </a:t>
            </a:r>
            <a:r>
              <a:rPr lang="el-GR" sz="2200" dirty="0" err="1">
                <a:effectLst/>
                <a:latin typeface="ArialMT"/>
              </a:rPr>
              <a:t>ταλαντώσεων</a:t>
            </a:r>
            <a:r>
              <a:rPr lang="el-GR" sz="2200" dirty="0">
                <a:effectLst/>
                <a:latin typeface="ArialMT"/>
              </a:rPr>
              <a:t> και των </a:t>
            </a:r>
            <a:r>
              <a:rPr lang="el-GR" sz="2200" dirty="0" err="1">
                <a:effectLst/>
                <a:latin typeface="ArialMT"/>
              </a:rPr>
              <a:t>κραδασμών</a:t>
            </a:r>
            <a:r>
              <a:rPr lang="el-GR" sz="2200" dirty="0">
                <a:effectLst/>
                <a:latin typeface="ArialMT"/>
              </a:rPr>
              <a:t> των </a:t>
            </a:r>
            <a:r>
              <a:rPr lang="el-GR" sz="2200" dirty="0" err="1">
                <a:effectLst/>
                <a:latin typeface="ArialMT"/>
              </a:rPr>
              <a:t>διαφόρων</a:t>
            </a:r>
            <a:r>
              <a:rPr lang="el-GR" sz="2200" dirty="0">
                <a:effectLst/>
                <a:latin typeface="ArialMT"/>
              </a:rPr>
              <a:t> </a:t>
            </a:r>
            <a:r>
              <a:rPr lang="el-GR" sz="2200" dirty="0" err="1">
                <a:effectLst/>
                <a:latin typeface="ArialMT"/>
              </a:rPr>
              <a:t>κινούμενων</a:t>
            </a:r>
            <a:r>
              <a:rPr lang="el-GR" sz="2200" dirty="0">
                <a:effectLst/>
                <a:latin typeface="ArialMT"/>
              </a:rPr>
              <a:t> </a:t>
            </a:r>
            <a:r>
              <a:rPr lang="el-GR" sz="2200" dirty="0" err="1">
                <a:effectLst/>
                <a:latin typeface="ArialMT"/>
              </a:rPr>
              <a:t>εξαρτημάτων</a:t>
            </a:r>
            <a:r>
              <a:rPr lang="el-GR" sz="2200" dirty="0">
                <a:effectLst/>
                <a:latin typeface="ArialMT"/>
              </a:rPr>
              <a:t> μιας </a:t>
            </a:r>
            <a:r>
              <a:rPr lang="el-GR" sz="2200" dirty="0" err="1">
                <a:effectLst/>
                <a:latin typeface="ArialMT"/>
              </a:rPr>
              <a:t>μηχανής</a:t>
            </a:r>
            <a:r>
              <a:rPr lang="el-GR" sz="2200" dirty="0">
                <a:effectLst/>
                <a:latin typeface="ArialMT"/>
              </a:rPr>
              <a:t>. </a:t>
            </a:r>
            <a:endParaRPr lang="el-GR" sz="2200" dirty="0"/>
          </a:p>
          <a:p>
            <a:pPr marL="0" indent="0">
              <a:buNone/>
            </a:pPr>
            <a:r>
              <a:rPr lang="en" sz="2200" dirty="0">
                <a:effectLst/>
                <a:latin typeface="ArialMT"/>
              </a:rPr>
              <a:t>H </a:t>
            </a:r>
            <a:r>
              <a:rPr lang="el-GR" sz="2200" dirty="0" err="1">
                <a:effectLst/>
                <a:latin typeface="ArialMT"/>
              </a:rPr>
              <a:t>ασφάλιση</a:t>
            </a:r>
            <a:r>
              <a:rPr lang="el-GR" sz="2200" dirty="0">
                <a:effectLst/>
                <a:latin typeface="ArialMT"/>
              </a:rPr>
              <a:t> των </a:t>
            </a:r>
            <a:r>
              <a:rPr lang="el-GR" sz="2200" dirty="0" err="1">
                <a:effectLst/>
                <a:latin typeface="ArialMT"/>
              </a:rPr>
              <a:t>περικοχλίων</a:t>
            </a:r>
            <a:r>
              <a:rPr lang="el-GR" sz="2200" dirty="0">
                <a:effectLst/>
                <a:latin typeface="ArialMT"/>
              </a:rPr>
              <a:t> </a:t>
            </a:r>
            <a:r>
              <a:rPr lang="el-GR" sz="2200" dirty="0" err="1">
                <a:effectLst/>
                <a:latin typeface="ArialMT"/>
              </a:rPr>
              <a:t>γίνεται</a:t>
            </a:r>
            <a:r>
              <a:rPr lang="el-GR" sz="2200" dirty="0">
                <a:effectLst/>
                <a:latin typeface="ArialMT"/>
              </a:rPr>
              <a:t> με </a:t>
            </a:r>
            <a:r>
              <a:rPr lang="el-GR" sz="2200" dirty="0" err="1">
                <a:effectLst/>
                <a:latin typeface="ArialMT"/>
              </a:rPr>
              <a:t>δύο</a:t>
            </a:r>
            <a:r>
              <a:rPr lang="el-GR" sz="2200" dirty="0">
                <a:effectLst/>
                <a:latin typeface="ArialMT"/>
              </a:rPr>
              <a:t> </a:t>
            </a:r>
            <a:r>
              <a:rPr lang="el-GR" sz="2200" dirty="0" err="1">
                <a:effectLst/>
                <a:latin typeface="ArialMT"/>
              </a:rPr>
              <a:t>τρόπους</a:t>
            </a:r>
            <a:r>
              <a:rPr lang="el-GR" sz="2200" dirty="0">
                <a:effectLst/>
                <a:latin typeface="ArialMT"/>
              </a:rPr>
              <a:t>: </a:t>
            </a:r>
            <a:endParaRPr lang="el-GR" sz="2200" dirty="0"/>
          </a:p>
          <a:p>
            <a:r>
              <a:rPr lang="el-GR" sz="2200" dirty="0" err="1">
                <a:effectLst/>
                <a:latin typeface="ArialMT"/>
              </a:rPr>
              <a:t>Ασφάλειες</a:t>
            </a:r>
            <a:r>
              <a:rPr lang="el-GR" sz="2200" dirty="0">
                <a:effectLst/>
                <a:latin typeface="ArialMT"/>
              </a:rPr>
              <a:t> που </a:t>
            </a:r>
            <a:r>
              <a:rPr lang="el-GR" sz="2200" dirty="0" err="1">
                <a:effectLst/>
                <a:latin typeface="ArialMT"/>
              </a:rPr>
              <a:t>ασφαλίζουν</a:t>
            </a:r>
            <a:r>
              <a:rPr lang="el-GR" sz="2200" dirty="0">
                <a:effectLst/>
                <a:latin typeface="ArialMT"/>
              </a:rPr>
              <a:t> </a:t>
            </a:r>
            <a:r>
              <a:rPr lang="el-GR" sz="2200" dirty="0" err="1">
                <a:effectLst/>
                <a:latin typeface="ArialMT"/>
              </a:rPr>
              <a:t>λόγω</a:t>
            </a:r>
            <a:r>
              <a:rPr lang="el-GR" sz="2200" dirty="0">
                <a:effectLst/>
                <a:latin typeface="ArialMT"/>
              </a:rPr>
              <a:t> </a:t>
            </a:r>
            <a:r>
              <a:rPr lang="el-GR" sz="2200" dirty="0" err="1">
                <a:effectLst/>
                <a:latin typeface="ArialMT"/>
              </a:rPr>
              <a:t>μορφής</a:t>
            </a:r>
            <a:endParaRPr lang="el-GR" sz="2200" dirty="0"/>
          </a:p>
          <a:p>
            <a:r>
              <a:rPr lang="el-GR" sz="2200" dirty="0" err="1">
                <a:effectLst/>
                <a:latin typeface="ArialMT"/>
              </a:rPr>
              <a:t>Ασφάλειες</a:t>
            </a:r>
            <a:r>
              <a:rPr lang="el-GR" sz="2200" dirty="0">
                <a:effectLst/>
                <a:latin typeface="ArialMT"/>
              </a:rPr>
              <a:t> που </a:t>
            </a:r>
            <a:r>
              <a:rPr lang="el-GR" sz="2200" dirty="0" err="1">
                <a:effectLst/>
                <a:latin typeface="ArialMT"/>
              </a:rPr>
              <a:t>ασφαλίζουν</a:t>
            </a:r>
            <a:r>
              <a:rPr lang="el-GR" sz="2200" dirty="0">
                <a:effectLst/>
                <a:latin typeface="ArialMT"/>
              </a:rPr>
              <a:t> </a:t>
            </a:r>
            <a:r>
              <a:rPr lang="el-GR" sz="2200" dirty="0" err="1">
                <a:effectLst/>
                <a:latin typeface="ArialMT"/>
              </a:rPr>
              <a:t>λόγω</a:t>
            </a:r>
            <a:r>
              <a:rPr lang="el-GR" sz="2200" dirty="0">
                <a:effectLst/>
                <a:latin typeface="ArialMT"/>
              </a:rPr>
              <a:t> </a:t>
            </a:r>
            <a:r>
              <a:rPr lang="el-GR" sz="2200" dirty="0" err="1">
                <a:effectLst/>
                <a:latin typeface="ArialMT"/>
              </a:rPr>
              <a:t>δυνάμεων</a:t>
            </a:r>
            <a:r>
              <a:rPr lang="el-GR" sz="2200" dirty="0">
                <a:effectLst/>
                <a:latin typeface="ArialMT"/>
              </a:rPr>
              <a:t> που </a:t>
            </a:r>
            <a:r>
              <a:rPr lang="el-GR" sz="2200" dirty="0" err="1">
                <a:effectLst/>
                <a:latin typeface="ArialMT"/>
              </a:rPr>
              <a:t>δημιουργούν</a:t>
            </a:r>
            <a:r>
              <a:rPr lang="el-GR" sz="2200" dirty="0">
                <a:effectLst/>
                <a:latin typeface="ArialMT"/>
              </a:rPr>
              <a:t> </a:t>
            </a:r>
            <a:endParaRPr lang="el-GR" sz="2200" dirty="0"/>
          </a:p>
          <a:p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63382341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643</Words>
  <Application>Microsoft Macintosh PowerPoint</Application>
  <PresentationFormat>Ευρεία οθόνη</PresentationFormat>
  <Paragraphs>63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9" baseType="lpstr">
      <vt:lpstr>Aptos</vt:lpstr>
      <vt:lpstr>Aptos Display</vt:lpstr>
      <vt:lpstr>Arial</vt:lpstr>
      <vt:lpstr>ArialMT</vt:lpstr>
      <vt:lpstr>Calibri</vt:lpstr>
      <vt:lpstr>Wingdings</vt:lpstr>
      <vt:lpstr>Θέμα του Office</vt:lpstr>
      <vt:lpstr>ΚΟΧΛΙΕΣ </vt:lpstr>
      <vt:lpstr>Οι Κοχλίες Χρησιμοποιούνται:</vt:lpstr>
      <vt:lpstr>ΜΕΡΗ ΚΟΧΛΙΑ</vt:lpstr>
      <vt:lpstr>ΣΠΕΙΡΩΜΑ ΚΟΧΛΙΑ</vt:lpstr>
      <vt:lpstr>Χαρακτηριστικά Σπειρωμάτων</vt:lpstr>
      <vt:lpstr>Διαστάσεις σπειρωμάτων  </vt:lpstr>
      <vt:lpstr>Κατηγορίες - τύποι σπειρωμάτων  </vt:lpstr>
      <vt:lpstr>Περιγραφή - κατασκευαστικά στοιχεία περικοχλίου  </vt:lpstr>
      <vt:lpstr>Ασφάλειες  </vt:lpstr>
      <vt:lpstr>Κοχλίες σύνδεσης ή σύσφιγξης  </vt:lpstr>
      <vt:lpstr>Παρουσίαση του PowerPoint</vt:lpstr>
      <vt:lpstr>Κοχλίες κίνησης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GEORGIA GEORGATZOGLOU</dc:creator>
  <cp:lastModifiedBy>GEORGIA GEORGATZOGLOU</cp:lastModifiedBy>
  <cp:revision>1</cp:revision>
  <dcterms:created xsi:type="dcterms:W3CDTF">2024-09-21T08:08:46Z</dcterms:created>
  <dcterms:modified xsi:type="dcterms:W3CDTF">2024-09-21T08:47:46Z</dcterms:modified>
</cp:coreProperties>
</file>