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39"/>
  </p:normalViewPr>
  <p:slideViewPr>
    <p:cSldViewPr snapToGrid="0">
      <p:cViewPr varScale="1">
        <p:scale>
          <a:sx n="82" d="100"/>
          <a:sy n="82" d="100"/>
        </p:scale>
        <p:origin x="11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26CDD0-4F2D-1A0C-7442-9465513CB58B}"/>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4679BEF4-5186-5370-D6A3-7C874F942F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88F6D123-53E7-7114-9DFD-A398F53B5C4C}"/>
              </a:ext>
            </a:extLst>
          </p:cNvPr>
          <p:cNvSpPr>
            <a:spLocks noGrp="1"/>
          </p:cNvSpPr>
          <p:nvPr>
            <p:ph type="dt" sz="half" idx="10"/>
          </p:nvPr>
        </p:nvSpPr>
        <p:spPr/>
        <p:txBody>
          <a:bodyPr/>
          <a:lstStyle/>
          <a:p>
            <a:fld id="{D1F7E4F8-7EAA-0F4F-A424-4E384C83DCA7}" type="datetimeFigureOut">
              <a:rPr lang="el-GR" smtClean="0"/>
              <a:t>13/9/24</a:t>
            </a:fld>
            <a:endParaRPr lang="el-GR"/>
          </a:p>
        </p:txBody>
      </p:sp>
      <p:sp>
        <p:nvSpPr>
          <p:cNvPr id="5" name="Θέση υποσέλιδου 4">
            <a:extLst>
              <a:ext uri="{FF2B5EF4-FFF2-40B4-BE49-F238E27FC236}">
                <a16:creationId xmlns:a16="http://schemas.microsoft.com/office/drawing/2014/main" id="{F1ADCD66-CB9B-B407-2C62-98A9C400C80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654041A-1CCA-33A1-2C3E-FD87AF502F28}"/>
              </a:ext>
            </a:extLst>
          </p:cNvPr>
          <p:cNvSpPr>
            <a:spLocks noGrp="1"/>
          </p:cNvSpPr>
          <p:nvPr>
            <p:ph type="sldNum" sz="quarter" idx="12"/>
          </p:nvPr>
        </p:nvSpPr>
        <p:spPr/>
        <p:txBody>
          <a:bodyPr/>
          <a:lstStyle/>
          <a:p>
            <a:fld id="{77C52D99-9CB1-B645-A05C-2D9A87A3F59A}" type="slidenum">
              <a:rPr lang="el-GR" smtClean="0"/>
              <a:t>‹#›</a:t>
            </a:fld>
            <a:endParaRPr lang="el-GR"/>
          </a:p>
        </p:txBody>
      </p:sp>
    </p:spTree>
    <p:extLst>
      <p:ext uri="{BB962C8B-B14F-4D97-AF65-F5344CB8AC3E}">
        <p14:creationId xmlns:p14="http://schemas.microsoft.com/office/powerpoint/2010/main" val="3693160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3F1653-DDFE-CDF1-1481-5043BDCEF33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69A1625-50FA-0D32-1452-7000592C5D85}"/>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282F296-B47B-B17B-13EC-E4F376101DA9}"/>
              </a:ext>
            </a:extLst>
          </p:cNvPr>
          <p:cNvSpPr>
            <a:spLocks noGrp="1"/>
          </p:cNvSpPr>
          <p:nvPr>
            <p:ph type="dt" sz="half" idx="10"/>
          </p:nvPr>
        </p:nvSpPr>
        <p:spPr/>
        <p:txBody>
          <a:bodyPr/>
          <a:lstStyle/>
          <a:p>
            <a:fld id="{D1F7E4F8-7EAA-0F4F-A424-4E384C83DCA7}" type="datetimeFigureOut">
              <a:rPr lang="el-GR" smtClean="0"/>
              <a:t>13/9/24</a:t>
            </a:fld>
            <a:endParaRPr lang="el-GR"/>
          </a:p>
        </p:txBody>
      </p:sp>
      <p:sp>
        <p:nvSpPr>
          <p:cNvPr id="5" name="Θέση υποσέλιδου 4">
            <a:extLst>
              <a:ext uri="{FF2B5EF4-FFF2-40B4-BE49-F238E27FC236}">
                <a16:creationId xmlns:a16="http://schemas.microsoft.com/office/drawing/2014/main" id="{42221E0C-AEC2-E4D0-CCD8-430BCDEA509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4E5B5C8-1AF1-8E84-4D8C-47CBB4F1AA85}"/>
              </a:ext>
            </a:extLst>
          </p:cNvPr>
          <p:cNvSpPr>
            <a:spLocks noGrp="1"/>
          </p:cNvSpPr>
          <p:nvPr>
            <p:ph type="sldNum" sz="quarter" idx="12"/>
          </p:nvPr>
        </p:nvSpPr>
        <p:spPr/>
        <p:txBody>
          <a:bodyPr/>
          <a:lstStyle/>
          <a:p>
            <a:fld id="{77C52D99-9CB1-B645-A05C-2D9A87A3F59A}" type="slidenum">
              <a:rPr lang="el-GR" smtClean="0"/>
              <a:t>‹#›</a:t>
            </a:fld>
            <a:endParaRPr lang="el-GR"/>
          </a:p>
        </p:txBody>
      </p:sp>
    </p:spTree>
    <p:extLst>
      <p:ext uri="{BB962C8B-B14F-4D97-AF65-F5344CB8AC3E}">
        <p14:creationId xmlns:p14="http://schemas.microsoft.com/office/powerpoint/2010/main" val="3661726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3A2B573A-7818-2809-7FC4-D7C6374E2E00}"/>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ADF89B2-B4D3-0733-3E72-34942D643E76}"/>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324AA9C-B1C5-D5BE-D7D2-D3409BAC50C4}"/>
              </a:ext>
            </a:extLst>
          </p:cNvPr>
          <p:cNvSpPr>
            <a:spLocks noGrp="1"/>
          </p:cNvSpPr>
          <p:nvPr>
            <p:ph type="dt" sz="half" idx="10"/>
          </p:nvPr>
        </p:nvSpPr>
        <p:spPr/>
        <p:txBody>
          <a:bodyPr/>
          <a:lstStyle/>
          <a:p>
            <a:fld id="{D1F7E4F8-7EAA-0F4F-A424-4E384C83DCA7}" type="datetimeFigureOut">
              <a:rPr lang="el-GR" smtClean="0"/>
              <a:t>13/9/24</a:t>
            </a:fld>
            <a:endParaRPr lang="el-GR"/>
          </a:p>
        </p:txBody>
      </p:sp>
      <p:sp>
        <p:nvSpPr>
          <p:cNvPr id="5" name="Θέση υποσέλιδου 4">
            <a:extLst>
              <a:ext uri="{FF2B5EF4-FFF2-40B4-BE49-F238E27FC236}">
                <a16:creationId xmlns:a16="http://schemas.microsoft.com/office/drawing/2014/main" id="{19BBB8FB-4EBF-38E3-EF55-F763491BA15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E3F81AC-2154-2B14-66D9-8BBA7E811423}"/>
              </a:ext>
            </a:extLst>
          </p:cNvPr>
          <p:cNvSpPr>
            <a:spLocks noGrp="1"/>
          </p:cNvSpPr>
          <p:nvPr>
            <p:ph type="sldNum" sz="quarter" idx="12"/>
          </p:nvPr>
        </p:nvSpPr>
        <p:spPr/>
        <p:txBody>
          <a:bodyPr/>
          <a:lstStyle/>
          <a:p>
            <a:fld id="{77C52D99-9CB1-B645-A05C-2D9A87A3F59A}" type="slidenum">
              <a:rPr lang="el-GR" smtClean="0"/>
              <a:t>‹#›</a:t>
            </a:fld>
            <a:endParaRPr lang="el-GR"/>
          </a:p>
        </p:txBody>
      </p:sp>
    </p:spTree>
    <p:extLst>
      <p:ext uri="{BB962C8B-B14F-4D97-AF65-F5344CB8AC3E}">
        <p14:creationId xmlns:p14="http://schemas.microsoft.com/office/powerpoint/2010/main" val="2942420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0798E2-BE5C-77AC-B004-59E4BF3B969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A8FD01A-1947-561D-7B92-95FED9B0CF35}"/>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832976D-AECD-F272-39AD-7336CB372A26}"/>
              </a:ext>
            </a:extLst>
          </p:cNvPr>
          <p:cNvSpPr>
            <a:spLocks noGrp="1"/>
          </p:cNvSpPr>
          <p:nvPr>
            <p:ph type="dt" sz="half" idx="10"/>
          </p:nvPr>
        </p:nvSpPr>
        <p:spPr/>
        <p:txBody>
          <a:bodyPr/>
          <a:lstStyle/>
          <a:p>
            <a:fld id="{D1F7E4F8-7EAA-0F4F-A424-4E384C83DCA7}" type="datetimeFigureOut">
              <a:rPr lang="el-GR" smtClean="0"/>
              <a:t>13/9/24</a:t>
            </a:fld>
            <a:endParaRPr lang="el-GR"/>
          </a:p>
        </p:txBody>
      </p:sp>
      <p:sp>
        <p:nvSpPr>
          <p:cNvPr id="5" name="Θέση υποσέλιδου 4">
            <a:extLst>
              <a:ext uri="{FF2B5EF4-FFF2-40B4-BE49-F238E27FC236}">
                <a16:creationId xmlns:a16="http://schemas.microsoft.com/office/drawing/2014/main" id="{5672AB59-8F02-A430-EB60-80C88CB3D15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E1CD3E6-375E-9473-E7AF-FBDC49926B15}"/>
              </a:ext>
            </a:extLst>
          </p:cNvPr>
          <p:cNvSpPr>
            <a:spLocks noGrp="1"/>
          </p:cNvSpPr>
          <p:nvPr>
            <p:ph type="sldNum" sz="quarter" idx="12"/>
          </p:nvPr>
        </p:nvSpPr>
        <p:spPr/>
        <p:txBody>
          <a:bodyPr/>
          <a:lstStyle/>
          <a:p>
            <a:fld id="{77C52D99-9CB1-B645-A05C-2D9A87A3F59A}" type="slidenum">
              <a:rPr lang="el-GR" smtClean="0"/>
              <a:t>‹#›</a:t>
            </a:fld>
            <a:endParaRPr lang="el-GR"/>
          </a:p>
        </p:txBody>
      </p:sp>
    </p:spTree>
    <p:extLst>
      <p:ext uri="{BB962C8B-B14F-4D97-AF65-F5344CB8AC3E}">
        <p14:creationId xmlns:p14="http://schemas.microsoft.com/office/powerpoint/2010/main" val="4221424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BC355A-C5FE-07E2-57EB-9F84109F40D1}"/>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4EB2185-A8F5-D451-27F5-281EEBE8C94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A8DA170E-7009-76FC-C0F4-61653F1875B9}"/>
              </a:ext>
            </a:extLst>
          </p:cNvPr>
          <p:cNvSpPr>
            <a:spLocks noGrp="1"/>
          </p:cNvSpPr>
          <p:nvPr>
            <p:ph type="dt" sz="half" idx="10"/>
          </p:nvPr>
        </p:nvSpPr>
        <p:spPr/>
        <p:txBody>
          <a:bodyPr/>
          <a:lstStyle/>
          <a:p>
            <a:fld id="{D1F7E4F8-7EAA-0F4F-A424-4E384C83DCA7}" type="datetimeFigureOut">
              <a:rPr lang="el-GR" smtClean="0"/>
              <a:t>13/9/24</a:t>
            </a:fld>
            <a:endParaRPr lang="el-GR"/>
          </a:p>
        </p:txBody>
      </p:sp>
      <p:sp>
        <p:nvSpPr>
          <p:cNvPr id="5" name="Θέση υποσέλιδου 4">
            <a:extLst>
              <a:ext uri="{FF2B5EF4-FFF2-40B4-BE49-F238E27FC236}">
                <a16:creationId xmlns:a16="http://schemas.microsoft.com/office/drawing/2014/main" id="{248AC4A7-6771-8B2F-BAF7-131E6C39583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2EA8A52-6495-9E1C-4448-241F607D0478}"/>
              </a:ext>
            </a:extLst>
          </p:cNvPr>
          <p:cNvSpPr>
            <a:spLocks noGrp="1"/>
          </p:cNvSpPr>
          <p:nvPr>
            <p:ph type="sldNum" sz="quarter" idx="12"/>
          </p:nvPr>
        </p:nvSpPr>
        <p:spPr/>
        <p:txBody>
          <a:bodyPr/>
          <a:lstStyle/>
          <a:p>
            <a:fld id="{77C52D99-9CB1-B645-A05C-2D9A87A3F59A}" type="slidenum">
              <a:rPr lang="el-GR" smtClean="0"/>
              <a:t>‹#›</a:t>
            </a:fld>
            <a:endParaRPr lang="el-GR"/>
          </a:p>
        </p:txBody>
      </p:sp>
    </p:spTree>
    <p:extLst>
      <p:ext uri="{BB962C8B-B14F-4D97-AF65-F5344CB8AC3E}">
        <p14:creationId xmlns:p14="http://schemas.microsoft.com/office/powerpoint/2010/main" val="3546249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AF1C2F-798C-28EF-00CB-73BC343B1EB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D6302A3-9A79-8CC9-F1CF-E057D017DF49}"/>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1FB4836A-3AB8-FCBF-C718-8B47D61D6BF0}"/>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490EE7CD-75CE-FB2F-D438-37006F0FFCC9}"/>
              </a:ext>
            </a:extLst>
          </p:cNvPr>
          <p:cNvSpPr>
            <a:spLocks noGrp="1"/>
          </p:cNvSpPr>
          <p:nvPr>
            <p:ph type="dt" sz="half" idx="10"/>
          </p:nvPr>
        </p:nvSpPr>
        <p:spPr/>
        <p:txBody>
          <a:bodyPr/>
          <a:lstStyle/>
          <a:p>
            <a:fld id="{D1F7E4F8-7EAA-0F4F-A424-4E384C83DCA7}" type="datetimeFigureOut">
              <a:rPr lang="el-GR" smtClean="0"/>
              <a:t>13/9/24</a:t>
            </a:fld>
            <a:endParaRPr lang="el-GR"/>
          </a:p>
        </p:txBody>
      </p:sp>
      <p:sp>
        <p:nvSpPr>
          <p:cNvPr id="6" name="Θέση υποσέλιδου 5">
            <a:extLst>
              <a:ext uri="{FF2B5EF4-FFF2-40B4-BE49-F238E27FC236}">
                <a16:creationId xmlns:a16="http://schemas.microsoft.com/office/drawing/2014/main" id="{75B3848C-F5D2-FDEC-BEE5-61E41FD5067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14CA90F-13B2-441D-2E35-13BFCBCF2174}"/>
              </a:ext>
            </a:extLst>
          </p:cNvPr>
          <p:cNvSpPr>
            <a:spLocks noGrp="1"/>
          </p:cNvSpPr>
          <p:nvPr>
            <p:ph type="sldNum" sz="quarter" idx="12"/>
          </p:nvPr>
        </p:nvSpPr>
        <p:spPr/>
        <p:txBody>
          <a:bodyPr/>
          <a:lstStyle/>
          <a:p>
            <a:fld id="{77C52D99-9CB1-B645-A05C-2D9A87A3F59A}" type="slidenum">
              <a:rPr lang="el-GR" smtClean="0"/>
              <a:t>‹#›</a:t>
            </a:fld>
            <a:endParaRPr lang="el-GR"/>
          </a:p>
        </p:txBody>
      </p:sp>
    </p:spTree>
    <p:extLst>
      <p:ext uri="{BB962C8B-B14F-4D97-AF65-F5344CB8AC3E}">
        <p14:creationId xmlns:p14="http://schemas.microsoft.com/office/powerpoint/2010/main" val="1634140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9406AC-564A-5320-325A-C2DB86D4C90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4F10836-2B90-2F09-5007-B08B3C371B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55E3F53-8406-8531-C2D7-77C2C71EEEB8}"/>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EE590ECF-1B96-5C5A-2E50-AC2B0451DD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0CACCA93-DAF9-CEBC-F202-5BFCA00404B6}"/>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8B903979-92C4-D459-BB66-68B7B8287511}"/>
              </a:ext>
            </a:extLst>
          </p:cNvPr>
          <p:cNvSpPr>
            <a:spLocks noGrp="1"/>
          </p:cNvSpPr>
          <p:nvPr>
            <p:ph type="dt" sz="half" idx="10"/>
          </p:nvPr>
        </p:nvSpPr>
        <p:spPr/>
        <p:txBody>
          <a:bodyPr/>
          <a:lstStyle/>
          <a:p>
            <a:fld id="{D1F7E4F8-7EAA-0F4F-A424-4E384C83DCA7}" type="datetimeFigureOut">
              <a:rPr lang="el-GR" smtClean="0"/>
              <a:t>13/9/24</a:t>
            </a:fld>
            <a:endParaRPr lang="el-GR"/>
          </a:p>
        </p:txBody>
      </p:sp>
      <p:sp>
        <p:nvSpPr>
          <p:cNvPr id="8" name="Θέση υποσέλιδου 7">
            <a:extLst>
              <a:ext uri="{FF2B5EF4-FFF2-40B4-BE49-F238E27FC236}">
                <a16:creationId xmlns:a16="http://schemas.microsoft.com/office/drawing/2014/main" id="{AF699882-2BE1-037F-2A4D-F6E481941E4B}"/>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077D4CBE-9C40-479F-FE6A-A17114DF7E99}"/>
              </a:ext>
            </a:extLst>
          </p:cNvPr>
          <p:cNvSpPr>
            <a:spLocks noGrp="1"/>
          </p:cNvSpPr>
          <p:nvPr>
            <p:ph type="sldNum" sz="quarter" idx="12"/>
          </p:nvPr>
        </p:nvSpPr>
        <p:spPr/>
        <p:txBody>
          <a:bodyPr/>
          <a:lstStyle/>
          <a:p>
            <a:fld id="{77C52D99-9CB1-B645-A05C-2D9A87A3F59A}" type="slidenum">
              <a:rPr lang="el-GR" smtClean="0"/>
              <a:t>‹#›</a:t>
            </a:fld>
            <a:endParaRPr lang="el-GR"/>
          </a:p>
        </p:txBody>
      </p:sp>
    </p:spTree>
    <p:extLst>
      <p:ext uri="{BB962C8B-B14F-4D97-AF65-F5344CB8AC3E}">
        <p14:creationId xmlns:p14="http://schemas.microsoft.com/office/powerpoint/2010/main" val="603585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68AB9A-33F1-CD74-F81A-32685E31EDF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E8F4D41B-983B-3385-B861-70DF62F4D2AB}"/>
              </a:ext>
            </a:extLst>
          </p:cNvPr>
          <p:cNvSpPr>
            <a:spLocks noGrp="1"/>
          </p:cNvSpPr>
          <p:nvPr>
            <p:ph type="dt" sz="half" idx="10"/>
          </p:nvPr>
        </p:nvSpPr>
        <p:spPr/>
        <p:txBody>
          <a:bodyPr/>
          <a:lstStyle/>
          <a:p>
            <a:fld id="{D1F7E4F8-7EAA-0F4F-A424-4E384C83DCA7}" type="datetimeFigureOut">
              <a:rPr lang="el-GR" smtClean="0"/>
              <a:t>13/9/24</a:t>
            </a:fld>
            <a:endParaRPr lang="el-GR"/>
          </a:p>
        </p:txBody>
      </p:sp>
      <p:sp>
        <p:nvSpPr>
          <p:cNvPr id="4" name="Θέση υποσέλιδου 3">
            <a:extLst>
              <a:ext uri="{FF2B5EF4-FFF2-40B4-BE49-F238E27FC236}">
                <a16:creationId xmlns:a16="http://schemas.microsoft.com/office/drawing/2014/main" id="{E60A43D8-1BD5-6140-02FF-EBA541BBC161}"/>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826380BF-B133-EAF7-399B-C96DB6313172}"/>
              </a:ext>
            </a:extLst>
          </p:cNvPr>
          <p:cNvSpPr>
            <a:spLocks noGrp="1"/>
          </p:cNvSpPr>
          <p:nvPr>
            <p:ph type="sldNum" sz="quarter" idx="12"/>
          </p:nvPr>
        </p:nvSpPr>
        <p:spPr/>
        <p:txBody>
          <a:bodyPr/>
          <a:lstStyle/>
          <a:p>
            <a:fld id="{77C52D99-9CB1-B645-A05C-2D9A87A3F59A}" type="slidenum">
              <a:rPr lang="el-GR" smtClean="0"/>
              <a:t>‹#›</a:t>
            </a:fld>
            <a:endParaRPr lang="el-GR"/>
          </a:p>
        </p:txBody>
      </p:sp>
    </p:spTree>
    <p:extLst>
      <p:ext uri="{BB962C8B-B14F-4D97-AF65-F5344CB8AC3E}">
        <p14:creationId xmlns:p14="http://schemas.microsoft.com/office/powerpoint/2010/main" val="1386561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BAE429BB-AA78-DB22-2922-F81F98E93CE4}"/>
              </a:ext>
            </a:extLst>
          </p:cNvPr>
          <p:cNvSpPr>
            <a:spLocks noGrp="1"/>
          </p:cNvSpPr>
          <p:nvPr>
            <p:ph type="dt" sz="half" idx="10"/>
          </p:nvPr>
        </p:nvSpPr>
        <p:spPr/>
        <p:txBody>
          <a:bodyPr/>
          <a:lstStyle/>
          <a:p>
            <a:fld id="{D1F7E4F8-7EAA-0F4F-A424-4E384C83DCA7}" type="datetimeFigureOut">
              <a:rPr lang="el-GR" smtClean="0"/>
              <a:t>13/9/24</a:t>
            </a:fld>
            <a:endParaRPr lang="el-GR"/>
          </a:p>
        </p:txBody>
      </p:sp>
      <p:sp>
        <p:nvSpPr>
          <p:cNvPr id="3" name="Θέση υποσέλιδου 2">
            <a:extLst>
              <a:ext uri="{FF2B5EF4-FFF2-40B4-BE49-F238E27FC236}">
                <a16:creationId xmlns:a16="http://schemas.microsoft.com/office/drawing/2014/main" id="{12394FA6-3BCB-5D86-2D4E-DB4AD702768D}"/>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BF2633A0-B40B-B7A3-D3B2-294115B932CE}"/>
              </a:ext>
            </a:extLst>
          </p:cNvPr>
          <p:cNvSpPr>
            <a:spLocks noGrp="1"/>
          </p:cNvSpPr>
          <p:nvPr>
            <p:ph type="sldNum" sz="quarter" idx="12"/>
          </p:nvPr>
        </p:nvSpPr>
        <p:spPr/>
        <p:txBody>
          <a:bodyPr/>
          <a:lstStyle/>
          <a:p>
            <a:fld id="{77C52D99-9CB1-B645-A05C-2D9A87A3F59A}" type="slidenum">
              <a:rPr lang="el-GR" smtClean="0"/>
              <a:t>‹#›</a:t>
            </a:fld>
            <a:endParaRPr lang="el-GR"/>
          </a:p>
        </p:txBody>
      </p:sp>
    </p:spTree>
    <p:extLst>
      <p:ext uri="{BB962C8B-B14F-4D97-AF65-F5344CB8AC3E}">
        <p14:creationId xmlns:p14="http://schemas.microsoft.com/office/powerpoint/2010/main" val="2704999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E487EF-A5B1-566A-D393-3FAB302FF1B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6B7EAC2-C680-4AD0-E168-AF77F4B8F2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D24ADB90-414C-66AE-C616-0C20CFC32F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AB70A8F-5C9C-A686-8AA9-3F69D4E754D3}"/>
              </a:ext>
            </a:extLst>
          </p:cNvPr>
          <p:cNvSpPr>
            <a:spLocks noGrp="1"/>
          </p:cNvSpPr>
          <p:nvPr>
            <p:ph type="dt" sz="half" idx="10"/>
          </p:nvPr>
        </p:nvSpPr>
        <p:spPr/>
        <p:txBody>
          <a:bodyPr/>
          <a:lstStyle/>
          <a:p>
            <a:fld id="{D1F7E4F8-7EAA-0F4F-A424-4E384C83DCA7}" type="datetimeFigureOut">
              <a:rPr lang="el-GR" smtClean="0"/>
              <a:t>13/9/24</a:t>
            </a:fld>
            <a:endParaRPr lang="el-GR"/>
          </a:p>
        </p:txBody>
      </p:sp>
      <p:sp>
        <p:nvSpPr>
          <p:cNvPr id="6" name="Θέση υποσέλιδου 5">
            <a:extLst>
              <a:ext uri="{FF2B5EF4-FFF2-40B4-BE49-F238E27FC236}">
                <a16:creationId xmlns:a16="http://schemas.microsoft.com/office/drawing/2014/main" id="{4F948DD5-63A9-6E4D-86E2-8652EF77606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68DDFBE-F4B1-62D1-D3D2-4B8A3E8DB610}"/>
              </a:ext>
            </a:extLst>
          </p:cNvPr>
          <p:cNvSpPr>
            <a:spLocks noGrp="1"/>
          </p:cNvSpPr>
          <p:nvPr>
            <p:ph type="sldNum" sz="quarter" idx="12"/>
          </p:nvPr>
        </p:nvSpPr>
        <p:spPr/>
        <p:txBody>
          <a:bodyPr/>
          <a:lstStyle/>
          <a:p>
            <a:fld id="{77C52D99-9CB1-B645-A05C-2D9A87A3F59A}" type="slidenum">
              <a:rPr lang="el-GR" smtClean="0"/>
              <a:t>‹#›</a:t>
            </a:fld>
            <a:endParaRPr lang="el-GR"/>
          </a:p>
        </p:txBody>
      </p:sp>
    </p:spTree>
    <p:extLst>
      <p:ext uri="{BB962C8B-B14F-4D97-AF65-F5344CB8AC3E}">
        <p14:creationId xmlns:p14="http://schemas.microsoft.com/office/powerpoint/2010/main" val="4096966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1D7690-ED3A-4412-CD5C-86253F05372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7F3DE1CD-418C-7170-4F4E-F73828B517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AA75A70-E704-E70A-29E2-8431B83EDE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841F1C5-F738-BC04-1421-4242D764676A}"/>
              </a:ext>
            </a:extLst>
          </p:cNvPr>
          <p:cNvSpPr>
            <a:spLocks noGrp="1"/>
          </p:cNvSpPr>
          <p:nvPr>
            <p:ph type="dt" sz="half" idx="10"/>
          </p:nvPr>
        </p:nvSpPr>
        <p:spPr/>
        <p:txBody>
          <a:bodyPr/>
          <a:lstStyle/>
          <a:p>
            <a:fld id="{D1F7E4F8-7EAA-0F4F-A424-4E384C83DCA7}" type="datetimeFigureOut">
              <a:rPr lang="el-GR" smtClean="0"/>
              <a:t>13/9/24</a:t>
            </a:fld>
            <a:endParaRPr lang="el-GR"/>
          </a:p>
        </p:txBody>
      </p:sp>
      <p:sp>
        <p:nvSpPr>
          <p:cNvPr id="6" name="Θέση υποσέλιδου 5">
            <a:extLst>
              <a:ext uri="{FF2B5EF4-FFF2-40B4-BE49-F238E27FC236}">
                <a16:creationId xmlns:a16="http://schemas.microsoft.com/office/drawing/2014/main" id="{CFB55E2A-579D-3614-0760-C0C0301E74B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60D35CA-5E19-7629-A4D2-BA12ED5CBB1B}"/>
              </a:ext>
            </a:extLst>
          </p:cNvPr>
          <p:cNvSpPr>
            <a:spLocks noGrp="1"/>
          </p:cNvSpPr>
          <p:nvPr>
            <p:ph type="sldNum" sz="quarter" idx="12"/>
          </p:nvPr>
        </p:nvSpPr>
        <p:spPr/>
        <p:txBody>
          <a:bodyPr/>
          <a:lstStyle/>
          <a:p>
            <a:fld id="{77C52D99-9CB1-B645-A05C-2D9A87A3F59A}" type="slidenum">
              <a:rPr lang="el-GR" smtClean="0"/>
              <a:t>‹#›</a:t>
            </a:fld>
            <a:endParaRPr lang="el-GR"/>
          </a:p>
        </p:txBody>
      </p:sp>
    </p:spTree>
    <p:extLst>
      <p:ext uri="{BB962C8B-B14F-4D97-AF65-F5344CB8AC3E}">
        <p14:creationId xmlns:p14="http://schemas.microsoft.com/office/powerpoint/2010/main" val="1671037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9705934E-CD5E-B90F-2747-ADBE31B4CD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9B6C5EC-250F-7431-735D-7F44433458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C56C185-9BCA-6D3E-26E2-A33D6FF01C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1F7E4F8-7EAA-0F4F-A424-4E384C83DCA7}" type="datetimeFigureOut">
              <a:rPr lang="el-GR" smtClean="0"/>
              <a:t>13/9/24</a:t>
            </a:fld>
            <a:endParaRPr lang="el-GR"/>
          </a:p>
        </p:txBody>
      </p:sp>
      <p:sp>
        <p:nvSpPr>
          <p:cNvPr id="5" name="Θέση υποσέλιδου 4">
            <a:extLst>
              <a:ext uri="{FF2B5EF4-FFF2-40B4-BE49-F238E27FC236}">
                <a16:creationId xmlns:a16="http://schemas.microsoft.com/office/drawing/2014/main" id="{542878E3-3242-D2B1-4208-55B8E488F3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2406920-1319-AA08-1CC6-958B0B4F11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7C52D99-9CB1-B645-A05C-2D9A87A3F59A}" type="slidenum">
              <a:rPr lang="el-GR" smtClean="0"/>
              <a:t>‹#›</a:t>
            </a:fld>
            <a:endParaRPr lang="el-GR"/>
          </a:p>
        </p:txBody>
      </p:sp>
    </p:spTree>
    <p:extLst>
      <p:ext uri="{BB962C8B-B14F-4D97-AF65-F5344CB8AC3E}">
        <p14:creationId xmlns:p14="http://schemas.microsoft.com/office/powerpoint/2010/main" val="3579150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172D9D-C371-B535-73A1-2FD22439CBE7}"/>
              </a:ext>
            </a:extLst>
          </p:cNvPr>
          <p:cNvSpPr>
            <a:spLocks noGrp="1"/>
          </p:cNvSpPr>
          <p:nvPr>
            <p:ph type="ctrTitle"/>
          </p:nvPr>
        </p:nvSpPr>
        <p:spPr/>
        <p:txBody>
          <a:bodyPr/>
          <a:lstStyle/>
          <a:p>
            <a:endParaRPr lang="el-GR"/>
          </a:p>
        </p:txBody>
      </p:sp>
      <p:sp>
        <p:nvSpPr>
          <p:cNvPr id="3" name="Υπότιτλος 2">
            <a:extLst>
              <a:ext uri="{FF2B5EF4-FFF2-40B4-BE49-F238E27FC236}">
                <a16:creationId xmlns:a16="http://schemas.microsoft.com/office/drawing/2014/main" id="{69DAE2C9-47DE-E8FF-7C4E-802CE7B308DC}"/>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1076221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922F19F4-FE70-43DC-856F-2CE5F521DC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062849"/>
            <a:ext cx="731521" cy="673460"/>
            <a:chOff x="3940602" y="308034"/>
            <a:chExt cx="2116791" cy="3428999"/>
          </a:xfrm>
          <a:solidFill>
            <a:schemeClr val="accent4"/>
          </a:solidFill>
        </p:grpSpPr>
        <p:sp>
          <p:nvSpPr>
            <p:cNvPr id="15" name="Rectangle 14">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ectangle 18">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656150"/>
            <a:ext cx="5590787" cy="14315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E36ECC1D-D8FD-6BD7-6F76-656EF0B23438}"/>
              </a:ext>
            </a:extLst>
          </p:cNvPr>
          <p:cNvSpPr>
            <a:spLocks noGrp="1"/>
          </p:cNvSpPr>
          <p:nvPr>
            <p:ph type="title"/>
          </p:nvPr>
        </p:nvSpPr>
        <p:spPr>
          <a:xfrm>
            <a:off x="1043631" y="873940"/>
            <a:ext cx="4928291" cy="1035781"/>
          </a:xfrm>
        </p:spPr>
        <p:txBody>
          <a:bodyPr anchor="ctr">
            <a:normAutofit/>
          </a:bodyPr>
          <a:lstStyle/>
          <a:p>
            <a:r>
              <a:rPr lang="el-GR" sz="3300"/>
              <a:t>το παραλληλόγραμμο των δυνάμεων</a:t>
            </a:r>
          </a:p>
        </p:txBody>
      </p:sp>
      <p:sp>
        <p:nvSpPr>
          <p:cNvPr id="3" name="Θέση περιεχομένου 2">
            <a:extLst>
              <a:ext uri="{FF2B5EF4-FFF2-40B4-BE49-F238E27FC236}">
                <a16:creationId xmlns:a16="http://schemas.microsoft.com/office/drawing/2014/main" id="{36B8B963-91DA-57F9-CAD9-E5D8C940A0C2}"/>
              </a:ext>
            </a:extLst>
          </p:cNvPr>
          <p:cNvSpPr>
            <a:spLocks noGrp="1"/>
          </p:cNvSpPr>
          <p:nvPr>
            <p:ph idx="1"/>
          </p:nvPr>
        </p:nvSpPr>
        <p:spPr>
          <a:xfrm>
            <a:off x="535671" y="2524721"/>
            <a:ext cx="5500988" cy="3677123"/>
          </a:xfrm>
        </p:spPr>
        <p:txBody>
          <a:bodyPr anchor="ctr">
            <a:normAutofit/>
          </a:bodyPr>
          <a:lstStyle/>
          <a:p>
            <a:pPr marL="0" indent="0">
              <a:buNone/>
            </a:pPr>
            <a:r>
              <a:rPr lang="el-GR" sz="2400" dirty="0"/>
              <a:t>Η συνισταμένη δύο δυνάμεων </a:t>
            </a:r>
            <a:r>
              <a:rPr lang="en" sz="2400" dirty="0"/>
              <a:t>F1 </a:t>
            </a:r>
            <a:r>
              <a:rPr lang="el-GR" sz="2400" dirty="0"/>
              <a:t>και </a:t>
            </a:r>
            <a:r>
              <a:rPr lang="en" sz="2400" dirty="0"/>
              <a:t>F2, </a:t>
            </a:r>
            <a:r>
              <a:rPr lang="el-GR" sz="2400" dirty="0"/>
              <a:t>που ενεργούν  στο ίδιο σημείο Ο ενός σώματος και σχηματίζουν γωνία φ, είναι η διαγώνιος του παραλληλογράμμου με πλευρές </a:t>
            </a:r>
            <a:r>
              <a:rPr lang="en" sz="2400" dirty="0"/>
              <a:t>F1 </a:t>
            </a:r>
            <a:r>
              <a:rPr lang="el-GR" sz="2400" dirty="0"/>
              <a:t>και </a:t>
            </a:r>
            <a:r>
              <a:rPr lang="en" sz="2400" dirty="0"/>
              <a:t>F2 </a:t>
            </a:r>
            <a:r>
              <a:rPr lang="el-GR" sz="2400" dirty="0"/>
              <a:t>που έχει το ίδιο σημείο εφαρμογής με τις συνιστώσες</a:t>
            </a:r>
          </a:p>
        </p:txBody>
      </p:sp>
      <p:sp>
        <p:nvSpPr>
          <p:cNvPr id="21" name="Rectangle 20">
            <a:extLst>
              <a:ext uri="{FF2B5EF4-FFF2-40B4-BE49-F238E27FC236}">
                <a16:creationId xmlns:a16="http://schemas.microsoft.com/office/drawing/2014/main" id="{395ECC94-3D5E-46A7-A7A1-DE807E1563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34418" y="658367"/>
            <a:ext cx="4719382" cy="26791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Εικόνα 4" descr="Εικόνα που περιέχει γραμμή&#10;&#10;Περιγραφή που δημιουργήθηκε αυτόματα">
            <a:extLst>
              <a:ext uri="{FF2B5EF4-FFF2-40B4-BE49-F238E27FC236}">
                <a16:creationId xmlns:a16="http://schemas.microsoft.com/office/drawing/2014/main" id="{B1FFA193-5E61-0515-3BD5-BE9747A56B31}"/>
              </a:ext>
            </a:extLst>
          </p:cNvPr>
          <p:cNvPicPr>
            <a:picLocks noChangeAspect="1"/>
          </p:cNvPicPr>
          <p:nvPr/>
        </p:nvPicPr>
        <p:blipFill>
          <a:blip r:embed="rId2"/>
          <a:stretch>
            <a:fillRect/>
          </a:stretch>
        </p:blipFill>
        <p:spPr>
          <a:xfrm>
            <a:off x="7098110" y="913254"/>
            <a:ext cx="4048861" cy="2044674"/>
          </a:xfrm>
          <a:prstGeom prst="rect">
            <a:avLst/>
          </a:prstGeom>
        </p:spPr>
      </p:pic>
      <p:sp>
        <p:nvSpPr>
          <p:cNvPr id="23" name="Rectangle 22">
            <a:extLst>
              <a:ext uri="{FF2B5EF4-FFF2-40B4-BE49-F238E27FC236}">
                <a16:creationId xmlns:a16="http://schemas.microsoft.com/office/drawing/2014/main" id="{7E549738-9961-462D-81B7-4A7A446911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34418" y="3530966"/>
            <a:ext cx="4719382" cy="26791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Εικόνα 6" descr="Εικόνα που περιέχει γραμματοσειρά, κείμενο, λευκό, γραμμή&#10;&#10;Περιγραφή που δημιουργήθηκε αυτόματα">
            <a:extLst>
              <a:ext uri="{FF2B5EF4-FFF2-40B4-BE49-F238E27FC236}">
                <a16:creationId xmlns:a16="http://schemas.microsoft.com/office/drawing/2014/main" id="{D0DF8DE5-3D12-A9B4-E7BE-95AA86219A33}"/>
              </a:ext>
            </a:extLst>
          </p:cNvPr>
          <p:cNvPicPr>
            <a:picLocks noChangeAspect="1"/>
          </p:cNvPicPr>
          <p:nvPr/>
        </p:nvPicPr>
        <p:blipFill>
          <a:blip r:embed="rId3"/>
          <a:stretch>
            <a:fillRect/>
          </a:stretch>
        </p:blipFill>
        <p:spPr>
          <a:xfrm>
            <a:off x="6604820" y="4184542"/>
            <a:ext cx="4542151" cy="1288399"/>
          </a:xfrm>
          <a:prstGeom prst="rect">
            <a:avLst/>
          </a:prstGeom>
        </p:spPr>
      </p:pic>
      <p:cxnSp>
        <p:nvCxnSpPr>
          <p:cNvPr id="25" name="Straight Connector 24">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92240"/>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7249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39E32F-ABC9-867D-F45E-F102E109CAD2}"/>
              </a:ext>
            </a:extLst>
          </p:cNvPr>
          <p:cNvSpPr>
            <a:spLocks noGrp="1"/>
          </p:cNvSpPr>
          <p:nvPr>
            <p:ph type="title"/>
          </p:nvPr>
        </p:nvSpPr>
        <p:spPr/>
        <p:txBody>
          <a:bodyPr>
            <a:normAutofit fontScale="90000"/>
          </a:bodyPr>
          <a:lstStyle/>
          <a:p>
            <a:r>
              <a:rPr lang="el-GR" dirty="0"/>
              <a:t>Οι δυνάμεις </a:t>
            </a:r>
            <a:r>
              <a:rPr lang="en" dirty="0"/>
              <a:t>F1 = 60 </a:t>
            </a:r>
            <a:r>
              <a:rPr lang="el-GR" dirty="0"/>
              <a:t>Ν και </a:t>
            </a:r>
            <a:r>
              <a:rPr lang="en" dirty="0"/>
              <a:t>F2 = 70</a:t>
            </a:r>
            <a:r>
              <a:rPr lang="el-GR" dirty="0"/>
              <a:t>Ν ενεργούν υπό γωνία 60°. Να προσδιοριστεί η συνισταμένη</a:t>
            </a:r>
          </a:p>
        </p:txBody>
      </p:sp>
      <p:sp>
        <p:nvSpPr>
          <p:cNvPr id="3" name="Θέση περιεχομένου 2">
            <a:extLst>
              <a:ext uri="{FF2B5EF4-FFF2-40B4-BE49-F238E27FC236}">
                <a16:creationId xmlns:a16="http://schemas.microsoft.com/office/drawing/2014/main" id="{C001CF4D-4ACD-F7A6-AEE9-0307FE22199D}"/>
              </a:ext>
            </a:extLst>
          </p:cNvPr>
          <p:cNvSpPr>
            <a:spLocks noGrp="1"/>
          </p:cNvSpPr>
          <p:nvPr>
            <p:ph idx="1"/>
          </p:nvPr>
        </p:nvSpPr>
        <p:spPr/>
        <p:txBody>
          <a:bodyPr/>
          <a:lstStyle/>
          <a:p>
            <a:endParaRPr lang="el-GR" dirty="0"/>
          </a:p>
        </p:txBody>
      </p:sp>
    </p:spTree>
    <p:extLst>
      <p:ext uri="{BB962C8B-B14F-4D97-AF65-F5344CB8AC3E}">
        <p14:creationId xmlns:p14="http://schemas.microsoft.com/office/powerpoint/2010/main" val="2474434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561F5C-82A9-2302-D8D7-38B0AF1FA8A6}"/>
              </a:ext>
            </a:extLst>
          </p:cNvPr>
          <p:cNvSpPr>
            <a:spLocks noGrp="1"/>
          </p:cNvSpPr>
          <p:nvPr>
            <p:ph type="title"/>
          </p:nvPr>
        </p:nvSpPr>
        <p:spPr/>
        <p:txBody>
          <a:bodyPr>
            <a:noAutofit/>
          </a:bodyPr>
          <a:lstStyle/>
          <a:p>
            <a:r>
              <a:rPr lang="el-GR" sz="3600" dirty="0"/>
              <a:t>Η ισορροπία των δυνάμεων </a:t>
            </a:r>
          </a:p>
        </p:txBody>
      </p:sp>
      <p:sp>
        <p:nvSpPr>
          <p:cNvPr id="3" name="Θέση περιεχομένου 2">
            <a:extLst>
              <a:ext uri="{FF2B5EF4-FFF2-40B4-BE49-F238E27FC236}">
                <a16:creationId xmlns:a16="http://schemas.microsoft.com/office/drawing/2014/main" id="{39BC32A5-ADCD-FC81-B3DE-963197C946CB}"/>
              </a:ext>
            </a:extLst>
          </p:cNvPr>
          <p:cNvSpPr>
            <a:spLocks noGrp="1"/>
          </p:cNvSpPr>
          <p:nvPr>
            <p:ph idx="1"/>
          </p:nvPr>
        </p:nvSpPr>
        <p:spPr/>
        <p:txBody>
          <a:bodyPr/>
          <a:lstStyle/>
          <a:p>
            <a:pPr marL="0" indent="0">
              <a:buNone/>
            </a:pPr>
            <a:r>
              <a:rPr lang="el-GR" sz="2800" dirty="0"/>
              <a:t>Δύο δυνάμεις βρίσκονται σε ισορροπία, όταν έχουν το ίδιο μέτρο, είναι </a:t>
            </a:r>
            <a:r>
              <a:rPr lang="el-GR" sz="2800" dirty="0" err="1"/>
              <a:t>συγγραμμικές</a:t>
            </a:r>
            <a:r>
              <a:rPr lang="el-GR" sz="2800" dirty="0"/>
              <a:t> και </a:t>
            </a:r>
            <a:r>
              <a:rPr lang="el-GR" sz="2800" dirty="0" err="1"/>
              <a:t>αντίφορες</a:t>
            </a:r>
            <a:r>
              <a:rPr lang="el-GR" sz="2800" dirty="0"/>
              <a:t>.</a:t>
            </a:r>
            <a:endParaRPr lang="el-GR" dirty="0"/>
          </a:p>
        </p:txBody>
      </p:sp>
    </p:spTree>
    <p:extLst>
      <p:ext uri="{BB962C8B-B14F-4D97-AF65-F5344CB8AC3E}">
        <p14:creationId xmlns:p14="http://schemas.microsoft.com/office/powerpoint/2010/main" val="2778449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45AEAD-7D2C-015F-EF35-AB7EF482F5AF}"/>
              </a:ext>
            </a:extLst>
          </p:cNvPr>
          <p:cNvSpPr>
            <a:spLocks noGrp="1"/>
          </p:cNvSpPr>
          <p:nvPr>
            <p:ph type="title"/>
          </p:nvPr>
        </p:nvSpPr>
        <p:spPr/>
        <p:txBody>
          <a:bodyPr/>
          <a:lstStyle/>
          <a:p>
            <a:r>
              <a:rPr lang="el-GR" dirty="0"/>
              <a:t>Μετακίνηση δύναμης στη διεύθυνσή της</a:t>
            </a:r>
          </a:p>
        </p:txBody>
      </p:sp>
      <p:sp>
        <p:nvSpPr>
          <p:cNvPr id="3" name="Θέση περιεχομένου 2">
            <a:extLst>
              <a:ext uri="{FF2B5EF4-FFF2-40B4-BE49-F238E27FC236}">
                <a16:creationId xmlns:a16="http://schemas.microsoft.com/office/drawing/2014/main" id="{55ADCC4A-2B05-B098-4F07-57866220AE10}"/>
              </a:ext>
            </a:extLst>
          </p:cNvPr>
          <p:cNvSpPr>
            <a:spLocks noGrp="1"/>
          </p:cNvSpPr>
          <p:nvPr>
            <p:ph idx="1"/>
          </p:nvPr>
        </p:nvSpPr>
        <p:spPr/>
        <p:txBody>
          <a:bodyPr/>
          <a:lstStyle/>
          <a:p>
            <a:r>
              <a:rPr lang="el-GR" dirty="0"/>
              <a:t>Η δράση ενός συστήματος δυνάμεων σε ένα σώμα δεν μεταβάλλεται, αν προστεθεί ή αφαιρεθεί από αυτό, ένα άλλο σύστημα δυνάμεων, που βρίσκεται σε ισορροπία</a:t>
            </a:r>
          </a:p>
          <a:p>
            <a:endParaRPr lang="el-GR" dirty="0"/>
          </a:p>
          <a:p>
            <a:r>
              <a:rPr lang="el-GR" dirty="0"/>
              <a:t>Η δύναμη που ασκείται στα στερεά σώματα, μπορεί να μετατοπιστεί πάνω στο φορέα της, δηλαδή είναι ένα </a:t>
            </a:r>
            <a:r>
              <a:rPr lang="el-GR" dirty="0" err="1"/>
              <a:t>ολισθαίνον</a:t>
            </a:r>
            <a:r>
              <a:rPr lang="el-GR" dirty="0"/>
              <a:t> διάνυσμα.</a:t>
            </a:r>
          </a:p>
        </p:txBody>
      </p:sp>
    </p:spTree>
    <p:extLst>
      <p:ext uri="{BB962C8B-B14F-4D97-AF65-F5344CB8AC3E}">
        <p14:creationId xmlns:p14="http://schemas.microsoft.com/office/powerpoint/2010/main" val="3416146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9">
            <a:extLst>
              <a:ext uri="{FF2B5EF4-FFF2-40B4-BE49-F238E27FC236}">
                <a16:creationId xmlns:a16="http://schemas.microsoft.com/office/drawing/2014/main" id="{117AB3D3-3C9C-4DED-809A-78734805B8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F9A0587-C5FA-DDB1-B6ED-DE0277BD4D48}"/>
              </a:ext>
            </a:extLst>
          </p:cNvPr>
          <p:cNvSpPr>
            <a:spLocks noGrp="1"/>
          </p:cNvSpPr>
          <p:nvPr>
            <p:ph type="title"/>
          </p:nvPr>
        </p:nvSpPr>
        <p:spPr>
          <a:xfrm>
            <a:off x="793662" y="386930"/>
            <a:ext cx="10066122" cy="1298448"/>
          </a:xfrm>
        </p:spPr>
        <p:txBody>
          <a:bodyPr anchor="b">
            <a:normAutofit/>
          </a:bodyPr>
          <a:lstStyle/>
          <a:p>
            <a:r>
              <a:rPr lang="el-GR" sz="4800"/>
              <a:t>Δράσης – αντίδρασης</a:t>
            </a:r>
          </a:p>
        </p:txBody>
      </p:sp>
      <p:sp>
        <p:nvSpPr>
          <p:cNvPr id="19" name="Rectangle 11">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95CDBD8F-055E-8E2F-BC25-E1C36A04F837}"/>
              </a:ext>
            </a:extLst>
          </p:cNvPr>
          <p:cNvSpPr>
            <a:spLocks noGrp="1"/>
          </p:cNvSpPr>
          <p:nvPr>
            <p:ph idx="1"/>
          </p:nvPr>
        </p:nvSpPr>
        <p:spPr>
          <a:xfrm>
            <a:off x="793661" y="2599509"/>
            <a:ext cx="4530898" cy="3639450"/>
          </a:xfrm>
        </p:spPr>
        <p:txBody>
          <a:bodyPr anchor="ctr">
            <a:normAutofit/>
          </a:bodyPr>
          <a:lstStyle/>
          <a:p>
            <a:pPr marL="0" indent="0">
              <a:buNone/>
            </a:pPr>
            <a:r>
              <a:rPr lang="el-GR" dirty="0"/>
              <a:t>Κάθε επίδραση δύναμης (δράση), επάνω σε ένα σώμα, έχει ως αποτέλεσμα τη δημιουργία μιας άλλης δύναμης (αντίδρασης), ώστε η δράση και η αντίδραση να είναι δυνάμεις αντίθετες.</a:t>
            </a:r>
          </a:p>
          <a:p>
            <a:pPr marL="0" indent="0">
              <a:buNone/>
            </a:pPr>
            <a:endParaRPr lang="el-GR" sz="2000" dirty="0"/>
          </a:p>
          <a:p>
            <a:pPr marL="0" indent="0">
              <a:buNone/>
            </a:pPr>
            <a:endParaRPr lang="el-GR" sz="2000" dirty="0"/>
          </a:p>
        </p:txBody>
      </p:sp>
      <p:pic>
        <p:nvPicPr>
          <p:cNvPr id="5" name="Εικόνα 4" descr="Εικόνα που περιέχει σκίτσο/σχέδιο, διάγραμμα, ζωγραφιά, γραμμή&#10;&#10;Περιγραφή που δημιουργήθηκε αυτόματα">
            <a:extLst>
              <a:ext uri="{FF2B5EF4-FFF2-40B4-BE49-F238E27FC236}">
                <a16:creationId xmlns:a16="http://schemas.microsoft.com/office/drawing/2014/main" id="{ADFE3071-7106-483D-2B73-62B24557F0B2}"/>
              </a:ext>
            </a:extLst>
          </p:cNvPr>
          <p:cNvPicPr>
            <a:picLocks noChangeAspect="1"/>
          </p:cNvPicPr>
          <p:nvPr/>
        </p:nvPicPr>
        <p:blipFill>
          <a:blip r:embed="rId2"/>
          <a:srcRect r="23043" b="1"/>
          <a:stretch/>
        </p:blipFill>
        <p:spPr>
          <a:xfrm>
            <a:off x="5911532" y="2484255"/>
            <a:ext cx="5150277" cy="3714244"/>
          </a:xfrm>
          <a:prstGeom prst="rect">
            <a:avLst/>
          </a:prstGeom>
        </p:spPr>
      </p:pic>
      <p:sp>
        <p:nvSpPr>
          <p:cNvPr id="21" name="Rectangle 15">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4914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D5F3FD-0A9D-8537-20CD-B6E5D9387397}"/>
              </a:ext>
            </a:extLst>
          </p:cNvPr>
          <p:cNvSpPr>
            <a:spLocks noGrp="1"/>
          </p:cNvSpPr>
          <p:nvPr>
            <p:ph type="title"/>
          </p:nvPr>
        </p:nvSpPr>
        <p:spPr/>
        <p:txBody>
          <a:bodyPr>
            <a:normAutofit/>
          </a:bodyPr>
          <a:lstStyle/>
          <a:p>
            <a:r>
              <a:rPr lang="el-GR" sz="2400" dirty="0">
                <a:effectLst/>
                <a:latin typeface="Calibri" panose="020F0502020204030204" pitchFamily="34" charset="0"/>
                <a:ea typeface="Calibri" panose="020F0502020204030204" pitchFamily="34" charset="0"/>
              </a:rPr>
              <a:t>Να χαρακτηρίσετε τις προτάσεις που ακολουθούν, γράφοντας, δίπλα στο γράμμα που αντιστοιχεί σε κάθε πρόταση, τη λέξη Σωστό, αν η πρόταση είναι σωστή, ή τη λέξη λάθος, αν η πρόταση είναι λανθασμένη</a:t>
            </a:r>
            <a:endParaRPr lang="el-GR" sz="2400" dirty="0"/>
          </a:p>
        </p:txBody>
      </p:sp>
      <p:sp>
        <p:nvSpPr>
          <p:cNvPr id="3" name="Θέση περιεχομένου 2">
            <a:extLst>
              <a:ext uri="{FF2B5EF4-FFF2-40B4-BE49-F238E27FC236}">
                <a16:creationId xmlns:a16="http://schemas.microsoft.com/office/drawing/2014/main" id="{05FA604D-2956-E154-E75A-FDD6121E57C1}"/>
              </a:ext>
            </a:extLst>
          </p:cNvPr>
          <p:cNvSpPr>
            <a:spLocks noGrp="1"/>
          </p:cNvSpPr>
          <p:nvPr>
            <p:ph idx="1"/>
          </p:nvPr>
        </p:nvSpPr>
        <p:spPr/>
        <p:txBody>
          <a:bodyPr/>
          <a:lstStyle/>
          <a:p>
            <a:pPr algn="just">
              <a:lnSpc>
                <a:spcPct val="150000"/>
              </a:lnSpc>
            </a:pPr>
            <a:r>
              <a:rPr lang="el-GR" sz="1800" b="1" dirty="0">
                <a:effectLst/>
                <a:latin typeface="Calibri" panose="020F0502020204030204" pitchFamily="34" charset="0"/>
                <a:ea typeface="Calibri" panose="020F0502020204030204" pitchFamily="34" charset="0"/>
                <a:cs typeface="Calibri" panose="020F0502020204030204" pitchFamily="34" charset="0"/>
              </a:rPr>
              <a:t>α)</a:t>
            </a:r>
            <a:r>
              <a:rPr lang="el-GR" sz="1800" dirty="0">
                <a:effectLst/>
                <a:latin typeface="Calibri" panose="020F0502020204030204" pitchFamily="34" charset="0"/>
                <a:ea typeface="Calibri" panose="020F0502020204030204" pitchFamily="34" charset="0"/>
                <a:cs typeface="Calibri" panose="020F0502020204030204" pitchFamily="34" charset="0"/>
              </a:rPr>
              <a:t> Αντίθετες δυνάμεις είναι αυτές που έχουν κοινά τη διεύθυνση, τη φορά και το μέτρο.</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l-GR" sz="1800" b="1" dirty="0">
                <a:effectLst/>
                <a:latin typeface="Calibri" panose="020F0502020204030204" pitchFamily="34" charset="0"/>
                <a:ea typeface="Calibri" panose="020F0502020204030204" pitchFamily="34" charset="0"/>
                <a:cs typeface="Calibri" panose="020F0502020204030204" pitchFamily="34" charset="0"/>
              </a:rPr>
              <a:t>β)</a:t>
            </a:r>
            <a:r>
              <a:rPr lang="el-GR" sz="1800" dirty="0">
                <a:effectLst/>
                <a:latin typeface="Calibri" panose="020F0502020204030204" pitchFamily="34" charset="0"/>
                <a:ea typeface="Calibri" panose="020F0502020204030204" pitchFamily="34" charset="0"/>
                <a:cs typeface="Calibri" panose="020F0502020204030204" pitchFamily="34" charset="0"/>
              </a:rPr>
              <a:t>  Δύο δυνάμεις βρίσκονται σε ισορροπία όταν έχουν το ίδιο μέτρο, είναι </a:t>
            </a:r>
            <a:r>
              <a:rPr lang="el-GR" sz="1800" dirty="0" err="1">
                <a:effectLst/>
                <a:latin typeface="Calibri" panose="020F0502020204030204" pitchFamily="34" charset="0"/>
                <a:ea typeface="Calibri" panose="020F0502020204030204" pitchFamily="34" charset="0"/>
                <a:cs typeface="Calibri" panose="020F0502020204030204" pitchFamily="34" charset="0"/>
              </a:rPr>
              <a:t>συγγραμικές</a:t>
            </a:r>
            <a:r>
              <a:rPr lang="el-GR" sz="1800" dirty="0">
                <a:effectLst/>
                <a:latin typeface="Calibri" panose="020F0502020204030204" pitchFamily="34" charset="0"/>
                <a:ea typeface="Calibri" panose="020F0502020204030204" pitchFamily="34" charset="0"/>
                <a:cs typeface="Calibri" panose="020F0502020204030204" pitchFamily="34" charset="0"/>
              </a:rPr>
              <a:t> και </a:t>
            </a:r>
            <a:r>
              <a:rPr lang="el-GR" sz="1800" dirty="0" err="1">
                <a:effectLst/>
                <a:latin typeface="Calibri" panose="020F0502020204030204" pitchFamily="34" charset="0"/>
                <a:ea typeface="Calibri" panose="020F0502020204030204" pitchFamily="34" charset="0"/>
                <a:cs typeface="Calibri" panose="020F0502020204030204" pitchFamily="34" charset="0"/>
              </a:rPr>
              <a:t>ομόφορες</a:t>
            </a:r>
            <a:r>
              <a:rPr lang="el-GR" sz="1800" dirty="0">
                <a:effectLst/>
                <a:latin typeface="Calibri" panose="020F0502020204030204" pitchFamily="34" charset="0"/>
                <a:ea typeface="Calibri" panose="020F0502020204030204" pitchFamily="34" charset="0"/>
                <a:cs typeface="Calibri" panose="020F0502020204030204" pitchFamily="34"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l-GR" sz="1800" b="1" dirty="0">
                <a:effectLst/>
                <a:latin typeface="Calibri" panose="020F0502020204030204" pitchFamily="34" charset="0"/>
                <a:ea typeface="Calibri" panose="020F0502020204030204" pitchFamily="34" charset="0"/>
                <a:cs typeface="Calibri" panose="020F0502020204030204" pitchFamily="34" charset="0"/>
              </a:rPr>
              <a:t>γ)</a:t>
            </a:r>
            <a:r>
              <a:rPr lang="el-GR" sz="1800" dirty="0">
                <a:effectLst/>
                <a:latin typeface="Calibri" panose="020F0502020204030204" pitchFamily="34" charset="0"/>
                <a:ea typeface="Calibri" panose="020F0502020204030204" pitchFamily="34" charset="0"/>
                <a:cs typeface="Calibri" panose="020F0502020204030204" pitchFamily="34" charset="0"/>
              </a:rPr>
              <a:t>  Η δύναμη είναι μέγεθος διανυσματικό.</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3022861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6E3FDC-FF01-D7F2-6ACB-94FD79385818}"/>
              </a:ext>
            </a:extLst>
          </p:cNvPr>
          <p:cNvSpPr>
            <a:spLocks noGrp="1"/>
          </p:cNvSpPr>
          <p:nvPr>
            <p:ph type="title"/>
          </p:nvPr>
        </p:nvSpPr>
        <p:spPr/>
        <p:txBody>
          <a:bodyPr/>
          <a:lstStyle/>
          <a:p>
            <a:pPr>
              <a:lnSpc>
                <a:spcPct val="150000"/>
              </a:lnSpc>
              <a:tabLst>
                <a:tab pos="2133600" algn="l"/>
              </a:tabLst>
            </a:pPr>
            <a:r>
              <a:rPr lang="el-GR" sz="1800" dirty="0">
                <a:effectLst/>
                <a:latin typeface="Calibri" panose="020F0502020204030204" pitchFamily="34" charset="0"/>
                <a:ea typeface="Calibri" panose="020F0502020204030204" pitchFamily="34" charset="0"/>
                <a:cs typeface="Calibri" panose="020F0502020204030204" pitchFamily="34" charset="0"/>
              </a:rPr>
              <a:t>Να γράψετε στο τετράδιό σας το γράμμα καθεμιάς από τις παρακάτω προτάσεις και δίπλα μία από τις λέξεις που συμπληρώνει σωστά την πρόταση. (Σημειώνεται ότι τρεις από τις λέξεις θα περισσέψουν).</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rPr>
              <a:t>Λέξεις που δίνονται: δύναμη, συντρέχουσες, δράση, ισορροπία, μεταβολή, σύστημα, </a:t>
            </a:r>
            <a:r>
              <a:rPr lang="el-GR" sz="1800" dirty="0" err="1">
                <a:effectLst/>
                <a:latin typeface="Calibri" panose="020F0502020204030204" pitchFamily="34" charset="0"/>
                <a:ea typeface="Calibri" panose="020F0502020204030204" pitchFamily="34" charset="0"/>
              </a:rPr>
              <a:t>ομοευθειακές</a:t>
            </a:r>
            <a:r>
              <a:rPr lang="el-GR" sz="1800" dirty="0">
                <a:effectLst/>
                <a:latin typeface="Calibri" panose="020F0502020204030204" pitchFamily="34" charset="0"/>
                <a:ea typeface="Calibri" panose="020F0502020204030204" pitchFamily="34" charset="0"/>
              </a:rPr>
              <a:t>.</a:t>
            </a:r>
            <a:endParaRPr lang="el-GR" dirty="0"/>
          </a:p>
        </p:txBody>
      </p:sp>
      <p:pic>
        <p:nvPicPr>
          <p:cNvPr id="31" name="Εικόνα 30">
            <a:extLst>
              <a:ext uri="{FF2B5EF4-FFF2-40B4-BE49-F238E27FC236}">
                <a16:creationId xmlns:a16="http://schemas.microsoft.com/office/drawing/2014/main" id="{0E6F1BEF-FC9A-4738-85B6-D80037DFC304}"/>
              </a:ext>
            </a:extLst>
          </p:cNvPr>
          <p:cNvPicPr>
            <a:picLocks noChangeAspect="1"/>
          </p:cNvPicPr>
          <p:nvPr/>
        </p:nvPicPr>
        <p:blipFill>
          <a:blip r:embed="rId2"/>
          <a:stretch>
            <a:fillRect/>
          </a:stretch>
        </p:blipFill>
        <p:spPr>
          <a:xfrm>
            <a:off x="831488" y="2355849"/>
            <a:ext cx="10522312" cy="3942951"/>
          </a:xfrm>
          <a:prstGeom prst="rect">
            <a:avLst/>
          </a:prstGeom>
        </p:spPr>
      </p:pic>
    </p:spTree>
    <p:extLst>
      <p:ext uri="{BB962C8B-B14F-4D97-AF65-F5344CB8AC3E}">
        <p14:creationId xmlns:p14="http://schemas.microsoft.com/office/powerpoint/2010/main" val="2254911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11">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4A330B11-7DB8-8821-1D33-BFA676AABB20}"/>
              </a:ext>
            </a:extLst>
          </p:cNvPr>
          <p:cNvSpPr>
            <a:spLocks noGrp="1"/>
          </p:cNvSpPr>
          <p:nvPr>
            <p:ph type="title"/>
          </p:nvPr>
        </p:nvSpPr>
        <p:spPr>
          <a:xfrm>
            <a:off x="793662" y="386930"/>
            <a:ext cx="10066122" cy="1298448"/>
          </a:xfrm>
        </p:spPr>
        <p:txBody>
          <a:bodyPr anchor="b">
            <a:normAutofit/>
          </a:bodyPr>
          <a:lstStyle/>
          <a:p>
            <a:r>
              <a:rPr lang="el-GR" sz="2600">
                <a:effectLst/>
                <a:latin typeface="Calibri" panose="020F0502020204030204" pitchFamily="34" charset="0"/>
                <a:ea typeface="Times New Roman" panose="02020603050405020304" pitchFamily="18" charset="0"/>
                <a:cs typeface="Times New Roman" panose="02020603050405020304" pitchFamily="18" charset="0"/>
              </a:rPr>
              <a:t>Να γράψετε τους αριθμούς 1, 2, 3, 4 από την Στήλη Α και δίπλα ένα από τα γράμματα α, β, γ, δ της Στήλης Β που δίνει την σωστή αντιστοίχιση.</a:t>
            </a:r>
            <a:br>
              <a:rPr lang="el-GR" sz="2600">
                <a:effectLst/>
                <a:latin typeface="Calibri" panose="020F0502020204030204" pitchFamily="34" charset="0"/>
                <a:ea typeface="Calibri" panose="020F0502020204030204" pitchFamily="34" charset="0"/>
                <a:cs typeface="Times New Roman" panose="02020603050405020304" pitchFamily="18" charset="0"/>
              </a:rPr>
            </a:br>
            <a:endParaRPr lang="el-GR" sz="2600"/>
          </a:p>
        </p:txBody>
      </p:sp>
      <p:sp>
        <p:nvSpPr>
          <p:cNvPr id="29" name="Rectangle 13">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15">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17">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Θέση περιεχομένου 3">
            <a:extLst>
              <a:ext uri="{FF2B5EF4-FFF2-40B4-BE49-F238E27FC236}">
                <a16:creationId xmlns:a16="http://schemas.microsoft.com/office/drawing/2014/main" id="{67E75EB5-7265-3DAE-40EB-423CE52E2748}"/>
              </a:ext>
            </a:extLst>
          </p:cNvPr>
          <p:cNvGraphicFramePr>
            <a:graphicFrameLocks/>
          </p:cNvGraphicFramePr>
          <p:nvPr>
            <p:extLst>
              <p:ext uri="{D42A27DB-BD31-4B8C-83A1-F6EECF244321}">
                <p14:modId xmlns:p14="http://schemas.microsoft.com/office/powerpoint/2010/main" val="1558634541"/>
              </p:ext>
            </p:extLst>
          </p:nvPr>
        </p:nvGraphicFramePr>
        <p:xfrm>
          <a:off x="2346559" y="2476572"/>
          <a:ext cx="6937589" cy="3675434"/>
        </p:xfrm>
        <a:graphic>
          <a:graphicData uri="http://schemas.openxmlformats.org/drawingml/2006/table">
            <a:tbl>
              <a:tblPr firstRow="1" firstCol="1" bandRow="1">
                <a:tableStyleId>{5C22544A-7EE6-4342-B048-85BDC9FD1C3A}</a:tableStyleId>
              </a:tblPr>
              <a:tblGrid>
                <a:gridCol w="3413593">
                  <a:extLst>
                    <a:ext uri="{9D8B030D-6E8A-4147-A177-3AD203B41FA5}">
                      <a16:colId xmlns:a16="http://schemas.microsoft.com/office/drawing/2014/main" val="935782457"/>
                    </a:ext>
                  </a:extLst>
                </a:gridCol>
                <a:gridCol w="3523996">
                  <a:extLst>
                    <a:ext uri="{9D8B030D-6E8A-4147-A177-3AD203B41FA5}">
                      <a16:colId xmlns:a16="http://schemas.microsoft.com/office/drawing/2014/main" val="3919269152"/>
                    </a:ext>
                  </a:extLst>
                </a:gridCol>
              </a:tblGrid>
              <a:tr h="338760">
                <a:tc>
                  <a:txBody>
                    <a:bodyPr/>
                    <a:lstStyle/>
                    <a:p>
                      <a:pPr marL="457200" algn="ctr">
                        <a:lnSpc>
                          <a:spcPct val="150000"/>
                        </a:lnSpc>
                        <a:tabLst>
                          <a:tab pos="180340" algn="l"/>
                        </a:tabLst>
                      </a:pPr>
                      <a:r>
                        <a:rPr lang="el-GR" sz="1500" dirty="0">
                          <a:effectLst/>
                        </a:rPr>
                        <a:t>ΣΤΗΛΗ Α</a:t>
                      </a:r>
                      <a:endParaRPr lang="el-G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83440" marR="83440" marT="0" marB="0"/>
                </a:tc>
                <a:tc>
                  <a:txBody>
                    <a:bodyPr/>
                    <a:lstStyle/>
                    <a:p>
                      <a:pPr marL="457200" algn="ctr">
                        <a:lnSpc>
                          <a:spcPct val="150000"/>
                        </a:lnSpc>
                        <a:spcAft>
                          <a:spcPts val="800"/>
                        </a:spcAft>
                        <a:tabLst>
                          <a:tab pos="180340" algn="l"/>
                        </a:tabLst>
                      </a:pPr>
                      <a:r>
                        <a:rPr lang="el-GR" sz="1500">
                          <a:effectLst/>
                        </a:rPr>
                        <a:t>ΣΤΗΛΗ Β</a:t>
                      </a:r>
                      <a:endParaRPr lang="el-GR" sz="1300">
                        <a:effectLst/>
                        <a:latin typeface="Calibri" panose="020F0502020204030204" pitchFamily="34" charset="0"/>
                        <a:ea typeface="Calibri" panose="020F0502020204030204" pitchFamily="34" charset="0"/>
                        <a:cs typeface="Times New Roman" panose="02020603050405020304" pitchFamily="18" charset="0"/>
                      </a:endParaRPr>
                    </a:p>
                  </a:txBody>
                  <a:tcPr marL="83440" marR="83440" marT="0" marB="0" anchor="ctr"/>
                </a:tc>
                <a:extLst>
                  <a:ext uri="{0D108BD9-81ED-4DB2-BD59-A6C34878D82A}">
                    <a16:rowId xmlns:a16="http://schemas.microsoft.com/office/drawing/2014/main" val="1243070882"/>
                  </a:ext>
                </a:extLst>
              </a:tr>
              <a:tr h="669032">
                <a:tc>
                  <a:txBody>
                    <a:bodyPr/>
                    <a:lstStyle/>
                    <a:p>
                      <a:pPr marL="457200" algn="ctr">
                        <a:lnSpc>
                          <a:spcPct val="150000"/>
                        </a:lnSpc>
                        <a:tabLst>
                          <a:tab pos="180340" algn="l"/>
                        </a:tabLst>
                      </a:pPr>
                      <a:r>
                        <a:rPr lang="el-GR" sz="1500">
                          <a:effectLst/>
                        </a:rPr>
                        <a:t>1. Ισορροπία δυνάμεων</a:t>
                      </a:r>
                      <a:endParaRPr lang="el-GR" sz="1300">
                        <a:effectLst/>
                        <a:latin typeface="Calibri" panose="020F0502020204030204" pitchFamily="34" charset="0"/>
                        <a:ea typeface="Calibri" panose="020F0502020204030204" pitchFamily="34" charset="0"/>
                        <a:cs typeface="Times New Roman" panose="02020603050405020304" pitchFamily="18" charset="0"/>
                      </a:endParaRPr>
                    </a:p>
                  </a:txBody>
                  <a:tcPr marL="83440" marR="83440" marT="0" marB="0" anchor="ctr"/>
                </a:tc>
                <a:tc>
                  <a:txBody>
                    <a:bodyPr/>
                    <a:lstStyle/>
                    <a:p>
                      <a:pPr marL="457200" algn="ctr">
                        <a:lnSpc>
                          <a:spcPct val="150000"/>
                        </a:lnSpc>
                        <a:spcAft>
                          <a:spcPts val="800"/>
                        </a:spcAft>
                        <a:tabLst>
                          <a:tab pos="180340" algn="l"/>
                        </a:tabLst>
                      </a:pPr>
                      <a:r>
                        <a:rPr lang="el-GR" sz="1500">
                          <a:effectLst/>
                        </a:rPr>
                        <a:t>α.  Δυνάμεις αντίθετες</a:t>
                      </a:r>
                      <a:endParaRPr lang="el-GR" sz="1300">
                        <a:effectLst/>
                        <a:latin typeface="Calibri" panose="020F0502020204030204" pitchFamily="34" charset="0"/>
                        <a:ea typeface="Calibri" panose="020F0502020204030204" pitchFamily="34" charset="0"/>
                        <a:cs typeface="Times New Roman" panose="02020603050405020304" pitchFamily="18" charset="0"/>
                      </a:endParaRPr>
                    </a:p>
                  </a:txBody>
                  <a:tcPr marL="83440" marR="83440" marT="0" marB="0" anchor="ctr"/>
                </a:tc>
                <a:extLst>
                  <a:ext uri="{0D108BD9-81ED-4DB2-BD59-A6C34878D82A}">
                    <a16:rowId xmlns:a16="http://schemas.microsoft.com/office/drawing/2014/main" val="190308803"/>
                  </a:ext>
                </a:extLst>
              </a:tr>
              <a:tr h="999305">
                <a:tc>
                  <a:txBody>
                    <a:bodyPr/>
                    <a:lstStyle/>
                    <a:p>
                      <a:pPr marL="457200" algn="ctr">
                        <a:lnSpc>
                          <a:spcPct val="150000"/>
                        </a:lnSpc>
                        <a:tabLst>
                          <a:tab pos="180340" algn="l"/>
                        </a:tabLst>
                      </a:pPr>
                      <a:r>
                        <a:rPr lang="el-GR" sz="1500">
                          <a:effectLst/>
                        </a:rPr>
                        <a:t>2. Δράση -Αντίδραση</a:t>
                      </a:r>
                      <a:endParaRPr lang="el-GR" sz="1300">
                        <a:effectLst/>
                        <a:latin typeface="Calibri" panose="020F0502020204030204" pitchFamily="34" charset="0"/>
                        <a:ea typeface="Calibri" panose="020F0502020204030204" pitchFamily="34" charset="0"/>
                        <a:cs typeface="Times New Roman" panose="02020603050405020304" pitchFamily="18" charset="0"/>
                      </a:endParaRPr>
                    </a:p>
                  </a:txBody>
                  <a:tcPr marL="83440" marR="83440" marT="0" marB="0" anchor="ctr"/>
                </a:tc>
                <a:tc>
                  <a:txBody>
                    <a:bodyPr/>
                    <a:lstStyle/>
                    <a:p>
                      <a:pPr marL="457200" algn="ctr">
                        <a:lnSpc>
                          <a:spcPct val="150000"/>
                        </a:lnSpc>
                        <a:spcAft>
                          <a:spcPts val="800"/>
                        </a:spcAft>
                        <a:tabLst>
                          <a:tab pos="180340" algn="l"/>
                        </a:tabLst>
                      </a:pPr>
                      <a:r>
                        <a:rPr lang="el-GR" sz="1500" dirty="0">
                          <a:effectLst/>
                        </a:rPr>
                        <a:t>β. Ίδιο Σημείο Εφαρμογής με τις Συνιστώσες Δυνάμεις</a:t>
                      </a:r>
                      <a:endParaRPr lang="el-G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83440" marR="83440" marT="0" marB="0" anchor="ctr"/>
                </a:tc>
                <a:extLst>
                  <a:ext uri="{0D108BD9-81ED-4DB2-BD59-A6C34878D82A}">
                    <a16:rowId xmlns:a16="http://schemas.microsoft.com/office/drawing/2014/main" val="1346435640"/>
                  </a:ext>
                </a:extLst>
              </a:tr>
              <a:tr h="669032">
                <a:tc>
                  <a:txBody>
                    <a:bodyPr/>
                    <a:lstStyle/>
                    <a:p>
                      <a:pPr marL="457200" algn="ctr">
                        <a:lnSpc>
                          <a:spcPct val="150000"/>
                        </a:lnSpc>
                        <a:tabLst>
                          <a:tab pos="180340" algn="l"/>
                        </a:tabLst>
                      </a:pPr>
                      <a:r>
                        <a:rPr lang="el-GR" sz="1500">
                          <a:effectLst/>
                        </a:rPr>
                        <a:t>3. Συνισταμένη Δυνάμεων</a:t>
                      </a:r>
                      <a:endParaRPr lang="el-GR" sz="1300">
                        <a:effectLst/>
                        <a:latin typeface="Calibri" panose="020F0502020204030204" pitchFamily="34" charset="0"/>
                        <a:ea typeface="Calibri" panose="020F0502020204030204" pitchFamily="34" charset="0"/>
                        <a:cs typeface="Times New Roman" panose="02020603050405020304" pitchFamily="18" charset="0"/>
                      </a:endParaRPr>
                    </a:p>
                  </a:txBody>
                  <a:tcPr marL="83440" marR="83440" marT="0" marB="0" anchor="ctr"/>
                </a:tc>
                <a:tc>
                  <a:txBody>
                    <a:bodyPr/>
                    <a:lstStyle/>
                    <a:p>
                      <a:pPr marL="457200" algn="ctr">
                        <a:lnSpc>
                          <a:spcPct val="150000"/>
                        </a:lnSpc>
                        <a:spcAft>
                          <a:spcPts val="800"/>
                        </a:spcAft>
                        <a:tabLst>
                          <a:tab pos="180340" algn="l"/>
                        </a:tabLst>
                      </a:pPr>
                      <a:r>
                        <a:rPr lang="el-GR" sz="1500">
                          <a:effectLst/>
                        </a:rPr>
                        <a:t>γ. Διανυσματικό Μέγεθος</a:t>
                      </a:r>
                      <a:endParaRPr lang="el-GR" sz="1300">
                        <a:effectLst/>
                        <a:latin typeface="Calibri" panose="020F0502020204030204" pitchFamily="34" charset="0"/>
                        <a:ea typeface="Calibri" panose="020F0502020204030204" pitchFamily="34" charset="0"/>
                        <a:cs typeface="Times New Roman" panose="02020603050405020304" pitchFamily="18" charset="0"/>
                      </a:endParaRPr>
                    </a:p>
                  </a:txBody>
                  <a:tcPr marL="83440" marR="83440" marT="0" marB="0" anchor="ctr"/>
                </a:tc>
                <a:extLst>
                  <a:ext uri="{0D108BD9-81ED-4DB2-BD59-A6C34878D82A}">
                    <a16:rowId xmlns:a16="http://schemas.microsoft.com/office/drawing/2014/main" val="3848684836"/>
                  </a:ext>
                </a:extLst>
              </a:tr>
              <a:tr h="999305">
                <a:tc>
                  <a:txBody>
                    <a:bodyPr/>
                    <a:lstStyle/>
                    <a:p>
                      <a:pPr marL="457200" algn="ctr">
                        <a:lnSpc>
                          <a:spcPct val="150000"/>
                        </a:lnSpc>
                        <a:tabLst>
                          <a:tab pos="180340" algn="l"/>
                        </a:tabLst>
                      </a:pPr>
                      <a:r>
                        <a:rPr lang="el-GR" sz="1500">
                          <a:effectLst/>
                        </a:rPr>
                        <a:t>4. Δύναμη</a:t>
                      </a:r>
                      <a:endParaRPr lang="el-GR" sz="1300">
                        <a:effectLst/>
                        <a:latin typeface="Calibri" panose="020F0502020204030204" pitchFamily="34" charset="0"/>
                        <a:ea typeface="Calibri" panose="020F0502020204030204" pitchFamily="34" charset="0"/>
                        <a:cs typeface="Times New Roman" panose="02020603050405020304" pitchFamily="18" charset="0"/>
                      </a:endParaRPr>
                    </a:p>
                  </a:txBody>
                  <a:tcPr marL="83440" marR="83440" marT="0" marB="0"/>
                </a:tc>
                <a:tc>
                  <a:txBody>
                    <a:bodyPr/>
                    <a:lstStyle/>
                    <a:p>
                      <a:pPr marL="457200" algn="ctr">
                        <a:lnSpc>
                          <a:spcPct val="150000"/>
                        </a:lnSpc>
                        <a:spcAft>
                          <a:spcPts val="800"/>
                        </a:spcAft>
                        <a:tabLst>
                          <a:tab pos="180340" algn="l"/>
                        </a:tabLst>
                      </a:pPr>
                      <a:r>
                        <a:rPr lang="el-GR" sz="1500" dirty="0">
                          <a:effectLst/>
                        </a:rPr>
                        <a:t>δ.  Δυνάμεις με ίδιο μέτρο, </a:t>
                      </a:r>
                      <a:r>
                        <a:rPr lang="el-GR" sz="1500" dirty="0" err="1">
                          <a:effectLst/>
                        </a:rPr>
                        <a:t>συγγραμικές</a:t>
                      </a:r>
                      <a:r>
                        <a:rPr lang="el-GR" sz="1500" dirty="0">
                          <a:effectLst/>
                        </a:rPr>
                        <a:t> και </a:t>
                      </a:r>
                      <a:r>
                        <a:rPr lang="el-GR" sz="1500" dirty="0" err="1">
                          <a:effectLst/>
                        </a:rPr>
                        <a:t>αντίφορες</a:t>
                      </a:r>
                      <a:endParaRPr lang="el-G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83440" marR="83440" marT="0" marB="0" anchor="ctr"/>
                </a:tc>
                <a:extLst>
                  <a:ext uri="{0D108BD9-81ED-4DB2-BD59-A6C34878D82A}">
                    <a16:rowId xmlns:a16="http://schemas.microsoft.com/office/drawing/2014/main" val="2313236671"/>
                  </a:ext>
                </a:extLst>
              </a:tr>
            </a:tbl>
          </a:graphicData>
        </a:graphic>
      </p:graphicFrame>
    </p:spTree>
    <p:extLst>
      <p:ext uri="{BB962C8B-B14F-4D97-AF65-F5344CB8AC3E}">
        <p14:creationId xmlns:p14="http://schemas.microsoft.com/office/powerpoint/2010/main" val="389945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7FC30B-2CE9-B0DE-F6D0-AA5A027E909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CCA514A-3F61-CA18-EFF4-A49B711A1B7F}"/>
              </a:ext>
            </a:extLst>
          </p:cNvPr>
          <p:cNvSpPr>
            <a:spLocks noGrp="1"/>
          </p:cNvSpPr>
          <p:nvPr>
            <p:ph idx="1"/>
          </p:nvPr>
        </p:nvSpPr>
        <p:spPr/>
        <p:txBody>
          <a:bodyPr/>
          <a:lstStyle/>
          <a:p>
            <a:endParaRPr lang="el-GR"/>
          </a:p>
        </p:txBody>
      </p:sp>
    </p:spTree>
    <p:extLst>
      <p:ext uri="{BB962C8B-B14F-4D97-AF65-F5344CB8AC3E}">
        <p14:creationId xmlns:p14="http://schemas.microsoft.com/office/powerpoint/2010/main" val="2462889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FAEE40-516A-8804-EA6D-C1FD9699683D}"/>
              </a:ext>
            </a:extLst>
          </p:cNvPr>
          <p:cNvSpPr>
            <a:spLocks noGrp="1"/>
          </p:cNvSpPr>
          <p:nvPr>
            <p:ph type="title"/>
          </p:nvPr>
        </p:nvSpPr>
        <p:spPr/>
        <p:txBody>
          <a:bodyPr/>
          <a:lstStyle/>
          <a:p>
            <a:r>
              <a:rPr lang="el-GR" dirty="0"/>
              <a:t>Η ΔΥΝΑΜΗ ΚΑΙ ΤΑ ΧΑΡΑΚΤΗΡΙΣΤΙΚΑ ΤΗΣ - ΕΙΔΗ ΔΥΝΑΜΕΩΝ</a:t>
            </a:r>
          </a:p>
        </p:txBody>
      </p:sp>
      <p:sp>
        <p:nvSpPr>
          <p:cNvPr id="3" name="Θέση περιεχομένου 2">
            <a:extLst>
              <a:ext uri="{FF2B5EF4-FFF2-40B4-BE49-F238E27FC236}">
                <a16:creationId xmlns:a16="http://schemas.microsoft.com/office/drawing/2014/main" id="{0AE3BCD8-C506-A172-C8E6-F637595AAA4D}"/>
              </a:ext>
            </a:extLst>
          </p:cNvPr>
          <p:cNvSpPr>
            <a:spLocks noGrp="1"/>
          </p:cNvSpPr>
          <p:nvPr>
            <p:ph idx="1"/>
          </p:nvPr>
        </p:nvSpPr>
        <p:spPr/>
        <p:txBody>
          <a:bodyPr/>
          <a:lstStyle/>
          <a:p>
            <a:pPr marL="0" indent="0">
              <a:buNone/>
            </a:pPr>
            <a:r>
              <a:rPr lang="el-GR" dirty="0"/>
              <a:t>Η δύναμη χαρακτηρίζεται σαν το αίτιο, το οποίο προκαλεί τη μεταβολή της κινητικής κατάστασης των σωμάτων.</a:t>
            </a:r>
          </a:p>
          <a:p>
            <a:pPr marL="0" indent="0">
              <a:buNone/>
            </a:pPr>
            <a:endParaRPr lang="el-GR" dirty="0"/>
          </a:p>
          <a:p>
            <a:pPr marL="0" indent="0">
              <a:buNone/>
            </a:pPr>
            <a:r>
              <a:rPr lang="el-GR" dirty="0"/>
              <a:t>Η δύναμη είναι μέγεθος διανυσματικό</a:t>
            </a:r>
          </a:p>
        </p:txBody>
      </p:sp>
    </p:spTree>
    <p:extLst>
      <p:ext uri="{BB962C8B-B14F-4D97-AF65-F5344CB8AC3E}">
        <p14:creationId xmlns:p14="http://schemas.microsoft.com/office/powerpoint/2010/main" val="1948124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D7CBBD-3466-02AC-C99E-374FC150886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73FF9BFD-1545-966D-97F6-BFCEB51EF0FB}"/>
              </a:ext>
            </a:extLst>
          </p:cNvPr>
          <p:cNvSpPr>
            <a:spLocks noGrp="1"/>
          </p:cNvSpPr>
          <p:nvPr>
            <p:ph idx="1"/>
          </p:nvPr>
        </p:nvSpPr>
        <p:spPr/>
        <p:txBody>
          <a:bodyPr/>
          <a:lstStyle/>
          <a:p>
            <a:r>
              <a:rPr lang="el-GR" dirty="0"/>
              <a:t>Το σημείο εφαρμογής είναι το σημείο (Ο) στο οποίο η δύναμη ενεργεί, δηλαδή το σημείο του σώματος, στο οποίο συγκεντρώνεται η επίδρασή της</a:t>
            </a:r>
          </a:p>
          <a:p>
            <a:r>
              <a:rPr lang="el-GR" dirty="0"/>
              <a:t>Τη διεύθυνση ή το φορέα, που διέρχεται από το σημείο εφαρμογής της δύναμης και συμπίπτει με την ευθεία, κατά την οποία τείνει να κινηθεί το σώμα π.χ. η </a:t>
            </a:r>
            <a:r>
              <a:rPr lang="el-GR" dirty="0" err="1"/>
              <a:t>χχ</a:t>
            </a:r>
            <a:endParaRPr lang="el-GR" dirty="0"/>
          </a:p>
          <a:p>
            <a:endParaRPr lang="el-GR" dirty="0"/>
          </a:p>
        </p:txBody>
      </p:sp>
      <p:sp>
        <p:nvSpPr>
          <p:cNvPr id="5" name="TextBox 4">
            <a:extLst>
              <a:ext uri="{FF2B5EF4-FFF2-40B4-BE49-F238E27FC236}">
                <a16:creationId xmlns:a16="http://schemas.microsoft.com/office/drawing/2014/main" id="{6D3959B1-584C-0EB2-1AF3-C8F9EC2393E0}"/>
              </a:ext>
            </a:extLst>
          </p:cNvPr>
          <p:cNvSpPr txBox="1"/>
          <p:nvPr/>
        </p:nvSpPr>
        <p:spPr>
          <a:xfrm>
            <a:off x="3049292" y="3248208"/>
            <a:ext cx="6098582" cy="369332"/>
          </a:xfrm>
          <a:prstGeom prst="rect">
            <a:avLst/>
          </a:prstGeom>
          <a:noFill/>
        </p:spPr>
        <p:txBody>
          <a:bodyPr wrap="square">
            <a:spAutoFit/>
          </a:bodyPr>
          <a:lstStyle/>
          <a:p>
            <a:r>
              <a:rPr lang="el-GR" dirty="0"/>
              <a:t>Οι δυνάμεις, με βάση τα χαρακτηριστικά τους, διακρίνονται</a:t>
            </a:r>
          </a:p>
        </p:txBody>
      </p:sp>
    </p:spTree>
    <p:extLst>
      <p:ext uri="{BB962C8B-B14F-4D97-AF65-F5344CB8AC3E}">
        <p14:creationId xmlns:p14="http://schemas.microsoft.com/office/powerpoint/2010/main" val="3066953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CE0258F9-0BE9-0E90-0347-82D107460732}"/>
              </a:ext>
            </a:extLst>
          </p:cNvPr>
          <p:cNvSpPr>
            <a:spLocks noGrp="1"/>
          </p:cNvSpPr>
          <p:nvPr>
            <p:ph type="title"/>
          </p:nvPr>
        </p:nvSpPr>
        <p:spPr>
          <a:xfrm>
            <a:off x="793662" y="386930"/>
            <a:ext cx="10066122" cy="1298448"/>
          </a:xfrm>
        </p:spPr>
        <p:txBody>
          <a:bodyPr anchor="b">
            <a:normAutofit/>
          </a:bodyPr>
          <a:lstStyle/>
          <a:p>
            <a:r>
              <a:rPr lang="el-GR" sz="4100" dirty="0"/>
              <a:t>Οι δυνάμεις, με βάση τα χαρακτηριστικά τους, διακρίνονται</a:t>
            </a:r>
          </a:p>
        </p:txBody>
      </p:sp>
      <p:sp>
        <p:nvSpPr>
          <p:cNvPr id="12" name="Rectangle 11">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3DF45722-8DDF-60E8-42B4-D16EBDC96E3B}"/>
              </a:ext>
            </a:extLst>
          </p:cNvPr>
          <p:cNvSpPr>
            <a:spLocks noGrp="1"/>
          </p:cNvSpPr>
          <p:nvPr>
            <p:ph idx="1"/>
          </p:nvPr>
        </p:nvSpPr>
        <p:spPr>
          <a:xfrm>
            <a:off x="793661" y="2599509"/>
            <a:ext cx="4530898" cy="3639450"/>
          </a:xfrm>
        </p:spPr>
        <p:txBody>
          <a:bodyPr anchor="ctr">
            <a:normAutofit/>
          </a:bodyPr>
          <a:lstStyle/>
          <a:p>
            <a:pPr marL="0" indent="0">
              <a:buNone/>
            </a:pPr>
            <a:r>
              <a:rPr lang="el-GR" sz="3600" dirty="0" err="1"/>
              <a:t>Ομοεπίπεδες</a:t>
            </a:r>
            <a:r>
              <a:rPr lang="el-GR" sz="3600" dirty="0"/>
              <a:t>: αυτές δηλ. που βρίσκονται στο ίδιο επίπεδο</a:t>
            </a:r>
          </a:p>
          <a:p>
            <a:pPr marL="0" indent="0">
              <a:buNone/>
            </a:pPr>
            <a:endParaRPr lang="el-GR" sz="2000" dirty="0"/>
          </a:p>
        </p:txBody>
      </p:sp>
      <p:pic>
        <p:nvPicPr>
          <p:cNvPr id="5" name="Εικόνα 4" descr="Εικόνα που περιέχει γραμμή, διάγραμμα&#10;&#10;Περιγραφή που δημιουργήθηκε αυτόματα">
            <a:extLst>
              <a:ext uri="{FF2B5EF4-FFF2-40B4-BE49-F238E27FC236}">
                <a16:creationId xmlns:a16="http://schemas.microsoft.com/office/drawing/2014/main" id="{A80D1A69-9E18-DEE6-B9CC-1D774B5CAE6B}"/>
              </a:ext>
            </a:extLst>
          </p:cNvPr>
          <p:cNvPicPr>
            <a:picLocks noChangeAspect="1"/>
          </p:cNvPicPr>
          <p:nvPr/>
        </p:nvPicPr>
        <p:blipFill>
          <a:blip r:embed="rId2"/>
          <a:stretch>
            <a:fillRect/>
          </a:stretch>
        </p:blipFill>
        <p:spPr>
          <a:xfrm>
            <a:off x="5911532" y="3060246"/>
            <a:ext cx="5150277" cy="2562262"/>
          </a:xfrm>
          <a:prstGeom prst="rect">
            <a:avLst/>
          </a:prstGeom>
        </p:spPr>
      </p:pic>
      <p:sp>
        <p:nvSpPr>
          <p:cNvPr id="16" name="Rectangle 15">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29219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17AB3D3-3C9C-4DED-809A-78734805B8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31C64CCC-C302-E1B5-6DD2-6AE59B2CD335}"/>
              </a:ext>
            </a:extLst>
          </p:cNvPr>
          <p:cNvSpPr>
            <a:spLocks noGrp="1"/>
          </p:cNvSpPr>
          <p:nvPr>
            <p:ph type="title"/>
          </p:nvPr>
        </p:nvSpPr>
        <p:spPr>
          <a:xfrm>
            <a:off x="793662" y="386930"/>
            <a:ext cx="10066122" cy="1298448"/>
          </a:xfrm>
        </p:spPr>
        <p:txBody>
          <a:bodyPr anchor="b">
            <a:normAutofit/>
          </a:bodyPr>
          <a:lstStyle/>
          <a:p>
            <a:r>
              <a:rPr lang="el-GR" sz="4100"/>
              <a:t>Οι δυνάμεις, με βάση τα χαρακτηριστικά τους, διακρίνονται</a:t>
            </a:r>
          </a:p>
        </p:txBody>
      </p:sp>
      <p:sp>
        <p:nvSpPr>
          <p:cNvPr id="12" name="Rectangle 11">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01A0387B-722C-3D77-B9A8-9C768F11C7ED}"/>
              </a:ext>
            </a:extLst>
          </p:cNvPr>
          <p:cNvSpPr>
            <a:spLocks noGrp="1"/>
          </p:cNvSpPr>
          <p:nvPr>
            <p:ph idx="1"/>
          </p:nvPr>
        </p:nvSpPr>
        <p:spPr>
          <a:xfrm>
            <a:off x="793661" y="2599509"/>
            <a:ext cx="4530898" cy="3639450"/>
          </a:xfrm>
        </p:spPr>
        <p:txBody>
          <a:bodyPr anchor="ctr">
            <a:normAutofit/>
          </a:bodyPr>
          <a:lstStyle/>
          <a:p>
            <a:r>
              <a:rPr lang="el-GR" dirty="0" err="1"/>
              <a:t>Ομοευθειακές</a:t>
            </a:r>
            <a:r>
              <a:rPr lang="el-GR" dirty="0"/>
              <a:t> ή </a:t>
            </a:r>
            <a:r>
              <a:rPr lang="el-GR" dirty="0" err="1"/>
              <a:t>συγγραμικές</a:t>
            </a:r>
            <a:r>
              <a:rPr lang="el-GR" dirty="0"/>
              <a:t>: δηλ. οι δυνάμεις που έχουν την ίδια διεύθυνση</a:t>
            </a:r>
          </a:p>
          <a:p>
            <a:endParaRPr lang="el-GR" sz="2000" dirty="0"/>
          </a:p>
        </p:txBody>
      </p:sp>
      <p:pic>
        <p:nvPicPr>
          <p:cNvPr id="5" name="Εικόνα 4" descr="Εικόνα που περιέχει γραμμή, διάγραμμα&#10;&#10;Περιγραφή που δημιουργήθηκε αυτόματα">
            <a:extLst>
              <a:ext uri="{FF2B5EF4-FFF2-40B4-BE49-F238E27FC236}">
                <a16:creationId xmlns:a16="http://schemas.microsoft.com/office/drawing/2014/main" id="{349B8D87-B64F-3ACA-7EAB-12317EB84F4F}"/>
              </a:ext>
            </a:extLst>
          </p:cNvPr>
          <p:cNvPicPr>
            <a:picLocks noChangeAspect="1"/>
          </p:cNvPicPr>
          <p:nvPr/>
        </p:nvPicPr>
        <p:blipFill>
          <a:blip r:embed="rId2"/>
          <a:srcRect l="20145" r="16416" b="-2"/>
          <a:stretch/>
        </p:blipFill>
        <p:spPr>
          <a:xfrm>
            <a:off x="5911532" y="2484255"/>
            <a:ext cx="5150277" cy="3714244"/>
          </a:xfrm>
          <a:prstGeom prst="rect">
            <a:avLst/>
          </a:prstGeom>
        </p:spPr>
      </p:pic>
      <p:sp>
        <p:nvSpPr>
          <p:cNvPr id="16" name="Rectangle 15">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4072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4A582C7A-1E2B-DBD2-AD5E-C51DBA73C82F}"/>
              </a:ext>
            </a:extLst>
          </p:cNvPr>
          <p:cNvSpPr>
            <a:spLocks noGrp="1"/>
          </p:cNvSpPr>
          <p:nvPr>
            <p:ph type="title"/>
          </p:nvPr>
        </p:nvSpPr>
        <p:spPr>
          <a:xfrm>
            <a:off x="793662" y="386930"/>
            <a:ext cx="10066122" cy="1298448"/>
          </a:xfrm>
        </p:spPr>
        <p:txBody>
          <a:bodyPr anchor="b">
            <a:normAutofit/>
          </a:bodyPr>
          <a:lstStyle/>
          <a:p>
            <a:r>
              <a:rPr lang="el-GR" sz="4100"/>
              <a:t>Οι δυνάμεις, με βάση τα χαρακτηριστικά τους, διακρίνονται</a:t>
            </a:r>
          </a:p>
        </p:txBody>
      </p:sp>
      <p:sp>
        <p:nvSpPr>
          <p:cNvPr id="12" name="Rectangle 11">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BA9B7FAB-04C5-707E-CA8B-44BE21086604}"/>
              </a:ext>
            </a:extLst>
          </p:cNvPr>
          <p:cNvSpPr>
            <a:spLocks noGrp="1"/>
          </p:cNvSpPr>
          <p:nvPr>
            <p:ph idx="1"/>
          </p:nvPr>
        </p:nvSpPr>
        <p:spPr>
          <a:xfrm>
            <a:off x="793661" y="2599509"/>
            <a:ext cx="4530898" cy="3639450"/>
          </a:xfrm>
        </p:spPr>
        <p:txBody>
          <a:bodyPr anchor="ctr">
            <a:normAutofit/>
          </a:bodyPr>
          <a:lstStyle/>
          <a:p>
            <a:r>
              <a:rPr lang="el-GR" dirty="0"/>
              <a:t>Συντρέχουσες. αυτές οι δυνάμεις, των οποίων οι διευθύνσεις τέμνονται σε ένα σημείο.</a:t>
            </a:r>
          </a:p>
        </p:txBody>
      </p:sp>
      <p:pic>
        <p:nvPicPr>
          <p:cNvPr id="5" name="Εικόνα 4" descr="Εικόνα που περιέχει γραμμή&#10;&#10;Περιγραφή που δημιουργήθηκε αυτόματα">
            <a:extLst>
              <a:ext uri="{FF2B5EF4-FFF2-40B4-BE49-F238E27FC236}">
                <a16:creationId xmlns:a16="http://schemas.microsoft.com/office/drawing/2014/main" id="{AC370BC1-EE20-1BCF-971E-749D477B8ED2}"/>
              </a:ext>
            </a:extLst>
          </p:cNvPr>
          <p:cNvPicPr>
            <a:picLocks noChangeAspect="1"/>
          </p:cNvPicPr>
          <p:nvPr/>
        </p:nvPicPr>
        <p:blipFill>
          <a:blip r:embed="rId2"/>
          <a:stretch>
            <a:fillRect/>
          </a:stretch>
        </p:blipFill>
        <p:spPr>
          <a:xfrm>
            <a:off x="5911532" y="2937927"/>
            <a:ext cx="5150277" cy="2806900"/>
          </a:xfrm>
          <a:prstGeom prst="rect">
            <a:avLst/>
          </a:prstGeom>
        </p:spPr>
      </p:pic>
      <p:sp>
        <p:nvSpPr>
          <p:cNvPr id="16" name="Rectangle 15">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4812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9">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2F752E14-F0E1-21C2-DE73-AF334E5846A8}"/>
              </a:ext>
            </a:extLst>
          </p:cNvPr>
          <p:cNvSpPr>
            <a:spLocks noGrp="1"/>
          </p:cNvSpPr>
          <p:nvPr>
            <p:ph type="title"/>
          </p:nvPr>
        </p:nvSpPr>
        <p:spPr>
          <a:xfrm>
            <a:off x="793662" y="386930"/>
            <a:ext cx="10066122" cy="1298448"/>
          </a:xfrm>
        </p:spPr>
        <p:txBody>
          <a:bodyPr anchor="b">
            <a:normAutofit/>
          </a:bodyPr>
          <a:lstStyle/>
          <a:p>
            <a:r>
              <a:rPr lang="el-GR" sz="4100"/>
              <a:t>Οι δυνάμεις, με βάση τα χαρακτηριστικά τους, διακρίνονται</a:t>
            </a:r>
          </a:p>
        </p:txBody>
      </p:sp>
      <p:sp>
        <p:nvSpPr>
          <p:cNvPr id="18" name="Rectangle 11">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4808EEDE-4252-8158-9C0E-42B0939C29DC}"/>
              </a:ext>
            </a:extLst>
          </p:cNvPr>
          <p:cNvSpPr>
            <a:spLocks noGrp="1"/>
          </p:cNvSpPr>
          <p:nvPr>
            <p:ph idx="1"/>
          </p:nvPr>
        </p:nvSpPr>
        <p:spPr>
          <a:xfrm>
            <a:off x="793661" y="2599509"/>
            <a:ext cx="4530898" cy="3639450"/>
          </a:xfrm>
        </p:spPr>
        <p:txBody>
          <a:bodyPr anchor="ctr">
            <a:normAutofit/>
          </a:bodyPr>
          <a:lstStyle/>
          <a:p>
            <a:r>
              <a:rPr lang="el-GR" dirty="0" err="1"/>
              <a:t>Ομόφορες</a:t>
            </a:r>
            <a:r>
              <a:rPr lang="el-GR" dirty="0"/>
              <a:t>. δηλ. οι δυνάμεις που έχουν την ίδια φορά.</a:t>
            </a:r>
          </a:p>
        </p:txBody>
      </p:sp>
      <p:pic>
        <p:nvPicPr>
          <p:cNvPr id="5" name="Εικόνα 4" descr="Εικόνα που περιέχει γραμμή, λευκό&#10;&#10;Περιγραφή που δημιουργήθηκε αυτόματα">
            <a:extLst>
              <a:ext uri="{FF2B5EF4-FFF2-40B4-BE49-F238E27FC236}">
                <a16:creationId xmlns:a16="http://schemas.microsoft.com/office/drawing/2014/main" id="{0F8601F4-1FD9-1F19-BA16-E65967DA51E2}"/>
              </a:ext>
            </a:extLst>
          </p:cNvPr>
          <p:cNvPicPr>
            <a:picLocks noChangeAspect="1"/>
          </p:cNvPicPr>
          <p:nvPr/>
        </p:nvPicPr>
        <p:blipFill>
          <a:blip r:embed="rId2"/>
          <a:stretch>
            <a:fillRect/>
          </a:stretch>
        </p:blipFill>
        <p:spPr>
          <a:xfrm>
            <a:off x="6028195" y="2484255"/>
            <a:ext cx="4916950" cy="3714244"/>
          </a:xfrm>
          <a:prstGeom prst="rect">
            <a:avLst/>
          </a:prstGeom>
        </p:spPr>
      </p:pic>
      <p:sp>
        <p:nvSpPr>
          <p:cNvPr id="16" name="Rectangle 15">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2250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93FA0DD0-122C-553A-ABEA-3C5AF4A04E99}"/>
              </a:ext>
            </a:extLst>
          </p:cNvPr>
          <p:cNvSpPr>
            <a:spLocks noGrp="1"/>
          </p:cNvSpPr>
          <p:nvPr>
            <p:ph type="title"/>
          </p:nvPr>
        </p:nvSpPr>
        <p:spPr>
          <a:xfrm>
            <a:off x="793662" y="386930"/>
            <a:ext cx="10066122" cy="1298448"/>
          </a:xfrm>
        </p:spPr>
        <p:txBody>
          <a:bodyPr anchor="b">
            <a:normAutofit/>
          </a:bodyPr>
          <a:lstStyle/>
          <a:p>
            <a:r>
              <a:rPr lang="el-GR" sz="4100"/>
              <a:t>Οι δυνάμεις, με βάση τα χαρακτηριστικά τους, διακρίνονται</a:t>
            </a:r>
          </a:p>
        </p:txBody>
      </p:sp>
      <p:sp>
        <p:nvSpPr>
          <p:cNvPr id="12" name="Rectangle 11">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0D6C9191-D299-D190-99C8-ABCA59DFD5FF}"/>
              </a:ext>
            </a:extLst>
          </p:cNvPr>
          <p:cNvSpPr>
            <a:spLocks noGrp="1"/>
          </p:cNvSpPr>
          <p:nvPr>
            <p:ph idx="1"/>
          </p:nvPr>
        </p:nvSpPr>
        <p:spPr>
          <a:xfrm>
            <a:off x="793661" y="2599509"/>
            <a:ext cx="4530898" cy="3639450"/>
          </a:xfrm>
        </p:spPr>
        <p:txBody>
          <a:bodyPr anchor="ctr">
            <a:normAutofit/>
          </a:bodyPr>
          <a:lstStyle/>
          <a:p>
            <a:r>
              <a:rPr lang="el-GR" dirty="0" err="1"/>
              <a:t>Αντίφορες</a:t>
            </a:r>
            <a:r>
              <a:rPr lang="el-GR" dirty="0"/>
              <a:t>. δηλ. οι δυνάμεις που έχουν αντίθετη φορά</a:t>
            </a:r>
          </a:p>
        </p:txBody>
      </p:sp>
      <p:pic>
        <p:nvPicPr>
          <p:cNvPr id="5" name="Εικόνα 4" descr="Εικόνα που περιέχει γραμμή, λευκό, μαύρο&#10;&#10;Περιγραφή που δημιουργήθηκε αυτόματα">
            <a:extLst>
              <a:ext uri="{FF2B5EF4-FFF2-40B4-BE49-F238E27FC236}">
                <a16:creationId xmlns:a16="http://schemas.microsoft.com/office/drawing/2014/main" id="{185E8B9B-1FE9-E322-9F64-589D44170B00}"/>
              </a:ext>
            </a:extLst>
          </p:cNvPr>
          <p:cNvPicPr>
            <a:picLocks noChangeAspect="1"/>
          </p:cNvPicPr>
          <p:nvPr/>
        </p:nvPicPr>
        <p:blipFill>
          <a:blip r:embed="rId2"/>
          <a:stretch>
            <a:fillRect/>
          </a:stretch>
        </p:blipFill>
        <p:spPr>
          <a:xfrm>
            <a:off x="5911532" y="2589439"/>
            <a:ext cx="5150277" cy="3503875"/>
          </a:xfrm>
          <a:prstGeom prst="rect">
            <a:avLst/>
          </a:prstGeom>
        </p:spPr>
      </p:pic>
      <p:sp>
        <p:nvSpPr>
          <p:cNvPr id="16" name="Rectangle 15">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8726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805627-B6FD-5F1D-0BD9-00A0EA7A775B}"/>
              </a:ext>
            </a:extLst>
          </p:cNvPr>
          <p:cNvSpPr>
            <a:spLocks noGrp="1"/>
          </p:cNvSpPr>
          <p:nvPr>
            <p:ph type="title"/>
          </p:nvPr>
        </p:nvSpPr>
        <p:spPr/>
        <p:txBody>
          <a:bodyPr/>
          <a:lstStyle/>
          <a:p>
            <a:r>
              <a:rPr lang="el-GR" dirty="0"/>
              <a:t>ΣΥΝΙΣΤΑΜΕΝΗ ΔΥΝΑΜΗ</a:t>
            </a:r>
          </a:p>
        </p:txBody>
      </p:sp>
      <p:sp>
        <p:nvSpPr>
          <p:cNvPr id="3" name="Θέση περιεχομένου 2">
            <a:extLst>
              <a:ext uri="{FF2B5EF4-FFF2-40B4-BE49-F238E27FC236}">
                <a16:creationId xmlns:a16="http://schemas.microsoft.com/office/drawing/2014/main" id="{A362172E-C1B1-B9B6-4BEC-3F91BC817C7B}"/>
              </a:ext>
            </a:extLst>
          </p:cNvPr>
          <p:cNvSpPr>
            <a:spLocks noGrp="1"/>
          </p:cNvSpPr>
          <p:nvPr>
            <p:ph idx="1"/>
          </p:nvPr>
        </p:nvSpPr>
        <p:spPr/>
        <p:txBody>
          <a:bodyPr/>
          <a:lstStyle/>
          <a:p>
            <a:pPr marL="0" indent="0">
              <a:buNone/>
            </a:pPr>
            <a:r>
              <a:rPr lang="el-GR" dirty="0"/>
              <a:t>Συνισταμένη ενός συστήματος δυνάμεων που ενεργούν σε ένα σώμα, είναι η δύναμη, που μπορεί να αντικαταστήσει το σύστημα, του οποίου οι δυνάμεις που το αποτελούν, ονομάζονται στην περίπτωση αυτή, συνιστώσες</a:t>
            </a:r>
          </a:p>
        </p:txBody>
      </p:sp>
    </p:spTree>
    <p:extLst>
      <p:ext uri="{BB962C8B-B14F-4D97-AF65-F5344CB8AC3E}">
        <p14:creationId xmlns:p14="http://schemas.microsoft.com/office/powerpoint/2010/main" val="428465881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70</TotalTime>
  <Words>645</Words>
  <Application>Microsoft Macintosh PowerPoint</Application>
  <PresentationFormat>Ευρεία οθόνη</PresentationFormat>
  <Paragraphs>46</Paragraphs>
  <Slides>18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18</vt:i4>
      </vt:variant>
    </vt:vector>
  </HeadingPairs>
  <TitlesOfParts>
    <vt:vector size="23" baseType="lpstr">
      <vt:lpstr>Aptos</vt:lpstr>
      <vt:lpstr>Aptos Display</vt:lpstr>
      <vt:lpstr>Arial</vt:lpstr>
      <vt:lpstr>Calibri</vt:lpstr>
      <vt:lpstr>Θέμα του Office</vt:lpstr>
      <vt:lpstr>Παρουσίαση του PowerPoint</vt:lpstr>
      <vt:lpstr>Η ΔΥΝΑΜΗ ΚΑΙ ΤΑ ΧΑΡΑΚΤΗΡΙΣΤΙΚΑ ΤΗΣ - ΕΙΔΗ ΔΥΝΑΜΕΩΝ</vt:lpstr>
      <vt:lpstr>Παρουσίαση του PowerPoint</vt:lpstr>
      <vt:lpstr>Οι δυνάμεις, με βάση τα χαρακτηριστικά τους, διακρίνονται</vt:lpstr>
      <vt:lpstr>Οι δυνάμεις, με βάση τα χαρακτηριστικά τους, διακρίνονται</vt:lpstr>
      <vt:lpstr>Οι δυνάμεις, με βάση τα χαρακτηριστικά τους, διακρίνονται</vt:lpstr>
      <vt:lpstr>Οι δυνάμεις, με βάση τα χαρακτηριστικά τους, διακρίνονται</vt:lpstr>
      <vt:lpstr>Οι δυνάμεις, με βάση τα χαρακτηριστικά τους, διακρίνονται</vt:lpstr>
      <vt:lpstr>ΣΥΝΙΣΤΑΜΕΝΗ ΔΥΝΑΜΗ</vt:lpstr>
      <vt:lpstr>το παραλληλόγραμμο των δυνάμεων</vt:lpstr>
      <vt:lpstr>Οι δυνάμεις F1 = 60 Ν και F2 = 70Ν ενεργούν υπό γωνία 60°. Να προσδιοριστεί η συνισταμένη</vt:lpstr>
      <vt:lpstr>Η ισορροπία των δυνάμεων </vt:lpstr>
      <vt:lpstr>Μετακίνηση δύναμης στη διεύθυνσή της</vt:lpstr>
      <vt:lpstr>Δράσης – αντίδρασης</vt:lpstr>
      <vt:lpstr>Να χαρακτηρίσετε τις προτάσεις που ακολουθούν, γράφοντας, δίπλα στο γράμμα που αντιστοιχεί σε κάθε πρόταση, τη λέξη Σωστό, αν η πρόταση είναι σωστή, ή τη λέξη λάθος, αν η πρόταση είναι λανθασμένη</vt:lpstr>
      <vt:lpstr>Να γράψετε στο τετράδιό σας το γράμμα καθεμιάς από τις παρακάτω προτάσεις και δίπλα μία από τις λέξεις που συμπληρώνει σωστά την πρόταση. (Σημειώνεται ότι τρεις από τις λέξεις θα περισσέψουν). Λέξεις που δίνονται: δύναμη, συντρέχουσες, δράση, ισορροπία, μεταβολή, σύστημα, ομοευθειακές.</vt:lpstr>
      <vt:lpstr>Να γράψετε τους αριθμούς 1, 2, 3, 4 από την Στήλη Α και δίπλα ένα από τα γράμματα α, β, γ, δ της Στήλης Β που δίνει την σωστή αντιστοίχιση. </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GEORGIA GEORGATZOGLOU</dc:creator>
  <cp:lastModifiedBy>GEORGIA GEORGATZOGLOU</cp:lastModifiedBy>
  <cp:revision>6</cp:revision>
  <dcterms:created xsi:type="dcterms:W3CDTF">2024-09-13T12:05:20Z</dcterms:created>
  <dcterms:modified xsi:type="dcterms:W3CDTF">2024-09-13T13:26:51Z</dcterms:modified>
</cp:coreProperties>
</file>