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9"/>
  </p:notesMasterIdLst>
  <p:sldIdLst>
    <p:sldId id="266" r:id="rId2"/>
    <p:sldId id="258" r:id="rId3"/>
    <p:sldId id="259" r:id="rId4"/>
    <p:sldId id="260" r:id="rId5"/>
    <p:sldId id="261" r:id="rId6"/>
    <p:sldId id="262" r:id="rId7"/>
    <p:sldId id="267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55" autoAdjust="0"/>
    <p:restoredTop sz="94713" autoAdjust="0"/>
  </p:normalViewPr>
  <p:slideViewPr>
    <p:cSldViewPr>
      <p:cViewPr varScale="1">
        <p:scale>
          <a:sx n="105" d="100"/>
          <a:sy n="105" d="100"/>
        </p:scale>
        <p:origin x="131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9EE448-12A3-4C56-B2C4-913EC133E890}" type="datetimeFigureOut">
              <a:rPr lang="en-US" smtClean="0"/>
              <a:pPr/>
              <a:t>02-Jun-26</a:t>
            </a:fld>
            <a:endParaRPr lang="en-US" dirty="0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45D172-2899-4E18-A4AD-7D2883C80D4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F908F-AD4A-43A5-85DA-3E28FD8C2585}" type="datetime1">
              <a:rPr lang="en-US" smtClean="0"/>
              <a:t>02-Jun-26</a:t>
            </a:fld>
            <a:endParaRPr lang="en-US" dirty="0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/>
              <a:t>ΤΕΧΝΙΚΗ ΜΗΧΑΝΙΚΗ - ΑΝΤΟΧΗ ΥΛΙΚΩΝ ΕΠΑΣ  2020 - 2021</a:t>
            </a:r>
            <a:endParaRPr lang="en-US" dirty="0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3776F-1FF2-46D5-95DF-1A1D9146C5C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/>
              <a:t>Κάντε κλικ για να επεξεργαστείτε τον υπότιτλο του υποδείγματος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5265E-B34F-459B-B1E1-BB1759572211}" type="datetime1">
              <a:rPr lang="en-US" smtClean="0"/>
              <a:t>02-Jun-26</a:t>
            </a:fld>
            <a:endParaRPr lang="en-US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/>
              <a:t>ΤΕΧΝΙΚΗ ΜΗΧΑΝΙΚΗ - ΑΝΤΟΧΗ ΥΛΙΚΩΝ ΕΠΑΣ  2020 - 2021</a:t>
            </a:r>
            <a:endParaRPr lang="en-US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3776F-1FF2-46D5-95DF-1A1D9146C5C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8352F-9E54-46F9-B54F-A15739F2A513}" type="datetime1">
              <a:rPr lang="en-US" smtClean="0"/>
              <a:t>02-Jun-26</a:t>
            </a:fld>
            <a:endParaRPr lang="en-US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/>
              <a:t>ΤΕΧΝΙΚΗ ΜΗΧΑΝΙΚΗ - ΑΝΤΟΧΗ ΥΛΙΚΩΝ ΕΠΑΣ  2020 - 2021</a:t>
            </a:r>
            <a:endParaRPr lang="en-US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3776F-1FF2-46D5-95DF-1A1D9146C5C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E32EA-856E-4BE6-9379-0E586CA7BF6B}" type="datetime1">
              <a:rPr lang="en-US" smtClean="0"/>
              <a:t>02-Jun-26</a:t>
            </a:fld>
            <a:endParaRPr lang="en-US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/>
              <a:t>ΤΕΧΝΙΚΗ ΜΗΧΑΝΙΚΗ - ΑΝΤΟΧΗ ΥΛΙΚΩΝ ΕΠΑΣ  2020 - 2021</a:t>
            </a:r>
            <a:endParaRPr lang="en-US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3776F-1FF2-46D5-95DF-1A1D9146C5C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99DAB-01E8-4F4B-A22F-6A6D11E17D4D}" type="datetime1">
              <a:rPr lang="en-US" smtClean="0"/>
              <a:t>02-Jun-26</a:t>
            </a:fld>
            <a:endParaRPr lang="en-US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/>
              <a:t>ΤΕΧΝΙΚΗ ΜΗΧΑΝΙΚΗ - ΑΝΤΟΧΗ ΥΛΙΚΩΝ ΕΠΑΣ  2020 - 2021</a:t>
            </a:r>
            <a:endParaRPr lang="en-US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DD43776F-1FF2-46D5-95DF-1A1D9146C5C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871A7-7A04-40CF-A9D6-60D9639ACD4D}" type="datetime1">
              <a:rPr lang="en-US" smtClean="0"/>
              <a:t>02-Jun-26</a:t>
            </a:fld>
            <a:endParaRPr lang="en-US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/>
              <a:t>ΤΕΧΝΙΚΗ ΜΗΧΑΝΙΚΗ - ΑΝΤΟΧΗ ΥΛΙΚΩΝ ΕΠΑΣ  2020 - 2021</a:t>
            </a:r>
            <a:endParaRPr lang="en-US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3776F-1FF2-46D5-95DF-1A1D9146C5C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FB8DE-E1A7-42F1-8880-AEA35D072D82}" type="datetime1">
              <a:rPr lang="en-US" smtClean="0"/>
              <a:t>02-Jun-26</a:t>
            </a:fld>
            <a:endParaRPr lang="en-US" dirty="0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/>
              <a:t>ΤΕΧΝΙΚΗ ΜΗΧΑΝΙΚΗ - ΑΝΤΟΧΗ ΥΛΙΚΩΝ ΕΠΑΣ  2020 - 2021</a:t>
            </a:r>
            <a:endParaRPr lang="en-US" dirty="0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3776F-1FF2-46D5-95DF-1A1D9146C5C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87B14-B9D1-48DF-BEF1-4A04B1B2AE25}" type="datetime1">
              <a:rPr lang="en-US" smtClean="0"/>
              <a:t>02-Jun-26</a:t>
            </a:fld>
            <a:endParaRPr lang="en-US" dirty="0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/>
              <a:t>ΤΕΧΝΙΚΗ ΜΗΧΑΝΙΚΗ - ΑΝΤΟΧΗ ΥΛΙΚΩΝ ΕΠΑΣ  2020 - 2021</a:t>
            </a:r>
            <a:endParaRPr lang="en-US" dirty="0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3776F-1FF2-46D5-95DF-1A1D9146C5C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CD4B9-D888-4C34-9D30-2704384C1E8C}" type="datetime1">
              <a:rPr lang="en-US" smtClean="0"/>
              <a:t>02-Jun-26</a:t>
            </a:fld>
            <a:endParaRPr lang="en-US" dirty="0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/>
              <a:t>ΤΕΧΝΙΚΗ ΜΗΧΑΝΙΚΗ - ΑΝΤΟΧΗ ΥΛΙΚΩΝ ΕΠΑΣ  2020 - 2021</a:t>
            </a:r>
            <a:endParaRPr lang="en-US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3776F-1FF2-46D5-95DF-1A1D9146C5C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42004-0F87-4488-8AE2-CC602324D441}" type="datetime1">
              <a:rPr lang="en-US" smtClean="0"/>
              <a:t>02-Jun-26</a:t>
            </a:fld>
            <a:endParaRPr lang="en-US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/>
              <a:t>ΤΕΧΝΙΚΗ ΜΗΧΑΝΙΚΗ - ΑΝΤΟΧΗ ΥΛΙΚΩΝ ΕΠΑΣ  2020 - 2021</a:t>
            </a:r>
            <a:endParaRPr lang="en-US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3776F-1FF2-46D5-95DF-1A1D9146C5C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l-GR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Κάντε κλικ στο εικονίδιο για να προσθέσετε μια εικόνα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B1FD2-701E-49F0-B9D1-D6F38D3A1B72}" type="datetime1">
              <a:rPr lang="en-US" smtClean="0"/>
              <a:t>02-Jun-26</a:t>
            </a:fld>
            <a:endParaRPr lang="en-US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/>
              <a:t>ΤΕΧΝΙΚΗ ΜΗΧΑΝΙΚΗ - ΑΝΤΟΧΗ ΥΛΙΚΩΝ ΕΠΑΣ  2020 - 2021</a:t>
            </a:r>
            <a:endParaRPr lang="en-US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3776F-1FF2-46D5-95DF-1A1D9146C5C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/>
              <a:t>Δεύτερου επιπέδου</a:t>
            </a:r>
          </a:p>
          <a:p>
            <a:pPr lvl="2" eaLnBrk="1" latinLnBrk="0" hangingPunct="1"/>
            <a:r>
              <a:rPr kumimoji="0" lang="el-GR"/>
              <a:t>Τρίτου επιπέδου</a:t>
            </a:r>
          </a:p>
          <a:p>
            <a:pPr lvl="3" eaLnBrk="1" latinLnBrk="0" hangingPunct="1"/>
            <a:r>
              <a:rPr kumimoji="0" lang="el-GR"/>
              <a:t>Τέταρτου επιπέδου</a:t>
            </a:r>
          </a:p>
          <a:p>
            <a:pPr lvl="4" eaLnBrk="1" latinLnBrk="0" hangingPunct="1"/>
            <a:r>
              <a:rPr kumimoji="0" lang="el-GR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6CC5030-D491-49CC-B3C0-1F3003859F0F}" type="datetime1">
              <a:rPr lang="en-US" smtClean="0"/>
              <a:t>02-Jun-26</a:t>
            </a:fld>
            <a:endParaRPr lang="en-US" dirty="0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r>
              <a:rPr lang="el-GR" dirty="0"/>
              <a:t>ΤΕΧΝΙΚΗ ΜΗΧΑΝΙΚΗ - ΑΝΤΟΧΗ ΥΛΙΚΩΝ ΕΠΑΣ  2020 - 2021</a:t>
            </a:r>
            <a:endParaRPr lang="en-US" dirty="0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DD43776F-1FF2-46D5-95DF-1A1D9146C5C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://photodentro.edu.gr/aggregator/lo/photodentro-lor-8521-10441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04800" y="2438400"/>
            <a:ext cx="8610600" cy="1143000"/>
          </a:xfrm>
        </p:spPr>
        <p:txBody>
          <a:bodyPr>
            <a:normAutofit fontScale="90000"/>
          </a:bodyPr>
          <a:lstStyle/>
          <a:p>
            <a:r>
              <a:rPr lang="el-GR" dirty="0"/>
              <a:t>ΤΕΧΝΙΚΗ ΜΗΧΑΝΙΚΗ – ΑΝΤΟΧΗ  ΥΛΙΚΩΝ</a:t>
            </a:r>
            <a:br>
              <a:rPr lang="el-GR" dirty="0"/>
            </a:br>
            <a:br>
              <a:rPr lang="el-GR" dirty="0"/>
            </a:br>
            <a:endParaRPr lang="en-US" dirty="0"/>
          </a:p>
        </p:txBody>
      </p:sp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3776F-1FF2-46D5-95DF-1A1D9146C5C8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ΡΟΠΗ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2057400"/>
            <a:ext cx="2467445" cy="38886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3 - TextBox"/>
          <p:cNvSpPr txBox="1"/>
          <p:nvPr/>
        </p:nvSpPr>
        <p:spPr>
          <a:xfrm>
            <a:off x="3352800" y="1676400"/>
            <a:ext cx="5508880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/>
              <a:t>Η ΡΟΠΗ ΕΊΝΑΙ Η ΔΥΝΑΜΗ ΠΟΥ ΤΕΙΝΕΙ ΝΑ</a:t>
            </a:r>
          </a:p>
          <a:p>
            <a:r>
              <a:rPr lang="el-GR" dirty="0"/>
              <a:t>ΠΕΡΙΣΤΡΕΨΕΙ ΈΝΑ ΣΩΜΑ ΓΥΡΩ ΑΠΌ ΈΝΑ </a:t>
            </a:r>
          </a:p>
          <a:p>
            <a:r>
              <a:rPr lang="el-GR" dirty="0"/>
              <a:t>ΣΥΓΚΕΚΡΙΜΕΝΟ ΑΞΟΝΑ ΠΕΡΙΣΤΡΟΦΗΣ.</a:t>
            </a:r>
            <a:endParaRPr lang="en-US" dirty="0"/>
          </a:p>
          <a:p>
            <a:endParaRPr lang="el-GR" dirty="0"/>
          </a:p>
          <a:p>
            <a:r>
              <a:rPr lang="el-GR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Η ΡΟΠΗ ΟΡΙΖΕΤΑΙ ΩΣ Μ ΚΑΙ ΒΡΙΣΚΕΤΑΙ ΑΠΌ ΤΗΝ</a:t>
            </a:r>
          </a:p>
          <a:p>
            <a:r>
              <a:rPr lang="el-GR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ΣΧΕΣΗ </a:t>
            </a:r>
            <a:r>
              <a:rPr lang="el-GR" dirty="0">
                <a:solidFill>
                  <a:srgbClr val="FF0000"/>
                </a:solidFill>
              </a:rPr>
              <a:t>Μ=</a:t>
            </a:r>
            <a:r>
              <a:rPr lang="en-US" dirty="0">
                <a:solidFill>
                  <a:srgbClr val="FF0000"/>
                </a:solidFill>
              </a:rPr>
              <a:t>F×L</a:t>
            </a:r>
            <a:r>
              <a:rPr lang="en-US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. </a:t>
            </a:r>
            <a:r>
              <a:rPr lang="el-GR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ΤΟ ΜΕΤΡΟ ΤΗΣ ΕΊΝΑΙ </a:t>
            </a:r>
            <a:r>
              <a:rPr lang="el-GR" dirty="0">
                <a:solidFill>
                  <a:srgbClr val="FF0000"/>
                </a:solidFill>
              </a:rPr>
              <a:t>Ν·</a:t>
            </a:r>
            <a:r>
              <a:rPr lang="en-US" dirty="0">
                <a:solidFill>
                  <a:srgbClr val="FF0000"/>
                </a:solidFill>
              </a:rPr>
              <a:t>m</a:t>
            </a:r>
          </a:p>
        </p:txBody>
      </p:sp>
      <p:sp>
        <p:nvSpPr>
          <p:cNvPr id="5" name="4 - TextBox"/>
          <p:cNvSpPr txBox="1"/>
          <p:nvPr/>
        </p:nvSpPr>
        <p:spPr>
          <a:xfrm>
            <a:off x="3276600" y="3505200"/>
            <a:ext cx="5611793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/>
              <a:t>ΣΤΟ ΕΠΑΝΩ ΣΧΗΜΑ ΒΛΕΠΟΥΜΕ ΜΙΑ ΠΟΡΤΑ ΠΟΥ:</a:t>
            </a:r>
          </a:p>
          <a:p>
            <a:endParaRPr lang="el-GR" dirty="0"/>
          </a:p>
          <a:p>
            <a:pPr>
              <a:buFont typeface="Arial" pitchFamily="34" charset="0"/>
              <a:buChar char="•"/>
            </a:pPr>
            <a:r>
              <a:rPr lang="el-GR" dirty="0"/>
              <a:t> Ο ΑΞΟΝΑΣ ΠΕΡΙΣΤΡΟΦΗΣ ΤΗΣ</a:t>
            </a:r>
            <a:r>
              <a:rPr lang="en-US" dirty="0"/>
              <a:t> </a:t>
            </a:r>
            <a:r>
              <a:rPr lang="el-GR" dirty="0"/>
              <a:t>ΕΊΝΑΙ Ο Ψ-Ψ΄.</a:t>
            </a:r>
          </a:p>
          <a:p>
            <a:pPr>
              <a:buFont typeface="Arial" pitchFamily="34" charset="0"/>
              <a:buChar char="•"/>
            </a:pPr>
            <a:r>
              <a:rPr lang="el-GR" dirty="0"/>
              <a:t>Η ΔΥΝΑΜΗ  </a:t>
            </a:r>
            <a:r>
              <a:rPr lang="en-US" dirty="0"/>
              <a:t>F</a:t>
            </a:r>
            <a:r>
              <a:rPr lang="el-GR" dirty="0"/>
              <a:t>1</a:t>
            </a:r>
            <a:r>
              <a:rPr lang="en-US" dirty="0"/>
              <a:t> </a:t>
            </a:r>
            <a:r>
              <a:rPr lang="el-GR" dirty="0"/>
              <a:t>ΑΠΕΧΕΙ ΑΠΟΣΤΑΣΗ </a:t>
            </a:r>
            <a:r>
              <a:rPr lang="en-US" dirty="0"/>
              <a:t>L1 </a:t>
            </a:r>
            <a:r>
              <a:rPr lang="el-GR" dirty="0"/>
              <a:t>ΑΠΌ ΤΟ </a:t>
            </a:r>
          </a:p>
          <a:p>
            <a:r>
              <a:rPr lang="el-GR" dirty="0"/>
              <a:t>  ΣΗΜΕΙΟ Α ΠΟΥ ΒΡΙΣΚΕΤΑΙ ΠΑΝΩ ΣΤΟΝ ΑΞΟΝΑ.</a:t>
            </a:r>
          </a:p>
          <a:p>
            <a:pPr>
              <a:buFont typeface="Arial" pitchFamily="34" charset="0"/>
              <a:buChar char="•"/>
            </a:pPr>
            <a:r>
              <a:rPr lang="el-GR" dirty="0"/>
              <a:t>Η ΔΥΝΑΜΗ  </a:t>
            </a:r>
            <a:r>
              <a:rPr lang="en-US" dirty="0"/>
              <a:t>F</a:t>
            </a:r>
            <a:r>
              <a:rPr lang="el-GR" dirty="0"/>
              <a:t>2</a:t>
            </a:r>
            <a:r>
              <a:rPr lang="en-US" dirty="0"/>
              <a:t> </a:t>
            </a:r>
            <a:r>
              <a:rPr lang="el-GR" dirty="0"/>
              <a:t>ΑΠΕΧΕΙ ΑΠΟΣΤΑΣΗ </a:t>
            </a:r>
            <a:r>
              <a:rPr lang="en-US" dirty="0"/>
              <a:t>L</a:t>
            </a:r>
            <a:r>
              <a:rPr lang="el-GR" dirty="0"/>
              <a:t>2</a:t>
            </a:r>
            <a:r>
              <a:rPr lang="en-US" dirty="0"/>
              <a:t> </a:t>
            </a:r>
            <a:r>
              <a:rPr lang="el-GR" dirty="0"/>
              <a:t>ΑΠΌ ΤΟ </a:t>
            </a:r>
          </a:p>
          <a:p>
            <a:r>
              <a:rPr lang="el-GR" dirty="0"/>
              <a:t>  ΣΗΜΕΙΟ Α .</a:t>
            </a:r>
          </a:p>
          <a:p>
            <a:pPr>
              <a:buFont typeface="Arial" pitchFamily="34" charset="0"/>
              <a:buChar char="•"/>
            </a:pPr>
            <a:r>
              <a:rPr lang="el-GR" dirty="0"/>
              <a:t>Η ΔΥΝΑΜΗ </a:t>
            </a:r>
            <a:r>
              <a:rPr lang="en-US" dirty="0"/>
              <a:t>F</a:t>
            </a:r>
            <a:r>
              <a:rPr lang="el-GR" dirty="0"/>
              <a:t>3 ΒΡΙΚΕΤΑΙ ΠΑΝΩ ΣΤΟΝ ΑΞΟΝΑ.</a:t>
            </a:r>
            <a:endParaRPr lang="en-US" dirty="0"/>
          </a:p>
          <a:p>
            <a:pPr>
              <a:buFont typeface="Arial" pitchFamily="34" charset="0"/>
              <a:buChar char="•"/>
            </a:pPr>
            <a:r>
              <a:rPr lang="el-GR" dirty="0"/>
              <a:t>ΟΛΕΣ ΟΙ ΔΥΝΑΜΕΙΣ ΕΊΝΑΙ ΠΡΑΚΤΙΚΑ ΚΑΘΕΤΕΣ</a:t>
            </a:r>
          </a:p>
          <a:p>
            <a:r>
              <a:rPr lang="el-GR" dirty="0"/>
              <a:t>  ΩΣ ΠΡΟΣ ΤΟ ΣΗΜΕΙΟ Α.</a:t>
            </a:r>
            <a:endParaRPr lang="en-US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3776F-1FF2-46D5-95DF-1A1D9146C5C8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ΡΟΠΗ</a:t>
            </a:r>
            <a:endParaRPr lang="en-US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1981200"/>
            <a:ext cx="2562610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3 - TextBox"/>
          <p:cNvSpPr txBox="1"/>
          <p:nvPr/>
        </p:nvSpPr>
        <p:spPr>
          <a:xfrm>
            <a:off x="3505200" y="2057400"/>
            <a:ext cx="5799857" cy="36933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/>
              <a:t>ΑΠΌ ΤΗΝ ΠΡΟΗΓΟΥΜΕΝΗ ΣΧΕΣΗ ΚΑΤΑΛΗΓΟΥΜΕ</a:t>
            </a:r>
          </a:p>
          <a:p>
            <a:r>
              <a:rPr lang="el-GR" dirty="0"/>
              <a:t> ΌΤΙ ΜΟΝΟ ΟΙ ΔΥΝΑΜΕΙΣ </a:t>
            </a:r>
            <a:r>
              <a:rPr lang="en-US" dirty="0"/>
              <a:t>F1 KAI F2 </a:t>
            </a:r>
            <a:r>
              <a:rPr lang="el-GR" dirty="0"/>
              <a:t>ΜΠΟΡΟΥΝ ΝΑ</a:t>
            </a:r>
          </a:p>
          <a:p>
            <a:r>
              <a:rPr lang="el-GR" dirty="0"/>
              <a:t>ΠΕΡΙΣΤΡΕΨΟΥΝ ΤΟ ΣΩΜΑ, ΓΙΑΤΙ:</a:t>
            </a:r>
          </a:p>
          <a:p>
            <a:endParaRPr lang="el-GR" dirty="0"/>
          </a:p>
          <a:p>
            <a:r>
              <a:rPr lang="el-GR" dirty="0"/>
              <a:t>ΑΦΟΥ Η ΡΟΠΗ ΕΊΝΑΙ </a:t>
            </a:r>
            <a:r>
              <a:rPr lang="el-GR" dirty="0">
                <a:solidFill>
                  <a:srgbClr val="FF0000"/>
                </a:solidFill>
              </a:rPr>
              <a:t>Μ=</a:t>
            </a:r>
            <a:r>
              <a:rPr lang="en-US" dirty="0">
                <a:solidFill>
                  <a:srgbClr val="FF0000"/>
                </a:solidFill>
              </a:rPr>
              <a:t>F×L</a:t>
            </a:r>
            <a:r>
              <a:rPr lang="el-GR" dirty="0">
                <a:solidFill>
                  <a:srgbClr val="FF0000"/>
                </a:solidFill>
              </a:rPr>
              <a:t> </a:t>
            </a:r>
            <a:r>
              <a:rPr lang="el-GR" dirty="0"/>
              <a:t>ΤΟΤΕ,</a:t>
            </a:r>
          </a:p>
          <a:p>
            <a:r>
              <a:rPr lang="el-GR" dirty="0">
                <a:solidFill>
                  <a:srgbClr val="FF0000"/>
                </a:solidFill>
              </a:rPr>
              <a:t>Μ1=</a:t>
            </a:r>
            <a:r>
              <a:rPr lang="en-US" dirty="0">
                <a:solidFill>
                  <a:srgbClr val="FF0000"/>
                </a:solidFill>
              </a:rPr>
              <a:t>F</a:t>
            </a:r>
            <a:r>
              <a:rPr lang="el-GR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×L1</a:t>
            </a:r>
            <a:endParaRPr lang="el-GR" dirty="0">
              <a:solidFill>
                <a:srgbClr val="FF0000"/>
              </a:solidFill>
            </a:endParaRPr>
          </a:p>
          <a:p>
            <a:r>
              <a:rPr lang="el-GR" dirty="0">
                <a:solidFill>
                  <a:srgbClr val="FF0000"/>
                </a:solidFill>
              </a:rPr>
              <a:t>Μ2=</a:t>
            </a:r>
            <a:r>
              <a:rPr lang="en-US" dirty="0">
                <a:solidFill>
                  <a:srgbClr val="FF0000"/>
                </a:solidFill>
              </a:rPr>
              <a:t>F2×L2</a:t>
            </a:r>
          </a:p>
          <a:p>
            <a:r>
              <a:rPr lang="el-GR" dirty="0"/>
              <a:t>ΑΝ </a:t>
            </a:r>
            <a:r>
              <a:rPr lang="en-US" dirty="0"/>
              <a:t>F1=10N, L1=1m KAI F2=</a:t>
            </a:r>
            <a:r>
              <a:rPr lang="el-GR" dirty="0"/>
              <a:t>10</a:t>
            </a:r>
            <a:r>
              <a:rPr lang="en-US" dirty="0"/>
              <a:t>N, L2=0.5m</a:t>
            </a:r>
          </a:p>
          <a:p>
            <a:r>
              <a:rPr lang="en-US" dirty="0"/>
              <a:t>M1=10</a:t>
            </a:r>
            <a:r>
              <a:rPr lang="en-US" dirty="0">
                <a:solidFill>
                  <a:srgbClr val="FF0000"/>
                </a:solidFill>
              </a:rPr>
              <a:t>×</a:t>
            </a:r>
            <a:r>
              <a:rPr lang="en-US" dirty="0"/>
              <a:t>1=10Nm</a:t>
            </a:r>
          </a:p>
          <a:p>
            <a:r>
              <a:rPr lang="en-US" dirty="0"/>
              <a:t>M2=10</a:t>
            </a:r>
            <a:r>
              <a:rPr lang="en-US" dirty="0">
                <a:solidFill>
                  <a:srgbClr val="FF0000"/>
                </a:solidFill>
              </a:rPr>
              <a:t>×</a:t>
            </a:r>
            <a:r>
              <a:rPr lang="en-US" dirty="0"/>
              <a:t>0.5=</a:t>
            </a:r>
            <a:r>
              <a:rPr lang="el-GR" dirty="0"/>
              <a:t>5</a:t>
            </a:r>
            <a:r>
              <a:rPr lang="en-US" dirty="0"/>
              <a:t>Nm</a:t>
            </a:r>
          </a:p>
          <a:p>
            <a:endParaRPr lang="en-US" dirty="0"/>
          </a:p>
          <a:p>
            <a:r>
              <a:rPr lang="el-GR" dirty="0"/>
              <a:t>Η </a:t>
            </a:r>
            <a:r>
              <a:rPr lang="en-US" dirty="0"/>
              <a:t>F3</a:t>
            </a:r>
            <a:r>
              <a:rPr lang="el-GR" dirty="0"/>
              <a:t> ΒΡΙΣΚΕΤΑΙ ΠΑΝΩ ΣΤΟΝ</a:t>
            </a:r>
            <a:r>
              <a:rPr lang="en-US" dirty="0"/>
              <a:t> </a:t>
            </a:r>
            <a:r>
              <a:rPr lang="el-GR" dirty="0"/>
              <a:t>ΑΞΟΝΑ ΠΕΡΙΣΤΡΟΦΗΣ </a:t>
            </a:r>
          </a:p>
          <a:p>
            <a:r>
              <a:rPr lang="el-GR" dirty="0"/>
              <a:t>ΑΡΑ ΤΟ </a:t>
            </a:r>
            <a:r>
              <a:rPr lang="en-US" dirty="0"/>
              <a:t>L3=0 </a:t>
            </a:r>
            <a:r>
              <a:rPr lang="el-GR" dirty="0"/>
              <a:t>ΟΠΟΤΕ ΚΑΙ ΤΟ Μ3=0 </a:t>
            </a:r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3776F-1FF2-46D5-95DF-1A1D9146C5C8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ΡΟΠΗ</a:t>
            </a:r>
            <a:endParaRPr lang="en-US" dirty="0"/>
          </a:p>
        </p:txBody>
      </p:sp>
      <p:sp>
        <p:nvSpPr>
          <p:cNvPr id="3" name="2 - TextBox"/>
          <p:cNvSpPr txBox="1"/>
          <p:nvPr/>
        </p:nvSpPr>
        <p:spPr>
          <a:xfrm>
            <a:off x="914400" y="1905000"/>
            <a:ext cx="8235716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b="1" dirty="0"/>
              <a:t>ΑΠΌ ΤΟ ΠΡΟΗΓΟΥΜΕΝΟ ΠΑΡΑΔΕΙΓΜΑ ΔΙΑΠΙΣΤΟΝΟΥΜΕ ΌΤΙ</a:t>
            </a:r>
            <a:r>
              <a:rPr lang="el-GR" dirty="0"/>
              <a:t>,</a:t>
            </a:r>
          </a:p>
          <a:p>
            <a:endParaRPr lang="el-GR" dirty="0"/>
          </a:p>
          <a:p>
            <a:pPr>
              <a:buFont typeface="Arial" pitchFamily="34" charset="0"/>
              <a:buChar char="•"/>
            </a:pPr>
            <a:r>
              <a:rPr lang="el-GR" dirty="0"/>
              <a:t> ΑΝ ΑΣΚΟΥΜΕ ΤΗΝ ΙΔΙΑ ΔΥΝΑΜΗ ΣΕ ΔΙΑΦΟΡΕΤΙΚΗ ΑΠΟΣΤΑΣΗ ΑΠΌ ΤΟΝ</a:t>
            </a:r>
          </a:p>
          <a:p>
            <a:r>
              <a:rPr lang="el-GR" dirty="0"/>
              <a:t>  ΑΞΟΝΑ ΠΕΡΙΣΤΡΟΦΗΣ ΟΣΟ  ΜΕΓΑΛΥΤΕΡΗ ΕΊΝΑΙ Η ΑΠΟΣΤΑΣΗ ΑΥΤΉ</a:t>
            </a:r>
          </a:p>
          <a:p>
            <a:r>
              <a:rPr lang="el-GR" dirty="0"/>
              <a:t>  ΤΟΣΟ ΜΕΓΑΛΥΤΕΡΗ ΕΊΝΑΙ ΚΑΙ Η ΡΟΠΗ.  </a:t>
            </a:r>
            <a:r>
              <a:rPr lang="el-GR" sz="1600" dirty="0"/>
              <a:t>Π.χ.</a:t>
            </a:r>
            <a:r>
              <a:rPr lang="en-US" sz="1600" dirty="0"/>
              <a:t> </a:t>
            </a:r>
            <a:r>
              <a:rPr lang="el-GR" sz="1600" dirty="0"/>
              <a:t>( περιστρέφουμε μια πόρτα πολύ</a:t>
            </a:r>
          </a:p>
          <a:p>
            <a:r>
              <a:rPr lang="el-GR" sz="1600" dirty="0"/>
              <a:t>  πιο εύκολα από το χερούλι της που απέχει το μέγιστο από τους μεντεσέδες περιστροφής παρά</a:t>
            </a:r>
          </a:p>
          <a:p>
            <a:r>
              <a:rPr lang="el-GR" sz="1600" dirty="0"/>
              <a:t>  από την μέση της πόρτας).</a:t>
            </a:r>
          </a:p>
          <a:p>
            <a:endParaRPr lang="el-GR" sz="1600" dirty="0"/>
          </a:p>
          <a:p>
            <a:pPr>
              <a:buFont typeface="Arial" pitchFamily="34" charset="0"/>
              <a:buChar char="•"/>
            </a:pPr>
            <a:r>
              <a:rPr lang="el-GR" dirty="0"/>
              <a:t>ΑΝ Η ΔΥΝΑΜΗ ΑΣΚΕΙΤΑΙ ΠΑΝΩ ΣΤΟΝ ΑΞΟΝΑ ΠΕΡΙΣΤΡΟΦΗΣ </a:t>
            </a:r>
          </a:p>
          <a:p>
            <a:r>
              <a:rPr lang="el-GR" dirty="0"/>
              <a:t>  ΤΟΤΕ Η ΡΟΠΗ ΕΊΝΑΙ ΠΑΝΤΑ ΜΗΔΕΝ ΑΦΟΥΝ ΔΕΝ ΥΠΑΡΧΕΙ </a:t>
            </a:r>
          </a:p>
          <a:p>
            <a:r>
              <a:rPr lang="el-GR" dirty="0"/>
              <a:t>  ΑΠΟΣΤΑΣΗ ΑΠΌ ΤΟΝ ΑΞΟΝΑ ΤΗΣ.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3776F-1FF2-46D5-95DF-1A1D9146C5C8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ΡΟΠΗ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76400" y="1295400"/>
            <a:ext cx="5391150" cy="2705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3 - TextBox"/>
          <p:cNvSpPr txBox="1"/>
          <p:nvPr/>
        </p:nvSpPr>
        <p:spPr>
          <a:xfrm>
            <a:off x="80878" y="4114800"/>
            <a:ext cx="9063122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/>
              <a:t>Η ΡΟΠΗ ΕΊΝΑΙ ΔΙΑΝΥΣΜΑΤΙΚΟ ΜΕΓΕΘΟΣ ΟΠΟΤΕ ΕΧΕΙ ΔΙΕΥΘΥΝΣΗ</a:t>
            </a:r>
          </a:p>
          <a:p>
            <a:r>
              <a:rPr lang="el-GR" dirty="0"/>
              <a:t>ΚΑΙ ΦΟΡΑ. Η ΦΟΡΑ ΤΗΣ ΒΡΙΣΚΕΤΑΙ ΕΥΚΟΛΑ ΑΠΌ ΤΟΝ ΚΑΝΟΝΑ</a:t>
            </a:r>
          </a:p>
          <a:p>
            <a:r>
              <a:rPr lang="el-GR" dirty="0"/>
              <a:t>ΤΟΥ ΔΕΞΙΟΥ ΧΕΡΙΟΥ.</a:t>
            </a:r>
          </a:p>
          <a:p>
            <a:endParaRPr lang="el-GR" dirty="0"/>
          </a:p>
          <a:p>
            <a:r>
              <a:rPr lang="el-GR" dirty="0"/>
              <a:t>ΣΤΟ ΠΑΡΑΠΑΝΩ ΣΧΗΜΑ ΦΑΙΝΕΤΑΙ ΌΤΙ Η ΔΙΕΥΘΥΝΣΗ ΤΗΣ ΟΡΙΖΕΤΑΙ ΑΠΌ </a:t>
            </a:r>
          </a:p>
          <a:p>
            <a:r>
              <a:rPr lang="el-GR" dirty="0"/>
              <a:t>ΤΗΝ ΚΑΘΕΤΟ ΜΕΤΑΞΥ ΤΗΣ </a:t>
            </a:r>
            <a:r>
              <a:rPr lang="en-US" dirty="0"/>
              <a:t>F KAI </a:t>
            </a:r>
            <a:r>
              <a:rPr lang="el-GR" dirty="0"/>
              <a:t>ΣΗΜΕΙΟΥ Α ΔΗΛΑΔΗ Ο ΑΞΟΝΑΣ ΠΕΡΙΣΤΡΟΦΗΣ.</a:t>
            </a:r>
          </a:p>
          <a:p>
            <a:endParaRPr lang="el-GR" dirty="0"/>
          </a:p>
          <a:p>
            <a:r>
              <a:rPr lang="el-GR" dirty="0"/>
              <a:t>Η ΦΟΡΑ ΤΗΣ Μ ΕΊΝΑΙ ΠΡΟΣ ΤΑ ΕΠΑΝΩ ΑΦΟΥ ΤΕΙΝΕΙ ΝΑ ΠΕΡΙΣΡΕΨΕΙ ΤΟ ΣΩΜΑ</a:t>
            </a:r>
          </a:p>
          <a:p>
            <a:r>
              <a:rPr lang="el-GR" dirty="0"/>
              <a:t>ΔΕΞΙΟΣΤΡΟΦΑ ΌΠΩΣ ΦΑΙΝΕΤΑΙ ΑΠΌ ΤΟ ΧΕΡΙ ΣΤΗΝ ΔΙΠΛΑΝΗ ΦΩΤΟΓΡΑΦΙΑ.</a:t>
            </a:r>
            <a:endParaRPr lang="en-US" dirty="0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3776F-1FF2-46D5-95DF-1A1D9146C5C8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ΡΟΠΗ</a:t>
            </a:r>
            <a:endParaRPr lang="en-US" dirty="0"/>
          </a:p>
        </p:txBody>
      </p:sp>
      <p:sp>
        <p:nvSpPr>
          <p:cNvPr id="4" name="3 - TextBox"/>
          <p:cNvSpPr txBox="1"/>
          <p:nvPr/>
        </p:nvSpPr>
        <p:spPr>
          <a:xfrm>
            <a:off x="381000" y="1447800"/>
            <a:ext cx="8493800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b="1" dirty="0"/>
              <a:t>ΘΕΩΡΗΜΑ ΤΩΝ ΡΟΠΩΝ.</a:t>
            </a:r>
          </a:p>
          <a:p>
            <a:endParaRPr lang="el-GR" dirty="0"/>
          </a:p>
          <a:p>
            <a:r>
              <a:rPr lang="el-GR" dirty="0"/>
              <a:t>ΌΤΑΝ ΕΧΟΥΜΕ ΔΥΟ ΟΙ ΠΕΡΙΣΣΟΤΕΡΕΣ ΔΥΝΑΜΕΙΣ ΠΟΥ ΑΣΚΟΥΝ ΡΟΠΗ</a:t>
            </a:r>
          </a:p>
          <a:p>
            <a:r>
              <a:rPr lang="el-GR" dirty="0"/>
              <a:t>ΓΥΡΩ ΑΠΌ ΣΥΓΚΕΚΡΙΜΕΝΟ ΑΞΟΝΑ ΠΕΡΙΣΤΡΟΦΗΣ ΤΟΤΕ Η ΣΥΝΙΣΤΑΜΕΝΗ</a:t>
            </a:r>
          </a:p>
          <a:p>
            <a:r>
              <a:rPr lang="el-GR" dirty="0"/>
              <a:t>ΔΥΝΑΜΗ ΤΩΝ ΔΥΜΑΜΕΩΝ ΟΡΙΖΕΤΑΙ ΤΟ ΑΛΓΕΒΡΙΚΟ ΑΘΡΟΙΣΜΑ ΤΩΝ ΡΟΠΩΝ.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3505200"/>
            <a:ext cx="3228975" cy="23541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- TextBox"/>
          <p:cNvSpPr txBox="1"/>
          <p:nvPr/>
        </p:nvSpPr>
        <p:spPr>
          <a:xfrm>
            <a:off x="4114800" y="3505200"/>
            <a:ext cx="4891917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/>
              <a:t>ΑΠΌ ΤΟ ΔΙΠΛΑΝΟ ΣΧΗΜΑ ΒΛΕΠΟΥΜΕ</a:t>
            </a:r>
          </a:p>
          <a:p>
            <a:r>
              <a:rPr lang="el-GR" dirty="0"/>
              <a:t>ΔΥΟ ΔΥΝΑΜΕΙΣ ΝΑ ΑΣΚΟΥΝ ΡΟΠΗ ΩΣ ΠΡΟΣ</a:t>
            </a:r>
          </a:p>
          <a:p>
            <a:r>
              <a:rPr lang="el-GR" dirty="0"/>
              <a:t>ΤΟ Α. Η ΣΥΝΙΣΤΑΜΕΝΗ ΡΟΠΗ Σ ΕΊΝΑΙ.</a:t>
            </a:r>
          </a:p>
          <a:p>
            <a:endParaRPr lang="el-GR" dirty="0"/>
          </a:p>
          <a:p>
            <a:r>
              <a:rPr lang="el-GR" dirty="0"/>
              <a:t>Σ=</a:t>
            </a:r>
            <a:r>
              <a:rPr lang="en-US" dirty="0"/>
              <a:t>M1+M2=F1×L1+F2×L2</a:t>
            </a:r>
          </a:p>
          <a:p>
            <a:r>
              <a:rPr lang="el-GR" dirty="0"/>
              <a:t>Η ΣΥΝΙΣΤΑΜΕΝΗ ΕΊΝΑΙ ΠΑΝΤΑ ΠΡΟΣ</a:t>
            </a:r>
          </a:p>
          <a:p>
            <a:r>
              <a:rPr lang="el-GR" dirty="0"/>
              <a:t>ΤΗΣ ΜΕΡΙΑ ΠΟΥ ΑΣΚΕΙΤΑΙ Η </a:t>
            </a:r>
          </a:p>
          <a:p>
            <a:r>
              <a:rPr lang="el-GR" dirty="0"/>
              <a:t>ΜΕΓΑΛΥΤΕΡΗ ΔΥΝΑΜΗ.</a:t>
            </a:r>
          </a:p>
          <a:p>
            <a:endParaRPr lang="en-US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3776F-1FF2-46D5-95DF-1A1D9146C5C8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04269A3-9DF5-38A2-D9A9-C55194D3CC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ΡΟΠΗ</a:t>
            </a:r>
            <a:endParaRPr lang="en-US" dirty="0"/>
          </a:p>
        </p:txBody>
      </p:sp>
      <p:sp>
        <p:nvSpPr>
          <p:cNvPr id="3" name="Θέση αριθμού διαφάνειας 2">
            <a:extLst>
              <a:ext uri="{FF2B5EF4-FFF2-40B4-BE49-F238E27FC236}">
                <a16:creationId xmlns:a16="http://schemas.microsoft.com/office/drawing/2014/main" id="{01DB2406-09A0-C310-9020-9C28A7A35B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3776F-1FF2-46D5-95DF-1A1D9146C5C8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6E01837-D542-7C6A-202D-4EA60EF0A2DE}"/>
              </a:ext>
            </a:extLst>
          </p:cNvPr>
          <p:cNvSpPr txBox="1"/>
          <p:nvPr/>
        </p:nvSpPr>
        <p:spPr>
          <a:xfrm>
            <a:off x="783430" y="1451166"/>
            <a:ext cx="7577139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b="1" dirty="0">
                <a:solidFill>
                  <a:srgbClr val="FF0000"/>
                </a:solidFill>
              </a:rPr>
              <a:t>Ερώτηση προς συζήτηση: </a:t>
            </a:r>
          </a:p>
          <a:p>
            <a:r>
              <a:rPr lang="el-GR" b="1" dirty="0"/>
              <a:t>«Γιατί είναι πιο εύκολο να ξεβιδώσουμε ένα σφιχτό παξιμάδι με ένα μακρύ </a:t>
            </a:r>
          </a:p>
          <a:p>
            <a:r>
              <a:rPr lang="el-GR" b="1" dirty="0"/>
              <a:t>κλειδί παρά με ένα κοντό; Τι ρόλο παίζει η ροπή σε αυτήν την περίπτωση;»</a:t>
            </a:r>
          </a:p>
          <a:p>
            <a:endParaRPr lang="el-GR" b="1" dirty="0"/>
          </a:p>
          <a:p>
            <a:r>
              <a:rPr lang="el-GR" b="1" dirty="0"/>
              <a:t>Να αξιοποιήσετε την εφαρμογή του </a:t>
            </a:r>
            <a:r>
              <a:rPr lang="el-GR" b="1" dirty="0" err="1"/>
              <a:t>φωτοδεντρου</a:t>
            </a:r>
            <a:r>
              <a:rPr lang="el-GR" b="1" dirty="0"/>
              <a:t>: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A42DBA7-C56B-644A-0F11-FF834211B969}"/>
              </a:ext>
            </a:extLst>
          </p:cNvPr>
          <p:cNvSpPr txBox="1"/>
          <p:nvPr/>
        </p:nvSpPr>
        <p:spPr>
          <a:xfrm>
            <a:off x="685800" y="3810000"/>
            <a:ext cx="8324458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b="1" dirty="0">
                <a:solidFill>
                  <a:srgbClr val="FF0000"/>
                </a:solidFill>
              </a:rPr>
              <a:t>Ερώτηση για αξιολόγηση:</a:t>
            </a:r>
            <a:endParaRPr lang="el-GR" b="1" dirty="0"/>
          </a:p>
          <a:p>
            <a:r>
              <a:rPr lang="el-GR" b="1" dirty="0"/>
              <a:t>Ένα παξιμάδι πρέπει να ξεβιδωθεί με ροπή 60 N</a:t>
            </a:r>
            <a:r>
              <a:rPr lang="en-US" b="1" dirty="0" err="1"/>
              <a:t>xm</a:t>
            </a:r>
            <a:r>
              <a:rPr lang="el-GR" b="1" dirty="0"/>
              <a:t>. Ένας τεχνικός διαθέτει </a:t>
            </a:r>
          </a:p>
          <a:p>
            <a:r>
              <a:rPr lang="el-GR" b="1" dirty="0"/>
              <a:t>κλειδί μήκους 0,20 m και ένας δεύτερος κλειδί μήκους 0,40 m.</a:t>
            </a:r>
          </a:p>
          <a:p>
            <a:r>
              <a:rPr lang="el-GR" b="1" dirty="0"/>
              <a:t>α) Πόση δύναμη πρέπει να ασκήσει ο καθένας κάθετα στο κλειδί για να επιτύχει </a:t>
            </a:r>
          </a:p>
          <a:p>
            <a:r>
              <a:rPr lang="el-GR" b="1" dirty="0"/>
              <a:t>την απαιτούμενη ροπή;</a:t>
            </a:r>
          </a:p>
          <a:p>
            <a:r>
              <a:rPr lang="el-GR" b="1" dirty="0"/>
              <a:t>β) Ποιος από τους δύο θα εκτελέσει ευκολότερα την εργασία και γιατί;</a:t>
            </a:r>
          </a:p>
          <a:p>
            <a:endParaRPr lang="el-GR" b="1" dirty="0"/>
          </a:p>
          <a:p>
            <a:r>
              <a:rPr lang="el-GR" b="1" dirty="0"/>
              <a:t>Να ανατρέξετε στο διαδίκτυο αναζητώντας εφαρμογές με προσομοίωση της ροπής.</a:t>
            </a:r>
          </a:p>
          <a:p>
            <a:endParaRPr lang="el-GR" dirty="0"/>
          </a:p>
          <a:p>
            <a:endParaRPr lang="en-US" dirty="0"/>
          </a:p>
        </p:txBody>
      </p:sp>
      <p:pic>
        <p:nvPicPr>
          <p:cNvPr id="8" name="Εικόνα 7">
            <a:hlinkClick r:id="rId2"/>
            <a:extLst>
              <a:ext uri="{FF2B5EF4-FFF2-40B4-BE49-F238E27FC236}">
                <a16:creationId xmlns:a16="http://schemas.microsoft.com/office/drawing/2014/main" id="{B81DEB5C-EEB9-1900-2463-D4FFF2C32C7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2378647"/>
            <a:ext cx="990600" cy="99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888364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Αποκορύφωμα">
  <a:themeElements>
    <a:clrScheme name="Αποκορύφωμα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Αποκορύφωμα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Αποκορύφωμα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</TotalTime>
  <Words>558</Words>
  <Application>Microsoft Office PowerPoint</Application>
  <PresentationFormat>Προβολή στην οθόνη (4:3)</PresentationFormat>
  <Paragraphs>89</Paragraphs>
  <Slides>7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8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16" baseType="lpstr">
      <vt:lpstr>Arial</vt:lpstr>
      <vt:lpstr>Book Antiqua</vt:lpstr>
      <vt:lpstr>Calibri</vt:lpstr>
      <vt:lpstr>Lucida Sans</vt:lpstr>
      <vt:lpstr>Times New Roman</vt:lpstr>
      <vt:lpstr>Wingdings</vt:lpstr>
      <vt:lpstr>Wingdings 2</vt:lpstr>
      <vt:lpstr>Wingdings 3</vt:lpstr>
      <vt:lpstr>Αποκορύφωμα</vt:lpstr>
      <vt:lpstr>ΤΕΧΝΙΚΗ ΜΗΧΑΝΙΚΗ – ΑΝΤΟΧΗ  ΥΛΙΚΩΝ  </vt:lpstr>
      <vt:lpstr>ΡΟΠΗ</vt:lpstr>
      <vt:lpstr>ΡΟΠΗ</vt:lpstr>
      <vt:lpstr>ΡΟΠΗ</vt:lpstr>
      <vt:lpstr>ΡΟΠΗ</vt:lpstr>
      <vt:lpstr>ΡΟΠΗ</vt:lpstr>
      <vt:lpstr>ΡΟΠΗ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ΡΟΠΗ</dc:title>
  <dc:creator>kostas</dc:creator>
  <cp:lastModifiedBy>kostas</cp:lastModifiedBy>
  <cp:revision>28</cp:revision>
  <dcterms:created xsi:type="dcterms:W3CDTF">2020-11-12T08:18:42Z</dcterms:created>
  <dcterms:modified xsi:type="dcterms:W3CDTF">2026-06-01T21:13:01Z</dcterms:modified>
</cp:coreProperties>
</file>