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76" r:id="rId5"/>
    <p:sldId id="257" r:id="rId6"/>
    <p:sldId id="264" r:id="rId7"/>
    <p:sldId id="269" r:id="rId8"/>
    <p:sldId id="270" r:id="rId9"/>
    <p:sldId id="272" r:id="rId10"/>
    <p:sldId id="273" r:id="rId11"/>
    <p:sldId id="274" r:id="rId12"/>
    <p:sldId id="275" r:id="rId13"/>
    <p:sldId id="277" r:id="rId14"/>
    <p:sldId id="278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5A5-5C9B-4112-B0D9-D2D6990DFA49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0D56-98A5-42ED-BC67-C09D682B1F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5A5-5C9B-4112-B0D9-D2D6990DFA49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0D56-98A5-42ED-BC67-C09D682B1F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5A5-5C9B-4112-B0D9-D2D6990DFA49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0D56-98A5-42ED-BC67-C09D682B1F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5A5-5C9B-4112-B0D9-D2D6990DFA49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0D56-98A5-42ED-BC67-C09D682B1F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5A5-5C9B-4112-B0D9-D2D6990DFA49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0D56-98A5-42ED-BC67-C09D682B1F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5A5-5C9B-4112-B0D9-D2D6990DFA49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0D56-98A5-42ED-BC67-C09D682B1F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5A5-5C9B-4112-B0D9-D2D6990DFA49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0D56-98A5-42ED-BC67-C09D682B1F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5A5-5C9B-4112-B0D9-D2D6990DFA49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0D56-98A5-42ED-BC67-C09D682B1F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5A5-5C9B-4112-B0D9-D2D6990DFA49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0D56-98A5-42ED-BC67-C09D682B1F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5A5-5C9B-4112-B0D9-D2D6990DFA49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0D56-98A5-42ED-BC67-C09D682B1F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5A5-5C9B-4112-B0D9-D2D6990DFA49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0D56-98A5-42ED-BC67-C09D682B1F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45A5-5C9B-4112-B0D9-D2D6990DFA49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A0D56-98A5-42ED-BC67-C09D682B1F9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810793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l-GR" sz="7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ΕΙΔΗ - ΚΙΝΗΣΕΙΣ                    ΔΙΑΡΘΡΩΣΗΣ</a:t>
            </a:r>
            <a:endParaRPr lang="el-GR" sz="7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8964488" cy="2281808"/>
          </a:xfrm>
        </p:spPr>
        <p:txBody>
          <a:bodyPr>
            <a:normAutofit/>
          </a:bodyPr>
          <a:lstStyle/>
          <a:p>
            <a:r>
              <a:rPr lang="el-GR" sz="4800" dirty="0" smtClean="0">
                <a:solidFill>
                  <a:srgbClr val="FFFF00"/>
                </a:solidFill>
              </a:rPr>
              <a:t>Τα είδη και οι κινήσεις </a:t>
            </a:r>
            <a:r>
              <a:rPr lang="el-GR" sz="4800" dirty="0" smtClean="0">
                <a:solidFill>
                  <a:srgbClr val="FFFF00"/>
                </a:solidFill>
              </a:rPr>
              <a:t>των </a:t>
            </a:r>
            <a:r>
              <a:rPr lang="el-GR" sz="4800" dirty="0" smtClean="0">
                <a:solidFill>
                  <a:srgbClr val="FFFF00"/>
                </a:solidFill>
              </a:rPr>
              <a:t>διαρθρώσεων</a:t>
            </a:r>
            <a:endParaRPr lang="el-GR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l-GR" sz="7200" dirty="0" smtClean="0">
                <a:solidFill>
                  <a:srgbClr val="FFFF00"/>
                </a:solidFill>
              </a:rPr>
              <a:t>Στροφή - </a:t>
            </a:r>
            <a:r>
              <a:rPr lang="el-GR" sz="7200" dirty="0" err="1" smtClean="0">
                <a:solidFill>
                  <a:srgbClr val="FFFF00"/>
                </a:solidFill>
              </a:rPr>
              <a:t>Περιαγωγή</a:t>
            </a:r>
            <a:endParaRPr lang="el-GR" sz="7200" dirty="0">
              <a:solidFill>
                <a:srgbClr val="FFFF00"/>
              </a:solidFill>
            </a:endParaRPr>
          </a:p>
        </p:txBody>
      </p:sp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941168"/>
          </a:xfrm>
        </p:spPr>
        <p:txBody>
          <a:bodyPr>
            <a:normAutofit/>
          </a:bodyPr>
          <a:lstStyle/>
          <a:p>
            <a:r>
              <a:rPr lang="el-GR" sz="4000" dirty="0" smtClean="0"/>
              <a:t>Στη </a:t>
            </a:r>
            <a:r>
              <a:rPr lang="el-GR" sz="4000" dirty="0" smtClean="0">
                <a:solidFill>
                  <a:srgbClr val="FFFF00"/>
                </a:solidFill>
              </a:rPr>
              <a:t>στροφή</a:t>
            </a:r>
            <a:r>
              <a:rPr lang="el-GR" sz="4000" dirty="0" smtClean="0"/>
              <a:t> το ένα οστό στρέφεται γύρω από τον άξονα του.</a:t>
            </a:r>
          </a:p>
          <a:p>
            <a:r>
              <a:rPr lang="el-GR" sz="4000" dirty="0" smtClean="0"/>
              <a:t>Στην </a:t>
            </a:r>
            <a:r>
              <a:rPr lang="el-GR" sz="4000" dirty="0" err="1" smtClean="0">
                <a:solidFill>
                  <a:srgbClr val="FFFF00"/>
                </a:solidFill>
              </a:rPr>
              <a:t>περιαγωγή</a:t>
            </a:r>
            <a:r>
              <a:rPr lang="el-GR" sz="4000" dirty="0" smtClean="0"/>
              <a:t> το ένα οστό περιστρέφεται κατά τους τρεις άξονες γύρω από το άλλο οστό, και περιγράφει σχήμα κώνου ( π.χ. διάρθρωση του ώμου).</a:t>
            </a:r>
            <a:endParaRPr lang="el-G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solidFill>
            <a:srgbClr val="002060"/>
          </a:solidFill>
        </p:spPr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Στροφή</a:t>
            </a:r>
            <a:endParaRPr lang="el-GR" dirty="0">
              <a:solidFill>
                <a:srgbClr val="FFFF00"/>
              </a:solidFill>
            </a:endParaRPr>
          </a:p>
        </p:txBody>
      </p:sp>
      <p:pic>
        <p:nvPicPr>
          <p:cNvPr id="10" name="9 - Θέση περιεχομένου" descr="Στονβραχίονστροφ+κιν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916832"/>
            <a:ext cx="4495800" cy="3816424"/>
          </a:xfrm>
        </p:spPr>
      </p:pic>
      <p:pic>
        <p:nvPicPr>
          <p:cNvPr id="9" name="8 - Θέση περιεχομένου" descr="εσ εξ ωμου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499992" y="1916832"/>
            <a:ext cx="4644008" cy="38164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Θέση περιεχομένου" descr="περιαγ,Ώμου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9168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Κινήσεις της διάρθρωσης του ισχίου</a:t>
            </a:r>
            <a:endParaRPr lang="el-G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3 - Θέση περιεχομένου" descr="κινησ ισχ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2060848"/>
            <a:ext cx="9143999" cy="44371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Ερωτήσεις  Σωστού - Λάθους</a:t>
            </a:r>
            <a:endParaRPr lang="el-G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1) Οι απλές διαρθρώσεις σχηματίζονται από τρία οστά.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2) Στην κάμψη τα </a:t>
            </a:r>
            <a:r>
              <a:rPr lang="el-GR" dirty="0" err="1" smtClean="0">
                <a:solidFill>
                  <a:schemeClr val="bg1"/>
                </a:solidFill>
              </a:rPr>
              <a:t>αρθρούμενα</a:t>
            </a:r>
            <a:r>
              <a:rPr lang="el-GR" dirty="0" smtClean="0">
                <a:solidFill>
                  <a:schemeClr val="bg1"/>
                </a:solidFill>
              </a:rPr>
              <a:t> οστά πλησιάζουν μεταξύ τους. 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3) Στην απαγωγή τα </a:t>
            </a:r>
            <a:r>
              <a:rPr lang="el-GR" dirty="0" err="1" smtClean="0">
                <a:solidFill>
                  <a:schemeClr val="bg1"/>
                </a:solidFill>
              </a:rPr>
              <a:t>αρθρούμενα</a:t>
            </a:r>
            <a:r>
              <a:rPr lang="el-GR" dirty="0" smtClean="0">
                <a:solidFill>
                  <a:schemeClr val="bg1"/>
                </a:solidFill>
              </a:rPr>
              <a:t> οστά πλησιάζουν τον κορμό του σώματος.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4)Στην </a:t>
            </a:r>
            <a:r>
              <a:rPr lang="el-GR" dirty="0" err="1" smtClean="0">
                <a:solidFill>
                  <a:schemeClr val="bg1"/>
                </a:solidFill>
              </a:rPr>
              <a:t>περιαγωγή</a:t>
            </a:r>
            <a:r>
              <a:rPr lang="el-GR" dirty="0" smtClean="0">
                <a:solidFill>
                  <a:schemeClr val="bg1"/>
                </a:solidFill>
              </a:rPr>
              <a:t> το ένα οστό περιστρέφεται κατά τους τρεις άξονες γύρω από το άλλο οστό. 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5) Στην στροφή το ένα οστό στρέφεται γύρω από τον άξονα του.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6.) Στην προσαγωγή τα </a:t>
            </a:r>
            <a:r>
              <a:rPr lang="el-GR" dirty="0" err="1" smtClean="0">
                <a:solidFill>
                  <a:schemeClr val="bg1"/>
                </a:solidFill>
              </a:rPr>
              <a:t>αρθρούμενα</a:t>
            </a:r>
            <a:r>
              <a:rPr lang="el-GR" dirty="0" smtClean="0">
                <a:solidFill>
                  <a:schemeClr val="bg1"/>
                </a:solidFill>
              </a:rPr>
              <a:t> οστά απομακρύνονται μεταξύ τους.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7.) Στην έκταση τα </a:t>
            </a:r>
            <a:r>
              <a:rPr lang="el-GR" dirty="0" err="1" smtClean="0">
                <a:solidFill>
                  <a:schemeClr val="bg1"/>
                </a:solidFill>
              </a:rPr>
              <a:t>αρθρούμενα</a:t>
            </a:r>
            <a:r>
              <a:rPr lang="el-GR" dirty="0" smtClean="0">
                <a:solidFill>
                  <a:schemeClr val="bg1"/>
                </a:solidFill>
              </a:rPr>
              <a:t> οστά απομακρύνονται από τον κορμό του σώματος.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2060"/>
          </a:solidFill>
        </p:spPr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ΕΙΔΗ ΤΩΝ ΔΙΑΡΘΡΩΣΕΩΝ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Ανάλογα με τον αριθμό των οστών που συμμετέχουν σε μια διάρθρωση, οι διαρθρώσεις διακρίνονται σε:</a:t>
            </a:r>
          </a:p>
          <a:p>
            <a:r>
              <a:rPr lang="el-GR" sz="3600" dirty="0" smtClean="0">
                <a:solidFill>
                  <a:srgbClr val="FFC000"/>
                </a:solidFill>
              </a:rPr>
              <a:t>Άπλες</a:t>
            </a:r>
            <a:r>
              <a:rPr lang="el-GR" sz="3600" dirty="0" smtClean="0"/>
              <a:t> οι οποίες σχηματίζονται από δυο μόνο οστά, και</a:t>
            </a:r>
          </a:p>
          <a:p>
            <a:r>
              <a:rPr lang="el-GR" sz="3600" dirty="0" smtClean="0">
                <a:solidFill>
                  <a:srgbClr val="FFC000"/>
                </a:solidFill>
              </a:rPr>
              <a:t>Σύνθετες</a:t>
            </a:r>
            <a:r>
              <a:rPr lang="el-GR" sz="3600" dirty="0" smtClean="0"/>
              <a:t> οι οποίες σχηματίζονται με περισσότερα  από δυο οστά.</a:t>
            </a:r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2060"/>
          </a:solidFill>
        </p:spPr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Η διάρθρωση του αγκώνα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283968" cy="52578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Η διάρθρωση του αγκώνα είναι μια σύνθετη διάρθρωση, στη οποία σχηματίζεται από 3 οστά: </a:t>
            </a:r>
          </a:p>
          <a:p>
            <a:pPr>
              <a:buNone/>
            </a:pPr>
            <a:r>
              <a:rPr lang="el-GR" sz="3200" dirty="0" smtClean="0"/>
              <a:t>  1) Το </a:t>
            </a:r>
            <a:r>
              <a:rPr lang="el-GR" sz="3200" dirty="0" err="1" smtClean="0"/>
              <a:t>βραχιόνιο</a:t>
            </a:r>
            <a:r>
              <a:rPr lang="el-GR" sz="3200" dirty="0" smtClean="0"/>
              <a:t>,</a:t>
            </a:r>
          </a:p>
          <a:p>
            <a:pPr>
              <a:buNone/>
            </a:pPr>
            <a:r>
              <a:rPr lang="el-GR" sz="3200" dirty="0" smtClean="0"/>
              <a:t>  2) Την κερκίδα, και</a:t>
            </a:r>
          </a:p>
          <a:p>
            <a:pPr>
              <a:buNone/>
            </a:pPr>
            <a:r>
              <a:rPr lang="el-GR" sz="3200" dirty="0" smtClean="0"/>
              <a:t>  3) Την ωλένη.</a:t>
            </a:r>
            <a:endParaRPr lang="el-GR" sz="3200" dirty="0"/>
          </a:p>
        </p:txBody>
      </p:sp>
      <p:pic>
        <p:nvPicPr>
          <p:cNvPr id="7" name="6 - Θέση περιεχομένου" descr="elbow_anatom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83968" y="1700808"/>
            <a:ext cx="4860032" cy="40324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ΔΙΑΡΘ+κινητικ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ΚΙΝΗΣΕΙΣ+ΤΩΝ+ΑΡΘΡΩΣΕΩΝ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- Τίτλος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76872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l-GR" sz="7200" dirty="0" smtClean="0">
                <a:solidFill>
                  <a:srgbClr val="FFFF00"/>
                </a:solidFill>
              </a:rPr>
              <a:t>Κάμψη - Έκταση</a:t>
            </a:r>
            <a:endParaRPr lang="el-GR" sz="7200" dirty="0">
              <a:solidFill>
                <a:srgbClr val="FFFF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2348880"/>
            <a:ext cx="9144000" cy="4509120"/>
          </a:xfrm>
        </p:spPr>
        <p:txBody>
          <a:bodyPr/>
          <a:lstStyle/>
          <a:p>
            <a:r>
              <a:rPr lang="el-GR" sz="4000" dirty="0" smtClean="0"/>
              <a:t>Στην</a:t>
            </a:r>
            <a:r>
              <a:rPr lang="el-GR" sz="4000" dirty="0" smtClean="0">
                <a:solidFill>
                  <a:srgbClr val="FFFF00"/>
                </a:solidFill>
              </a:rPr>
              <a:t> κάμψη </a:t>
            </a:r>
            <a:r>
              <a:rPr lang="el-GR" sz="4000" dirty="0" smtClean="0"/>
              <a:t>τα </a:t>
            </a:r>
            <a:r>
              <a:rPr lang="el-GR" sz="4000" dirty="0" err="1" smtClean="0"/>
              <a:t>αρθρούμενα</a:t>
            </a:r>
            <a:r>
              <a:rPr lang="el-GR" sz="4000" dirty="0" smtClean="0"/>
              <a:t> οστά πλησιάζουν μεταξύ τους.</a:t>
            </a:r>
            <a:br>
              <a:rPr lang="el-GR" sz="4000" dirty="0" smtClean="0"/>
            </a:br>
            <a:r>
              <a:rPr lang="el-GR" sz="4000" dirty="0" smtClean="0"/>
              <a:t>Στην </a:t>
            </a:r>
            <a:r>
              <a:rPr lang="el-GR" sz="4000" dirty="0" smtClean="0">
                <a:solidFill>
                  <a:srgbClr val="FFFF00"/>
                </a:solidFill>
              </a:rPr>
              <a:t>έκταση </a:t>
            </a:r>
            <a:r>
              <a:rPr lang="el-GR" sz="4000" dirty="0" smtClean="0"/>
              <a:t>τα </a:t>
            </a:r>
            <a:r>
              <a:rPr lang="el-GR" sz="4000" dirty="0" err="1" smtClean="0"/>
              <a:t>αρθρούμενα</a:t>
            </a:r>
            <a:r>
              <a:rPr lang="el-GR" sz="4000" dirty="0" smtClean="0"/>
              <a:t> οστά απομακρύνονται μεταξύ τους.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FF00"/>
                </a:solidFill>
              </a:rPr>
              <a:t>Κάμψη - Έκταση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5536" y="908720"/>
            <a:ext cx="4040188" cy="639762"/>
          </a:xfrm>
        </p:spPr>
        <p:txBody>
          <a:bodyPr/>
          <a:lstStyle/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Κάμψη – Έκταση οστών</a:t>
            </a:r>
          </a:p>
          <a:p>
            <a:endParaRPr lang="el-GR" dirty="0"/>
          </a:p>
        </p:txBody>
      </p:sp>
      <p:pic>
        <p:nvPicPr>
          <p:cNvPr id="7" name="6 - Θέση περιεχομένου" descr="καμψη οστων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1196752"/>
            <a:ext cx="4355976" cy="5112568"/>
          </a:xfrm>
        </p:spPr>
      </p:pic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572000" y="908720"/>
            <a:ext cx="4041775" cy="639762"/>
          </a:xfrm>
        </p:spPr>
        <p:txBody>
          <a:bodyPr/>
          <a:lstStyle/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Κάμψη - Έκταση αγκώνα  </a:t>
            </a:r>
          </a:p>
          <a:p>
            <a:endParaRPr lang="el-GR" dirty="0"/>
          </a:p>
        </p:txBody>
      </p:sp>
      <p:pic>
        <p:nvPicPr>
          <p:cNvPr id="8" name="7 - Θέση περιεχομένου" descr="καμψ εκτ αγκ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3995936" y="1196752"/>
            <a:ext cx="5148063" cy="51125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76872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l-GR" sz="7200" dirty="0" smtClean="0">
                <a:solidFill>
                  <a:srgbClr val="FFFF00"/>
                </a:solidFill>
              </a:rPr>
              <a:t>Προσαγωγή - Απαγωγή</a:t>
            </a:r>
            <a:endParaRPr lang="el-GR" sz="7200" dirty="0">
              <a:solidFill>
                <a:srgbClr val="FFFF00"/>
              </a:solidFill>
            </a:endParaRPr>
          </a:p>
        </p:txBody>
      </p:sp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4725144"/>
          </a:xfrm>
        </p:spPr>
        <p:txBody>
          <a:bodyPr/>
          <a:lstStyle/>
          <a:p>
            <a:r>
              <a:rPr lang="el-GR" sz="4000" dirty="0" smtClean="0"/>
              <a:t>Στην </a:t>
            </a:r>
            <a:r>
              <a:rPr lang="el-GR" sz="4000" dirty="0" smtClean="0">
                <a:solidFill>
                  <a:srgbClr val="FFFF00"/>
                </a:solidFill>
              </a:rPr>
              <a:t>προσαγωγή</a:t>
            </a:r>
            <a:r>
              <a:rPr lang="el-GR" sz="4000" dirty="0" smtClean="0"/>
              <a:t> τα τα οστά πλησιάζουν στον κορμό του σώματος.</a:t>
            </a:r>
          </a:p>
          <a:p>
            <a:r>
              <a:rPr lang="el-GR" sz="4000" dirty="0" smtClean="0"/>
              <a:t>Στην </a:t>
            </a:r>
            <a:r>
              <a:rPr lang="el-GR" sz="4000" dirty="0" smtClean="0">
                <a:solidFill>
                  <a:srgbClr val="FFFF00"/>
                </a:solidFill>
              </a:rPr>
              <a:t>απαγωγή</a:t>
            </a:r>
            <a:r>
              <a:rPr lang="el-GR" sz="4000" dirty="0" smtClean="0"/>
              <a:t> τα τα οστά απομακρύνονται από τον κορμό του σώματος.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FFFF00"/>
                </a:solidFill>
              </a:rPr>
              <a:t>Προσαγωγή - Απαγωγή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10" name="9 - Θέση περιεχομένου" descr="προσ,απαγ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1268760"/>
            <a:ext cx="5652120" cy="4828877"/>
          </a:xfrm>
        </p:spPr>
      </p:pic>
      <p:sp>
        <p:nvSpPr>
          <p:cNvPr id="8" name="7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796136" y="1124744"/>
            <a:ext cx="3347864" cy="639762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Κάμψη – Έκταση         Προσαγωγή – Απαγωγή </a:t>
            </a:r>
            <a:endParaRPr lang="el-G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1" name="10 - Θέση περιεχομένου" descr="καμψη καρπου.pn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724128" y="1844824"/>
            <a:ext cx="3419872" cy="42484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291</Words>
  <Application>Microsoft Office PowerPoint</Application>
  <PresentationFormat>Προβολή στην οθόνη (4:3)</PresentationFormat>
  <Paragraphs>37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ΕΙΔΗ - ΚΙΝΗΣΕΙΣ                    ΔΙΑΡΘΡΩΣΗΣ</vt:lpstr>
      <vt:lpstr>ΕΙΔΗ ΤΩΝ ΔΙΑΡΘΡΩΣΕΩΝ</vt:lpstr>
      <vt:lpstr>Η διάρθρωση του αγκώνα</vt:lpstr>
      <vt:lpstr>Διαφάνεια 4</vt:lpstr>
      <vt:lpstr>.</vt:lpstr>
      <vt:lpstr>Κάμψη - Έκταση</vt:lpstr>
      <vt:lpstr>Κάμψη - Έκταση</vt:lpstr>
      <vt:lpstr>Προσαγωγή - Απαγωγή</vt:lpstr>
      <vt:lpstr>Προσαγωγή - Απαγωγή</vt:lpstr>
      <vt:lpstr>Στροφή - Περιαγωγή</vt:lpstr>
      <vt:lpstr>Στροφή</vt:lpstr>
      <vt:lpstr>Διαφάνεια 12</vt:lpstr>
      <vt:lpstr>Κινήσεις της διάρθρωσης του ισχίου</vt:lpstr>
      <vt:lpstr>Ερωτήσεις  Σωστού - Λάθους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ΕΙΔΗ  ΚΙΝΗΣΕΙΣ                  ΔΙΑΡΘΡΩΣΗΣ</dc:title>
  <dc:creator>Giannis</dc:creator>
  <cp:lastModifiedBy>Giannis</cp:lastModifiedBy>
  <cp:revision>31</cp:revision>
  <dcterms:created xsi:type="dcterms:W3CDTF">2020-05-03T06:15:01Z</dcterms:created>
  <dcterms:modified xsi:type="dcterms:W3CDTF">2020-12-20T10:57:45Z</dcterms:modified>
</cp:coreProperties>
</file>