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0" Type="http://schemas.openxmlformats.org/officeDocument/2006/relationships/slide" Target="slides/slide25.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c9ff6c88e2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c9ff6c88e2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l"/>
              <a:t>Η Αγία Άννα της Αμοργού</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c9ff6c88e2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c9ff6c88e2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l"/>
              <a:t>Ο Πύργος του Γαβρά στην Αμοργό</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c9ff6c88e2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c9ff6c88e2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c9ff6c88e2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c9ff6c88e2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l"/>
              <a:t>Παναγιά η Χοζοβιώτισσα</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c9ff6c88e2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c9ff6c88e2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c9ff6c88e2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c9ff6c88e2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c9ff6c88e2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c9ff6c88e2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c9ff6c88e2_0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c9ff6c88e2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c9ff6c88e2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c9ff6c88e2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c9ff6c88e2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c9ff6c88e2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c9ff6c88e2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c9ff6c88e2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c9ff6c88e2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c9ff6c88e2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c9ff6c88e2_0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c9ff6c88e2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c9ff6c88e2_0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c9ff6c88e2_0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c9ff6c88e2_0_1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c9ff6c88e2_0_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l"/>
              <a:t>Ο ήλιος δύει στα Κατάπολα.</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c9ff6c88e2_0_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c9ff6c88e2_0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c9ff6c88e2_0_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c9ff6c88e2_0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c9ff6c88e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c9ff6c88e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c9ff6c88e2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c9ff6c88e2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c9ff6c88e2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c9ff6c88e2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c9ff6c88e2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c9ff6c88e2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c9ff6c88e2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c9ff6c88e2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l"/>
              <a:t>Παλιός ανεμόμυλος στο λιμάνι</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c9ff6c88e2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c9ff6c88e2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l"/>
              <a:t>θέα της Αμοργού από ψηλά</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c9ff6c88e2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c9ff6c88e2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l"/>
              <a:t>Νησιώτικα σπίτια με μπλε και πράσινα παράθυρα.</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l"/>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2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1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hyperlink" Target="https://www.ferryhopper.com/el/destinations/piraeus" TargetMode="External"/><Relationship Id="rId4" Type="http://schemas.openxmlformats.org/officeDocument/2006/relationships/hyperlink" Target="https://www.ferryhopper.com/el/destinations/naxos" TargetMode="External"/><Relationship Id="rId5" Type="http://schemas.openxmlformats.org/officeDocument/2006/relationships/hyperlink" Target="https://www.ferryhopper.com/el/ferry-routes/direct/athens-piraeus-amorgos" TargetMode="External"/><Relationship Id="rId6" Type="http://schemas.openxmlformats.org/officeDocument/2006/relationships/hyperlink" Target="https://www.ferryhopper.com/el/ferry-routes/direct/naxos-to-amorgos"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15.png"/></Relationships>
</file>

<file path=ppt/slides/_rels/slide24.xml.rels><?xml version="1.0" encoding="UTF-8" standalone="yes"?><Relationships xmlns="http://schemas.openxmlformats.org/package/2006/relationships"><Relationship Id="rId11" Type="http://schemas.openxmlformats.org/officeDocument/2006/relationships/hyperlink" Target="http://hellas-beach.gr/2015/11/17/amorgos-mouros/" TargetMode="External"/><Relationship Id="rId10" Type="http://schemas.openxmlformats.org/officeDocument/2006/relationships/hyperlink" Target="http://www.visitgreece.gr/el/greek_islands/amorgos" TargetMode="External"/><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hyperlink" Target="https://www.gnoristetinellada.gr/politismos/mouseia/2528-arxaiologiko-mouseio-amorgoy" TargetMode="External"/><Relationship Id="rId4" Type="http://schemas.openxmlformats.org/officeDocument/2006/relationships/hyperlink" Target="https://www.tripadvisor.com.gr/Tourism-g189423-Amorgos_Cyclades_South_Aegean-Vacations.html" TargetMode="External"/><Relationship Id="rId9" Type="http://schemas.openxmlformats.org/officeDocument/2006/relationships/hyperlink" Target="https://upload.wikimedia.org/wikipedia/commons/6/65/GR_Amorgos.PNG" TargetMode="External"/><Relationship Id="rId5" Type="http://schemas.openxmlformats.org/officeDocument/2006/relationships/hyperlink" Target="https://www.ferryhopper.com/el/destinations/amorgos" TargetMode="External"/><Relationship Id="rId6" Type="http://schemas.openxmlformats.org/officeDocument/2006/relationships/hyperlink" Target="https://www.discovergreece.com/el/cyclades/amorgos" TargetMode="External"/><Relationship Id="rId7" Type="http://schemas.openxmlformats.org/officeDocument/2006/relationships/hyperlink" Target="https://www.oneman.gr/life/22-protaseis-gia-thn-amorgo/" TargetMode="External"/><Relationship Id="rId8" Type="http://schemas.openxmlformats.org/officeDocument/2006/relationships/hyperlink" Target="https://el.wikipedia.org/wiki/%CE%91%CE%BC%CE%BF%CF%81%CE%B3%CF%8C%CF%82"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hyperlink" Target="https://el.wikipedia.org/wiki/%CE%9D%CE%B7%CF%83%CE%AF" TargetMode="External"/><Relationship Id="rId4" Type="http://schemas.openxmlformats.org/officeDocument/2006/relationships/hyperlink" Target="https://el.wikipedia.org/wiki/%CE%91%CE%B9%CE%B3%CE%B1%CE%AF%CE%BF_%CE%A0%CE%AD%CE%BB%CE%B1%CE%B3%CE%BF%CF%82" TargetMode="External"/><Relationship Id="rId11" Type="http://schemas.openxmlformats.org/officeDocument/2006/relationships/hyperlink" Target="https://el.wikipedia.org/w/index.php?title=%CE%91%CE%B9%CE%B3%CE%B9%CE%AC%CE%BB%CE%B7&amp;action=edit&amp;redlink=1" TargetMode="External"/><Relationship Id="rId10" Type="http://schemas.openxmlformats.org/officeDocument/2006/relationships/hyperlink" Target="https://el.wikipedia.org/wiki/%CE%9A%CE%B1%CF%84%CE%AC%CF%80%CE%BF%CE%BB%CE%B1" TargetMode="External"/><Relationship Id="rId12" Type="http://schemas.openxmlformats.org/officeDocument/2006/relationships/image" Target="../media/image2.png"/><Relationship Id="rId9" Type="http://schemas.openxmlformats.org/officeDocument/2006/relationships/hyperlink" Target="https://el.wikipedia.org/wiki/%CE%A4%CE%B5%CF%84%CF%81%CE%B1%CE%B3%CF%89%CE%BD%CE%B9%CE%BA%CF%8C_%CF%87%CE%B9%CE%BB%CE%B9%CF%8C%CE%BC%CE%B5%CF%84%CF%81%CE%BF" TargetMode="External"/><Relationship Id="rId5" Type="http://schemas.openxmlformats.org/officeDocument/2006/relationships/hyperlink" Target="https://el.wikipedia.org/wiki/%CE%9A%CF%85%CE%BA%CE%BB%CE%AC%CE%B4%CE%B5%CF%82" TargetMode="External"/><Relationship Id="rId6" Type="http://schemas.openxmlformats.org/officeDocument/2006/relationships/hyperlink" Target="https://el.wikipedia.org/wiki/%CE%9D%CE%AC%CE%BE%CE%BF%CF%82" TargetMode="External"/><Relationship Id="rId7" Type="http://schemas.openxmlformats.org/officeDocument/2006/relationships/hyperlink" Target="https://el.wikipedia.org/wiki/%CE%9C%CE%AF%CE%BB%CE%B9" TargetMode="External"/><Relationship Id="rId8" Type="http://schemas.openxmlformats.org/officeDocument/2006/relationships/hyperlink" Target="https://el.wikipedia.org/wiki/%CE%A0%CE%B5%CE%B9%CF%81%CE%B1%CE%B9%CE%AC%CF%82"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11" Type="http://schemas.openxmlformats.org/officeDocument/2006/relationships/hyperlink" Target="https://el.wikipedia.org/wiki/%CE%91%CE%BC%CE%BF%CF%81%CE%B3%CF%8C%CF%82#cite_note-1" TargetMode="External"/><Relationship Id="rId10" Type="http://schemas.openxmlformats.org/officeDocument/2006/relationships/hyperlink" Target="https://el.wikipedia.org/wiki/%CE%99%CF%83%CF%80%CE%B1%CE%BD%CE%AF%CE%B1" TargetMode="External"/><Relationship Id="rId13" Type="http://schemas.openxmlformats.org/officeDocument/2006/relationships/hyperlink" Target="https://el.wikipedia.org/wiki/%CE%9C%CE%BF%CE%BD%CE%AE_%CF%84%CE%B7%CF%82_%CE%A0%CE%B1%CE%BD%CE%B1%CE%B3%CE%AF%CE%B1%CF%82_%CF%84%CE%B7%CF%82_%CE%A7%CE%BF%CE%B6%CE%BF%CE%B2%CE%B9%CF%8E%CF%84%CE%B9%CF%83%CF%83%CE%B1%CF%82" TargetMode="External"/><Relationship Id="rId12" Type="http://schemas.openxmlformats.org/officeDocument/2006/relationships/hyperlink" Target="https://el.wikipedia.org/wiki/%CE%91%CE%BC%CE%BF%CF%81%CE%B3%CF%8C%CF%82#cite_note-2" TargetMode="External"/><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hyperlink" Target="https://el.wikipedia.org/wiki/%CE%9C%CE%B9%CE%BD%CF%89%CE%B9%CE%BA%CF%8C%CF%82_%CF%80%CE%BF%CE%BB%CE%B9%CF%84%CE%B9%CF%83%CE%BC%CF%8C%CF%82" TargetMode="External"/><Relationship Id="rId4" Type="http://schemas.openxmlformats.org/officeDocument/2006/relationships/hyperlink" Target="https://el.wikipedia.org/w/index.php?title=%CE%9C%CE%B9%CE%BD%CF%8E%CE%B1&amp;action=edit&amp;redlink=1" TargetMode="External"/><Relationship Id="rId9" Type="http://schemas.openxmlformats.org/officeDocument/2006/relationships/hyperlink" Target="https://el.wikipedia.org/wiki/%CE%A4%CE%B9%CE%B2%CE%AD%CF%81%CE%B9%CE%BF%CF%82_%CE%9A%CE%B1%CE%AF%CF%83%CE%B1%CF%81%CE%B1%CF%82_%CE%91%CF%8D%CE%B3%CE%BF%CF%85%CF%83%CF%84%CE%BF%CF%82" TargetMode="External"/><Relationship Id="rId15" Type="http://schemas.openxmlformats.org/officeDocument/2006/relationships/hyperlink" Target="https://el.wikipedia.org/wiki/%CE%A7%CE%B1%CF%8A%CF%81%CE%B5%CE%BD%CF%84%CE%AF%CE%BD_%CE%9C%CF%80%CE%B1%CF%81%CE%BC%CF%80%CE%B1%CF%81%CF%8C%CF%83%CE%B1" TargetMode="External"/><Relationship Id="rId14" Type="http://schemas.openxmlformats.org/officeDocument/2006/relationships/hyperlink" Target="https://el.wikipedia.org/wiki/%CE%9C%CE%AC%CF%81%CE%BA%CE%BF%CF%82_%CE%91%CE%84_%CE%A3%CE%B1%CE%BD%CE%BF%CF%8D%CE%B4%CE%BF%CF%82" TargetMode="External"/><Relationship Id="rId17" Type="http://schemas.openxmlformats.org/officeDocument/2006/relationships/hyperlink" Target="https://el.wikipedia.org/wiki/%CE%A0%CE%B1%CE%BD%CE%B4%CE%B7%CE%BC%CE%AF%CE%B1_%CE%BA%CE%BF%CF%81%CE%BF%CE%BD%CE%BF%CF%8A%CE%BF%CF%8D_2019%E2%80%9320" TargetMode="External"/><Relationship Id="rId16" Type="http://schemas.openxmlformats.org/officeDocument/2006/relationships/hyperlink" Target="https://el.wikipedia.org/wiki/%CE%91%CF%80%CE%AD%CF%81%CE%B1%CE%BD%CF%84%CE%BF_%CE%93%CE%B1%CE%BB%CE%AC%CE%B6%CE%B9%CE%BF" TargetMode="External"/><Relationship Id="rId5" Type="http://schemas.openxmlformats.org/officeDocument/2006/relationships/hyperlink" Target="https://el.wikipedia.org/wiki/%CE%91%CF%81%CE%BA%CE%B5%CF%83%CE%AF%CE%BD%CE%B7" TargetMode="External"/><Relationship Id="rId6" Type="http://schemas.openxmlformats.org/officeDocument/2006/relationships/hyperlink" Target="https://el.wikipedia.org/wiki/%CE%9C%CE%AF%CE%BB%CE%B7%CF%84%CE%BF%CF%82" TargetMode="External"/><Relationship Id="rId18" Type="http://schemas.openxmlformats.org/officeDocument/2006/relationships/hyperlink" Target="https://el.wikipedia.org/wiki/%CE%91%CE%BC%CE%BF%CF%81%CE%B3%CF%8C%CF%82#cite_note-3" TargetMode="External"/><Relationship Id="rId7" Type="http://schemas.openxmlformats.org/officeDocument/2006/relationships/hyperlink" Target="https://el.wikipedia.org/w/index.php?title=%CE%91%CE%B9%CE%B3%CE%B9%CE%AC%CE%BB%CE%B7&amp;action=edit&amp;redlink=1" TargetMode="External"/><Relationship Id="rId8" Type="http://schemas.openxmlformats.org/officeDocument/2006/relationships/hyperlink" Target="https://el.wikipedia.org/wiki/%CE%98%CE%BF%CE%BB%CE%AC%CF%81%CE%B9%CE%B1"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l" sz="8000">
                <a:solidFill>
                  <a:srgbClr val="0000FF"/>
                </a:solidFill>
              </a:rPr>
              <a:t>ΑΜΟΡΓΟΣ</a:t>
            </a:r>
            <a:endParaRPr sz="8000">
              <a:solidFill>
                <a:srgbClr val="0000FF"/>
              </a:solidFill>
            </a:endParaRPr>
          </a:p>
        </p:txBody>
      </p:sp>
      <p:sp>
        <p:nvSpPr>
          <p:cNvPr id="55" name="Google Shape;55;p13"/>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fontScale="85000" lnSpcReduction="20000"/>
          </a:bodyPr>
          <a:lstStyle/>
          <a:p>
            <a:pPr indent="0" lvl="0" marL="0" rtl="0" algn="l">
              <a:spcBef>
                <a:spcPts val="0"/>
              </a:spcBef>
              <a:spcAft>
                <a:spcPts val="0"/>
              </a:spcAft>
              <a:buNone/>
            </a:pPr>
            <a:r>
              <a:rPr lang="el"/>
              <a:t> ΤΟΥΡΙΣΤΙΚΟΣ ΟΔΗΓΟΣ ΣΤΑ ΠΛΑΙΣΙΑ ΤΟΥ ΜΑΘΗΜΑΤΟΣ             </a:t>
            </a:r>
            <a:endParaRPr/>
          </a:p>
          <a:p>
            <a:pPr indent="0" lvl="0" marL="0" rtl="0" algn="l">
              <a:spcBef>
                <a:spcPts val="0"/>
              </a:spcBef>
              <a:spcAft>
                <a:spcPts val="0"/>
              </a:spcAft>
              <a:buNone/>
            </a:pPr>
            <a:r>
              <a:rPr lang="el"/>
              <a:t>                         </a:t>
            </a:r>
            <a:r>
              <a:rPr b="1" lang="el"/>
              <a:t>ΝΕΑ ΕΛΛΗΝΙΚΑ Α΄ΤΑΞΗΣ</a:t>
            </a:r>
            <a:r>
              <a:rPr lang="el"/>
              <a:t>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4C2F4"/>
        </a:solidFill>
      </p:bgPr>
    </p:bg>
    <p:spTree>
      <p:nvGrpSpPr>
        <p:cNvPr id="104" name="Shape 104"/>
        <p:cNvGrpSpPr/>
        <p:nvPr/>
      </p:nvGrpSpPr>
      <p:grpSpPr>
        <a:xfrm>
          <a:off x="0" y="0"/>
          <a:ext cx="0" cy="0"/>
          <a:chOff x="0" y="0"/>
          <a:chExt cx="0" cy="0"/>
        </a:xfrm>
      </p:grpSpPr>
      <p:pic>
        <p:nvPicPr>
          <p:cNvPr id="105" name="Google Shape;105;p22"/>
          <p:cNvPicPr preferRelativeResize="0"/>
          <p:nvPr/>
        </p:nvPicPr>
        <p:blipFill>
          <a:blip r:embed="rId3">
            <a:alphaModFix/>
          </a:blip>
          <a:stretch>
            <a:fillRect/>
          </a:stretch>
        </p:blipFill>
        <p:spPr>
          <a:xfrm>
            <a:off x="152400" y="152400"/>
            <a:ext cx="8351725" cy="48387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4C2F4"/>
        </a:solidFill>
      </p:bgPr>
    </p:bg>
    <p:spTree>
      <p:nvGrpSpPr>
        <p:cNvPr id="109" name="Shape 109"/>
        <p:cNvGrpSpPr/>
        <p:nvPr/>
      </p:nvGrpSpPr>
      <p:grpSpPr>
        <a:xfrm>
          <a:off x="0" y="0"/>
          <a:ext cx="0" cy="0"/>
          <a:chOff x="0" y="0"/>
          <a:chExt cx="0" cy="0"/>
        </a:xfrm>
      </p:grpSpPr>
      <p:pic>
        <p:nvPicPr>
          <p:cNvPr id="110" name="Google Shape;110;p23"/>
          <p:cNvPicPr preferRelativeResize="0"/>
          <p:nvPr/>
        </p:nvPicPr>
        <p:blipFill>
          <a:blip r:embed="rId3">
            <a:alphaModFix/>
          </a:blip>
          <a:stretch>
            <a:fillRect/>
          </a:stretch>
        </p:blipFill>
        <p:spPr>
          <a:xfrm>
            <a:off x="152400" y="152400"/>
            <a:ext cx="8446400" cy="48387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pic>
        <p:nvPicPr>
          <p:cNvPr id="115" name="Google Shape;115;p24"/>
          <p:cNvPicPr preferRelativeResize="0"/>
          <p:nvPr/>
        </p:nvPicPr>
        <p:blipFill>
          <a:blip r:embed="rId3">
            <a:alphaModFix/>
          </a:blip>
          <a:stretch>
            <a:fillRect/>
          </a:stretch>
        </p:blipFill>
        <p:spPr>
          <a:xfrm>
            <a:off x="152400" y="152400"/>
            <a:ext cx="8536501" cy="47628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4C2F4"/>
        </a:solidFill>
      </p:bgPr>
    </p:bg>
    <p:spTree>
      <p:nvGrpSpPr>
        <p:cNvPr id="119" name="Shape 119"/>
        <p:cNvGrpSpPr/>
        <p:nvPr/>
      </p:nvGrpSpPr>
      <p:grpSpPr>
        <a:xfrm>
          <a:off x="0" y="0"/>
          <a:ext cx="0" cy="0"/>
          <a:chOff x="0" y="0"/>
          <a:chExt cx="0" cy="0"/>
        </a:xfrm>
      </p:grpSpPr>
      <p:pic>
        <p:nvPicPr>
          <p:cNvPr id="120" name="Google Shape;120;p25"/>
          <p:cNvPicPr preferRelativeResize="0"/>
          <p:nvPr/>
        </p:nvPicPr>
        <p:blipFill>
          <a:blip r:embed="rId3">
            <a:alphaModFix/>
          </a:blip>
          <a:stretch>
            <a:fillRect/>
          </a:stretch>
        </p:blipFill>
        <p:spPr>
          <a:xfrm>
            <a:off x="152400" y="152400"/>
            <a:ext cx="7994199" cy="48387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4" name="Shape 124"/>
        <p:cNvGrpSpPr/>
        <p:nvPr/>
      </p:nvGrpSpPr>
      <p:grpSpPr>
        <a:xfrm>
          <a:off x="0" y="0"/>
          <a:ext cx="0" cy="0"/>
          <a:chOff x="0" y="0"/>
          <a:chExt cx="0" cy="0"/>
        </a:xfrm>
      </p:grpSpPr>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4C2F4"/>
        </a:solidFill>
      </p:bgPr>
    </p:bg>
    <p:spTree>
      <p:nvGrpSpPr>
        <p:cNvPr id="128" name="Shape 128"/>
        <p:cNvGrpSpPr/>
        <p:nvPr/>
      </p:nvGrpSpPr>
      <p:grpSpPr>
        <a:xfrm>
          <a:off x="0" y="0"/>
          <a:ext cx="0" cy="0"/>
          <a:chOff x="0" y="0"/>
          <a:chExt cx="0" cy="0"/>
        </a:xfrm>
      </p:grpSpPr>
      <p:sp>
        <p:nvSpPr>
          <p:cNvPr id="129" name="Google Shape;129;p27"/>
          <p:cNvSpPr txBox="1"/>
          <p:nvPr/>
        </p:nvSpPr>
        <p:spPr>
          <a:xfrm>
            <a:off x="2633225" y="437300"/>
            <a:ext cx="3576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30" name="Google Shape;130;p27"/>
          <p:cNvSpPr txBox="1"/>
          <p:nvPr/>
        </p:nvSpPr>
        <p:spPr>
          <a:xfrm>
            <a:off x="2894375" y="550850"/>
            <a:ext cx="24753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l" sz="3200"/>
              <a:t>ΜΟΥΣΕΙΑ</a:t>
            </a:r>
            <a:endParaRPr sz="3700"/>
          </a:p>
        </p:txBody>
      </p:sp>
      <p:sp>
        <p:nvSpPr>
          <p:cNvPr id="131" name="Google Shape;131;p27"/>
          <p:cNvSpPr txBox="1"/>
          <p:nvPr/>
        </p:nvSpPr>
        <p:spPr>
          <a:xfrm>
            <a:off x="702975" y="1561375"/>
            <a:ext cx="3236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l"/>
              <a:t>Αρχαιολογικό Μουσείο της Αμοργού</a:t>
            </a:r>
            <a:endParaRPr/>
          </a:p>
        </p:txBody>
      </p:sp>
      <p:sp>
        <p:nvSpPr>
          <p:cNvPr id="132" name="Google Shape;132;p27"/>
          <p:cNvSpPr txBox="1"/>
          <p:nvPr/>
        </p:nvSpPr>
        <p:spPr>
          <a:xfrm>
            <a:off x="771100" y="2628675"/>
            <a:ext cx="2940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l"/>
              <a:t>Εκκλησιαστικό Μουσείο</a:t>
            </a:r>
            <a:endParaRPr/>
          </a:p>
        </p:txBody>
      </p:sp>
      <p:sp>
        <p:nvSpPr>
          <p:cNvPr id="133" name="Google Shape;133;p27"/>
          <p:cNvSpPr txBox="1"/>
          <p:nvPr/>
        </p:nvSpPr>
        <p:spPr>
          <a:xfrm>
            <a:off x="861950" y="3309925"/>
            <a:ext cx="2804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l"/>
              <a:t>Λαογραφικό Μουσείο</a:t>
            </a:r>
            <a:endParaRPr/>
          </a:p>
        </p:txBody>
      </p:sp>
      <p:pic>
        <p:nvPicPr>
          <p:cNvPr id="134" name="Google Shape;134;p27"/>
          <p:cNvPicPr preferRelativeResize="0"/>
          <p:nvPr/>
        </p:nvPicPr>
        <p:blipFill>
          <a:blip r:embed="rId3">
            <a:alphaModFix/>
          </a:blip>
          <a:stretch>
            <a:fillRect/>
          </a:stretch>
        </p:blipFill>
        <p:spPr>
          <a:xfrm>
            <a:off x="4091475" y="1154175"/>
            <a:ext cx="4704000" cy="36532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8" name="Shape 138"/>
        <p:cNvGrpSpPr/>
        <p:nvPr/>
      </p:nvGrpSpPr>
      <p:grpSpPr>
        <a:xfrm>
          <a:off x="0" y="0"/>
          <a:ext cx="0" cy="0"/>
          <a:chOff x="0" y="0"/>
          <a:chExt cx="0" cy="0"/>
        </a:xfrm>
      </p:grpSpPr>
      <p:sp>
        <p:nvSpPr>
          <p:cNvPr id="139" name="Google Shape;139;p28"/>
          <p:cNvSpPr txBox="1"/>
          <p:nvPr/>
        </p:nvSpPr>
        <p:spPr>
          <a:xfrm>
            <a:off x="3229925" y="170050"/>
            <a:ext cx="39828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l" sz="2000"/>
              <a:t>ΠΑΡΑΛΙΕΣ</a:t>
            </a:r>
            <a:endParaRPr sz="2000"/>
          </a:p>
        </p:txBody>
      </p:sp>
      <p:sp>
        <p:nvSpPr>
          <p:cNvPr id="140" name="Google Shape;140;p28"/>
          <p:cNvSpPr txBox="1"/>
          <p:nvPr/>
        </p:nvSpPr>
        <p:spPr>
          <a:xfrm>
            <a:off x="275725" y="475675"/>
            <a:ext cx="8295600" cy="4309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Clr>
                <a:schemeClr val="dk1"/>
              </a:buClr>
              <a:buSzPts val="1100"/>
              <a:buFont typeface="Arial"/>
              <a:buNone/>
            </a:pPr>
            <a:r>
              <a:rPr b="1" lang="el" sz="1500"/>
              <a:t>Αγία Άννα: Η πιο διάσημη παραλία της Αμοργού. Κάνε βουτιές από τα βραχάκια στα κρυστάλλινα βαθιά νερά και απόλαυσε τη θέα. Μην ξεχάσεις τη μάσκα σου!</a:t>
            </a:r>
            <a:endParaRPr b="1" sz="1500"/>
          </a:p>
          <a:p>
            <a:pPr indent="0" lvl="0" marL="0" rtl="0" algn="l">
              <a:lnSpc>
                <a:spcPct val="115000"/>
              </a:lnSpc>
              <a:spcBef>
                <a:spcPts val="1200"/>
              </a:spcBef>
              <a:spcAft>
                <a:spcPts val="0"/>
              </a:spcAft>
              <a:buClr>
                <a:schemeClr val="dk1"/>
              </a:buClr>
              <a:buSzPts val="1100"/>
              <a:buFont typeface="Arial"/>
              <a:buNone/>
            </a:pPr>
            <a:r>
              <a:rPr b="1" lang="el" sz="1500"/>
              <a:t>Μούρος: Από τις πιο όμορφες παραλίες της Αμοργού. Υπέροχος βυθός, καταγάλανα νερά και βραχώδες τοπίο συνθέτουν το μαγευτικό σκηνικό. Η πρόσβαση γίνεται από μονοπάτι και πάνω από την παραλία υπάρχει ταβερνάκι με καταπληκτική θέα! Η παραλία δεν έχει σκιά.</a:t>
            </a:r>
            <a:endParaRPr b="1" sz="1500"/>
          </a:p>
          <a:p>
            <a:pPr indent="0" lvl="0" marL="0" rtl="0" algn="l">
              <a:lnSpc>
                <a:spcPct val="115000"/>
              </a:lnSpc>
              <a:spcBef>
                <a:spcPts val="1200"/>
              </a:spcBef>
              <a:spcAft>
                <a:spcPts val="0"/>
              </a:spcAft>
              <a:buClr>
                <a:schemeClr val="dk1"/>
              </a:buClr>
              <a:buSzPts val="1100"/>
              <a:buFont typeface="Arial"/>
              <a:buNone/>
            </a:pPr>
            <a:r>
              <a:rPr b="1" lang="el" sz="1500"/>
              <a:t>Άγιος Παύλος: Ήρεμη παραλία με γαλανά νερά, άμμο και βότσαλα. Υπάρχει και ταβέρνα.</a:t>
            </a:r>
            <a:endParaRPr b="1" sz="1500"/>
          </a:p>
          <a:p>
            <a:pPr indent="0" lvl="0" marL="0" rtl="0" algn="l">
              <a:lnSpc>
                <a:spcPct val="115000"/>
              </a:lnSpc>
              <a:spcBef>
                <a:spcPts val="1200"/>
              </a:spcBef>
              <a:spcAft>
                <a:spcPts val="0"/>
              </a:spcAft>
              <a:buClr>
                <a:schemeClr val="dk1"/>
              </a:buClr>
              <a:buSzPts val="1100"/>
              <a:buFont typeface="Arial"/>
              <a:buNone/>
            </a:pPr>
            <a:r>
              <a:rPr b="1" lang="el" sz="1500"/>
              <a:t>Άγιος Παντελεήμων: Ήσυχη παραλία κοντά στα Κατάπολα.  Είναι βραχώδης και η πρόσβαση γίνεται από μονοπάτι.</a:t>
            </a:r>
            <a:endParaRPr b="1" sz="1500"/>
          </a:p>
          <a:p>
            <a:pPr indent="0" lvl="0" marL="0" rtl="0" algn="l">
              <a:lnSpc>
                <a:spcPct val="115000"/>
              </a:lnSpc>
              <a:spcBef>
                <a:spcPts val="1200"/>
              </a:spcBef>
              <a:spcAft>
                <a:spcPts val="0"/>
              </a:spcAft>
              <a:buClr>
                <a:schemeClr val="dk1"/>
              </a:buClr>
              <a:buSzPts val="1100"/>
              <a:buFont typeface="Arial"/>
              <a:buNone/>
            </a:pPr>
            <a:r>
              <a:rPr b="1" lang="el" sz="1500"/>
              <a:t>Αιγιάλη: Η παραλία δίπλα στον ομώνυμο οικισμό, έχει λευκή ψιλή άμμο και κρυστάλλινα νερά. Ένα τμήμα της είναι οργανωμένο με ξαπλώστρες και ομπρέλες. Υπάρχουν, επίσης, μπαρ, καφέ και καφενεία.</a:t>
            </a:r>
            <a:endParaRPr b="1" sz="1500"/>
          </a:p>
          <a:p>
            <a:pPr indent="0" lvl="0" marL="0" rtl="0" algn="l">
              <a:lnSpc>
                <a:spcPct val="115000"/>
              </a:lnSpc>
              <a:spcBef>
                <a:spcPts val="1200"/>
              </a:spcBef>
              <a:spcAft>
                <a:spcPts val="1200"/>
              </a:spcAft>
              <a:buClr>
                <a:schemeClr val="dk1"/>
              </a:buClr>
              <a:buSzPts val="1100"/>
              <a:buFont typeface="Arial"/>
              <a:buNone/>
            </a:pPr>
            <a:r>
              <a:t/>
            </a:r>
            <a:endParaRPr b="1" sz="1100">
              <a:solidFill>
                <a:srgbClr val="434343"/>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4" name="Shape 144"/>
        <p:cNvGrpSpPr/>
        <p:nvPr/>
      </p:nvGrpSpPr>
      <p:grpSpPr>
        <a:xfrm>
          <a:off x="0" y="0"/>
          <a:ext cx="0" cy="0"/>
          <a:chOff x="0" y="0"/>
          <a:chExt cx="0" cy="0"/>
        </a:xfrm>
      </p:grpSpPr>
      <p:sp>
        <p:nvSpPr>
          <p:cNvPr id="145" name="Google Shape;145;p29"/>
          <p:cNvSpPr txBox="1"/>
          <p:nvPr/>
        </p:nvSpPr>
        <p:spPr>
          <a:xfrm>
            <a:off x="961525" y="771700"/>
            <a:ext cx="7438200" cy="448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46" name="Google Shape;146;p29"/>
          <p:cNvSpPr txBox="1"/>
          <p:nvPr/>
        </p:nvSpPr>
        <p:spPr>
          <a:xfrm>
            <a:off x="974700" y="639825"/>
            <a:ext cx="7280100" cy="4493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Clr>
                <a:schemeClr val="dk1"/>
              </a:buClr>
              <a:buSzPts val="1100"/>
              <a:buFont typeface="Arial"/>
              <a:buNone/>
            </a:pPr>
            <a:r>
              <a:rPr b="1" lang="el" sz="1100">
                <a:solidFill>
                  <a:srgbClr val="666666"/>
                </a:solidFill>
              </a:rPr>
              <a:t>Μικρή Βλυχάδα: Βρίσκεται κοντά στα Κατάπολα και είναι από τις λιγότερο γνωστές παραλίες του νησιού. Η πρόσβαση είναι δύσκολη και γίνεται από μονοπάτι ή με καΐκι, αλλά η ομορφιά της παραλίας θα σε ανταμείψει!</a:t>
            </a:r>
            <a:endParaRPr b="1" sz="1100">
              <a:solidFill>
                <a:srgbClr val="666666"/>
              </a:solidFill>
            </a:endParaRPr>
          </a:p>
          <a:p>
            <a:pPr indent="0" lvl="0" marL="0" rtl="0" algn="l">
              <a:lnSpc>
                <a:spcPct val="115000"/>
              </a:lnSpc>
              <a:spcBef>
                <a:spcPts val="1200"/>
              </a:spcBef>
              <a:spcAft>
                <a:spcPts val="0"/>
              </a:spcAft>
              <a:buClr>
                <a:schemeClr val="dk1"/>
              </a:buClr>
              <a:buSzPts val="1100"/>
              <a:buFont typeface="Arial"/>
              <a:buNone/>
            </a:pPr>
            <a:r>
              <a:rPr b="1" lang="el" sz="1100">
                <a:solidFill>
                  <a:srgbClr val="666666"/>
                </a:solidFill>
              </a:rPr>
              <a:t>Παραλία της Καλοταρίτισσας: Η χρυσή αμμουδιά και τα ονειρεμένα ρηχά νερά κάνουν αυτήν την παραλία να ξεχωρίζει από τις υπόλοιπες της Αμοργού με την άγρια ομορφιά τους.</a:t>
            </a:r>
            <a:endParaRPr b="1" sz="1100">
              <a:solidFill>
                <a:srgbClr val="666666"/>
              </a:solidFill>
            </a:endParaRPr>
          </a:p>
          <a:p>
            <a:pPr indent="0" lvl="0" marL="0" rtl="0" algn="l">
              <a:lnSpc>
                <a:spcPct val="115000"/>
              </a:lnSpc>
              <a:spcBef>
                <a:spcPts val="1200"/>
              </a:spcBef>
              <a:spcAft>
                <a:spcPts val="0"/>
              </a:spcAft>
              <a:buClr>
                <a:schemeClr val="dk1"/>
              </a:buClr>
              <a:buSzPts val="1100"/>
              <a:buFont typeface="Arial"/>
              <a:buNone/>
            </a:pPr>
            <a:r>
              <a:rPr b="1" lang="el" sz="1100">
                <a:solidFill>
                  <a:srgbClr val="666666"/>
                </a:solidFill>
              </a:rPr>
              <a:t>Παραδείσια: Ένας μικρός παράδεισος! Πανέμορφη παραλία με άμμο, βότσαλα και καταγάλανα νερά, ιδανική για ήσυχες στιγμές δίπλα στο κύμα.</a:t>
            </a:r>
            <a:endParaRPr b="1" sz="1100">
              <a:solidFill>
                <a:srgbClr val="666666"/>
              </a:solidFill>
            </a:endParaRPr>
          </a:p>
          <a:p>
            <a:pPr indent="0" lvl="0" marL="0" rtl="0" algn="l">
              <a:lnSpc>
                <a:spcPct val="115000"/>
              </a:lnSpc>
              <a:spcBef>
                <a:spcPts val="1200"/>
              </a:spcBef>
              <a:spcAft>
                <a:spcPts val="0"/>
              </a:spcAft>
              <a:buClr>
                <a:schemeClr val="dk1"/>
              </a:buClr>
              <a:buSzPts val="1100"/>
              <a:buFont typeface="Arial"/>
              <a:buNone/>
            </a:pPr>
            <a:r>
              <a:rPr b="1" lang="el" sz="1100">
                <a:solidFill>
                  <a:srgbClr val="666666"/>
                </a:solidFill>
              </a:rPr>
              <a:t>Γραμβούσα: Πρόκειται για την παραλία στο νησάκι της Γραμβούσας, στο οποίο μπορείς να φτάσεις με καραβάκι. Κρυστάλλινα νερά και εξωτική ομορφιά σε περιμένουν!</a:t>
            </a:r>
            <a:endParaRPr b="1" sz="1100">
              <a:solidFill>
                <a:srgbClr val="666666"/>
              </a:solidFill>
            </a:endParaRPr>
          </a:p>
          <a:p>
            <a:pPr indent="0" lvl="0" marL="0" rtl="0" algn="l">
              <a:lnSpc>
                <a:spcPct val="115000"/>
              </a:lnSpc>
              <a:spcBef>
                <a:spcPts val="1200"/>
              </a:spcBef>
              <a:spcAft>
                <a:spcPts val="0"/>
              </a:spcAft>
              <a:buNone/>
            </a:pPr>
            <a:r>
              <a:rPr b="1" lang="el" sz="1100">
                <a:solidFill>
                  <a:srgbClr val="666666"/>
                </a:solidFill>
              </a:rPr>
              <a:t>Νικουριά: Το νησάκι που βρίσκεται απέναντι από τον Άγιο Παύλο προσφέρει πολλές επιλογές για μπάνιο σε παρθένα καταγάλανα νερά!</a:t>
            </a:r>
            <a:endParaRPr b="1" sz="1100">
              <a:solidFill>
                <a:srgbClr val="666666"/>
              </a:solidFill>
            </a:endParaRPr>
          </a:p>
          <a:p>
            <a:pPr indent="0" lvl="0" marL="0" rtl="0" algn="l">
              <a:lnSpc>
                <a:spcPct val="115000"/>
              </a:lnSpc>
              <a:spcBef>
                <a:spcPts val="1200"/>
              </a:spcBef>
              <a:spcAft>
                <a:spcPts val="0"/>
              </a:spcAft>
              <a:buNone/>
            </a:pPr>
            <a:r>
              <a:rPr b="1" lang="el" sz="1300">
                <a:solidFill>
                  <a:srgbClr val="666666"/>
                </a:solidFill>
              </a:rPr>
              <a:t>Μαλτέζι: Βρίσκεται κοντά στα Κατάπολα και είναι προσβάσιμη είτε με τα πόδια (30-40 λεπτά) είτε με καραβάκι. Η παραλία είναι οργανωμένη και διαθέτει καντίνα.</a:t>
            </a:r>
            <a:endParaRPr b="1" sz="1300">
              <a:solidFill>
                <a:srgbClr val="666666"/>
              </a:solidFill>
            </a:endParaRPr>
          </a:p>
          <a:p>
            <a:pPr indent="0" lvl="0" marL="0" rtl="0" algn="l">
              <a:lnSpc>
                <a:spcPct val="115000"/>
              </a:lnSpc>
              <a:spcBef>
                <a:spcPts val="1200"/>
              </a:spcBef>
              <a:spcAft>
                <a:spcPts val="0"/>
              </a:spcAft>
              <a:buNone/>
            </a:pPr>
            <a:r>
              <a:rPr b="1" lang="el" sz="1300">
                <a:solidFill>
                  <a:srgbClr val="666666"/>
                </a:solidFill>
              </a:rPr>
              <a:t>Λεβρωσσός: Παραλία με άμμο, γαλαζοπράσινα νερά και αρμυρίκια για σκιά. Μπορεί να συναντήσεις και γυμνιστές.</a:t>
            </a:r>
            <a:endParaRPr b="1" sz="1300">
              <a:solidFill>
                <a:srgbClr val="666666"/>
              </a:solidFill>
            </a:endParaRPr>
          </a:p>
          <a:p>
            <a:pPr indent="0" lvl="0" marL="0" rtl="0" algn="l">
              <a:lnSpc>
                <a:spcPct val="115000"/>
              </a:lnSpc>
              <a:spcBef>
                <a:spcPts val="1200"/>
              </a:spcBef>
              <a:spcAft>
                <a:spcPts val="1200"/>
              </a:spcAft>
              <a:buClr>
                <a:schemeClr val="dk1"/>
              </a:buClr>
              <a:buSzPts val="1100"/>
              <a:buFont typeface="Arial"/>
              <a:buNone/>
            </a:pPr>
            <a:r>
              <a:t/>
            </a:r>
            <a:endParaRPr b="1" sz="1100">
              <a:solidFill>
                <a:srgbClr val="666666"/>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0" name="Shape 150"/>
        <p:cNvGrpSpPr/>
        <p:nvPr/>
      </p:nvGrpSpPr>
      <p:grpSpPr>
        <a:xfrm>
          <a:off x="0" y="0"/>
          <a:ext cx="0" cy="0"/>
          <a:chOff x="0" y="0"/>
          <a:chExt cx="0" cy="0"/>
        </a:xfrm>
      </p:grpSpPr>
      <p:sp>
        <p:nvSpPr>
          <p:cNvPr id="151" name="Google Shape;151;p30"/>
          <p:cNvSpPr txBox="1"/>
          <p:nvPr/>
        </p:nvSpPr>
        <p:spPr>
          <a:xfrm>
            <a:off x="1963850" y="389250"/>
            <a:ext cx="4813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l"/>
              <a:t>                              ΕΚΔΗΛΩΣΕΙΣ  -   ΠΑΝΗΓΥΡΙΑ</a:t>
            </a:r>
            <a:endParaRPr/>
          </a:p>
        </p:txBody>
      </p:sp>
      <p:sp>
        <p:nvSpPr>
          <p:cNvPr id="152" name="Google Shape;152;p30"/>
          <p:cNvSpPr txBox="1"/>
          <p:nvPr/>
        </p:nvSpPr>
        <p:spPr>
          <a:xfrm>
            <a:off x="197825" y="1146450"/>
            <a:ext cx="8360400" cy="15762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1800"/>
              </a:spcBef>
              <a:spcAft>
                <a:spcPts val="0"/>
              </a:spcAft>
              <a:buNone/>
            </a:pPr>
            <a:r>
              <a:rPr lang="el" sz="1500">
                <a:solidFill>
                  <a:schemeClr val="accent2"/>
                </a:solidFill>
                <a:highlight>
                  <a:srgbClr val="FFFFFF"/>
                </a:highlight>
              </a:rPr>
              <a:t>Διασκέδαση στην Αμοργό</a:t>
            </a:r>
            <a:endParaRPr sz="1500">
              <a:solidFill>
                <a:schemeClr val="accent2"/>
              </a:solidFill>
              <a:highlight>
                <a:srgbClr val="FFFFFF"/>
              </a:highlight>
            </a:endParaRPr>
          </a:p>
          <a:p>
            <a:pPr indent="0" lvl="0" marL="0" rtl="0" algn="l">
              <a:lnSpc>
                <a:spcPct val="115000"/>
              </a:lnSpc>
              <a:spcBef>
                <a:spcPts val="900"/>
              </a:spcBef>
              <a:spcAft>
                <a:spcPts val="0"/>
              </a:spcAft>
              <a:buNone/>
            </a:pPr>
            <a:r>
              <a:rPr lang="el" sz="1200">
                <a:solidFill>
                  <a:schemeClr val="accent2"/>
                </a:solidFill>
                <a:highlight>
                  <a:srgbClr val="FFFFFF"/>
                </a:highlight>
              </a:rPr>
              <a:t>Οι νύχτες στην Αμοργό είναι γεμάτες ζωντάνια και κέφι. Στο νησί γίνονται πολλά </a:t>
            </a:r>
            <a:r>
              <a:rPr b="1" lang="el" sz="1200">
                <a:solidFill>
                  <a:schemeClr val="accent2"/>
                </a:solidFill>
                <a:highlight>
                  <a:srgbClr val="FFFFFF"/>
                </a:highlight>
              </a:rPr>
              <a:t>πανηγύρια </a:t>
            </a:r>
            <a:r>
              <a:rPr lang="el" sz="1200">
                <a:solidFill>
                  <a:schemeClr val="accent2"/>
                </a:solidFill>
                <a:highlight>
                  <a:srgbClr val="FFFFFF"/>
                </a:highlight>
              </a:rPr>
              <a:t>όλο τον χρόνο, ενώ κατά τους καλοκαιρινούς μήνες κέντρα της νυχτερινής ζωής είναι η Αιγιάλη και η Χώρα. Η Αμοργός φιλοξενεί μερικά από τα πιο ιστορικά μπαρ του Αιγαίου, αλλά και κάποια από τα πιο μεγάλα φεστιβάλ του καλοκαιριού. </a:t>
            </a:r>
            <a:endParaRPr sz="1200">
              <a:solidFill>
                <a:schemeClr val="accent2"/>
              </a:solidFill>
              <a:highlight>
                <a:srgbClr val="FFFFFF"/>
              </a:highlight>
            </a:endParaRPr>
          </a:p>
          <a:p>
            <a:pPr indent="0" lvl="0" marL="0" rtl="0" algn="l">
              <a:lnSpc>
                <a:spcPct val="115000"/>
              </a:lnSpc>
              <a:spcBef>
                <a:spcPts val="1500"/>
              </a:spcBef>
              <a:spcAft>
                <a:spcPts val="0"/>
              </a:spcAft>
              <a:buNone/>
            </a:pPr>
            <a:r>
              <a:t/>
            </a:r>
            <a:endParaRPr sz="1100">
              <a:solidFill>
                <a:schemeClr val="dk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4C2F4"/>
        </a:solidFill>
      </p:bgPr>
    </p:bg>
    <p:spTree>
      <p:nvGrpSpPr>
        <p:cNvPr id="156" name="Shape 156"/>
        <p:cNvGrpSpPr/>
        <p:nvPr/>
      </p:nvGrpSpPr>
      <p:grpSpPr>
        <a:xfrm>
          <a:off x="0" y="0"/>
          <a:ext cx="0" cy="0"/>
          <a:chOff x="0" y="0"/>
          <a:chExt cx="0" cy="0"/>
        </a:xfrm>
      </p:grpSpPr>
      <p:sp>
        <p:nvSpPr>
          <p:cNvPr id="157" name="Google Shape;157;p31"/>
          <p:cNvSpPr txBox="1"/>
          <p:nvPr/>
        </p:nvSpPr>
        <p:spPr>
          <a:xfrm>
            <a:off x="2003400" y="481550"/>
            <a:ext cx="5130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l"/>
              <a:t>ΤΟΠΙΚΑ ΠΡΟΪΟΝΤΑ - ΦΑΓΗΤΑ  - ΓΛΥΚΑ - ΠΟΤΑ</a:t>
            </a:r>
            <a:endParaRPr/>
          </a:p>
        </p:txBody>
      </p:sp>
      <p:sp>
        <p:nvSpPr>
          <p:cNvPr id="158" name="Google Shape;158;p31"/>
          <p:cNvSpPr txBox="1"/>
          <p:nvPr/>
        </p:nvSpPr>
        <p:spPr>
          <a:xfrm>
            <a:off x="645000" y="1220125"/>
            <a:ext cx="7689000" cy="3781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800"/>
              </a:spcBef>
              <a:spcAft>
                <a:spcPts val="0"/>
              </a:spcAft>
              <a:buClr>
                <a:schemeClr val="dk1"/>
              </a:buClr>
              <a:buSzPts val="1100"/>
              <a:buFont typeface="Arial"/>
              <a:buNone/>
            </a:pPr>
            <a:r>
              <a:rPr lang="el" sz="1700">
                <a:solidFill>
                  <a:schemeClr val="accent2"/>
                </a:solidFill>
                <a:highlight>
                  <a:srgbClr val="FFFFFF"/>
                </a:highlight>
              </a:rPr>
              <a:t>Η Αμοργός φημίζεται για την πεντανόστιμη</a:t>
            </a:r>
            <a:r>
              <a:rPr b="1" lang="el" sz="1700">
                <a:solidFill>
                  <a:schemeClr val="accent2"/>
                </a:solidFill>
                <a:highlight>
                  <a:srgbClr val="FFFFFF"/>
                </a:highlight>
              </a:rPr>
              <a:t> </a:t>
            </a:r>
            <a:r>
              <a:rPr lang="el" sz="1700">
                <a:solidFill>
                  <a:schemeClr val="accent2"/>
                </a:solidFill>
                <a:highlight>
                  <a:srgbClr val="FFFFFF"/>
                </a:highlight>
              </a:rPr>
              <a:t>παραδοσιακή κουζίνα της και, φυσικά, για το διάσημο </a:t>
            </a:r>
            <a:r>
              <a:rPr b="1" lang="el" sz="1700">
                <a:solidFill>
                  <a:schemeClr val="accent2"/>
                </a:solidFill>
                <a:highlight>
                  <a:srgbClr val="FFFFFF"/>
                </a:highlight>
              </a:rPr>
              <a:t>ρακόμελο</a:t>
            </a:r>
            <a:r>
              <a:rPr lang="el" sz="1700">
                <a:solidFill>
                  <a:schemeClr val="accent2"/>
                </a:solidFill>
                <a:highlight>
                  <a:srgbClr val="FFFFFF"/>
                </a:highlight>
              </a:rPr>
              <a:t>. Στο νησί παράγονται προϊόντα εξαιρετικής ποιότητας, όπως γαλακτοκομικά, ρακή, όσπρια και σουσάμι. Κάποιες τοπικές λιχουδιές που πρέπει να δοκιμάσεις όσο είσαι στην Αμοργό είναι: </a:t>
            </a:r>
            <a:endParaRPr sz="1700">
              <a:solidFill>
                <a:schemeClr val="accent2"/>
              </a:solidFill>
              <a:highlight>
                <a:srgbClr val="FFFFFF"/>
              </a:highlight>
            </a:endParaRPr>
          </a:p>
          <a:p>
            <a:pPr indent="-336550" lvl="0" marL="762000" marR="76200" rtl="0" algn="l">
              <a:lnSpc>
                <a:spcPct val="115000"/>
              </a:lnSpc>
              <a:spcBef>
                <a:spcPts val="1500"/>
              </a:spcBef>
              <a:spcAft>
                <a:spcPts val="0"/>
              </a:spcAft>
              <a:buClr>
                <a:schemeClr val="accent2"/>
              </a:buClr>
              <a:buSzPts val="1700"/>
              <a:buAutoNum type="arabicPeriod"/>
            </a:pPr>
            <a:r>
              <a:rPr lang="el" sz="1700">
                <a:solidFill>
                  <a:schemeClr val="accent2"/>
                </a:solidFill>
                <a:highlight>
                  <a:srgbClr val="FFFFFF"/>
                </a:highlight>
              </a:rPr>
              <a:t>Πατατάτο</a:t>
            </a:r>
            <a:endParaRPr sz="1700">
              <a:solidFill>
                <a:schemeClr val="accent2"/>
              </a:solidFill>
              <a:highlight>
                <a:srgbClr val="FFFFFF"/>
              </a:highlight>
            </a:endParaRPr>
          </a:p>
          <a:p>
            <a:pPr indent="-336550" lvl="0" marL="762000" marR="76200" rtl="0" algn="l">
              <a:lnSpc>
                <a:spcPct val="115000"/>
              </a:lnSpc>
              <a:spcBef>
                <a:spcPts val="0"/>
              </a:spcBef>
              <a:spcAft>
                <a:spcPts val="0"/>
              </a:spcAft>
              <a:buClr>
                <a:schemeClr val="accent2"/>
              </a:buClr>
              <a:buSzPts val="1700"/>
              <a:buAutoNum type="arabicPeriod"/>
            </a:pPr>
            <a:r>
              <a:rPr lang="el" sz="1700">
                <a:solidFill>
                  <a:schemeClr val="accent2"/>
                </a:solidFill>
                <a:highlight>
                  <a:srgbClr val="FFFFFF"/>
                </a:highlight>
              </a:rPr>
              <a:t>Ξιδάτο</a:t>
            </a:r>
            <a:endParaRPr sz="1700">
              <a:solidFill>
                <a:schemeClr val="accent2"/>
              </a:solidFill>
              <a:highlight>
                <a:srgbClr val="FFFFFF"/>
              </a:highlight>
            </a:endParaRPr>
          </a:p>
          <a:p>
            <a:pPr indent="-336550" lvl="0" marL="762000" marR="76200" rtl="0" algn="l">
              <a:lnSpc>
                <a:spcPct val="115000"/>
              </a:lnSpc>
              <a:spcBef>
                <a:spcPts val="0"/>
              </a:spcBef>
              <a:spcAft>
                <a:spcPts val="0"/>
              </a:spcAft>
              <a:buClr>
                <a:schemeClr val="accent2"/>
              </a:buClr>
              <a:buSzPts val="1700"/>
              <a:buAutoNum type="arabicPeriod"/>
            </a:pPr>
            <a:r>
              <a:rPr lang="el" sz="1700">
                <a:solidFill>
                  <a:schemeClr val="accent2"/>
                </a:solidFill>
                <a:highlight>
                  <a:srgbClr val="FFFFFF"/>
                </a:highlight>
              </a:rPr>
              <a:t>Κοφτό</a:t>
            </a:r>
            <a:endParaRPr sz="1700">
              <a:solidFill>
                <a:schemeClr val="accent2"/>
              </a:solidFill>
              <a:highlight>
                <a:srgbClr val="FFFFFF"/>
              </a:highlight>
            </a:endParaRPr>
          </a:p>
          <a:p>
            <a:pPr indent="-336550" lvl="0" marL="762000" marR="76200" rtl="0" algn="l">
              <a:lnSpc>
                <a:spcPct val="115000"/>
              </a:lnSpc>
              <a:spcBef>
                <a:spcPts val="0"/>
              </a:spcBef>
              <a:spcAft>
                <a:spcPts val="0"/>
              </a:spcAft>
              <a:buClr>
                <a:schemeClr val="accent2"/>
              </a:buClr>
              <a:buSzPts val="1700"/>
              <a:buAutoNum type="arabicPeriod"/>
            </a:pPr>
            <a:r>
              <a:rPr lang="el" sz="1700">
                <a:solidFill>
                  <a:schemeClr val="accent2"/>
                </a:solidFill>
                <a:highlight>
                  <a:srgbClr val="FFFFFF"/>
                </a:highlight>
              </a:rPr>
              <a:t>Παστέλι</a:t>
            </a:r>
            <a:endParaRPr sz="1700">
              <a:solidFill>
                <a:schemeClr val="accent2"/>
              </a:solidFill>
              <a:highlight>
                <a:srgbClr val="FFFFFF"/>
              </a:highlight>
            </a:endParaRPr>
          </a:p>
          <a:p>
            <a:pPr indent="-336550" lvl="0" marL="762000" marR="76200" rtl="0" algn="l">
              <a:lnSpc>
                <a:spcPct val="115000"/>
              </a:lnSpc>
              <a:spcBef>
                <a:spcPts val="0"/>
              </a:spcBef>
              <a:spcAft>
                <a:spcPts val="0"/>
              </a:spcAft>
              <a:buClr>
                <a:schemeClr val="accent2"/>
              </a:buClr>
              <a:buSzPts val="1700"/>
              <a:buAutoNum type="arabicPeriod"/>
            </a:pPr>
            <a:r>
              <a:rPr lang="el" sz="1700">
                <a:solidFill>
                  <a:schemeClr val="accent2"/>
                </a:solidFill>
                <a:highlight>
                  <a:srgbClr val="FFFFFF"/>
                </a:highlight>
              </a:rPr>
              <a:t>Ξεροτήγανα</a:t>
            </a:r>
            <a:endParaRPr sz="1700">
              <a:solidFill>
                <a:schemeClr val="accent2"/>
              </a:solidFill>
              <a:highlight>
                <a:srgbClr val="FFFFFF"/>
              </a:highlight>
            </a:endParaRPr>
          </a:p>
          <a:p>
            <a:pPr indent="-336550" lvl="0" marL="762000" marR="76200" rtl="0" algn="l">
              <a:lnSpc>
                <a:spcPct val="115000"/>
              </a:lnSpc>
              <a:spcBef>
                <a:spcPts val="0"/>
              </a:spcBef>
              <a:spcAft>
                <a:spcPts val="0"/>
              </a:spcAft>
              <a:buClr>
                <a:schemeClr val="accent2"/>
              </a:buClr>
              <a:buSzPts val="1700"/>
              <a:buAutoNum type="arabicPeriod"/>
            </a:pPr>
            <a:r>
              <a:rPr lang="el" sz="1700">
                <a:solidFill>
                  <a:schemeClr val="accent2"/>
                </a:solidFill>
                <a:highlight>
                  <a:srgbClr val="FFFFFF"/>
                </a:highlight>
              </a:rPr>
              <a:t>Ψημένη ρακή</a:t>
            </a:r>
            <a:endParaRPr sz="1700">
              <a:solidFill>
                <a:schemeClr val="accent2"/>
              </a:solidFill>
              <a:highlight>
                <a:srgbClr val="FFFFFF"/>
              </a:highlight>
            </a:endParaRPr>
          </a:p>
          <a:p>
            <a:pPr indent="0" lvl="0" marL="0" rtl="0" algn="l">
              <a:spcBef>
                <a:spcPts val="140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2C4C9"/>
        </a:solidFill>
      </p:bgPr>
    </p:bg>
    <p:spTree>
      <p:nvGrpSpPr>
        <p:cNvPr id="59" name="Shape 59"/>
        <p:cNvGrpSpPr/>
        <p:nvPr/>
      </p:nvGrpSpPr>
      <p:grpSpPr>
        <a:xfrm>
          <a:off x="0" y="0"/>
          <a:ext cx="0" cy="0"/>
          <a:chOff x="0" y="0"/>
          <a:chExt cx="0" cy="0"/>
        </a:xfrm>
      </p:grpSpPr>
      <p:pic>
        <p:nvPicPr>
          <p:cNvPr id="60" name="Google Shape;60;p14"/>
          <p:cNvPicPr preferRelativeResize="0"/>
          <p:nvPr/>
        </p:nvPicPr>
        <p:blipFill>
          <a:blip r:embed="rId3">
            <a:alphaModFix/>
          </a:blip>
          <a:stretch>
            <a:fillRect/>
          </a:stretch>
        </p:blipFill>
        <p:spPr>
          <a:xfrm>
            <a:off x="848488" y="417000"/>
            <a:ext cx="7447025" cy="447407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4C2F4"/>
        </a:solidFill>
      </p:bgPr>
    </p:bg>
    <p:spTree>
      <p:nvGrpSpPr>
        <p:cNvPr id="162" name="Shape 162"/>
        <p:cNvGrpSpPr/>
        <p:nvPr/>
      </p:nvGrpSpPr>
      <p:grpSpPr>
        <a:xfrm>
          <a:off x="0" y="0"/>
          <a:ext cx="0" cy="0"/>
          <a:chOff x="0" y="0"/>
          <a:chExt cx="0" cy="0"/>
        </a:xfrm>
      </p:grpSpPr>
      <p:pic>
        <p:nvPicPr>
          <p:cNvPr id="163" name="Google Shape;163;p32"/>
          <p:cNvPicPr preferRelativeResize="0"/>
          <p:nvPr/>
        </p:nvPicPr>
        <p:blipFill>
          <a:blip r:embed="rId3">
            <a:alphaModFix/>
          </a:blip>
          <a:stretch>
            <a:fillRect/>
          </a:stretch>
        </p:blipFill>
        <p:spPr>
          <a:xfrm>
            <a:off x="4113575" y="495300"/>
            <a:ext cx="4798875" cy="3322950"/>
          </a:xfrm>
          <a:prstGeom prst="rect">
            <a:avLst/>
          </a:prstGeom>
          <a:noFill/>
          <a:ln>
            <a:noFill/>
          </a:ln>
        </p:spPr>
      </p:pic>
      <p:sp>
        <p:nvSpPr>
          <p:cNvPr id="164" name="Google Shape;164;p32"/>
          <p:cNvSpPr txBox="1"/>
          <p:nvPr/>
        </p:nvSpPr>
        <p:spPr>
          <a:xfrm>
            <a:off x="420775" y="894000"/>
            <a:ext cx="3534600" cy="33555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1800"/>
              </a:spcBef>
              <a:spcAft>
                <a:spcPts val="0"/>
              </a:spcAft>
              <a:buClr>
                <a:schemeClr val="dk1"/>
              </a:buClr>
              <a:buSzPts val="1100"/>
              <a:buFont typeface="Arial"/>
              <a:buNone/>
            </a:pPr>
            <a:r>
              <a:rPr lang="el" sz="1500">
                <a:solidFill>
                  <a:schemeClr val="accent2"/>
                </a:solidFill>
                <a:highlight>
                  <a:srgbClr val="FFFFFF"/>
                </a:highlight>
              </a:rPr>
              <a:t>Χ</a:t>
            </a:r>
            <a:r>
              <a:rPr lang="el" sz="1500">
                <a:solidFill>
                  <a:schemeClr val="accent2"/>
                </a:solidFill>
                <a:highlight>
                  <a:srgbClr val="FFFFFF"/>
                </a:highlight>
              </a:rPr>
              <a:t>ρήσιμες πληροφορίες και τηλέφωνα για την Αμοργό</a:t>
            </a:r>
            <a:endParaRPr sz="1500">
              <a:solidFill>
                <a:schemeClr val="accent2"/>
              </a:solidFill>
              <a:highlight>
                <a:srgbClr val="FFFFFF"/>
              </a:highlight>
            </a:endParaRPr>
          </a:p>
          <a:p>
            <a:pPr indent="0" lvl="0" marL="0" rtl="0" algn="l">
              <a:lnSpc>
                <a:spcPct val="115000"/>
              </a:lnSpc>
              <a:spcBef>
                <a:spcPts val="900"/>
              </a:spcBef>
              <a:spcAft>
                <a:spcPts val="0"/>
              </a:spcAft>
              <a:buClr>
                <a:schemeClr val="dk1"/>
              </a:buClr>
              <a:buSzPts val="1100"/>
              <a:buFont typeface="Arial"/>
              <a:buNone/>
            </a:pPr>
            <a:r>
              <a:rPr lang="el" sz="1200">
                <a:solidFill>
                  <a:schemeClr val="accent2"/>
                </a:solidFill>
                <a:highlight>
                  <a:srgbClr val="FFFFFF"/>
                </a:highlight>
              </a:rPr>
              <a:t>Στην Αμοργό θα βρεις αρκετές υποδομές για τους επισκέπτες. Στη Χώρα υπάρχει </a:t>
            </a:r>
            <a:r>
              <a:rPr b="1" lang="el" sz="1200">
                <a:solidFill>
                  <a:schemeClr val="accent2"/>
                </a:solidFill>
                <a:highlight>
                  <a:srgbClr val="FFFFFF"/>
                </a:highlight>
              </a:rPr>
              <a:t>κέντρο υγείας</a:t>
            </a:r>
            <a:r>
              <a:rPr lang="el" sz="1200">
                <a:solidFill>
                  <a:schemeClr val="accent2"/>
                </a:solidFill>
                <a:highlight>
                  <a:srgbClr val="FFFFFF"/>
                </a:highlight>
              </a:rPr>
              <a:t>, ενώ περιφερειακά ιατρεία διαθέτουν η Αιγιάλη, η Αρκεσίνη και τα Κατάπολα. ΑΤΜ υπάρχουν στην Αιγιάλη, στη Χώρα και στα Κατάπολα, όπως, επίσης, και supermarket. Πρατήρια βενζίνης θα βρεις σε διάφορα σημεία του νησιού. Από τον Μάιο μέχρι τον Οκτώβριο λειτουργούν τακτικά δρομολόγια </a:t>
            </a:r>
            <a:r>
              <a:rPr b="1" lang="el" sz="1200">
                <a:solidFill>
                  <a:schemeClr val="accent2"/>
                </a:solidFill>
                <a:highlight>
                  <a:srgbClr val="FFFFFF"/>
                </a:highlight>
              </a:rPr>
              <a:t>ΚΤΕΛ</a:t>
            </a:r>
            <a:r>
              <a:rPr lang="el" sz="1200">
                <a:solidFill>
                  <a:schemeClr val="accent2"/>
                </a:solidFill>
                <a:highlight>
                  <a:srgbClr val="FFFFFF"/>
                </a:highlight>
              </a:rPr>
              <a:t> που συνδέουν τη Χώρα με τα λιμάνια, τα χωριά και τις παραλίες της Αμοργού. </a:t>
            </a:r>
            <a:endParaRPr sz="1200">
              <a:solidFill>
                <a:schemeClr val="accent2"/>
              </a:solidFill>
              <a:highlight>
                <a:srgbClr val="FFFFFF"/>
              </a:highlight>
            </a:endParaRPr>
          </a:p>
          <a:p>
            <a:pPr indent="0" lvl="0" marL="0" rtl="0" algn="l">
              <a:lnSpc>
                <a:spcPct val="115000"/>
              </a:lnSpc>
              <a:spcBef>
                <a:spcPts val="1500"/>
              </a:spcBef>
              <a:spcAft>
                <a:spcPts val="1500"/>
              </a:spcAft>
              <a:buClr>
                <a:schemeClr val="dk1"/>
              </a:buClr>
              <a:buSzPts val="1100"/>
              <a:buFont typeface="Arial"/>
              <a:buNone/>
            </a:pPr>
            <a:r>
              <a:t/>
            </a:r>
            <a:endParaRPr sz="1200">
              <a:solidFill>
                <a:schemeClr val="accent2"/>
              </a:solidFill>
              <a:highlight>
                <a:srgbClr val="FFFFFF"/>
              </a:highlight>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4C2F4"/>
        </a:solidFill>
      </p:bgPr>
    </p:bg>
    <p:spTree>
      <p:nvGrpSpPr>
        <p:cNvPr id="168" name="Shape 168"/>
        <p:cNvGrpSpPr/>
        <p:nvPr/>
      </p:nvGrpSpPr>
      <p:grpSpPr>
        <a:xfrm>
          <a:off x="0" y="0"/>
          <a:ext cx="0" cy="0"/>
          <a:chOff x="0" y="0"/>
          <a:chExt cx="0" cy="0"/>
        </a:xfrm>
      </p:grpSpPr>
      <p:sp>
        <p:nvSpPr>
          <p:cNvPr id="169" name="Google Shape;169;p33"/>
          <p:cNvSpPr txBox="1"/>
          <p:nvPr/>
        </p:nvSpPr>
        <p:spPr>
          <a:xfrm>
            <a:off x="460350" y="402425"/>
            <a:ext cx="7649400" cy="35511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1800"/>
              </a:spcBef>
              <a:spcAft>
                <a:spcPts val="0"/>
              </a:spcAft>
              <a:buNone/>
            </a:pPr>
            <a:r>
              <a:rPr lang="el" sz="1200">
                <a:solidFill>
                  <a:schemeClr val="accent2"/>
                </a:solidFill>
                <a:highlight>
                  <a:srgbClr val="FFFFFF"/>
                </a:highlight>
              </a:rPr>
              <a:t>Όσον αφορά τη </a:t>
            </a:r>
            <a:r>
              <a:rPr b="1" lang="el" sz="1200">
                <a:solidFill>
                  <a:schemeClr val="accent2"/>
                </a:solidFill>
                <a:highlight>
                  <a:srgbClr val="FFFFFF"/>
                </a:highlight>
              </a:rPr>
              <a:t>διαμονή</a:t>
            </a:r>
            <a:r>
              <a:rPr lang="el" sz="1200">
                <a:solidFill>
                  <a:schemeClr val="accent2"/>
                </a:solidFill>
                <a:highlight>
                  <a:srgbClr val="FFFFFF"/>
                </a:highlight>
              </a:rPr>
              <a:t>, υπάρχουν δωμάτια και ξενοδοχεία στους βασικούς οικισμούς, αλλά και σε μικρότερα χωριά της Αμοργού. Στο νησί μπορείς να κάνεις και οργανωμένο camping:</a:t>
            </a:r>
            <a:r>
              <a:rPr b="1" lang="el" sz="1200">
                <a:solidFill>
                  <a:schemeClr val="accent2"/>
                </a:solidFill>
                <a:highlight>
                  <a:srgbClr val="FFFFFF"/>
                </a:highlight>
              </a:rPr>
              <a:t> </a:t>
            </a:r>
            <a:r>
              <a:rPr lang="el" sz="1200">
                <a:solidFill>
                  <a:schemeClr val="accent2"/>
                </a:solidFill>
                <a:highlight>
                  <a:srgbClr val="FFFFFF"/>
                </a:highlight>
              </a:rPr>
              <a:t>τα 2 πιο γνωστά camping του νησιού είναι το δημοτικό camping στα Κατάπολα και το camping της Αιγιάλης. Καθώς τους καλοκαιρινούς μήνες η ζήτηση είναι αρκετά αυξημένη, προτείνουμε να κλείσεις ακτοπλοϊκά και διαμονή στην Αμοργό το νωρίτερο δυνατό! </a:t>
            </a:r>
            <a:endParaRPr sz="1200">
              <a:solidFill>
                <a:schemeClr val="accent2"/>
              </a:solidFill>
              <a:highlight>
                <a:srgbClr val="FFFFFF"/>
              </a:highlight>
            </a:endParaRPr>
          </a:p>
          <a:p>
            <a:pPr indent="0" lvl="0" marL="0" rtl="0" algn="l">
              <a:lnSpc>
                <a:spcPct val="120000"/>
              </a:lnSpc>
              <a:spcBef>
                <a:spcPts val="1800"/>
              </a:spcBef>
              <a:spcAft>
                <a:spcPts val="0"/>
              </a:spcAft>
              <a:buNone/>
            </a:pPr>
            <a:r>
              <a:rPr lang="el" sz="1200">
                <a:solidFill>
                  <a:schemeClr val="accent2"/>
                </a:solidFill>
                <a:highlight>
                  <a:srgbClr val="FFFFFF"/>
                </a:highlight>
              </a:rPr>
              <a:t>ΤΗΛΕΦΩΝΑ: </a:t>
            </a:r>
            <a:r>
              <a:rPr lang="el" sz="1200">
                <a:solidFill>
                  <a:schemeClr val="accent2"/>
                </a:solidFill>
                <a:highlight>
                  <a:srgbClr val="FFFFFF"/>
                </a:highlight>
              </a:rPr>
              <a:t>Λιμεναρχείο Καταπόλων: 2285074100</a:t>
            </a:r>
            <a:endParaRPr sz="1200">
              <a:solidFill>
                <a:schemeClr val="accent2"/>
              </a:solidFill>
              <a:highlight>
                <a:srgbClr val="FFFFFF"/>
              </a:highlight>
            </a:endParaRPr>
          </a:p>
          <a:p>
            <a:pPr indent="-304800" lvl="0" marL="762000" marR="76200" rtl="0" algn="l">
              <a:lnSpc>
                <a:spcPct val="115000"/>
              </a:lnSpc>
              <a:spcBef>
                <a:spcPts val="900"/>
              </a:spcBef>
              <a:spcAft>
                <a:spcPts val="0"/>
              </a:spcAft>
              <a:buClr>
                <a:schemeClr val="accent2"/>
              </a:buClr>
              <a:buSzPts val="1200"/>
              <a:buAutoNum type="arabicPeriod"/>
            </a:pPr>
            <a:r>
              <a:rPr lang="el" sz="1200">
                <a:solidFill>
                  <a:schemeClr val="accent2"/>
                </a:solidFill>
                <a:highlight>
                  <a:srgbClr val="FFFFFF"/>
                </a:highlight>
              </a:rPr>
              <a:t>Λιμεναρχείο Αιγιάλης: 2285073620</a:t>
            </a:r>
            <a:endParaRPr sz="1200">
              <a:solidFill>
                <a:schemeClr val="accent2"/>
              </a:solidFill>
              <a:highlight>
                <a:srgbClr val="FFFFFF"/>
              </a:highlight>
            </a:endParaRPr>
          </a:p>
          <a:p>
            <a:pPr indent="-304800" lvl="0" marL="762000" marR="76200" rtl="0" algn="l">
              <a:lnSpc>
                <a:spcPct val="115000"/>
              </a:lnSpc>
              <a:spcBef>
                <a:spcPts val="0"/>
              </a:spcBef>
              <a:spcAft>
                <a:spcPts val="0"/>
              </a:spcAft>
              <a:buClr>
                <a:schemeClr val="accent2"/>
              </a:buClr>
              <a:buSzPts val="1200"/>
              <a:buAutoNum type="arabicPeriod"/>
            </a:pPr>
            <a:r>
              <a:rPr lang="el" sz="1200">
                <a:solidFill>
                  <a:schemeClr val="accent2"/>
                </a:solidFill>
                <a:highlight>
                  <a:srgbClr val="FFFFFF"/>
                </a:highlight>
              </a:rPr>
              <a:t>Κέντρο Υγείας Αμοργού: 2285071207</a:t>
            </a:r>
            <a:endParaRPr sz="1200">
              <a:solidFill>
                <a:schemeClr val="accent2"/>
              </a:solidFill>
              <a:highlight>
                <a:srgbClr val="FFFFFF"/>
              </a:highlight>
            </a:endParaRPr>
          </a:p>
          <a:p>
            <a:pPr indent="-304800" lvl="0" marL="762000" marR="76200" rtl="0" algn="l">
              <a:lnSpc>
                <a:spcPct val="115000"/>
              </a:lnSpc>
              <a:spcBef>
                <a:spcPts val="0"/>
              </a:spcBef>
              <a:spcAft>
                <a:spcPts val="0"/>
              </a:spcAft>
              <a:buClr>
                <a:schemeClr val="accent2"/>
              </a:buClr>
              <a:buSzPts val="1200"/>
              <a:buAutoNum type="arabicPeriod"/>
            </a:pPr>
            <a:r>
              <a:rPr lang="el" sz="1200">
                <a:solidFill>
                  <a:schemeClr val="accent2"/>
                </a:solidFill>
                <a:highlight>
                  <a:srgbClr val="FFFFFF"/>
                </a:highlight>
              </a:rPr>
              <a:t>Κέντρο Εξυπηρέτησης Πολιτών: 2285074100</a:t>
            </a:r>
            <a:endParaRPr sz="1200">
              <a:solidFill>
                <a:schemeClr val="accent2"/>
              </a:solidFill>
              <a:highlight>
                <a:srgbClr val="FFFFFF"/>
              </a:highlight>
            </a:endParaRPr>
          </a:p>
          <a:p>
            <a:pPr indent="-304800" lvl="0" marL="762000" marR="76200" rtl="0" algn="l">
              <a:lnSpc>
                <a:spcPct val="115000"/>
              </a:lnSpc>
              <a:spcBef>
                <a:spcPts val="0"/>
              </a:spcBef>
              <a:spcAft>
                <a:spcPts val="0"/>
              </a:spcAft>
              <a:buClr>
                <a:schemeClr val="accent2"/>
              </a:buClr>
              <a:buSzPts val="1200"/>
              <a:buAutoNum type="arabicPeriod"/>
            </a:pPr>
            <a:r>
              <a:rPr lang="el" sz="1200">
                <a:solidFill>
                  <a:schemeClr val="accent2"/>
                </a:solidFill>
                <a:highlight>
                  <a:srgbClr val="FFFFFF"/>
                </a:highlight>
              </a:rPr>
              <a:t>Δήμος Αμοργού: 2285360200</a:t>
            </a:r>
            <a:endParaRPr sz="1200">
              <a:solidFill>
                <a:schemeClr val="accent2"/>
              </a:solidFill>
              <a:highlight>
                <a:srgbClr val="FFFFFF"/>
              </a:highlight>
            </a:endParaRPr>
          </a:p>
          <a:p>
            <a:pPr indent="-304800" lvl="0" marL="762000" marR="76200" rtl="0" algn="l">
              <a:lnSpc>
                <a:spcPct val="115000"/>
              </a:lnSpc>
              <a:spcBef>
                <a:spcPts val="0"/>
              </a:spcBef>
              <a:spcAft>
                <a:spcPts val="0"/>
              </a:spcAft>
              <a:buClr>
                <a:schemeClr val="accent2"/>
              </a:buClr>
              <a:buSzPts val="1200"/>
              <a:buAutoNum type="arabicPeriod"/>
            </a:pPr>
            <a:r>
              <a:rPr lang="el" sz="1200">
                <a:solidFill>
                  <a:schemeClr val="accent2"/>
                </a:solidFill>
                <a:highlight>
                  <a:srgbClr val="FFFFFF"/>
                </a:highlight>
              </a:rPr>
              <a:t>Αστυνομία Αμοργού: 2285071210</a:t>
            </a:r>
            <a:endParaRPr sz="1200">
              <a:solidFill>
                <a:schemeClr val="accent2"/>
              </a:solidFill>
              <a:highlight>
                <a:srgbClr val="FFFFFF"/>
              </a:highlight>
            </a:endParaRPr>
          </a:p>
          <a:p>
            <a:pPr indent="-304800" lvl="0" marL="762000" marR="76200" rtl="0" algn="l">
              <a:lnSpc>
                <a:spcPct val="115000"/>
              </a:lnSpc>
              <a:spcBef>
                <a:spcPts val="0"/>
              </a:spcBef>
              <a:spcAft>
                <a:spcPts val="0"/>
              </a:spcAft>
              <a:buClr>
                <a:schemeClr val="accent2"/>
              </a:buClr>
              <a:buSzPts val="1200"/>
              <a:buAutoNum type="arabicPeriod"/>
            </a:pPr>
            <a:r>
              <a:rPr lang="el" sz="1200">
                <a:solidFill>
                  <a:schemeClr val="accent2"/>
                </a:solidFill>
                <a:highlight>
                  <a:srgbClr val="FFFFFF"/>
                </a:highlight>
              </a:rPr>
              <a:t>Φαρμακεία Αμοργού: 2285073173 / 22850 74042</a:t>
            </a:r>
            <a:endParaRPr sz="1200">
              <a:solidFill>
                <a:schemeClr val="accent2"/>
              </a:solidFill>
              <a:highlight>
                <a:srgbClr val="FFFFFF"/>
              </a:highlight>
            </a:endParaRPr>
          </a:p>
          <a:p>
            <a:pPr indent="0" lvl="0" marL="0" rtl="0" algn="l">
              <a:lnSpc>
                <a:spcPct val="120000"/>
              </a:lnSpc>
              <a:spcBef>
                <a:spcPts val="1800"/>
              </a:spcBef>
              <a:spcAft>
                <a:spcPts val="900"/>
              </a:spcAft>
              <a:buNone/>
            </a:pPr>
            <a:r>
              <a:t/>
            </a:r>
            <a:endParaRPr sz="1200">
              <a:solidFill>
                <a:schemeClr val="accent2"/>
              </a:solidFill>
              <a:highlight>
                <a:srgbClr val="FFFFFF"/>
              </a:highlight>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4C2F4"/>
        </a:solidFill>
      </p:bgPr>
    </p:bg>
    <p:spTree>
      <p:nvGrpSpPr>
        <p:cNvPr id="173" name="Shape 173"/>
        <p:cNvGrpSpPr/>
        <p:nvPr/>
      </p:nvGrpSpPr>
      <p:grpSpPr>
        <a:xfrm>
          <a:off x="0" y="0"/>
          <a:ext cx="0" cy="0"/>
          <a:chOff x="0" y="0"/>
          <a:chExt cx="0" cy="0"/>
        </a:xfrm>
      </p:grpSpPr>
      <p:sp>
        <p:nvSpPr>
          <p:cNvPr id="174" name="Google Shape;174;p34"/>
          <p:cNvSpPr txBox="1"/>
          <p:nvPr/>
        </p:nvSpPr>
        <p:spPr>
          <a:xfrm>
            <a:off x="776875" y="560700"/>
            <a:ext cx="7794300" cy="33570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1800"/>
              </a:spcBef>
              <a:spcAft>
                <a:spcPts val="0"/>
              </a:spcAft>
              <a:buClr>
                <a:schemeClr val="dk1"/>
              </a:buClr>
              <a:buSzPts val="1100"/>
              <a:buFont typeface="Arial"/>
              <a:buNone/>
            </a:pPr>
            <a:r>
              <a:rPr lang="el" sz="1800">
                <a:solidFill>
                  <a:schemeClr val="accent2"/>
                </a:solidFill>
                <a:highlight>
                  <a:srgbClr val="FFFFFF"/>
                </a:highlight>
              </a:rPr>
              <a:t>Δρομολόγια πλοίων και ακτοπλοϊκά εισιτήρια για Αμοργό</a:t>
            </a:r>
            <a:endParaRPr sz="1800">
              <a:solidFill>
                <a:schemeClr val="accent2"/>
              </a:solidFill>
              <a:highlight>
                <a:srgbClr val="FFFFFF"/>
              </a:highlight>
            </a:endParaRPr>
          </a:p>
          <a:p>
            <a:pPr indent="0" lvl="0" marL="0" rtl="0" algn="l">
              <a:lnSpc>
                <a:spcPct val="115000"/>
              </a:lnSpc>
              <a:spcBef>
                <a:spcPts val="900"/>
              </a:spcBef>
              <a:spcAft>
                <a:spcPts val="0"/>
              </a:spcAft>
              <a:buClr>
                <a:schemeClr val="dk1"/>
              </a:buClr>
              <a:buSzPts val="1100"/>
              <a:buFont typeface="Arial"/>
              <a:buNone/>
            </a:pPr>
            <a:r>
              <a:rPr lang="el" sz="1200">
                <a:solidFill>
                  <a:schemeClr val="accent2"/>
                </a:solidFill>
                <a:highlight>
                  <a:srgbClr val="FFFFFF"/>
                </a:highlight>
              </a:rPr>
              <a:t>Η Αμοργός συνδέεται με την Αθήνα με </a:t>
            </a:r>
            <a:r>
              <a:rPr b="1" lang="el" sz="1200">
                <a:solidFill>
                  <a:schemeClr val="accent2"/>
                </a:solidFill>
                <a:highlight>
                  <a:srgbClr val="FFFFFF"/>
                </a:highlight>
              </a:rPr>
              <a:t>συχνά δρομολόγια </a:t>
            </a:r>
            <a:r>
              <a:rPr lang="el" sz="1200">
                <a:solidFill>
                  <a:schemeClr val="accent2"/>
                </a:solidFill>
                <a:highlight>
                  <a:srgbClr val="FFFFFF"/>
                </a:highlight>
              </a:rPr>
              <a:t>πλοίων από το λιμάνι του </a:t>
            </a:r>
            <a:r>
              <a:rPr lang="el" sz="1200" u="sng">
                <a:solidFill>
                  <a:srgbClr val="01C3A7"/>
                </a:solidFill>
                <a:highlight>
                  <a:srgbClr val="FFFFFF"/>
                </a:highlight>
                <a:hlinkClick r:id="rId3">
                  <a:extLst>
                    <a:ext uri="{A12FA001-AC4F-418D-AE19-62706E023703}">
                      <ahyp:hlinkClr val="tx"/>
                    </a:ext>
                  </a:extLst>
                </a:hlinkClick>
              </a:rPr>
              <a:t>Πειραιά</a:t>
            </a:r>
            <a:r>
              <a:rPr lang="el" sz="1200">
                <a:solidFill>
                  <a:schemeClr val="accent2"/>
                </a:solidFill>
                <a:highlight>
                  <a:srgbClr val="FFFFFF"/>
                </a:highlight>
              </a:rPr>
              <a:t> καθ' όλη τη διάρκεια του χρόνου. Τακτικές ακτοπλοϊκές συνδέσεις υπάρχουν και από την Αμοργό για τη </a:t>
            </a:r>
            <a:r>
              <a:rPr lang="el" sz="1200" u="sng">
                <a:solidFill>
                  <a:srgbClr val="01C3A7"/>
                </a:solidFill>
                <a:highlight>
                  <a:srgbClr val="FFFFFF"/>
                </a:highlight>
                <a:hlinkClick r:id="rId4">
                  <a:extLst>
                    <a:ext uri="{A12FA001-AC4F-418D-AE19-62706E023703}">
                      <ahyp:hlinkClr val="tx"/>
                    </a:ext>
                  </a:extLst>
                </a:hlinkClick>
              </a:rPr>
              <a:t>Νάξο</a:t>
            </a:r>
            <a:r>
              <a:rPr lang="el" sz="1200">
                <a:solidFill>
                  <a:schemeClr val="accent2"/>
                </a:solidFill>
                <a:highlight>
                  <a:srgbClr val="FFFFFF"/>
                </a:highlight>
              </a:rPr>
              <a:t>. Η Αμοργός διαθέτει 2 λιμάνια, τα Κατάπολα στα νοτιοδυτικά του νησιού και την Αιγιάλη στη βορειοδυτική πλευρά. Και τα δυο λιμάνια εξυπηρετούν δρομολόγια πλοίων από την Αθήνα και τα κοντινά νησιά των Κυκλάδων.</a:t>
            </a:r>
            <a:endParaRPr sz="1200">
              <a:solidFill>
                <a:schemeClr val="accent2"/>
              </a:solidFill>
              <a:highlight>
                <a:srgbClr val="FFFFFF"/>
              </a:highlight>
            </a:endParaRPr>
          </a:p>
          <a:p>
            <a:pPr indent="0" lvl="0" marL="0" rtl="0" algn="l">
              <a:lnSpc>
                <a:spcPct val="115000"/>
              </a:lnSpc>
              <a:spcBef>
                <a:spcPts val="1500"/>
              </a:spcBef>
              <a:spcAft>
                <a:spcPts val="0"/>
              </a:spcAft>
              <a:buClr>
                <a:schemeClr val="dk1"/>
              </a:buClr>
              <a:buSzPts val="1100"/>
              <a:buFont typeface="Arial"/>
              <a:buNone/>
            </a:pPr>
            <a:r>
              <a:rPr lang="el" sz="1200">
                <a:solidFill>
                  <a:schemeClr val="accent2"/>
                </a:solidFill>
                <a:highlight>
                  <a:srgbClr val="FFFFFF"/>
                </a:highlight>
              </a:rPr>
              <a:t>Το δρομολόγιο </a:t>
            </a:r>
            <a:r>
              <a:rPr lang="el" sz="1200" u="sng">
                <a:solidFill>
                  <a:srgbClr val="01C3A7"/>
                </a:solidFill>
                <a:highlight>
                  <a:srgbClr val="FFFFFF"/>
                </a:highlight>
                <a:hlinkClick r:id="rId5">
                  <a:extLst>
                    <a:ext uri="{A12FA001-AC4F-418D-AE19-62706E023703}">
                      <ahyp:hlinkClr val="tx"/>
                    </a:ext>
                  </a:extLst>
                </a:hlinkClick>
              </a:rPr>
              <a:t>Πειραιάς - Αμοργός</a:t>
            </a:r>
            <a:r>
              <a:rPr lang="el" sz="1200">
                <a:solidFill>
                  <a:schemeClr val="accent2"/>
                </a:solidFill>
                <a:highlight>
                  <a:srgbClr val="FFFFFF"/>
                </a:highlight>
              </a:rPr>
              <a:t> διαρκεί από περίπου </a:t>
            </a:r>
            <a:r>
              <a:rPr b="1" lang="el" sz="1200">
                <a:solidFill>
                  <a:schemeClr val="accent2"/>
                </a:solidFill>
                <a:highlight>
                  <a:srgbClr val="FFFFFF"/>
                </a:highlight>
              </a:rPr>
              <a:t>7 </a:t>
            </a:r>
            <a:r>
              <a:rPr lang="el" sz="1200">
                <a:solidFill>
                  <a:schemeClr val="accent2"/>
                </a:solidFill>
                <a:highlight>
                  <a:srgbClr val="FFFFFF"/>
                </a:highlight>
              </a:rPr>
              <a:t>έως </a:t>
            </a:r>
            <a:r>
              <a:rPr b="1" lang="el" sz="1200">
                <a:solidFill>
                  <a:schemeClr val="accent2"/>
                </a:solidFill>
                <a:highlight>
                  <a:srgbClr val="FFFFFF"/>
                </a:highlight>
              </a:rPr>
              <a:t>9 ώρες</a:t>
            </a:r>
            <a:r>
              <a:rPr lang="el" sz="1200">
                <a:solidFill>
                  <a:schemeClr val="accent2"/>
                </a:solidFill>
                <a:highlight>
                  <a:srgbClr val="FFFFFF"/>
                </a:highlight>
              </a:rPr>
              <a:t> με συμβατικό πλοίο και από </a:t>
            </a:r>
            <a:r>
              <a:rPr b="1" lang="el" sz="1200">
                <a:solidFill>
                  <a:schemeClr val="accent2"/>
                </a:solidFill>
                <a:highlight>
                  <a:srgbClr val="FFFFFF"/>
                </a:highlight>
              </a:rPr>
              <a:t>5,5 </a:t>
            </a:r>
            <a:r>
              <a:rPr lang="el" sz="1200">
                <a:solidFill>
                  <a:schemeClr val="accent2"/>
                </a:solidFill>
                <a:highlight>
                  <a:srgbClr val="FFFFFF"/>
                </a:highlight>
              </a:rPr>
              <a:t>έως </a:t>
            </a:r>
            <a:r>
              <a:rPr b="1" lang="el" sz="1200">
                <a:solidFill>
                  <a:schemeClr val="accent2"/>
                </a:solidFill>
                <a:highlight>
                  <a:srgbClr val="FFFFFF"/>
                </a:highlight>
              </a:rPr>
              <a:t>6,5 ώρες</a:t>
            </a:r>
            <a:r>
              <a:rPr lang="el" sz="1200">
                <a:solidFill>
                  <a:schemeClr val="accent2"/>
                </a:solidFill>
                <a:highlight>
                  <a:srgbClr val="FFFFFF"/>
                </a:highlight>
              </a:rPr>
              <a:t> με ταχύπλοο. Μπορείς, επίσης, να φτάσεις εύκολα με πλοίο από την Αθήνα στην Αμοργό με ενδιάμεσο προορισμό το λιμάνι της Νάξου. Το δρομολόγιο </a:t>
            </a:r>
            <a:r>
              <a:rPr lang="el" sz="1200" u="sng">
                <a:solidFill>
                  <a:srgbClr val="01C3A7"/>
                </a:solidFill>
                <a:highlight>
                  <a:srgbClr val="FFFFFF"/>
                </a:highlight>
                <a:hlinkClick r:id="rId6">
                  <a:extLst>
                    <a:ext uri="{A12FA001-AC4F-418D-AE19-62706E023703}">
                      <ahyp:hlinkClr val="tx"/>
                    </a:ext>
                  </a:extLst>
                </a:hlinkClick>
              </a:rPr>
              <a:t>Νάξος - Αμοργός</a:t>
            </a:r>
            <a:r>
              <a:rPr lang="el" sz="1200">
                <a:solidFill>
                  <a:schemeClr val="accent2"/>
                </a:solidFill>
                <a:highlight>
                  <a:srgbClr val="FFFFFF"/>
                </a:highlight>
              </a:rPr>
              <a:t> εκτελείται όλο το χρόνο. Κατά τους καλοκαιρινούς μήνες, υπάρχουν πολλά καθημερινά δρομολόγια και προς τα 2 λιμάνια της Αμοργού. Το ταξίδι κρατάει από </a:t>
            </a:r>
            <a:r>
              <a:rPr b="1" lang="el" sz="1200">
                <a:solidFill>
                  <a:schemeClr val="accent2"/>
                </a:solidFill>
                <a:highlight>
                  <a:srgbClr val="FFFFFF"/>
                </a:highlight>
              </a:rPr>
              <a:t>1 ώρα 20 λεπτά </a:t>
            </a:r>
            <a:r>
              <a:rPr lang="el" sz="1200">
                <a:solidFill>
                  <a:schemeClr val="accent2"/>
                </a:solidFill>
                <a:highlight>
                  <a:srgbClr val="FFFFFF"/>
                </a:highlight>
              </a:rPr>
              <a:t>έως </a:t>
            </a:r>
            <a:r>
              <a:rPr b="1" lang="el" sz="1200">
                <a:solidFill>
                  <a:schemeClr val="accent2"/>
                </a:solidFill>
                <a:highlight>
                  <a:srgbClr val="FFFFFF"/>
                </a:highlight>
              </a:rPr>
              <a:t>4 ώρες</a:t>
            </a:r>
            <a:r>
              <a:rPr lang="el" sz="1200">
                <a:solidFill>
                  <a:schemeClr val="accent2"/>
                </a:solidFill>
                <a:highlight>
                  <a:srgbClr val="FFFFFF"/>
                </a:highlight>
              </a:rPr>
              <a:t> ανάλογα με το πλοίο που θα επιλέξεις και τις στάσεις του δρομολογίου. </a:t>
            </a:r>
            <a:endParaRPr sz="1200">
              <a:solidFill>
                <a:schemeClr val="accent2"/>
              </a:solidFill>
              <a:highlight>
                <a:srgbClr val="FFFFFF"/>
              </a:highlight>
            </a:endParaRPr>
          </a:p>
          <a:p>
            <a:pPr indent="0" lvl="0" marL="0" rtl="0" algn="l">
              <a:spcBef>
                <a:spcPts val="1500"/>
              </a:spcBef>
              <a:spcAft>
                <a:spcPts val="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4C2F4"/>
        </a:solidFill>
      </p:bgPr>
    </p:bg>
    <p:spTree>
      <p:nvGrpSpPr>
        <p:cNvPr id="178" name="Shape 178"/>
        <p:cNvGrpSpPr/>
        <p:nvPr/>
      </p:nvGrpSpPr>
      <p:grpSpPr>
        <a:xfrm>
          <a:off x="0" y="0"/>
          <a:ext cx="0" cy="0"/>
          <a:chOff x="0" y="0"/>
          <a:chExt cx="0" cy="0"/>
        </a:xfrm>
      </p:grpSpPr>
      <p:pic>
        <p:nvPicPr>
          <p:cNvPr id="179" name="Google Shape;179;p35"/>
          <p:cNvPicPr preferRelativeResize="0"/>
          <p:nvPr/>
        </p:nvPicPr>
        <p:blipFill>
          <a:blip r:embed="rId3">
            <a:alphaModFix/>
          </a:blip>
          <a:stretch>
            <a:fillRect/>
          </a:stretch>
        </p:blipFill>
        <p:spPr>
          <a:xfrm>
            <a:off x="152400" y="152400"/>
            <a:ext cx="8854075" cy="48791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36"/>
          <p:cNvSpPr txBox="1"/>
          <p:nvPr/>
        </p:nvSpPr>
        <p:spPr>
          <a:xfrm>
            <a:off x="578075" y="357825"/>
            <a:ext cx="8470200" cy="341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l"/>
              <a:t>Το υλικό της παρουσίασης  αντλήθηκε εξ ολοκλήρου από το Διαδίκτυο και πιο συγκεκριμένα από τις εξής ιστοσελίδες:</a:t>
            </a:r>
            <a:endParaRPr/>
          </a:p>
          <a:p>
            <a:pPr indent="0" lvl="0" marL="0" rtl="0" algn="l">
              <a:spcBef>
                <a:spcPts val="0"/>
              </a:spcBef>
              <a:spcAft>
                <a:spcPts val="0"/>
              </a:spcAft>
              <a:buNone/>
            </a:pPr>
            <a:r>
              <a:rPr lang="el" u="sng">
                <a:solidFill>
                  <a:schemeClr val="hlink"/>
                </a:solidFill>
                <a:hlinkClick r:id="rId3"/>
              </a:rPr>
              <a:t>https://www.gnoristetinellada.gr/politismos/mouseia/2528-arxaiologiko-mouseio-amorgoy</a:t>
            </a:r>
            <a:endParaRPr/>
          </a:p>
          <a:p>
            <a:pPr indent="0" lvl="0" marL="0" rtl="0" algn="l">
              <a:spcBef>
                <a:spcPts val="0"/>
              </a:spcBef>
              <a:spcAft>
                <a:spcPts val="0"/>
              </a:spcAft>
              <a:buNone/>
            </a:pPr>
            <a:r>
              <a:rPr lang="el" u="sng">
                <a:solidFill>
                  <a:schemeClr val="hlink"/>
                </a:solidFill>
                <a:hlinkClick r:id="rId4"/>
              </a:rPr>
              <a:t>https://www.tripadvisor.com.gr/Tourism-g189423-Amorgos_Cyclades_South_Aegean-Vacations.html</a:t>
            </a:r>
            <a:endParaRPr/>
          </a:p>
          <a:p>
            <a:pPr indent="0" lvl="0" marL="0" rtl="0" algn="l">
              <a:spcBef>
                <a:spcPts val="0"/>
              </a:spcBef>
              <a:spcAft>
                <a:spcPts val="0"/>
              </a:spcAft>
              <a:buNone/>
            </a:pPr>
            <a:r>
              <a:rPr lang="el" u="sng">
                <a:solidFill>
                  <a:schemeClr val="hlink"/>
                </a:solidFill>
                <a:hlinkClick r:id="rId5"/>
              </a:rPr>
              <a:t>https://www.ferryhopper.com/el/destinations/amorgos</a:t>
            </a:r>
            <a:endParaRPr/>
          </a:p>
          <a:p>
            <a:pPr indent="0" lvl="0" marL="0" rtl="0" algn="l">
              <a:spcBef>
                <a:spcPts val="0"/>
              </a:spcBef>
              <a:spcAft>
                <a:spcPts val="0"/>
              </a:spcAft>
              <a:buNone/>
            </a:pPr>
            <a:r>
              <a:rPr lang="el" u="sng">
                <a:solidFill>
                  <a:schemeClr val="hlink"/>
                </a:solidFill>
                <a:hlinkClick r:id="rId6"/>
              </a:rPr>
              <a:t>https://www.discovergreece.com/el/cyclades/amorgos</a:t>
            </a:r>
            <a:endParaRPr/>
          </a:p>
          <a:p>
            <a:pPr indent="0" lvl="0" marL="0" rtl="0" algn="l">
              <a:spcBef>
                <a:spcPts val="0"/>
              </a:spcBef>
              <a:spcAft>
                <a:spcPts val="0"/>
              </a:spcAft>
              <a:buNone/>
            </a:pPr>
            <a:r>
              <a:rPr lang="el" u="sng">
                <a:solidFill>
                  <a:schemeClr val="hlink"/>
                </a:solidFill>
                <a:hlinkClick r:id="rId7"/>
              </a:rPr>
              <a:t>https://www.oneman.gr/life/22-protaseis-gia-thn-amorgo/</a:t>
            </a:r>
            <a:endParaRPr/>
          </a:p>
          <a:p>
            <a:pPr indent="0" lvl="0" marL="0" rtl="0" algn="l">
              <a:spcBef>
                <a:spcPts val="0"/>
              </a:spcBef>
              <a:spcAft>
                <a:spcPts val="0"/>
              </a:spcAft>
              <a:buNone/>
            </a:pPr>
            <a:r>
              <a:rPr lang="el" u="sng">
                <a:solidFill>
                  <a:schemeClr val="hlink"/>
                </a:solidFill>
                <a:hlinkClick r:id="rId8"/>
              </a:rPr>
              <a:t>https://el.wikipedia.org/wiki/%CE%91%CE%BC%CE%BF%CF%81%CE%B3%CF%8C%CF%82</a:t>
            </a:r>
            <a:endParaRPr/>
          </a:p>
          <a:p>
            <a:pPr indent="0" lvl="0" marL="0" rtl="0" algn="l">
              <a:spcBef>
                <a:spcPts val="0"/>
              </a:spcBef>
              <a:spcAft>
                <a:spcPts val="0"/>
              </a:spcAft>
              <a:buNone/>
            </a:pPr>
            <a:r>
              <a:rPr lang="el" u="sng">
                <a:solidFill>
                  <a:schemeClr val="hlink"/>
                </a:solidFill>
                <a:hlinkClick r:id="rId9"/>
              </a:rPr>
              <a:t>https://upload.wikimedia.org/wikipedia/commons/6/65/GR_Amorgos.PNG</a:t>
            </a:r>
            <a:endParaRPr/>
          </a:p>
          <a:p>
            <a:pPr indent="0" lvl="0" marL="0" rtl="0" algn="l">
              <a:spcBef>
                <a:spcPts val="0"/>
              </a:spcBef>
              <a:spcAft>
                <a:spcPts val="0"/>
              </a:spcAft>
              <a:buNone/>
            </a:pPr>
            <a:r>
              <a:rPr lang="el" u="sng">
                <a:solidFill>
                  <a:schemeClr val="hlink"/>
                </a:solidFill>
                <a:hlinkClick r:id="rId10"/>
              </a:rPr>
              <a:t>http://www.visitgreece.gr/el/greek_islands/amorgos</a:t>
            </a:r>
            <a:endParaRPr/>
          </a:p>
          <a:p>
            <a:pPr indent="0" lvl="0" marL="0" rtl="0" algn="l">
              <a:spcBef>
                <a:spcPts val="0"/>
              </a:spcBef>
              <a:spcAft>
                <a:spcPts val="0"/>
              </a:spcAft>
              <a:buNone/>
            </a:pPr>
            <a:r>
              <a:rPr lang="el" u="sng">
                <a:solidFill>
                  <a:schemeClr val="hlink"/>
                </a:solidFill>
                <a:hlinkClick r:id="rId11"/>
              </a:rPr>
              <a:t>http://hellas-beach.gr/2015/11/17/amorgos-mouros/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l"/>
              <a:t>Η παρουσίαση δημιουργήθηκε την 24η Μαρτίου 2021 από τον κ. Καλομοίρη Γεώργιο ΠΕ 02. </a:t>
            </a:r>
            <a:endParaRPr/>
          </a:p>
          <a:p>
            <a:pPr indent="0" lvl="0" marL="0" rtl="0" algn="l">
              <a:spcBef>
                <a:spcPts val="0"/>
              </a:spcBef>
              <a:spcAft>
                <a:spcPts val="0"/>
              </a:spcAft>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8" name="Shape 188"/>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4C2F4"/>
        </a:solidFill>
      </p:bgPr>
    </p:bg>
    <p:spTree>
      <p:nvGrpSpPr>
        <p:cNvPr id="64" name="Shape 64"/>
        <p:cNvGrpSpPr/>
        <p:nvPr/>
      </p:nvGrpSpPr>
      <p:grpSpPr>
        <a:xfrm>
          <a:off x="0" y="0"/>
          <a:ext cx="0" cy="0"/>
          <a:chOff x="0" y="0"/>
          <a:chExt cx="0" cy="0"/>
        </a:xfrm>
      </p:grpSpPr>
      <p:sp>
        <p:nvSpPr>
          <p:cNvPr id="65" name="Google Shape;65;p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l"/>
              <a:t>ΓΕΩΓΡΑΦΙΚΑ ΣΤΟΙΧΕΙΑ </a:t>
            </a:r>
            <a:endParaRPr/>
          </a:p>
        </p:txBody>
      </p:sp>
      <p:sp>
        <p:nvSpPr>
          <p:cNvPr id="66" name="Google Shape;66;p15"/>
          <p:cNvSpPr txBox="1"/>
          <p:nvPr>
            <p:ph idx="1" type="body"/>
          </p:nvPr>
        </p:nvSpPr>
        <p:spPr>
          <a:xfrm>
            <a:off x="311700" y="1017725"/>
            <a:ext cx="43482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l" sz="1450">
                <a:solidFill>
                  <a:srgbClr val="202122"/>
                </a:solidFill>
                <a:highlight>
                  <a:srgbClr val="FFFFFF"/>
                </a:highlight>
              </a:rPr>
              <a:t>Η </a:t>
            </a:r>
            <a:r>
              <a:rPr b="1" lang="el" sz="1450">
                <a:solidFill>
                  <a:srgbClr val="202122"/>
                </a:solidFill>
                <a:highlight>
                  <a:srgbClr val="FFFFFF"/>
                </a:highlight>
              </a:rPr>
              <a:t>Αμοργός</a:t>
            </a:r>
            <a:r>
              <a:rPr lang="el" sz="1450">
                <a:solidFill>
                  <a:srgbClr val="202122"/>
                </a:solidFill>
                <a:highlight>
                  <a:srgbClr val="FFFFFF"/>
                </a:highlight>
              </a:rPr>
              <a:t> είναι κυκλαδίτικο </a:t>
            </a:r>
            <a:r>
              <a:rPr lang="el" sz="1450">
                <a:solidFill>
                  <a:srgbClr val="0645AD"/>
                </a:solidFill>
                <a:highlight>
                  <a:srgbClr val="FFFFFF"/>
                </a:highlight>
                <a:uFill>
                  <a:noFill/>
                </a:uFill>
                <a:hlinkClick r:id="rId3">
                  <a:extLst>
                    <a:ext uri="{A12FA001-AC4F-418D-AE19-62706E023703}">
                      <ahyp:hlinkClr val="tx"/>
                    </a:ext>
                  </a:extLst>
                </a:hlinkClick>
              </a:rPr>
              <a:t>νησί</a:t>
            </a:r>
            <a:r>
              <a:rPr lang="el" sz="1450">
                <a:solidFill>
                  <a:srgbClr val="202122"/>
                </a:solidFill>
                <a:highlight>
                  <a:srgbClr val="FFFFFF"/>
                </a:highlight>
              </a:rPr>
              <a:t> του </a:t>
            </a:r>
            <a:r>
              <a:rPr lang="el" sz="1450">
                <a:solidFill>
                  <a:srgbClr val="0645AD"/>
                </a:solidFill>
                <a:highlight>
                  <a:srgbClr val="FFFFFF"/>
                </a:highlight>
                <a:uFill>
                  <a:noFill/>
                </a:uFill>
                <a:hlinkClick r:id="rId4">
                  <a:extLst>
                    <a:ext uri="{A12FA001-AC4F-418D-AE19-62706E023703}">
                      <ahyp:hlinkClr val="tx"/>
                    </a:ext>
                  </a:extLst>
                </a:hlinkClick>
              </a:rPr>
              <a:t>Αιγαίου Πελάγους</a:t>
            </a:r>
            <a:r>
              <a:rPr lang="el" sz="1450">
                <a:solidFill>
                  <a:srgbClr val="202122"/>
                </a:solidFill>
                <a:highlight>
                  <a:srgbClr val="FFFFFF"/>
                </a:highlight>
              </a:rPr>
              <a:t>. Πήρε το όνομά της από το φυτό αμοργίς, ένα είδος λιναριού από το οποίο φτιάχνονταν οι «άλικοι αμοργίδες», χιτώνες της Αμοργού. Βρίσκεται στο νοτιοανατολικό άκρο των </a:t>
            </a:r>
            <a:r>
              <a:rPr lang="el" sz="1450">
                <a:solidFill>
                  <a:srgbClr val="0645AD"/>
                </a:solidFill>
                <a:highlight>
                  <a:srgbClr val="FFFFFF"/>
                </a:highlight>
                <a:uFill>
                  <a:noFill/>
                </a:uFill>
                <a:hlinkClick r:id="rId5">
                  <a:extLst>
                    <a:ext uri="{A12FA001-AC4F-418D-AE19-62706E023703}">
                      <ahyp:hlinkClr val="tx"/>
                    </a:ext>
                  </a:extLst>
                </a:hlinkClick>
              </a:rPr>
              <a:t>Κυκλάδων</a:t>
            </a:r>
            <a:r>
              <a:rPr lang="el" sz="1450">
                <a:solidFill>
                  <a:srgbClr val="202122"/>
                </a:solidFill>
                <a:highlight>
                  <a:srgbClr val="FFFFFF"/>
                </a:highlight>
              </a:rPr>
              <a:t>, νοτιοανατολικά της </a:t>
            </a:r>
            <a:r>
              <a:rPr lang="el" sz="1450">
                <a:solidFill>
                  <a:srgbClr val="0645AD"/>
                </a:solidFill>
                <a:highlight>
                  <a:srgbClr val="FFFFFF"/>
                </a:highlight>
                <a:uFill>
                  <a:noFill/>
                </a:uFill>
                <a:hlinkClick r:id="rId6">
                  <a:extLst>
                    <a:ext uri="{A12FA001-AC4F-418D-AE19-62706E023703}">
                      <ahyp:hlinkClr val="tx"/>
                    </a:ext>
                  </a:extLst>
                </a:hlinkClick>
              </a:rPr>
              <a:t>Νάξου</a:t>
            </a:r>
            <a:r>
              <a:rPr lang="el" sz="1450">
                <a:solidFill>
                  <a:srgbClr val="202122"/>
                </a:solidFill>
                <a:highlight>
                  <a:srgbClr val="FFFFFF"/>
                </a:highlight>
              </a:rPr>
              <a:t> και σε απόσταση 136 ναυτικών </a:t>
            </a:r>
            <a:r>
              <a:rPr lang="el" sz="1450">
                <a:solidFill>
                  <a:srgbClr val="0645AD"/>
                </a:solidFill>
                <a:highlight>
                  <a:srgbClr val="FFFFFF"/>
                </a:highlight>
                <a:uFill>
                  <a:noFill/>
                </a:uFill>
                <a:hlinkClick r:id="rId7">
                  <a:extLst>
                    <a:ext uri="{A12FA001-AC4F-418D-AE19-62706E023703}">
                      <ahyp:hlinkClr val="tx"/>
                    </a:ext>
                  </a:extLst>
                </a:hlinkClick>
              </a:rPr>
              <a:t>μιλίων</a:t>
            </a:r>
            <a:r>
              <a:rPr lang="el" sz="1450">
                <a:solidFill>
                  <a:srgbClr val="202122"/>
                </a:solidFill>
                <a:highlight>
                  <a:srgbClr val="FFFFFF"/>
                </a:highlight>
              </a:rPr>
              <a:t> από τον </a:t>
            </a:r>
            <a:r>
              <a:rPr lang="el" sz="1450">
                <a:solidFill>
                  <a:srgbClr val="0645AD"/>
                </a:solidFill>
                <a:highlight>
                  <a:srgbClr val="FFFFFF"/>
                </a:highlight>
                <a:uFill>
                  <a:noFill/>
                </a:uFill>
                <a:hlinkClick r:id="rId8">
                  <a:extLst>
                    <a:ext uri="{A12FA001-AC4F-418D-AE19-62706E023703}">
                      <ahyp:hlinkClr val="tx"/>
                    </a:ext>
                  </a:extLst>
                </a:hlinkClick>
              </a:rPr>
              <a:t>Πειραιά</a:t>
            </a:r>
            <a:r>
              <a:rPr lang="el" sz="1450">
                <a:solidFill>
                  <a:srgbClr val="202122"/>
                </a:solidFill>
                <a:highlight>
                  <a:srgbClr val="FFFFFF"/>
                </a:highlight>
              </a:rPr>
              <a:t>. Η επιφάνειά της εκτιμάται στα 121,464 </a:t>
            </a:r>
            <a:r>
              <a:rPr lang="el" sz="1450">
                <a:solidFill>
                  <a:srgbClr val="0645AD"/>
                </a:solidFill>
                <a:highlight>
                  <a:srgbClr val="FFFFFF"/>
                </a:highlight>
                <a:uFill>
                  <a:noFill/>
                </a:uFill>
                <a:hlinkClick r:id="rId9">
                  <a:extLst>
                    <a:ext uri="{A12FA001-AC4F-418D-AE19-62706E023703}">
                      <ahyp:hlinkClr val="tx"/>
                    </a:ext>
                  </a:extLst>
                </a:hlinkClick>
              </a:rPr>
              <a:t>τ.χλμ.</a:t>
            </a:r>
            <a:r>
              <a:rPr lang="el" sz="1450">
                <a:solidFill>
                  <a:srgbClr val="202122"/>
                </a:solidFill>
                <a:highlight>
                  <a:srgbClr val="FFFFFF"/>
                </a:highlight>
              </a:rPr>
              <a:t>, ενώ έχει μήκος ακτών 126 χιλιόμετρα. Είναι μακρόστενο νησί που εκτείνεται από ΝΔ προς ΒΑ με απότομη ορεινή μορφολογία εδάφους. Διαθέτει δύο φυσικά λιμάνια, τα </a:t>
            </a:r>
            <a:r>
              <a:rPr lang="el" sz="1450">
                <a:solidFill>
                  <a:srgbClr val="0645AD"/>
                </a:solidFill>
                <a:highlight>
                  <a:srgbClr val="FFFFFF"/>
                </a:highlight>
                <a:uFill>
                  <a:noFill/>
                </a:uFill>
                <a:hlinkClick r:id="rId10">
                  <a:extLst>
                    <a:ext uri="{A12FA001-AC4F-418D-AE19-62706E023703}">
                      <ahyp:hlinkClr val="tx"/>
                    </a:ext>
                  </a:extLst>
                </a:hlinkClick>
              </a:rPr>
              <a:t>Κατάπολα</a:t>
            </a:r>
            <a:r>
              <a:rPr lang="el" sz="1450">
                <a:solidFill>
                  <a:srgbClr val="202122"/>
                </a:solidFill>
                <a:highlight>
                  <a:srgbClr val="FFFFFF"/>
                </a:highlight>
              </a:rPr>
              <a:t> και την </a:t>
            </a:r>
            <a:r>
              <a:rPr lang="el" sz="1450">
                <a:solidFill>
                  <a:srgbClr val="BA0000"/>
                </a:solidFill>
                <a:highlight>
                  <a:srgbClr val="FFFFFF"/>
                </a:highlight>
                <a:uFill>
                  <a:noFill/>
                </a:uFill>
                <a:hlinkClick r:id="rId11">
                  <a:extLst>
                    <a:ext uri="{A12FA001-AC4F-418D-AE19-62706E023703}">
                      <ahyp:hlinkClr val="tx"/>
                    </a:ext>
                  </a:extLst>
                </a:hlinkClick>
              </a:rPr>
              <a:t>Αιγιάλη</a:t>
            </a:r>
            <a:r>
              <a:rPr lang="el" sz="1450">
                <a:solidFill>
                  <a:srgbClr val="202122"/>
                </a:solidFill>
                <a:highlight>
                  <a:srgbClr val="FFFFFF"/>
                </a:highlight>
              </a:rPr>
              <a:t>. Πρωτεύουσα είναι η Χώρα Αμοργού με κύριο λιμάνι τα Κατάπολα.</a:t>
            </a:r>
            <a:endParaRPr sz="2200"/>
          </a:p>
        </p:txBody>
      </p:sp>
      <p:pic>
        <p:nvPicPr>
          <p:cNvPr id="67" name="Google Shape;67;p15"/>
          <p:cNvPicPr preferRelativeResize="0"/>
          <p:nvPr/>
        </p:nvPicPr>
        <p:blipFill>
          <a:blip r:embed="rId12">
            <a:alphaModFix/>
          </a:blip>
          <a:stretch>
            <a:fillRect/>
          </a:stretch>
        </p:blipFill>
        <p:spPr>
          <a:xfrm>
            <a:off x="4812300" y="1170125"/>
            <a:ext cx="4179300" cy="357844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FC5E8"/>
        </a:solidFill>
      </p:bgPr>
    </p:bg>
    <p:spTree>
      <p:nvGrpSpPr>
        <p:cNvPr id="71" name="Shape 71"/>
        <p:cNvGrpSpPr/>
        <p:nvPr/>
      </p:nvGrpSpPr>
      <p:grpSpPr>
        <a:xfrm>
          <a:off x="0" y="0"/>
          <a:ext cx="0" cy="0"/>
          <a:chOff x="0" y="0"/>
          <a:chExt cx="0" cy="0"/>
        </a:xfrm>
      </p:grpSpPr>
      <p:sp>
        <p:nvSpPr>
          <p:cNvPr id="72" name="Google Shape;72;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l"/>
              <a:t>ΓΕΝΙΚΕΣ ΠΛΗΡΟΦΟΡΙΕΣ</a:t>
            </a:r>
            <a:endParaRPr/>
          </a:p>
        </p:txBody>
      </p:sp>
      <p:sp>
        <p:nvSpPr>
          <p:cNvPr id="73" name="Google Shape;73;p16"/>
          <p:cNvSpPr txBox="1"/>
          <p:nvPr>
            <p:ph idx="1" type="body"/>
          </p:nvPr>
        </p:nvSpPr>
        <p:spPr>
          <a:xfrm>
            <a:off x="311700" y="1017725"/>
            <a:ext cx="8520600" cy="3904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l" sz="1300">
                <a:solidFill>
                  <a:srgbClr val="2A2A2A"/>
                </a:solidFill>
                <a:highlight>
                  <a:srgbClr val="FFFFFF"/>
                </a:highlight>
              </a:rPr>
              <a:t>Το ιδιαίτερα μεγάλο υψόμετρο του βραχώδους νησιού κάνει τη θέα της θάλασσας του Αιγαίου αφοπλιστική, ενώ οι παραλίες της Αμοργού με τα κρυστάλλινα, πεντακάθαρα νερά και τις σπηλιές τους μαγεύουν τον επισκέπτη.</a:t>
            </a:r>
            <a:endParaRPr sz="1350">
              <a:solidFill>
                <a:srgbClr val="202122"/>
              </a:solidFill>
              <a:highlight>
                <a:srgbClr val="FFFFFF"/>
              </a:highlight>
            </a:endParaRPr>
          </a:p>
          <a:p>
            <a:pPr indent="0" lvl="0" marL="0" rtl="0" algn="l">
              <a:spcBef>
                <a:spcPts val="1200"/>
              </a:spcBef>
              <a:spcAft>
                <a:spcPts val="0"/>
              </a:spcAft>
              <a:buNone/>
            </a:pPr>
            <a:r>
              <a:rPr lang="el" sz="1150">
                <a:solidFill>
                  <a:srgbClr val="202122"/>
                </a:solidFill>
                <a:highlight>
                  <a:srgbClr val="FFFFFF"/>
                </a:highlight>
              </a:rPr>
              <a:t>Η Αμοργός αποτελεί ιδανικό προορισμό για πεζοπορία.Υπάρχουν </a:t>
            </a:r>
            <a:endParaRPr sz="1150">
              <a:solidFill>
                <a:srgbClr val="202122"/>
              </a:solidFill>
              <a:highlight>
                <a:srgbClr val="FFFFFF"/>
              </a:highlight>
            </a:endParaRPr>
          </a:p>
          <a:p>
            <a:pPr indent="0" lvl="0" marL="0" rtl="0" algn="l">
              <a:spcBef>
                <a:spcPts val="1200"/>
              </a:spcBef>
              <a:spcAft>
                <a:spcPts val="0"/>
              </a:spcAft>
              <a:buNone/>
            </a:pPr>
            <a:r>
              <a:rPr lang="el" sz="1150">
                <a:solidFill>
                  <a:srgbClr val="202122"/>
                </a:solidFill>
                <a:highlight>
                  <a:srgbClr val="FFFFFF"/>
                </a:highlight>
              </a:rPr>
              <a:t> μονοπάτια που ξεκινούν ή/και καταλήγουν σε κάποιον οικισμό </a:t>
            </a:r>
            <a:endParaRPr sz="1150">
              <a:solidFill>
                <a:srgbClr val="202122"/>
              </a:solidFill>
              <a:highlight>
                <a:srgbClr val="FFFFFF"/>
              </a:highlight>
            </a:endParaRPr>
          </a:p>
          <a:p>
            <a:pPr indent="0" lvl="0" marL="0" rtl="0" algn="l">
              <a:spcBef>
                <a:spcPts val="1200"/>
              </a:spcBef>
              <a:spcAft>
                <a:spcPts val="0"/>
              </a:spcAft>
              <a:buNone/>
            </a:pPr>
            <a:r>
              <a:rPr lang="el" sz="1150">
                <a:solidFill>
                  <a:srgbClr val="202122"/>
                </a:solidFill>
                <a:highlight>
                  <a:srgbClr val="FFFFFF"/>
                </a:highlight>
              </a:rPr>
              <a:t>και προσφέρουν στον επισκέπτη εκπληκτικές εικόνες φυσικού τοπίου.</a:t>
            </a:r>
            <a:endParaRPr sz="1150">
              <a:solidFill>
                <a:srgbClr val="202122"/>
              </a:solidFill>
              <a:highlight>
                <a:srgbClr val="FFFFFF"/>
              </a:highlight>
            </a:endParaRPr>
          </a:p>
          <a:p>
            <a:pPr indent="0" lvl="0" marL="0" rtl="0" algn="l">
              <a:spcBef>
                <a:spcPts val="1200"/>
              </a:spcBef>
              <a:spcAft>
                <a:spcPts val="0"/>
              </a:spcAft>
              <a:buNone/>
            </a:pPr>
            <a:r>
              <a:rPr lang="el" sz="1450">
                <a:solidFill>
                  <a:schemeClr val="dk1"/>
                </a:solidFill>
                <a:highlight>
                  <a:srgbClr val="FFFFFF"/>
                </a:highlight>
              </a:rPr>
              <a:t>Αυτό που σε αφορά για την Αμοργό είναι</a:t>
            </a:r>
            <a:endParaRPr sz="1450">
              <a:solidFill>
                <a:schemeClr val="dk1"/>
              </a:solidFill>
              <a:highlight>
                <a:srgbClr val="FFFFFF"/>
              </a:highlight>
            </a:endParaRPr>
          </a:p>
          <a:p>
            <a:pPr indent="0" lvl="0" marL="0" rtl="0" algn="l">
              <a:spcBef>
                <a:spcPts val="1200"/>
              </a:spcBef>
              <a:spcAft>
                <a:spcPts val="0"/>
              </a:spcAft>
              <a:buNone/>
            </a:pPr>
            <a:r>
              <a:rPr lang="el" sz="1450">
                <a:solidFill>
                  <a:schemeClr val="dk1"/>
                </a:solidFill>
                <a:highlight>
                  <a:srgbClr val="FFFFFF"/>
                </a:highlight>
              </a:rPr>
              <a:t> τα μαγευτικά της νερά, τα γραφικά της καλντερίμια,</a:t>
            </a:r>
            <a:endParaRPr sz="1450">
              <a:solidFill>
                <a:schemeClr val="dk1"/>
              </a:solidFill>
              <a:highlight>
                <a:srgbClr val="FFFFFF"/>
              </a:highlight>
            </a:endParaRPr>
          </a:p>
          <a:p>
            <a:pPr indent="0" lvl="0" marL="0" rtl="0" algn="l">
              <a:spcBef>
                <a:spcPts val="1200"/>
              </a:spcBef>
              <a:spcAft>
                <a:spcPts val="0"/>
              </a:spcAft>
              <a:buNone/>
            </a:pPr>
            <a:r>
              <a:rPr lang="el" sz="1450">
                <a:solidFill>
                  <a:schemeClr val="dk1"/>
                </a:solidFill>
                <a:highlight>
                  <a:srgbClr val="FFFFFF"/>
                </a:highlight>
              </a:rPr>
              <a:t> το μεθυστικό ηλιοβασίλεμα, </a:t>
            </a:r>
            <a:endParaRPr sz="1450">
              <a:solidFill>
                <a:schemeClr val="dk1"/>
              </a:solidFill>
              <a:highlight>
                <a:srgbClr val="FFFFFF"/>
              </a:highlight>
            </a:endParaRPr>
          </a:p>
          <a:p>
            <a:pPr indent="0" lvl="0" marL="0" rtl="0" algn="l">
              <a:spcBef>
                <a:spcPts val="1200"/>
              </a:spcBef>
              <a:spcAft>
                <a:spcPts val="0"/>
              </a:spcAft>
              <a:buNone/>
            </a:pPr>
            <a:r>
              <a:rPr lang="el" sz="1450">
                <a:solidFill>
                  <a:schemeClr val="dk1"/>
                </a:solidFill>
                <a:highlight>
                  <a:srgbClr val="FFFFFF"/>
                </a:highlight>
              </a:rPr>
              <a:t>η ανεπιτήδευτη χαλαρότητα και όλα αυτά που αναδύει.</a:t>
            </a:r>
            <a:endParaRPr sz="1450">
              <a:solidFill>
                <a:schemeClr val="dk1"/>
              </a:solidFill>
              <a:highlight>
                <a:srgbClr val="FFFFFF"/>
              </a:highlight>
            </a:endParaRPr>
          </a:p>
          <a:p>
            <a:pPr indent="0" lvl="0" marL="0" rtl="0" algn="l">
              <a:spcBef>
                <a:spcPts val="1200"/>
              </a:spcBef>
              <a:spcAft>
                <a:spcPts val="1200"/>
              </a:spcAft>
              <a:buNone/>
            </a:pPr>
            <a:r>
              <a:rPr lang="el" sz="1450">
                <a:solidFill>
                  <a:schemeClr val="dk1"/>
                </a:solidFill>
                <a:highlight>
                  <a:srgbClr val="FFFFFF"/>
                </a:highlight>
              </a:rPr>
              <a:t> Βασικά η Αμοργός είναι το νησί των Κυκλάδων που έχει χαρακτήρα όσο κανένα άλλο.</a:t>
            </a:r>
            <a:endParaRPr sz="1150">
              <a:solidFill>
                <a:srgbClr val="202122"/>
              </a:solidFill>
              <a:highlight>
                <a:srgbClr val="FFFFFF"/>
              </a:highlight>
            </a:endParaRPr>
          </a:p>
        </p:txBody>
      </p:sp>
      <p:pic>
        <p:nvPicPr>
          <p:cNvPr id="74" name="Google Shape;74;p16"/>
          <p:cNvPicPr preferRelativeResize="0"/>
          <p:nvPr/>
        </p:nvPicPr>
        <p:blipFill>
          <a:blip r:embed="rId3">
            <a:alphaModFix/>
          </a:blip>
          <a:stretch>
            <a:fillRect/>
          </a:stretch>
        </p:blipFill>
        <p:spPr>
          <a:xfrm>
            <a:off x="4875275" y="1703975"/>
            <a:ext cx="3696625" cy="26348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4C2F4"/>
        </a:solidFill>
      </p:bgPr>
    </p:bg>
    <p:spTree>
      <p:nvGrpSpPr>
        <p:cNvPr id="78" name="Shape 78"/>
        <p:cNvGrpSpPr/>
        <p:nvPr/>
      </p:nvGrpSpPr>
      <p:grpSpPr>
        <a:xfrm>
          <a:off x="0" y="0"/>
          <a:ext cx="0" cy="0"/>
          <a:chOff x="0" y="0"/>
          <a:chExt cx="0" cy="0"/>
        </a:xfrm>
      </p:grpSpPr>
      <p:sp>
        <p:nvSpPr>
          <p:cNvPr id="79" name="Google Shape;79;p17"/>
          <p:cNvSpPr txBox="1"/>
          <p:nvPr/>
        </p:nvSpPr>
        <p:spPr>
          <a:xfrm>
            <a:off x="0" y="0"/>
            <a:ext cx="8788200" cy="5601900"/>
          </a:xfrm>
          <a:prstGeom prst="rect">
            <a:avLst/>
          </a:prstGeom>
          <a:noFill/>
          <a:ln>
            <a:noFill/>
          </a:ln>
        </p:spPr>
        <p:txBody>
          <a:bodyPr anchorCtr="0" anchor="t" bIns="91425" lIns="91425" spcFirstLastPara="1" rIns="91425" wrap="square" tIns="91425">
            <a:spAutoFit/>
          </a:bodyPr>
          <a:lstStyle/>
          <a:p>
            <a:pPr indent="0" lvl="0" marL="0" rtl="0" algn="l">
              <a:lnSpc>
                <a:spcPct val="130000"/>
              </a:lnSpc>
              <a:spcBef>
                <a:spcPts val="1700"/>
              </a:spcBef>
              <a:spcAft>
                <a:spcPts val="0"/>
              </a:spcAft>
              <a:buNone/>
            </a:pPr>
            <a:r>
              <a:rPr lang="el" sz="1700">
                <a:solidFill>
                  <a:schemeClr val="dk1"/>
                </a:solidFill>
                <a:highlight>
                  <a:srgbClr val="FFFFFF"/>
                </a:highlight>
                <a:latin typeface="Georgia"/>
                <a:ea typeface="Georgia"/>
                <a:cs typeface="Georgia"/>
                <a:sym typeface="Georgia"/>
              </a:rPr>
              <a:t>Ιστορία</a:t>
            </a:r>
            <a:r>
              <a:rPr lang="el" sz="1100">
                <a:solidFill>
                  <a:srgbClr val="54595D"/>
                </a:solidFill>
                <a:highlight>
                  <a:srgbClr val="FFFFFF"/>
                </a:highlight>
              </a:rPr>
              <a:t> </a:t>
            </a:r>
            <a:endParaRPr i="1" sz="1050">
              <a:solidFill>
                <a:srgbClr val="0645AD"/>
              </a:solidFill>
              <a:highlight>
                <a:srgbClr val="FFFFFF"/>
              </a:highlight>
            </a:endParaRPr>
          </a:p>
          <a:p>
            <a:pPr indent="457200" lvl="0" marL="0" rtl="0" algn="l">
              <a:lnSpc>
                <a:spcPct val="130000"/>
              </a:lnSpc>
              <a:spcBef>
                <a:spcPts val="1700"/>
              </a:spcBef>
              <a:spcAft>
                <a:spcPts val="0"/>
              </a:spcAft>
              <a:buNone/>
            </a:pPr>
            <a:r>
              <a:rPr lang="el" sz="1350">
                <a:solidFill>
                  <a:srgbClr val="202122"/>
                </a:solidFill>
                <a:highlight>
                  <a:srgbClr val="FFFFFF"/>
                </a:highlight>
              </a:rPr>
              <a:t>Από τα τέλη της 4ης χιλιετίας π.Χ υπάρχουν ίχνη ανθρώπινης παρουσίας στην Αμοργό. Κατά την αρχαιότητα η Αμοργός γίνεται ένα από τα σημαντικότερα κέντρα του Κυκλαδικού πολιτισμού. Αργότερα, κατά την </a:t>
            </a:r>
            <a:r>
              <a:rPr lang="el" sz="1350">
                <a:solidFill>
                  <a:srgbClr val="0645AD"/>
                </a:solidFill>
                <a:highlight>
                  <a:srgbClr val="FFFFFF"/>
                </a:highlight>
                <a:uFill>
                  <a:noFill/>
                </a:uFill>
                <a:hlinkClick r:id="rId3">
                  <a:extLst>
                    <a:ext uri="{A12FA001-AC4F-418D-AE19-62706E023703}">
                      <ahyp:hlinkClr val="tx"/>
                    </a:ext>
                  </a:extLst>
                </a:hlinkClick>
              </a:rPr>
              <a:t>μινωική εποχή</a:t>
            </a:r>
            <a:r>
              <a:rPr lang="el" sz="1350">
                <a:solidFill>
                  <a:srgbClr val="202122"/>
                </a:solidFill>
                <a:highlight>
                  <a:srgbClr val="FFFFFF"/>
                </a:highlight>
              </a:rPr>
              <a:t>, καταφθάνουν στο νησί πολλοί μινωίτες ιδρύοντας μία από τις πρώτες πόλεις του νησιού, τη </a:t>
            </a:r>
            <a:r>
              <a:rPr lang="el" sz="1350">
                <a:solidFill>
                  <a:srgbClr val="BA0000"/>
                </a:solidFill>
                <a:highlight>
                  <a:srgbClr val="FFFFFF"/>
                </a:highlight>
                <a:uFill>
                  <a:noFill/>
                </a:uFill>
                <a:hlinkClick r:id="rId4">
                  <a:extLst>
                    <a:ext uri="{A12FA001-AC4F-418D-AE19-62706E023703}">
                      <ahyp:hlinkClr val="tx"/>
                    </a:ext>
                  </a:extLst>
                </a:hlinkClick>
              </a:rPr>
              <a:t>Μινώα</a:t>
            </a:r>
            <a:r>
              <a:rPr lang="el" sz="1350">
                <a:solidFill>
                  <a:srgbClr val="202122"/>
                </a:solidFill>
                <a:highlight>
                  <a:srgbClr val="FFFFFF"/>
                </a:highlight>
              </a:rPr>
              <a:t>. Αργότερα, Ναξιώτες ιδρύουν την </a:t>
            </a:r>
            <a:r>
              <a:rPr lang="el" sz="1350">
                <a:solidFill>
                  <a:srgbClr val="0645AD"/>
                </a:solidFill>
                <a:highlight>
                  <a:srgbClr val="FFFFFF"/>
                </a:highlight>
                <a:uFill>
                  <a:noFill/>
                </a:uFill>
                <a:hlinkClick r:id="rId5">
                  <a:extLst>
                    <a:ext uri="{A12FA001-AC4F-418D-AE19-62706E023703}">
                      <ahyp:hlinkClr val="tx"/>
                    </a:ext>
                  </a:extLst>
                </a:hlinkClick>
              </a:rPr>
              <a:t>Αρκεσίνη</a:t>
            </a:r>
            <a:r>
              <a:rPr lang="el" sz="1350">
                <a:solidFill>
                  <a:srgbClr val="202122"/>
                </a:solidFill>
                <a:highlight>
                  <a:srgbClr val="FFFFFF"/>
                </a:highlight>
              </a:rPr>
              <a:t>, στη σημερινή περιοχή Καστρί και την ίδια εποχή </a:t>
            </a:r>
            <a:r>
              <a:rPr lang="el" sz="1350">
                <a:solidFill>
                  <a:srgbClr val="0645AD"/>
                </a:solidFill>
                <a:highlight>
                  <a:srgbClr val="FFFFFF"/>
                </a:highlight>
                <a:uFill>
                  <a:noFill/>
                </a:uFill>
                <a:hlinkClick r:id="rId6">
                  <a:extLst>
                    <a:ext uri="{A12FA001-AC4F-418D-AE19-62706E023703}">
                      <ahyp:hlinkClr val="tx"/>
                    </a:ext>
                  </a:extLst>
                </a:hlinkClick>
              </a:rPr>
              <a:t>Μιλήσιοι</a:t>
            </a:r>
            <a:r>
              <a:rPr lang="el" sz="1350">
                <a:solidFill>
                  <a:srgbClr val="202122"/>
                </a:solidFill>
                <a:highlight>
                  <a:srgbClr val="FFFFFF"/>
                </a:highlight>
              </a:rPr>
              <a:t> εγκαθίστανται στην </a:t>
            </a:r>
            <a:r>
              <a:rPr lang="el" sz="1350">
                <a:solidFill>
                  <a:srgbClr val="BA0000"/>
                </a:solidFill>
                <a:highlight>
                  <a:srgbClr val="FFFFFF"/>
                </a:highlight>
                <a:uFill>
                  <a:noFill/>
                </a:uFill>
                <a:hlinkClick r:id="rId7">
                  <a:extLst>
                    <a:ext uri="{A12FA001-AC4F-418D-AE19-62706E023703}">
                      <ahyp:hlinkClr val="tx"/>
                    </a:ext>
                  </a:extLst>
                </a:hlinkClick>
              </a:rPr>
              <a:t>Αιγιάλη</a:t>
            </a:r>
            <a:r>
              <a:rPr lang="el" sz="1350">
                <a:solidFill>
                  <a:srgbClr val="202122"/>
                </a:solidFill>
                <a:highlight>
                  <a:srgbClr val="FFFFFF"/>
                </a:highlight>
              </a:rPr>
              <a:t>, κοντά στο σημερινό χωριό </a:t>
            </a:r>
            <a:r>
              <a:rPr lang="el" sz="1350">
                <a:solidFill>
                  <a:srgbClr val="0645AD"/>
                </a:solidFill>
                <a:highlight>
                  <a:srgbClr val="FFFFFF"/>
                </a:highlight>
                <a:uFill>
                  <a:noFill/>
                </a:uFill>
                <a:hlinkClick r:id="rId8">
                  <a:extLst>
                    <a:ext uri="{A12FA001-AC4F-418D-AE19-62706E023703}">
                      <ahyp:hlinkClr val="tx"/>
                    </a:ext>
                  </a:extLst>
                </a:hlinkClick>
              </a:rPr>
              <a:t>Θολάρια</a:t>
            </a:r>
            <a:r>
              <a:rPr lang="el" sz="1350">
                <a:solidFill>
                  <a:srgbClr val="202122"/>
                </a:solidFill>
                <a:highlight>
                  <a:srgbClr val="FFFFFF"/>
                </a:highlight>
              </a:rPr>
              <a:t>. Αυτές ήταν κατά την αρχαιότητα οι σπουδαιότερες πόλεις του νησιού. Στους Ρωμαϊκούς χρόνους θα είναι τόπος εξορίας: επί </a:t>
            </a:r>
            <a:r>
              <a:rPr lang="el" sz="1350">
                <a:solidFill>
                  <a:srgbClr val="0645AD"/>
                </a:solidFill>
                <a:highlight>
                  <a:srgbClr val="FFFFFF"/>
                </a:highlight>
                <a:uFill>
                  <a:noFill/>
                </a:uFill>
                <a:hlinkClick r:id="rId9">
                  <a:extLst>
                    <a:ext uri="{A12FA001-AC4F-418D-AE19-62706E023703}">
                      <ahyp:hlinkClr val="tx"/>
                    </a:ext>
                  </a:extLst>
                </a:hlinkClick>
              </a:rPr>
              <a:t>Τιβερίου</a:t>
            </a:r>
            <a:r>
              <a:rPr lang="el" sz="1350">
                <a:solidFill>
                  <a:srgbClr val="202122"/>
                </a:solidFill>
                <a:highlight>
                  <a:srgbClr val="FFFFFF"/>
                </a:highlight>
              </a:rPr>
              <a:t>, το 23 μ.Χ. θα εξοριστεί ο Βέβιος Σειρήνος, ανθύπατος της </a:t>
            </a:r>
            <a:r>
              <a:rPr lang="el" sz="1350">
                <a:solidFill>
                  <a:srgbClr val="0645AD"/>
                </a:solidFill>
                <a:highlight>
                  <a:srgbClr val="FFFFFF"/>
                </a:highlight>
                <a:uFill>
                  <a:noFill/>
                </a:uFill>
                <a:hlinkClick r:id="rId10">
                  <a:extLst>
                    <a:ext uri="{A12FA001-AC4F-418D-AE19-62706E023703}">
                      <ahyp:hlinkClr val="tx"/>
                    </a:ext>
                  </a:extLst>
                </a:hlinkClick>
              </a:rPr>
              <a:t>Ισπανίας</a:t>
            </a:r>
            <a:r>
              <a:rPr lang="el" sz="1350">
                <a:solidFill>
                  <a:srgbClr val="202122"/>
                </a:solidFill>
                <a:highlight>
                  <a:srgbClr val="FFFFFF"/>
                </a:highlight>
              </a:rPr>
              <a:t>.</a:t>
            </a:r>
            <a:r>
              <a:rPr baseline="30000" lang="el" sz="1350">
                <a:solidFill>
                  <a:srgbClr val="0645AD"/>
                </a:solidFill>
                <a:highlight>
                  <a:srgbClr val="FFFFFF"/>
                </a:highlight>
                <a:uFill>
                  <a:noFill/>
                </a:uFill>
                <a:hlinkClick r:id="rId11">
                  <a:extLst>
                    <a:ext uri="{A12FA001-AC4F-418D-AE19-62706E023703}">
                      <ahyp:hlinkClr val="tx"/>
                    </a:ext>
                  </a:extLst>
                </a:hlinkClick>
              </a:rPr>
              <a:t>[1]</a:t>
            </a:r>
            <a:r>
              <a:rPr baseline="30000" lang="el" sz="1350">
                <a:solidFill>
                  <a:srgbClr val="0645AD"/>
                </a:solidFill>
                <a:highlight>
                  <a:srgbClr val="FFFFFF"/>
                </a:highlight>
                <a:uFill>
                  <a:noFill/>
                </a:uFill>
                <a:hlinkClick r:id="rId12">
                  <a:extLst>
                    <a:ext uri="{A12FA001-AC4F-418D-AE19-62706E023703}">
                      <ahyp:hlinkClr val="tx"/>
                    </a:ext>
                  </a:extLst>
                </a:hlinkClick>
              </a:rPr>
              <a:t>[2]</a:t>
            </a:r>
            <a:r>
              <a:rPr lang="el" sz="1350">
                <a:solidFill>
                  <a:srgbClr val="202122"/>
                </a:solidFill>
                <a:highlight>
                  <a:srgbClr val="FFFFFF"/>
                </a:highlight>
              </a:rPr>
              <a:t> Τα βυζαντινά χρόνια δέχεται επιδρομές Πειρατών ενώ ιδρύεται </a:t>
            </a:r>
            <a:r>
              <a:rPr lang="el" sz="1350">
                <a:solidFill>
                  <a:srgbClr val="0645AD"/>
                </a:solidFill>
                <a:highlight>
                  <a:srgbClr val="FFFFFF"/>
                </a:highlight>
                <a:uFill>
                  <a:noFill/>
                </a:uFill>
                <a:hlinkClick r:id="rId13">
                  <a:extLst>
                    <a:ext uri="{A12FA001-AC4F-418D-AE19-62706E023703}">
                      <ahyp:hlinkClr val="tx"/>
                    </a:ext>
                  </a:extLst>
                </a:hlinkClick>
              </a:rPr>
              <a:t>η μονή της Παναγίας της Χοζοβιώτισσας</a:t>
            </a:r>
            <a:r>
              <a:rPr lang="el" sz="1350">
                <a:solidFill>
                  <a:srgbClr val="202122"/>
                </a:solidFill>
                <a:highlight>
                  <a:srgbClr val="FFFFFF"/>
                </a:highlight>
              </a:rPr>
              <a:t>. Το 1207 την καταλαμβάνει ο </a:t>
            </a:r>
            <a:r>
              <a:rPr lang="el" sz="1350">
                <a:solidFill>
                  <a:srgbClr val="0645AD"/>
                </a:solidFill>
                <a:highlight>
                  <a:srgbClr val="FFFFFF"/>
                </a:highlight>
                <a:uFill>
                  <a:noFill/>
                </a:uFill>
                <a:hlinkClick r:id="rId14">
                  <a:extLst>
                    <a:ext uri="{A12FA001-AC4F-418D-AE19-62706E023703}">
                      <ahyp:hlinkClr val="tx"/>
                    </a:ext>
                  </a:extLst>
                </a:hlinkClick>
              </a:rPr>
              <a:t>Μάρκος Σανούδος</a:t>
            </a:r>
            <a:r>
              <a:rPr lang="el" sz="1350">
                <a:solidFill>
                  <a:srgbClr val="202122"/>
                </a:solidFill>
                <a:highlight>
                  <a:srgbClr val="FFFFFF"/>
                </a:highlight>
              </a:rPr>
              <a:t> και ξεκινά η περίοδος της Λατινοκρατίας έως το 1537 οπότε επέδραμε ο </a:t>
            </a:r>
            <a:r>
              <a:rPr lang="el" sz="1350">
                <a:solidFill>
                  <a:srgbClr val="0645AD"/>
                </a:solidFill>
                <a:highlight>
                  <a:srgbClr val="FFFFFF"/>
                </a:highlight>
                <a:uFill>
                  <a:noFill/>
                </a:uFill>
                <a:hlinkClick r:id="rId15">
                  <a:extLst>
                    <a:ext uri="{A12FA001-AC4F-418D-AE19-62706E023703}">
                      <ahyp:hlinkClr val="tx"/>
                    </a:ext>
                  </a:extLst>
                </a:hlinkClick>
              </a:rPr>
              <a:t>Χαιρεντίν Μπαρμπαρόσα</a:t>
            </a:r>
            <a:r>
              <a:rPr lang="el" sz="1350">
                <a:solidFill>
                  <a:srgbClr val="202122"/>
                </a:solidFill>
                <a:highlight>
                  <a:srgbClr val="FFFFFF"/>
                </a:highlight>
              </a:rPr>
              <a:t> και την έθεσε υπο Οθωμανική κυριαρχία (1537-1824). Οι Αμοργιανοί ασκούσαν την πειρατεία συστηματικά. Το νησί έχει την ιδιαιτερότητα να διατηρεί μεγάλο πλήθος επιφανών βυζαντινών επωνύμων. Μετά την επανάσταση του 1821 ενσωματώθηκε στο νεοσύστατο Ελληνικό κράτος ενώ λίγα χρόνια αργότερα η Αμοργός χρησιμοποιήθηκε πάλι ως τόπος εξορίας. Την περίοδο της κατοχής από τις δυνάμεις του Άξονα εντάσσεται αρχικά στην Ιταλική διοίκηση ενώ από το 1943 την διαδέχεται η Γερμανική έως την απελευθέρωση το 1944. Η φήμη του νησιού εκτοξεύτηκε με την προβολή της ταινίας "</a:t>
            </a:r>
            <a:r>
              <a:rPr i="1" lang="el" sz="1350">
                <a:solidFill>
                  <a:srgbClr val="0645AD"/>
                </a:solidFill>
                <a:highlight>
                  <a:srgbClr val="FFFFFF"/>
                </a:highlight>
                <a:uFill>
                  <a:noFill/>
                </a:uFill>
                <a:hlinkClick r:id="rId16">
                  <a:extLst>
                    <a:ext uri="{A12FA001-AC4F-418D-AE19-62706E023703}">
                      <ahyp:hlinkClr val="tx"/>
                    </a:ext>
                  </a:extLst>
                </a:hlinkClick>
              </a:rPr>
              <a:t>Tο Απέραντο Γαλάζιο</a:t>
            </a:r>
            <a:r>
              <a:rPr lang="el" sz="1350">
                <a:solidFill>
                  <a:srgbClr val="202122"/>
                </a:solidFill>
                <a:highlight>
                  <a:srgbClr val="FFFFFF"/>
                </a:highlight>
              </a:rPr>
              <a:t>" (Le Grand Bleu) σε σκηνοθεσία του Λυκ Μπεσόν η οποία γυρίστηκε κατά μεγάλο μέρος στην Αμοργό. Η Αμοργός αποτέλεσε και το πρώτο μέρος στην Ευρώπη που φιλοξένησε διεθνή κινηματογραφική παραγωγή, μετά την παγκόσμια </a:t>
            </a:r>
            <a:r>
              <a:rPr lang="el" sz="1350">
                <a:solidFill>
                  <a:srgbClr val="0645AD"/>
                </a:solidFill>
                <a:highlight>
                  <a:srgbClr val="FFFFFF"/>
                </a:highlight>
                <a:uFill>
                  <a:noFill/>
                </a:uFill>
                <a:hlinkClick r:id="rId17">
                  <a:extLst>
                    <a:ext uri="{A12FA001-AC4F-418D-AE19-62706E023703}">
                      <ahyp:hlinkClr val="tx"/>
                    </a:ext>
                  </a:extLst>
                </a:hlinkClick>
              </a:rPr>
              <a:t>πανδημία του κορονοϊού το 2020</a:t>
            </a:r>
            <a:r>
              <a:rPr lang="el" sz="1350">
                <a:solidFill>
                  <a:srgbClr val="202122"/>
                </a:solidFill>
                <a:highlight>
                  <a:srgbClr val="FFFFFF"/>
                </a:highlight>
              </a:rPr>
              <a:t>.</a:t>
            </a:r>
            <a:r>
              <a:rPr baseline="30000" lang="el" sz="1350">
                <a:solidFill>
                  <a:srgbClr val="0645AD"/>
                </a:solidFill>
                <a:highlight>
                  <a:srgbClr val="FFFFFF"/>
                </a:highlight>
                <a:uFill>
                  <a:noFill/>
                </a:uFill>
                <a:hlinkClick r:id="rId18">
                  <a:extLst>
                    <a:ext uri="{A12FA001-AC4F-418D-AE19-62706E023703}">
                      <ahyp:hlinkClr val="tx"/>
                    </a:ext>
                  </a:extLst>
                </a:hlinkClick>
              </a:rPr>
              <a:t>[3]</a:t>
            </a:r>
            <a:endParaRPr baseline="30000" sz="1350">
              <a:solidFill>
                <a:srgbClr val="0645AD"/>
              </a:solidFill>
              <a:highlight>
                <a:srgbClr val="FFFFFF"/>
              </a:highlight>
            </a:endParaRPr>
          </a:p>
          <a:p>
            <a:pPr indent="0" lvl="0" marL="0" rtl="0" algn="l">
              <a:lnSpc>
                <a:spcPct val="115000"/>
              </a:lnSpc>
              <a:spcBef>
                <a:spcPts val="400"/>
              </a:spcBef>
              <a:spcAft>
                <a:spcPts val="0"/>
              </a:spcAft>
              <a:buNone/>
            </a:pPr>
            <a:r>
              <a:t/>
            </a:r>
            <a:endParaRPr>
              <a:solidFill>
                <a:schemeClr val="dk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4C2F4"/>
        </a:solidFill>
      </p:bgPr>
    </p:bg>
    <p:spTree>
      <p:nvGrpSpPr>
        <p:cNvPr id="83" name="Shape 83"/>
        <p:cNvGrpSpPr/>
        <p:nvPr/>
      </p:nvGrpSpPr>
      <p:grpSpPr>
        <a:xfrm>
          <a:off x="0" y="0"/>
          <a:ext cx="0" cy="0"/>
          <a:chOff x="0" y="0"/>
          <a:chExt cx="0" cy="0"/>
        </a:xfrm>
      </p:grpSpPr>
      <p:sp>
        <p:nvSpPr>
          <p:cNvPr id="84" name="Google Shape;84;p18"/>
          <p:cNvSpPr txBox="1"/>
          <p:nvPr/>
        </p:nvSpPr>
        <p:spPr>
          <a:xfrm>
            <a:off x="2413975" y="284000"/>
            <a:ext cx="46386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l"/>
              <a:t>           </a:t>
            </a:r>
            <a:r>
              <a:rPr lang="el" sz="1700"/>
              <a:t>ΑΞΙΟΘΕΑΤΑ  -  ΜΟΥΣΕΙΑ</a:t>
            </a:r>
            <a:endParaRPr sz="1700"/>
          </a:p>
        </p:txBody>
      </p:sp>
      <p:pic>
        <p:nvPicPr>
          <p:cNvPr id="85" name="Google Shape;85;p18"/>
          <p:cNvPicPr preferRelativeResize="0"/>
          <p:nvPr/>
        </p:nvPicPr>
        <p:blipFill>
          <a:blip r:embed="rId3">
            <a:alphaModFix/>
          </a:blip>
          <a:stretch>
            <a:fillRect/>
          </a:stretch>
        </p:blipFill>
        <p:spPr>
          <a:xfrm>
            <a:off x="152400" y="882800"/>
            <a:ext cx="7894176" cy="41083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4C2F4"/>
        </a:solidFill>
      </p:bgPr>
    </p:bg>
    <p:spTree>
      <p:nvGrpSpPr>
        <p:cNvPr id="89" name="Shape 89"/>
        <p:cNvGrpSpPr/>
        <p:nvPr/>
      </p:nvGrpSpPr>
      <p:grpSpPr>
        <a:xfrm>
          <a:off x="0" y="0"/>
          <a:ext cx="0" cy="0"/>
          <a:chOff x="0" y="0"/>
          <a:chExt cx="0" cy="0"/>
        </a:xfrm>
      </p:grpSpPr>
      <p:pic>
        <p:nvPicPr>
          <p:cNvPr id="90" name="Google Shape;90;p19"/>
          <p:cNvPicPr preferRelativeResize="0"/>
          <p:nvPr/>
        </p:nvPicPr>
        <p:blipFill>
          <a:blip r:embed="rId3">
            <a:alphaModFix/>
          </a:blip>
          <a:stretch>
            <a:fillRect/>
          </a:stretch>
        </p:blipFill>
        <p:spPr>
          <a:xfrm>
            <a:off x="152400" y="152400"/>
            <a:ext cx="7741920" cy="48387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4C2F4"/>
        </a:solidFill>
      </p:bgPr>
    </p:bg>
    <p:spTree>
      <p:nvGrpSpPr>
        <p:cNvPr id="94" name="Shape 94"/>
        <p:cNvGrpSpPr/>
        <p:nvPr/>
      </p:nvGrpSpPr>
      <p:grpSpPr>
        <a:xfrm>
          <a:off x="0" y="0"/>
          <a:ext cx="0" cy="0"/>
          <a:chOff x="0" y="0"/>
          <a:chExt cx="0" cy="0"/>
        </a:xfrm>
      </p:grpSpPr>
      <p:pic>
        <p:nvPicPr>
          <p:cNvPr id="95" name="Google Shape;95;p20"/>
          <p:cNvPicPr preferRelativeResize="0"/>
          <p:nvPr/>
        </p:nvPicPr>
        <p:blipFill>
          <a:blip r:embed="rId3">
            <a:alphaModFix/>
          </a:blip>
          <a:stretch>
            <a:fillRect/>
          </a:stretch>
        </p:blipFill>
        <p:spPr>
          <a:xfrm>
            <a:off x="152400" y="152400"/>
            <a:ext cx="8430624" cy="48386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4C2F4"/>
        </a:solidFill>
      </p:bgPr>
    </p:bg>
    <p:spTree>
      <p:nvGrpSpPr>
        <p:cNvPr id="99" name="Shape 99"/>
        <p:cNvGrpSpPr/>
        <p:nvPr/>
      </p:nvGrpSpPr>
      <p:grpSpPr>
        <a:xfrm>
          <a:off x="0" y="0"/>
          <a:ext cx="0" cy="0"/>
          <a:chOff x="0" y="0"/>
          <a:chExt cx="0" cy="0"/>
        </a:xfrm>
      </p:grpSpPr>
      <p:pic>
        <p:nvPicPr>
          <p:cNvPr id="100" name="Google Shape;100;p21"/>
          <p:cNvPicPr preferRelativeResize="0"/>
          <p:nvPr/>
        </p:nvPicPr>
        <p:blipFill>
          <a:blip r:embed="rId3">
            <a:alphaModFix/>
          </a:blip>
          <a:stretch>
            <a:fillRect/>
          </a:stretch>
        </p:blipFill>
        <p:spPr>
          <a:xfrm>
            <a:off x="883550" y="304800"/>
            <a:ext cx="7527526" cy="48387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