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59" r:id="rId3"/>
    <p:sldId id="256" r:id="rId4"/>
    <p:sldId id="257" r:id="rId5"/>
    <p:sldId id="258" r:id="rId6"/>
    <p:sldId id="260" r:id="rId7"/>
    <p:sldId id="261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9A29AF-ADBA-4E24-8EBE-1697577C228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B6BFD21-220A-443B-B71F-8EC21BD6A4D5}">
      <dgm:prSet phldrT="[Κείμενο]"/>
      <dgm:spPr/>
      <dgm:t>
        <a:bodyPr/>
        <a:lstStyle/>
        <a:p>
          <a:r>
            <a:rPr lang="el-GR" dirty="0" smtClean="0"/>
            <a:t>Πομπός</a:t>
          </a:r>
          <a:endParaRPr lang="el-GR" dirty="0"/>
        </a:p>
      </dgm:t>
    </dgm:pt>
    <dgm:pt modelId="{1EC06992-A300-4EC1-AE32-948D16B7447B}" type="parTrans" cxnId="{AC6B8B78-FC54-4BAE-97D1-642C78352797}">
      <dgm:prSet/>
      <dgm:spPr/>
      <dgm:t>
        <a:bodyPr/>
        <a:lstStyle/>
        <a:p>
          <a:endParaRPr lang="el-GR"/>
        </a:p>
      </dgm:t>
    </dgm:pt>
    <dgm:pt modelId="{174282A9-FA83-404C-B1FB-F47D0278A0AC}" type="sibTrans" cxnId="{AC6B8B78-FC54-4BAE-97D1-642C78352797}">
      <dgm:prSet/>
      <dgm:spPr/>
      <dgm:t>
        <a:bodyPr/>
        <a:lstStyle/>
        <a:p>
          <a:endParaRPr lang="el-GR"/>
        </a:p>
      </dgm:t>
    </dgm:pt>
    <dgm:pt modelId="{8FDD080F-0189-4F6E-8DD2-00C8ACA9812A}">
      <dgm:prSet phldrT="[Κείμενο]"/>
      <dgm:spPr/>
      <dgm:t>
        <a:bodyPr/>
        <a:lstStyle/>
        <a:p>
          <a:r>
            <a:rPr lang="el-GR" dirty="0" smtClean="0"/>
            <a:t>Μήνυμα</a:t>
          </a:r>
          <a:endParaRPr lang="el-GR" dirty="0"/>
        </a:p>
      </dgm:t>
    </dgm:pt>
    <dgm:pt modelId="{4B79FB84-C5E9-4C3D-B2CC-5E59BE14C3D0}" type="parTrans" cxnId="{BA2C4441-D380-4B5C-81AD-EAE22B304C3B}">
      <dgm:prSet/>
      <dgm:spPr/>
      <dgm:t>
        <a:bodyPr/>
        <a:lstStyle/>
        <a:p>
          <a:endParaRPr lang="el-GR"/>
        </a:p>
      </dgm:t>
    </dgm:pt>
    <dgm:pt modelId="{C60DE670-2B95-4928-9D32-9B151F328553}" type="sibTrans" cxnId="{BA2C4441-D380-4B5C-81AD-EAE22B304C3B}">
      <dgm:prSet/>
      <dgm:spPr/>
      <dgm:t>
        <a:bodyPr/>
        <a:lstStyle/>
        <a:p>
          <a:endParaRPr lang="el-GR"/>
        </a:p>
      </dgm:t>
    </dgm:pt>
    <dgm:pt modelId="{314463B0-CE93-4DE0-8265-8F40DBEF5D70}">
      <dgm:prSet phldrT="[Κείμενο]"/>
      <dgm:spPr/>
      <dgm:t>
        <a:bodyPr/>
        <a:lstStyle/>
        <a:p>
          <a:r>
            <a:rPr lang="el-GR" dirty="0" smtClean="0"/>
            <a:t>Μέσο</a:t>
          </a:r>
          <a:endParaRPr lang="el-GR" dirty="0"/>
        </a:p>
      </dgm:t>
    </dgm:pt>
    <dgm:pt modelId="{CC45EA3F-DE0E-4CC1-B611-2F33AC19BD45}" type="parTrans" cxnId="{B6C1B03A-D1EE-4A95-B50C-9368703BC67A}">
      <dgm:prSet/>
      <dgm:spPr/>
      <dgm:t>
        <a:bodyPr/>
        <a:lstStyle/>
        <a:p>
          <a:endParaRPr lang="el-GR"/>
        </a:p>
      </dgm:t>
    </dgm:pt>
    <dgm:pt modelId="{F2C8D827-21E3-4A24-B15C-286CE666E905}" type="sibTrans" cxnId="{B6C1B03A-D1EE-4A95-B50C-9368703BC67A}">
      <dgm:prSet/>
      <dgm:spPr/>
      <dgm:t>
        <a:bodyPr/>
        <a:lstStyle/>
        <a:p>
          <a:endParaRPr lang="el-GR"/>
        </a:p>
      </dgm:t>
    </dgm:pt>
    <dgm:pt modelId="{408F0A05-DCB3-4E62-9BE7-AAD5ACA1A1C6}">
      <dgm:prSet phldrT="[Κείμενο]"/>
      <dgm:spPr/>
      <dgm:t>
        <a:bodyPr/>
        <a:lstStyle/>
        <a:p>
          <a:r>
            <a:rPr lang="el-GR" dirty="0" smtClean="0"/>
            <a:t>Δέκτης</a:t>
          </a:r>
          <a:endParaRPr lang="el-GR" dirty="0"/>
        </a:p>
      </dgm:t>
    </dgm:pt>
    <dgm:pt modelId="{78FEFB25-CB87-453A-ACA1-C42A19696C52}" type="parTrans" cxnId="{8BEB8098-5674-475E-8C14-E813198B3BF9}">
      <dgm:prSet/>
      <dgm:spPr/>
      <dgm:t>
        <a:bodyPr/>
        <a:lstStyle/>
        <a:p>
          <a:endParaRPr lang="el-GR"/>
        </a:p>
      </dgm:t>
    </dgm:pt>
    <dgm:pt modelId="{EEACA883-A141-4AE4-B468-9AED08983796}" type="sibTrans" cxnId="{8BEB8098-5674-475E-8C14-E813198B3BF9}">
      <dgm:prSet/>
      <dgm:spPr/>
      <dgm:t>
        <a:bodyPr/>
        <a:lstStyle/>
        <a:p>
          <a:endParaRPr lang="el-GR"/>
        </a:p>
      </dgm:t>
    </dgm:pt>
    <dgm:pt modelId="{0AE27E39-9F20-4AAC-8742-200DD242A319}" type="pres">
      <dgm:prSet presAssocID="{5F9A29AF-ADBA-4E24-8EBE-1697577C2280}" presName="CompostProcess" presStyleCnt="0">
        <dgm:presLayoutVars>
          <dgm:dir/>
          <dgm:resizeHandles val="exact"/>
        </dgm:presLayoutVars>
      </dgm:prSet>
      <dgm:spPr/>
    </dgm:pt>
    <dgm:pt modelId="{BEB5166A-2F38-4046-9738-B8A8636800A4}" type="pres">
      <dgm:prSet presAssocID="{5F9A29AF-ADBA-4E24-8EBE-1697577C2280}" presName="arrow" presStyleLbl="bgShp" presStyleIdx="0" presStyleCnt="1"/>
      <dgm:spPr/>
    </dgm:pt>
    <dgm:pt modelId="{B0724F21-C84E-4A16-B903-5E7C8823FC1A}" type="pres">
      <dgm:prSet presAssocID="{5F9A29AF-ADBA-4E24-8EBE-1697577C2280}" presName="linearProcess" presStyleCnt="0"/>
      <dgm:spPr/>
    </dgm:pt>
    <dgm:pt modelId="{54A768AA-5762-4CB0-B6CF-5714F7127A0C}" type="pres">
      <dgm:prSet presAssocID="{5B6BFD21-220A-443B-B71F-8EC21BD6A4D5}" presName="textNode" presStyleLbl="node1" presStyleIdx="0" presStyleCnt="4">
        <dgm:presLayoutVars>
          <dgm:bulletEnabled val="1"/>
        </dgm:presLayoutVars>
      </dgm:prSet>
      <dgm:spPr/>
    </dgm:pt>
    <dgm:pt modelId="{E3B5D10D-8928-4D05-AF35-EA8534BCCFB6}" type="pres">
      <dgm:prSet presAssocID="{174282A9-FA83-404C-B1FB-F47D0278A0AC}" presName="sibTrans" presStyleCnt="0"/>
      <dgm:spPr/>
    </dgm:pt>
    <dgm:pt modelId="{1CCFDC38-2BAC-4112-A00F-7462A42F8E09}" type="pres">
      <dgm:prSet presAssocID="{8FDD080F-0189-4F6E-8DD2-00C8ACA9812A}" presName="textNode" presStyleLbl="node1" presStyleIdx="1" presStyleCnt="4">
        <dgm:presLayoutVars>
          <dgm:bulletEnabled val="1"/>
        </dgm:presLayoutVars>
      </dgm:prSet>
      <dgm:spPr/>
    </dgm:pt>
    <dgm:pt modelId="{57416883-274E-4DD8-A8F5-D983D6CEA37D}" type="pres">
      <dgm:prSet presAssocID="{C60DE670-2B95-4928-9D32-9B151F328553}" presName="sibTrans" presStyleCnt="0"/>
      <dgm:spPr/>
    </dgm:pt>
    <dgm:pt modelId="{A3A3A342-BB35-4902-971C-497D5718E522}" type="pres">
      <dgm:prSet presAssocID="{314463B0-CE93-4DE0-8265-8F40DBEF5D70}" presName="textNode" presStyleLbl="node1" presStyleIdx="2" presStyleCnt="4">
        <dgm:presLayoutVars>
          <dgm:bulletEnabled val="1"/>
        </dgm:presLayoutVars>
      </dgm:prSet>
      <dgm:spPr/>
    </dgm:pt>
    <dgm:pt modelId="{424C9595-67CD-4E97-A004-0E1A7CD03559}" type="pres">
      <dgm:prSet presAssocID="{F2C8D827-21E3-4A24-B15C-286CE666E905}" presName="sibTrans" presStyleCnt="0"/>
      <dgm:spPr/>
    </dgm:pt>
    <dgm:pt modelId="{316EAD13-CA06-4F27-BA1A-38F830F3A1A9}" type="pres">
      <dgm:prSet presAssocID="{408F0A05-DCB3-4E62-9BE7-AAD5ACA1A1C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AC6B8B78-FC54-4BAE-97D1-642C78352797}" srcId="{5F9A29AF-ADBA-4E24-8EBE-1697577C2280}" destId="{5B6BFD21-220A-443B-B71F-8EC21BD6A4D5}" srcOrd="0" destOrd="0" parTransId="{1EC06992-A300-4EC1-AE32-948D16B7447B}" sibTransId="{174282A9-FA83-404C-B1FB-F47D0278A0AC}"/>
    <dgm:cxn modelId="{BA2C4441-D380-4B5C-81AD-EAE22B304C3B}" srcId="{5F9A29AF-ADBA-4E24-8EBE-1697577C2280}" destId="{8FDD080F-0189-4F6E-8DD2-00C8ACA9812A}" srcOrd="1" destOrd="0" parTransId="{4B79FB84-C5E9-4C3D-B2CC-5E59BE14C3D0}" sibTransId="{C60DE670-2B95-4928-9D32-9B151F328553}"/>
    <dgm:cxn modelId="{412BA46D-07B1-40E8-AC06-D45ADFEE2929}" type="presOf" srcId="{5F9A29AF-ADBA-4E24-8EBE-1697577C2280}" destId="{0AE27E39-9F20-4AAC-8742-200DD242A319}" srcOrd="0" destOrd="0" presId="urn:microsoft.com/office/officeart/2005/8/layout/hProcess9"/>
    <dgm:cxn modelId="{8BEB8098-5674-475E-8C14-E813198B3BF9}" srcId="{5F9A29AF-ADBA-4E24-8EBE-1697577C2280}" destId="{408F0A05-DCB3-4E62-9BE7-AAD5ACA1A1C6}" srcOrd="3" destOrd="0" parTransId="{78FEFB25-CB87-453A-ACA1-C42A19696C52}" sibTransId="{EEACA883-A141-4AE4-B468-9AED08983796}"/>
    <dgm:cxn modelId="{AC6162CB-8567-4398-B9F9-54B356025522}" type="presOf" srcId="{8FDD080F-0189-4F6E-8DD2-00C8ACA9812A}" destId="{1CCFDC38-2BAC-4112-A00F-7462A42F8E09}" srcOrd="0" destOrd="0" presId="urn:microsoft.com/office/officeart/2005/8/layout/hProcess9"/>
    <dgm:cxn modelId="{691D5D57-CBCA-44D3-A725-BD447A9CF436}" type="presOf" srcId="{314463B0-CE93-4DE0-8265-8F40DBEF5D70}" destId="{A3A3A342-BB35-4902-971C-497D5718E522}" srcOrd="0" destOrd="0" presId="urn:microsoft.com/office/officeart/2005/8/layout/hProcess9"/>
    <dgm:cxn modelId="{B6C1B03A-D1EE-4A95-B50C-9368703BC67A}" srcId="{5F9A29AF-ADBA-4E24-8EBE-1697577C2280}" destId="{314463B0-CE93-4DE0-8265-8F40DBEF5D70}" srcOrd="2" destOrd="0" parTransId="{CC45EA3F-DE0E-4CC1-B611-2F33AC19BD45}" sibTransId="{F2C8D827-21E3-4A24-B15C-286CE666E905}"/>
    <dgm:cxn modelId="{1D4FE9DB-C059-4605-A41A-F12CE5F44DBD}" type="presOf" srcId="{5B6BFD21-220A-443B-B71F-8EC21BD6A4D5}" destId="{54A768AA-5762-4CB0-B6CF-5714F7127A0C}" srcOrd="0" destOrd="0" presId="urn:microsoft.com/office/officeart/2005/8/layout/hProcess9"/>
    <dgm:cxn modelId="{742685DC-B04F-409C-A828-CB0AA37B9ADF}" type="presOf" srcId="{408F0A05-DCB3-4E62-9BE7-AAD5ACA1A1C6}" destId="{316EAD13-CA06-4F27-BA1A-38F830F3A1A9}" srcOrd="0" destOrd="0" presId="urn:microsoft.com/office/officeart/2005/8/layout/hProcess9"/>
    <dgm:cxn modelId="{04AD1A8E-B78C-49A7-9F5D-2142F2B859A2}" type="presParOf" srcId="{0AE27E39-9F20-4AAC-8742-200DD242A319}" destId="{BEB5166A-2F38-4046-9738-B8A8636800A4}" srcOrd="0" destOrd="0" presId="urn:microsoft.com/office/officeart/2005/8/layout/hProcess9"/>
    <dgm:cxn modelId="{8A8B9FE4-C869-440E-B55B-959FA359CB81}" type="presParOf" srcId="{0AE27E39-9F20-4AAC-8742-200DD242A319}" destId="{B0724F21-C84E-4A16-B903-5E7C8823FC1A}" srcOrd="1" destOrd="0" presId="urn:microsoft.com/office/officeart/2005/8/layout/hProcess9"/>
    <dgm:cxn modelId="{0E7D0E3D-C1DE-4338-B43F-43B5EA4104A6}" type="presParOf" srcId="{B0724F21-C84E-4A16-B903-5E7C8823FC1A}" destId="{54A768AA-5762-4CB0-B6CF-5714F7127A0C}" srcOrd="0" destOrd="0" presId="urn:microsoft.com/office/officeart/2005/8/layout/hProcess9"/>
    <dgm:cxn modelId="{EED82856-0A52-4CD1-906A-295E6539842E}" type="presParOf" srcId="{B0724F21-C84E-4A16-B903-5E7C8823FC1A}" destId="{E3B5D10D-8928-4D05-AF35-EA8534BCCFB6}" srcOrd="1" destOrd="0" presId="urn:microsoft.com/office/officeart/2005/8/layout/hProcess9"/>
    <dgm:cxn modelId="{10F8E2E4-313C-4296-B5C6-186773156375}" type="presParOf" srcId="{B0724F21-C84E-4A16-B903-5E7C8823FC1A}" destId="{1CCFDC38-2BAC-4112-A00F-7462A42F8E09}" srcOrd="2" destOrd="0" presId="urn:microsoft.com/office/officeart/2005/8/layout/hProcess9"/>
    <dgm:cxn modelId="{61E820CE-6E01-4AC6-8B07-5A9F9BDEC17F}" type="presParOf" srcId="{B0724F21-C84E-4A16-B903-5E7C8823FC1A}" destId="{57416883-274E-4DD8-A8F5-D983D6CEA37D}" srcOrd="3" destOrd="0" presId="urn:microsoft.com/office/officeart/2005/8/layout/hProcess9"/>
    <dgm:cxn modelId="{214BE2C8-3935-4B80-A21F-6D537F7DC639}" type="presParOf" srcId="{B0724F21-C84E-4A16-B903-5E7C8823FC1A}" destId="{A3A3A342-BB35-4902-971C-497D5718E522}" srcOrd="4" destOrd="0" presId="urn:microsoft.com/office/officeart/2005/8/layout/hProcess9"/>
    <dgm:cxn modelId="{0D0609AC-B972-4D56-8B06-E4E003569265}" type="presParOf" srcId="{B0724F21-C84E-4A16-B903-5E7C8823FC1A}" destId="{424C9595-67CD-4E97-A004-0E1A7CD03559}" srcOrd="5" destOrd="0" presId="urn:microsoft.com/office/officeart/2005/8/layout/hProcess9"/>
    <dgm:cxn modelId="{B6CE74FD-4888-47B3-BF96-5DA6254A46C7}" type="presParOf" srcId="{B0724F21-C84E-4A16-B903-5E7C8823FC1A}" destId="{316EAD13-CA06-4F27-BA1A-38F830F3A1A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17021-6F38-408B-AC4F-DA9D24E4BDF5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C1C4D239-5EB2-4F99-ACE7-B180DB54B22E}">
      <dgm:prSet phldrT="[Κείμενο]" custT="1"/>
      <dgm:spPr/>
      <dgm:t>
        <a:bodyPr/>
        <a:lstStyle/>
        <a:p>
          <a:r>
            <a:rPr lang="el-GR" sz="4800" dirty="0" smtClean="0"/>
            <a:t>ΤΙΤΛΟΣ</a:t>
          </a:r>
          <a:endParaRPr lang="el-GR" sz="4800" dirty="0"/>
        </a:p>
      </dgm:t>
    </dgm:pt>
    <dgm:pt modelId="{1B5B326B-FB2A-4C21-BAD7-391CD3E47EEE}" type="parTrans" cxnId="{E30C7C93-3ABC-480B-8A13-B711990F437B}">
      <dgm:prSet/>
      <dgm:spPr/>
      <dgm:t>
        <a:bodyPr/>
        <a:lstStyle/>
        <a:p>
          <a:endParaRPr lang="el-GR"/>
        </a:p>
      </dgm:t>
    </dgm:pt>
    <dgm:pt modelId="{B559F202-4C9F-448E-9A47-3E3C52BC0C51}" type="sibTrans" cxnId="{E30C7C93-3ABC-480B-8A13-B711990F437B}">
      <dgm:prSet/>
      <dgm:spPr/>
      <dgm:t>
        <a:bodyPr/>
        <a:lstStyle/>
        <a:p>
          <a:endParaRPr lang="el-GR"/>
        </a:p>
      </dgm:t>
    </dgm:pt>
    <dgm:pt modelId="{B6E7D69D-FAF5-4F51-AC2D-0848C442B8B2}">
      <dgm:prSet phldrT="[Κείμενο]" custT="1"/>
      <dgm:spPr/>
      <dgm:t>
        <a:bodyPr/>
        <a:lstStyle/>
        <a:p>
          <a:r>
            <a:rPr lang="el-GR" sz="4800" dirty="0" smtClean="0"/>
            <a:t>ΠΕΡΙΛΗΨΗ</a:t>
          </a:r>
          <a:endParaRPr lang="el-GR" sz="4800" dirty="0"/>
        </a:p>
      </dgm:t>
    </dgm:pt>
    <dgm:pt modelId="{2A7AA485-F4BF-4CD5-A208-C753EB1F3C0D}" type="parTrans" cxnId="{F3B08815-52EB-40EB-8AC2-A0FE113C8192}">
      <dgm:prSet/>
      <dgm:spPr/>
      <dgm:t>
        <a:bodyPr/>
        <a:lstStyle/>
        <a:p>
          <a:endParaRPr lang="el-GR"/>
        </a:p>
      </dgm:t>
    </dgm:pt>
    <dgm:pt modelId="{810C6E67-3BAE-4FB2-A7AF-338005F87470}" type="sibTrans" cxnId="{F3B08815-52EB-40EB-8AC2-A0FE113C8192}">
      <dgm:prSet/>
      <dgm:spPr/>
      <dgm:t>
        <a:bodyPr/>
        <a:lstStyle/>
        <a:p>
          <a:endParaRPr lang="el-GR"/>
        </a:p>
      </dgm:t>
    </dgm:pt>
    <dgm:pt modelId="{F3879D1C-1C61-43C5-BF91-70563C7C91A6}">
      <dgm:prSet phldrT="[Κείμενο]" custT="1"/>
      <dgm:spPr/>
      <dgm:t>
        <a:bodyPr/>
        <a:lstStyle/>
        <a:p>
          <a:r>
            <a:rPr lang="el-GR" sz="4000" dirty="0" smtClean="0"/>
            <a:t>ΑΝΑΛΥΣΗ</a:t>
          </a:r>
          <a:endParaRPr lang="el-GR" sz="4000" dirty="0"/>
        </a:p>
      </dgm:t>
    </dgm:pt>
    <dgm:pt modelId="{9D584BE6-7D12-4F70-924A-37DD9E68D686}" type="parTrans" cxnId="{71DFB9F6-C609-4B0D-BF1E-55221213106F}">
      <dgm:prSet/>
      <dgm:spPr/>
      <dgm:t>
        <a:bodyPr/>
        <a:lstStyle/>
        <a:p>
          <a:endParaRPr lang="el-GR"/>
        </a:p>
      </dgm:t>
    </dgm:pt>
    <dgm:pt modelId="{905244D9-9022-44F1-9D16-96940551373C}" type="sibTrans" cxnId="{71DFB9F6-C609-4B0D-BF1E-55221213106F}">
      <dgm:prSet/>
      <dgm:spPr/>
      <dgm:t>
        <a:bodyPr/>
        <a:lstStyle/>
        <a:p>
          <a:endParaRPr lang="el-GR"/>
        </a:p>
      </dgm:t>
    </dgm:pt>
    <dgm:pt modelId="{A3B7FE08-D8C2-4AA7-B7E2-BDD698A1145E}" type="pres">
      <dgm:prSet presAssocID="{A5617021-6F38-408B-AC4F-DA9D24E4BDF5}" presName="Name0" presStyleCnt="0">
        <dgm:presLayoutVars>
          <dgm:dir/>
          <dgm:animLvl val="lvl"/>
          <dgm:resizeHandles val="exact"/>
        </dgm:presLayoutVars>
      </dgm:prSet>
      <dgm:spPr/>
    </dgm:pt>
    <dgm:pt modelId="{55B96FB3-EB99-4049-8B04-4A72730BB60A}" type="pres">
      <dgm:prSet presAssocID="{C1C4D239-5EB2-4F99-ACE7-B180DB54B22E}" presName="Name8" presStyleCnt="0"/>
      <dgm:spPr/>
    </dgm:pt>
    <dgm:pt modelId="{AF1DD3B6-C461-4A33-BBD0-D73615B92CF9}" type="pres">
      <dgm:prSet presAssocID="{C1C4D239-5EB2-4F99-ACE7-B180DB54B22E}" presName="level" presStyleLbl="node1" presStyleIdx="0" presStyleCnt="3">
        <dgm:presLayoutVars>
          <dgm:chMax val="1"/>
          <dgm:bulletEnabled val="1"/>
        </dgm:presLayoutVars>
      </dgm:prSet>
      <dgm:spPr/>
    </dgm:pt>
    <dgm:pt modelId="{20691FC5-9F99-43A5-A0EE-4913FDBF9FB1}" type="pres">
      <dgm:prSet presAssocID="{C1C4D239-5EB2-4F99-ACE7-B180DB54B22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D51504D-0FD2-488C-945D-747B43A0C901}" type="pres">
      <dgm:prSet presAssocID="{B6E7D69D-FAF5-4F51-AC2D-0848C442B8B2}" presName="Name8" presStyleCnt="0"/>
      <dgm:spPr/>
    </dgm:pt>
    <dgm:pt modelId="{C3AF5A66-384B-467C-B2E3-C7EAE2703BDD}" type="pres">
      <dgm:prSet presAssocID="{B6E7D69D-FAF5-4F51-AC2D-0848C442B8B2}" presName="level" presStyleLbl="node1" presStyleIdx="1" presStyleCnt="3">
        <dgm:presLayoutVars>
          <dgm:chMax val="1"/>
          <dgm:bulletEnabled val="1"/>
        </dgm:presLayoutVars>
      </dgm:prSet>
      <dgm:spPr/>
    </dgm:pt>
    <dgm:pt modelId="{4F54BC34-B979-4B6E-A8BD-6ACC026736CD}" type="pres">
      <dgm:prSet presAssocID="{B6E7D69D-FAF5-4F51-AC2D-0848C442B8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DC60FAE-E22D-4094-ACBC-12A1F466410F}" type="pres">
      <dgm:prSet presAssocID="{F3879D1C-1C61-43C5-BF91-70563C7C91A6}" presName="Name8" presStyleCnt="0"/>
      <dgm:spPr/>
    </dgm:pt>
    <dgm:pt modelId="{5B5A87AF-16A5-4E53-8B0A-87C2A5A94773}" type="pres">
      <dgm:prSet presAssocID="{F3879D1C-1C61-43C5-BF91-70563C7C91A6}" presName="level" presStyleLbl="node1" presStyleIdx="2" presStyleCnt="3" custScaleY="363617">
        <dgm:presLayoutVars>
          <dgm:chMax val="1"/>
          <dgm:bulletEnabled val="1"/>
        </dgm:presLayoutVars>
      </dgm:prSet>
      <dgm:spPr/>
    </dgm:pt>
    <dgm:pt modelId="{6B399374-E2F8-4690-B8AA-3109B8F6BB7B}" type="pres">
      <dgm:prSet presAssocID="{F3879D1C-1C61-43C5-BF91-70563C7C91A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315B65D-37C8-40D5-9B53-3C774370AFB1}" type="presOf" srcId="{A5617021-6F38-408B-AC4F-DA9D24E4BDF5}" destId="{A3B7FE08-D8C2-4AA7-B7E2-BDD698A1145E}" srcOrd="0" destOrd="0" presId="urn:microsoft.com/office/officeart/2005/8/layout/pyramid3"/>
    <dgm:cxn modelId="{80973F22-1CCB-4545-8008-51CB1D0F278E}" type="presOf" srcId="{F3879D1C-1C61-43C5-BF91-70563C7C91A6}" destId="{5B5A87AF-16A5-4E53-8B0A-87C2A5A94773}" srcOrd="0" destOrd="0" presId="urn:microsoft.com/office/officeart/2005/8/layout/pyramid3"/>
    <dgm:cxn modelId="{2BBC6A78-38CB-4FF9-8B8C-82D247E6F816}" type="presOf" srcId="{C1C4D239-5EB2-4F99-ACE7-B180DB54B22E}" destId="{AF1DD3B6-C461-4A33-BBD0-D73615B92CF9}" srcOrd="0" destOrd="0" presId="urn:microsoft.com/office/officeart/2005/8/layout/pyramid3"/>
    <dgm:cxn modelId="{2BCCE782-3D0B-417F-A0D9-7EF2D618034D}" type="presOf" srcId="{F3879D1C-1C61-43C5-BF91-70563C7C91A6}" destId="{6B399374-E2F8-4690-B8AA-3109B8F6BB7B}" srcOrd="1" destOrd="0" presId="urn:microsoft.com/office/officeart/2005/8/layout/pyramid3"/>
    <dgm:cxn modelId="{11F6793D-EEF1-4C98-9B5B-B3066F931F3A}" type="presOf" srcId="{B6E7D69D-FAF5-4F51-AC2D-0848C442B8B2}" destId="{C3AF5A66-384B-467C-B2E3-C7EAE2703BDD}" srcOrd="0" destOrd="0" presId="urn:microsoft.com/office/officeart/2005/8/layout/pyramid3"/>
    <dgm:cxn modelId="{E30C7C93-3ABC-480B-8A13-B711990F437B}" srcId="{A5617021-6F38-408B-AC4F-DA9D24E4BDF5}" destId="{C1C4D239-5EB2-4F99-ACE7-B180DB54B22E}" srcOrd="0" destOrd="0" parTransId="{1B5B326B-FB2A-4C21-BAD7-391CD3E47EEE}" sibTransId="{B559F202-4C9F-448E-9A47-3E3C52BC0C51}"/>
    <dgm:cxn modelId="{71DFB9F6-C609-4B0D-BF1E-55221213106F}" srcId="{A5617021-6F38-408B-AC4F-DA9D24E4BDF5}" destId="{F3879D1C-1C61-43C5-BF91-70563C7C91A6}" srcOrd="2" destOrd="0" parTransId="{9D584BE6-7D12-4F70-924A-37DD9E68D686}" sibTransId="{905244D9-9022-44F1-9D16-96940551373C}"/>
    <dgm:cxn modelId="{F3B08815-52EB-40EB-8AC2-A0FE113C8192}" srcId="{A5617021-6F38-408B-AC4F-DA9D24E4BDF5}" destId="{B6E7D69D-FAF5-4F51-AC2D-0848C442B8B2}" srcOrd="1" destOrd="0" parTransId="{2A7AA485-F4BF-4CD5-A208-C753EB1F3C0D}" sibTransId="{810C6E67-3BAE-4FB2-A7AF-338005F87470}"/>
    <dgm:cxn modelId="{0B70BC0E-9398-440D-B32A-BE2808DA2449}" type="presOf" srcId="{B6E7D69D-FAF5-4F51-AC2D-0848C442B8B2}" destId="{4F54BC34-B979-4B6E-A8BD-6ACC026736CD}" srcOrd="1" destOrd="0" presId="urn:microsoft.com/office/officeart/2005/8/layout/pyramid3"/>
    <dgm:cxn modelId="{A7DD13E4-67C2-4180-931D-FC16315FDE51}" type="presOf" srcId="{C1C4D239-5EB2-4F99-ACE7-B180DB54B22E}" destId="{20691FC5-9F99-43A5-A0EE-4913FDBF9FB1}" srcOrd="1" destOrd="0" presId="urn:microsoft.com/office/officeart/2005/8/layout/pyramid3"/>
    <dgm:cxn modelId="{AD4944C9-829F-4718-817A-7AF3CEA0F8F9}" type="presParOf" srcId="{A3B7FE08-D8C2-4AA7-B7E2-BDD698A1145E}" destId="{55B96FB3-EB99-4049-8B04-4A72730BB60A}" srcOrd="0" destOrd="0" presId="urn:microsoft.com/office/officeart/2005/8/layout/pyramid3"/>
    <dgm:cxn modelId="{E2956D28-A6E0-4C7E-82C2-7EC85CD89F8F}" type="presParOf" srcId="{55B96FB3-EB99-4049-8B04-4A72730BB60A}" destId="{AF1DD3B6-C461-4A33-BBD0-D73615B92CF9}" srcOrd="0" destOrd="0" presId="urn:microsoft.com/office/officeart/2005/8/layout/pyramid3"/>
    <dgm:cxn modelId="{9B2F3C92-E921-48E9-AC7A-70331ACA53F5}" type="presParOf" srcId="{55B96FB3-EB99-4049-8B04-4A72730BB60A}" destId="{20691FC5-9F99-43A5-A0EE-4913FDBF9FB1}" srcOrd="1" destOrd="0" presId="urn:microsoft.com/office/officeart/2005/8/layout/pyramid3"/>
    <dgm:cxn modelId="{FC9BBC91-5ED1-4119-9FFC-99F3443F1CD2}" type="presParOf" srcId="{A3B7FE08-D8C2-4AA7-B7E2-BDD698A1145E}" destId="{ED51504D-0FD2-488C-945D-747B43A0C901}" srcOrd="1" destOrd="0" presId="urn:microsoft.com/office/officeart/2005/8/layout/pyramid3"/>
    <dgm:cxn modelId="{6BB9702A-020B-42B9-8FD4-264487EA762B}" type="presParOf" srcId="{ED51504D-0FD2-488C-945D-747B43A0C901}" destId="{C3AF5A66-384B-467C-B2E3-C7EAE2703BDD}" srcOrd="0" destOrd="0" presId="urn:microsoft.com/office/officeart/2005/8/layout/pyramid3"/>
    <dgm:cxn modelId="{A2AAFF55-33FD-438F-A895-CA9CC10F580E}" type="presParOf" srcId="{ED51504D-0FD2-488C-945D-747B43A0C901}" destId="{4F54BC34-B979-4B6E-A8BD-6ACC026736CD}" srcOrd="1" destOrd="0" presId="urn:microsoft.com/office/officeart/2005/8/layout/pyramid3"/>
    <dgm:cxn modelId="{72AF9535-227F-46F3-B07E-D0EB880D9865}" type="presParOf" srcId="{A3B7FE08-D8C2-4AA7-B7E2-BDD698A1145E}" destId="{7DC60FAE-E22D-4094-ACBC-12A1F466410F}" srcOrd="2" destOrd="0" presId="urn:microsoft.com/office/officeart/2005/8/layout/pyramid3"/>
    <dgm:cxn modelId="{349A5776-C92F-4B2B-B787-7D182D71928E}" type="presParOf" srcId="{7DC60FAE-E22D-4094-ACBC-12A1F466410F}" destId="{5B5A87AF-16A5-4E53-8B0A-87C2A5A94773}" srcOrd="0" destOrd="0" presId="urn:microsoft.com/office/officeart/2005/8/layout/pyramid3"/>
    <dgm:cxn modelId="{5F3D0FE0-BC66-442B-B613-4B17668D29F0}" type="presParOf" srcId="{7DC60FAE-E22D-4094-ACBC-12A1F466410F}" destId="{6B399374-E2F8-4690-B8AA-3109B8F6BB7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B5166A-2F38-4046-9738-B8A8636800A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768AA-5762-4CB0-B6CF-5714F7127A0C}">
      <dsp:nvSpPr>
        <dsp:cNvPr id="0" name=""/>
        <dsp:cNvSpPr/>
      </dsp:nvSpPr>
      <dsp:spPr>
        <a:xfrm>
          <a:off x="1214" y="1357788"/>
          <a:ext cx="18973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Πομπός</a:t>
          </a:r>
          <a:endParaRPr lang="el-GR" sz="3300" kern="1200" dirty="0"/>
        </a:p>
      </dsp:txBody>
      <dsp:txXfrm>
        <a:off x="1214" y="1357788"/>
        <a:ext cx="1897364" cy="1810385"/>
      </dsp:txXfrm>
    </dsp:sp>
    <dsp:sp modelId="{1CCFDC38-2BAC-4112-A00F-7462A42F8E09}">
      <dsp:nvSpPr>
        <dsp:cNvPr id="0" name=""/>
        <dsp:cNvSpPr/>
      </dsp:nvSpPr>
      <dsp:spPr>
        <a:xfrm>
          <a:off x="2111150" y="1357788"/>
          <a:ext cx="18973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Μήνυμα</a:t>
          </a:r>
          <a:endParaRPr lang="el-GR" sz="3300" kern="1200" dirty="0"/>
        </a:p>
      </dsp:txBody>
      <dsp:txXfrm>
        <a:off x="2111150" y="1357788"/>
        <a:ext cx="1897364" cy="1810385"/>
      </dsp:txXfrm>
    </dsp:sp>
    <dsp:sp modelId="{A3A3A342-BB35-4902-971C-497D5718E522}">
      <dsp:nvSpPr>
        <dsp:cNvPr id="0" name=""/>
        <dsp:cNvSpPr/>
      </dsp:nvSpPr>
      <dsp:spPr>
        <a:xfrm>
          <a:off x="4221085" y="1357788"/>
          <a:ext cx="18973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Μέσο</a:t>
          </a:r>
          <a:endParaRPr lang="el-GR" sz="3300" kern="1200" dirty="0"/>
        </a:p>
      </dsp:txBody>
      <dsp:txXfrm>
        <a:off x="4221085" y="1357788"/>
        <a:ext cx="1897364" cy="1810385"/>
      </dsp:txXfrm>
    </dsp:sp>
    <dsp:sp modelId="{316EAD13-CA06-4F27-BA1A-38F830F3A1A9}">
      <dsp:nvSpPr>
        <dsp:cNvPr id="0" name=""/>
        <dsp:cNvSpPr/>
      </dsp:nvSpPr>
      <dsp:spPr>
        <a:xfrm>
          <a:off x="6331020" y="1357788"/>
          <a:ext cx="18973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Δέκτης</a:t>
          </a:r>
          <a:endParaRPr lang="el-GR" sz="3300" kern="1200" dirty="0"/>
        </a:p>
      </dsp:txBody>
      <dsp:txXfrm>
        <a:off x="6331020" y="1357788"/>
        <a:ext cx="1897364" cy="18103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1DD3B6-C461-4A33-BBD0-D73615B92CF9}">
      <dsp:nvSpPr>
        <dsp:cNvPr id="0" name=""/>
        <dsp:cNvSpPr/>
      </dsp:nvSpPr>
      <dsp:spPr>
        <a:xfrm rot="10800000">
          <a:off x="0" y="0"/>
          <a:ext cx="8229600" cy="871467"/>
        </a:xfrm>
        <a:prstGeom prst="trapezoid">
          <a:avLst>
            <a:gd name="adj" fmla="val 837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800" kern="1200" dirty="0" smtClean="0"/>
            <a:t>ΤΙΤΛΟΣ</a:t>
          </a:r>
          <a:endParaRPr lang="el-GR" sz="4800" kern="1200" dirty="0"/>
        </a:p>
      </dsp:txBody>
      <dsp:txXfrm>
        <a:off x="1440179" y="0"/>
        <a:ext cx="5349240" cy="871467"/>
      </dsp:txXfrm>
    </dsp:sp>
    <dsp:sp modelId="{C3AF5A66-384B-467C-B2E3-C7EAE2703BDD}">
      <dsp:nvSpPr>
        <dsp:cNvPr id="0" name=""/>
        <dsp:cNvSpPr/>
      </dsp:nvSpPr>
      <dsp:spPr>
        <a:xfrm rot="10800000">
          <a:off x="730070" y="871467"/>
          <a:ext cx="6769459" cy="871467"/>
        </a:xfrm>
        <a:prstGeom prst="trapezoid">
          <a:avLst>
            <a:gd name="adj" fmla="val 837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800" kern="1200" dirty="0" smtClean="0"/>
            <a:t>ΠΕΡΙΛΗΨΗ</a:t>
          </a:r>
          <a:endParaRPr lang="el-GR" sz="4800" kern="1200" dirty="0"/>
        </a:p>
      </dsp:txBody>
      <dsp:txXfrm>
        <a:off x="1914725" y="871467"/>
        <a:ext cx="4400148" cy="871467"/>
      </dsp:txXfrm>
    </dsp:sp>
    <dsp:sp modelId="{5B5A87AF-16A5-4E53-8B0A-87C2A5A94773}">
      <dsp:nvSpPr>
        <dsp:cNvPr id="0" name=""/>
        <dsp:cNvSpPr/>
      </dsp:nvSpPr>
      <dsp:spPr>
        <a:xfrm rot="10800000">
          <a:off x="1460140" y="1742935"/>
          <a:ext cx="5309319" cy="3168805"/>
        </a:xfrm>
        <a:prstGeom prst="trapezoid">
          <a:avLst>
            <a:gd name="adj" fmla="val 8377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kern="1200" dirty="0" smtClean="0"/>
            <a:t>ΑΝΑΛΥΣΗ</a:t>
          </a:r>
          <a:endParaRPr lang="el-GR" sz="4000" kern="1200" dirty="0"/>
        </a:p>
      </dsp:txBody>
      <dsp:txXfrm>
        <a:off x="1460140" y="1742935"/>
        <a:ext cx="5309319" cy="3168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C1A56-9A04-4860-B825-98CA6E0E5C49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3FC86-DFDA-4249-828D-06AB9D3B893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3FC86-DFDA-4249-828D-06AB9D3B893F}" type="slidenum">
              <a:rPr lang="el-GR" smtClean="0"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13A43-D3E1-436B-9FCE-705229BE5B54}" type="datetimeFigureOut">
              <a:rPr lang="el-GR" smtClean="0"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208D1-1C90-4A90-98AC-0A83C85A730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4083056"/>
          </a:xfrm>
        </p:spPr>
        <p:txBody>
          <a:bodyPr/>
          <a:lstStyle/>
          <a:p>
            <a:r>
              <a:rPr lang="el-GR" dirty="0" smtClean="0"/>
              <a:t>Μέσα Μαζικής Επικοινωνίας</a:t>
            </a:r>
            <a:br>
              <a:rPr lang="el-GR" dirty="0" smtClean="0"/>
            </a:br>
            <a:r>
              <a:rPr lang="el-GR" dirty="0" smtClean="0"/>
              <a:t>και Δημοσιογραφία</a:t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sz="3600" dirty="0" smtClean="0"/>
              <a:t>Σύντομη παρουσίαση</a:t>
            </a:r>
            <a:br>
              <a:rPr lang="el-GR" sz="3600" dirty="0" smtClean="0"/>
            </a:b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Ανεστραμμένη πυραμίδα 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/>
          </a:bodyPr>
          <a:lstStyle/>
          <a:p>
            <a:r>
              <a:rPr lang="el-GR" sz="4000" i="1" dirty="0" smtClean="0"/>
              <a:t>Ειδικότερα θέματα για τον Τύπο</a:t>
            </a:r>
            <a:endParaRPr lang="el-GR" sz="40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007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Προβολή και διαφοροποίηση της είδησης</a:t>
            </a:r>
          </a:p>
          <a:p>
            <a:r>
              <a:rPr lang="el-GR" dirty="0" smtClean="0"/>
              <a:t>Οπτική γωνία </a:t>
            </a:r>
          </a:p>
          <a:p>
            <a:r>
              <a:rPr lang="el-GR" dirty="0" smtClean="0"/>
              <a:t>Ξένο σχόλιο</a:t>
            </a:r>
          </a:p>
          <a:p>
            <a:r>
              <a:rPr lang="el-GR" b="1" dirty="0" smtClean="0"/>
              <a:t>Πηγές</a:t>
            </a:r>
            <a:r>
              <a:rPr lang="el-GR" dirty="0" smtClean="0"/>
              <a:t> (ανωνυμία και προστασία)- Διασταύρωση πληροφοριών </a:t>
            </a:r>
          </a:p>
          <a:p>
            <a:r>
              <a:rPr lang="el-GR" dirty="0" smtClean="0"/>
              <a:t>Κώδικας Ηθικής Δεοντολογίας δημοσιογράφων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Πολυμεσικές</a:t>
            </a:r>
            <a:r>
              <a:rPr lang="el-GR" dirty="0" smtClean="0"/>
              <a:t> παρουσιάσεις ειδήσεων με βίντεο, φωτογραφίες, μουσική υπόκρουση </a:t>
            </a:r>
          </a:p>
          <a:p>
            <a:r>
              <a:rPr lang="el-GR" dirty="0" smtClean="0"/>
              <a:t>Ψευδή νέα (</a:t>
            </a:r>
            <a:r>
              <a:rPr lang="en-US" dirty="0" smtClean="0"/>
              <a:t>fake news</a:t>
            </a:r>
            <a:r>
              <a:rPr lang="el-GR" dirty="0" smtClean="0"/>
              <a:t>),</a:t>
            </a:r>
            <a:r>
              <a:rPr lang="en-US" dirty="0" smtClean="0"/>
              <a:t> </a:t>
            </a:r>
            <a:r>
              <a:rPr lang="el-GR" dirty="0" smtClean="0"/>
              <a:t>τεχνητή νοημοσύνη</a:t>
            </a:r>
          </a:p>
          <a:p>
            <a:r>
              <a:rPr lang="el-GR" dirty="0" smtClean="0"/>
              <a:t>Δημοσιογραφία των πολιτών με </a:t>
            </a:r>
            <a:r>
              <a:rPr lang="en-US" dirty="0" smtClean="0"/>
              <a:t>blogs, social media</a:t>
            </a:r>
            <a:endParaRPr lang="el-GR" dirty="0" smtClean="0"/>
          </a:p>
          <a:p>
            <a:r>
              <a:rPr lang="el-GR" dirty="0" smtClean="0"/>
              <a:t>Διαπλοκή δημοσιογράφων με πολιτικά / οικονομικά συμφέροντα.</a:t>
            </a:r>
          </a:p>
          <a:p>
            <a:r>
              <a:rPr lang="el-GR" dirty="0" err="1" smtClean="0"/>
              <a:t>Υπερπληροφόρηση</a:t>
            </a:r>
            <a:r>
              <a:rPr lang="el-GR" dirty="0" smtClean="0"/>
              <a:t>, σύγχυση πηγών ενημέρωσης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i="1" dirty="0" smtClean="0"/>
              <a:t>Αντί   επιλόγου…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 σημερινός πολίτης οφείλει να είναι προσεκτικός ως προς την ενημέρωσή του, διότι :  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2757494"/>
          </a:xfrm>
        </p:spPr>
        <p:txBody>
          <a:bodyPr/>
          <a:lstStyle/>
          <a:p>
            <a:r>
              <a:rPr lang="el-GR" dirty="0" smtClean="0"/>
              <a:t>Ορθή πληροφόρηση        Σωστές αποφάσεις</a:t>
            </a:r>
          </a:p>
          <a:p>
            <a:endParaRPr lang="el-GR" dirty="0"/>
          </a:p>
          <a:p>
            <a:r>
              <a:rPr lang="el-GR" dirty="0" smtClean="0"/>
              <a:t>Παραπληροφόρηση        Εσφαλμένες επιλογές  </a:t>
            </a:r>
            <a:endParaRPr lang="el-GR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4357686" y="300037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4357686" y="414338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ΕΠΙΚΟΙΝΩΝΙΑ :</a:t>
            </a:r>
            <a:br>
              <a:rPr lang="el-GR" dirty="0" smtClean="0"/>
            </a:br>
            <a:r>
              <a:rPr lang="el-GR" sz="4000" dirty="0" smtClean="0"/>
              <a:t>απαραίτητος μηχανισμός επιβίωσης για τον άνθρωπο είτε ως άτομο είτε ως ομάδα / κοινωνία. Οι συντελεστές είναι: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5429288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Στη </a:t>
            </a:r>
            <a:r>
              <a:rPr lang="el-GR" b="1" u="sng" dirty="0" smtClean="0"/>
              <a:t>μαζική</a:t>
            </a:r>
            <a:r>
              <a:rPr lang="el-GR" dirty="0" smtClean="0"/>
              <a:t> επικοινωνία ΠΟΜΠΟΣ μπορεί να είναι : η πολιτεία, το κράτος, η κυβέρνηση, πολιτικοί φορείς, κόμματα, κοινωνικοί φορείς, οργανώσεις, η εκκλησία, κάθε νομικό πρόσωπο δημόσιο ή ιδιωτικό, επιχειρήσεις, επαγγελματικές ομάδες, μαθητές, φοιτητές, άτομα με χρήση κοινωνικών δικτύων,  κ.α. 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l-GR" b="1" dirty="0" smtClean="0"/>
              <a:t>ΜΗΝΥΜΑ</a:t>
            </a:r>
            <a:r>
              <a:rPr lang="el-GR" dirty="0" smtClean="0"/>
              <a:t> μπορεί να είναι πολιτικό, κοινωνικό, χρηστικό, πληροφοριακό, ενημερωτικό, διαφημιστικό, οικολογικό και γενικότερα ό,τι συνδέεται με τους σκοπούς του πομπού.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</a:t>
            </a:r>
            <a:r>
              <a:rPr lang="el-GR" b="1" dirty="0" smtClean="0"/>
              <a:t>Μέσα</a:t>
            </a:r>
            <a:r>
              <a:rPr lang="el-GR" dirty="0" smtClean="0"/>
              <a:t> Μαζικής Επικοινωνίας είναι: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Έντυπος Τύπος  (εφημερίδες , περιοδικά)</a:t>
            </a:r>
          </a:p>
          <a:p>
            <a:r>
              <a:rPr lang="el-GR" sz="3600" dirty="0" smtClean="0"/>
              <a:t>Τηλεόραση</a:t>
            </a:r>
          </a:p>
          <a:p>
            <a:r>
              <a:rPr lang="el-GR" sz="3600" dirty="0" smtClean="0"/>
              <a:t>Ραδιόφωνο</a:t>
            </a:r>
          </a:p>
          <a:p>
            <a:r>
              <a:rPr lang="el-GR" sz="3600" dirty="0" smtClean="0"/>
              <a:t>Διαδίκτυο 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el-GR" b="1" dirty="0" smtClean="0"/>
              <a:t>Δέκτης</a:t>
            </a:r>
            <a:r>
              <a:rPr lang="el-GR" dirty="0" smtClean="0"/>
              <a:t> των μηνυμάτων επικοινωνίας είναι ο κάθε άνθρωπος της σύγχρονης κοινωνίας σε τοπικό, ευρωπαϊκό ή διεθνές πλέον επίπεδο, άλλοτε ως πολίτης και άλλοτε ως καταναλωτής προϊόντων.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Δημοσιογραφία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Παραδοσιακά, τον ρόλο της μαζικής ενημέρωσης  των πολιτών επιτελούν οι δημοσιογράφοι με τα έντυπα, ηλεκτρονικά και ψηφιακά μέσα.  </a:t>
            </a:r>
          </a:p>
          <a:p>
            <a:r>
              <a:rPr lang="el-GR" dirty="0" smtClean="0"/>
              <a:t>Η δύναμη της δημοσιογραφίας συνίσταται στο ότι μπορεί να </a:t>
            </a:r>
            <a:r>
              <a:rPr lang="el-GR" i="1" dirty="0" smtClean="0"/>
              <a:t>εκφράζει</a:t>
            </a:r>
            <a:r>
              <a:rPr lang="el-GR" dirty="0" smtClean="0"/>
              <a:t> και να  </a:t>
            </a:r>
            <a:r>
              <a:rPr lang="el-GR" i="1" dirty="0" smtClean="0"/>
              <a:t>δ</a:t>
            </a:r>
            <a:r>
              <a:rPr lang="el-GR" i="1" dirty="0" smtClean="0"/>
              <a:t>ιαμορφώνει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την </a:t>
            </a:r>
            <a:r>
              <a:rPr lang="el-GR" b="1" dirty="0" smtClean="0"/>
              <a:t>ΚΟΙΝΗ ΓΝΩΜΗ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Γι’ αυτό και ο Τύπος συχνά αποκαλείται και ως </a:t>
            </a:r>
            <a:r>
              <a:rPr lang="el-GR" b="1" dirty="0" smtClean="0"/>
              <a:t>4</a:t>
            </a:r>
            <a:r>
              <a:rPr lang="el-GR" b="1" baseline="30000" dirty="0" smtClean="0"/>
              <a:t>η</a:t>
            </a:r>
            <a:r>
              <a:rPr lang="el-GR" dirty="0" smtClean="0"/>
              <a:t> εξουσία. Οι τρεις επίσημες είναι οι εξής :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η Εκτελεστική (κυβέρνηση)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η Νομοθετική (Βουλή)</a:t>
            </a:r>
          </a:p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η Δικαστική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Τομείς της δημοσιογραφίας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Ειδησεογραφία</a:t>
            </a:r>
            <a:r>
              <a:rPr lang="el-GR" dirty="0" smtClean="0"/>
              <a:t>  (ειδήσεις, γεγονότα, ρεπορτάζ) [τι, ποιος, πού, πότε, γιατί]</a:t>
            </a:r>
          </a:p>
          <a:p>
            <a:r>
              <a:rPr lang="el-GR" b="1" dirty="0" smtClean="0"/>
              <a:t>Ερμηνευτική</a:t>
            </a:r>
            <a:r>
              <a:rPr lang="el-GR" dirty="0" smtClean="0"/>
              <a:t> δημοσιογραφία ( άρθρο, σχόλιο, χρονογράφημα, γελοιογραφία)</a:t>
            </a:r>
          </a:p>
          <a:p>
            <a:pPr>
              <a:buNone/>
            </a:pPr>
            <a:r>
              <a:rPr lang="el-GR" dirty="0" smtClean="0"/>
              <a:t>πιο απλά :</a:t>
            </a:r>
          </a:p>
          <a:p>
            <a:pPr algn="ctr">
              <a:buNone/>
            </a:pPr>
            <a:r>
              <a:rPr lang="el-GR" dirty="0" smtClean="0"/>
              <a:t>   </a:t>
            </a:r>
            <a:r>
              <a:rPr lang="el-GR" sz="4800" dirty="0" smtClean="0"/>
              <a:t>ΕΙΔΗΣΕΙΣ   ΚΑΙ   ΓΝΩΜΕΣ</a:t>
            </a:r>
            <a:endParaRPr lang="el-GR" sz="4800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αστέρια της είδησης </a:t>
            </a:r>
            <a:br>
              <a:rPr lang="el-GR" dirty="0" smtClean="0"/>
            </a:br>
            <a:r>
              <a:rPr lang="el-GR" sz="3100" i="1" dirty="0" smtClean="0"/>
              <a:t>πώς  </a:t>
            </a:r>
            <a:r>
              <a:rPr lang="el-GR" sz="3100" i="1" dirty="0" smtClean="0"/>
              <a:t>επιλέγεται  το  </a:t>
            </a:r>
            <a:r>
              <a:rPr lang="el-GR" sz="3100" i="1" dirty="0" smtClean="0"/>
              <a:t>γεγονός ως είδηση</a:t>
            </a:r>
            <a:endParaRPr lang="el-GR" sz="31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επικαιρότητα</a:t>
            </a:r>
          </a:p>
          <a:p>
            <a:r>
              <a:rPr lang="el-GR" dirty="0" smtClean="0"/>
              <a:t>εγγύτητα</a:t>
            </a:r>
          </a:p>
          <a:p>
            <a:r>
              <a:rPr lang="el-GR" dirty="0" smtClean="0"/>
              <a:t>σπουδαιότητα</a:t>
            </a:r>
          </a:p>
          <a:p>
            <a:r>
              <a:rPr lang="el-GR" dirty="0" smtClean="0"/>
              <a:t>σπανιότητα</a:t>
            </a:r>
          </a:p>
          <a:p>
            <a:r>
              <a:rPr lang="el-GR" dirty="0" smtClean="0"/>
              <a:t>εκκρεμότητα</a:t>
            </a:r>
          </a:p>
          <a:p>
            <a:r>
              <a:rPr lang="el-GR" dirty="0" smtClean="0"/>
              <a:t>εκρηκτικότητα</a:t>
            </a:r>
          </a:p>
          <a:p>
            <a:r>
              <a:rPr lang="el-GR" dirty="0" smtClean="0"/>
              <a:t>συγκίνηση</a:t>
            </a:r>
          </a:p>
          <a:p>
            <a:r>
              <a:rPr lang="el-GR" dirty="0" smtClean="0"/>
              <a:t>συνέπειες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345</Words>
  <Application>Microsoft Office PowerPoint</Application>
  <PresentationFormat>Προβολή στην οθόνη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Μέσα Μαζικής Επικοινωνίας και Δημοσιογραφία  Σύντομη παρουσίαση </vt:lpstr>
      <vt:lpstr>ΕΠΙΚΟΙΝΩΝΙΑ : απαραίτητος μηχανισμός επιβίωσης για τον άνθρωπο είτε ως άτομο είτε ως ομάδα / κοινωνία. Οι συντελεστές είναι: </vt:lpstr>
      <vt:lpstr>Στη μαζική επικοινωνία ΠΟΜΠΟΣ μπορεί να είναι : η πολιτεία, το κράτος, η κυβέρνηση, πολιτικοί φορείς, κόμματα, κοινωνικοί φορείς, οργανώσεις, η εκκλησία, κάθε νομικό πρόσωπο δημόσιο ή ιδιωτικό, επιχειρήσεις, επαγγελματικές ομάδες, μαθητές, φοιτητές, άτομα με χρήση κοινωνικών δικτύων,  κ.α.  </vt:lpstr>
      <vt:lpstr>Το ΜΗΝΥΜΑ μπορεί να είναι πολιτικό, κοινωνικό, χρηστικό, πληροφοριακό, ενημερωτικό, διαφημιστικό, οικολογικό και γενικότερα ό,τι συνδέεται με τους σκοπούς του πομπού. </vt:lpstr>
      <vt:lpstr>Τα Μέσα Μαζικής Επικοινωνίας είναι:</vt:lpstr>
      <vt:lpstr>Δέκτης των μηνυμάτων επικοινωνίας είναι ο κάθε άνθρωπος της σύγχρονης κοινωνίας σε τοπικό, ευρωπαϊκό ή διεθνές πλέον επίπεδο, άλλοτε ως πολίτης και άλλοτε ως καταναλωτής προϊόντων.</vt:lpstr>
      <vt:lpstr>Δημοσιογραφία</vt:lpstr>
      <vt:lpstr>Τομείς της δημοσιογραφίας </vt:lpstr>
      <vt:lpstr>Τα αστέρια της είδησης  πώς  επιλέγεται  το  γεγονός ως είδηση</vt:lpstr>
      <vt:lpstr>Ανεστραμμένη πυραμίδα </vt:lpstr>
      <vt:lpstr>Ειδικότερα θέματα για τον Τύπο</vt:lpstr>
      <vt:lpstr>Αντί   επιλόγου… Ο σημερινός πολίτης οφείλει να είναι προσεκτικός ως προς την ενημέρωσή του, διότι 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Μέσα Μαζικής Επικοινωνίας</dc:title>
  <dc:creator>gio</dc:creator>
  <cp:lastModifiedBy>gio</cp:lastModifiedBy>
  <cp:revision>16</cp:revision>
  <dcterms:created xsi:type="dcterms:W3CDTF">2024-03-26T22:02:36Z</dcterms:created>
  <dcterms:modified xsi:type="dcterms:W3CDTF">2024-03-27T00:12:59Z</dcterms:modified>
</cp:coreProperties>
</file>