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68" r:id="rId4"/>
    <p:sldId id="258" r:id="rId5"/>
    <p:sldId id="260" r:id="rId6"/>
    <p:sldId id="262" r:id="rId7"/>
    <p:sldId id="299" r:id="rId8"/>
    <p:sldId id="298" r:id="rId10"/>
    <p:sldId id="278" r:id="rId11"/>
    <p:sldId id="340" r:id="rId12"/>
    <p:sldId id="286" r:id="rId13"/>
    <p:sldId id="285" r:id="rId14"/>
    <p:sldId id="287" r:id="rId15"/>
    <p:sldId id="293" r:id="rId16"/>
    <p:sldId id="332" r:id="rId17"/>
    <p:sldId id="319" r:id="rId18"/>
    <p:sldId id="333" r:id="rId19"/>
    <p:sldId id="263" r:id="rId20"/>
    <p:sldId id="261" r:id="rId21"/>
    <p:sldId id="264" r:id="rId22"/>
    <p:sldId id="330" r:id="rId23"/>
    <p:sldId id="33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2050" name="Group 2"/>
          <p:cNvGrpSpPr>
            <a:grpSpLocks noChangeAspect="1"/>
          </p:cNvGrpSpPr>
          <p:nvPr/>
        </p:nvGrpSpPr>
        <p:grpSpPr>
          <a:xfrm>
            <a:off x="2256367" y="4411663"/>
            <a:ext cx="2489200" cy="2330450"/>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p>
              <a:endParaRPr lang="en-US"/>
            </a:p>
          </p:txBody>
        </p:sp>
      </p:grpSp>
      <p:sp>
        <p:nvSpPr>
          <p:cNvPr id="2051" name="未知"/>
          <p:cNvSpPr>
            <a:spLocks noChangeAspect="1"/>
          </p:cNvSpPr>
          <p:nvPr/>
        </p:nvSpPr>
        <p:spPr>
          <a:xfrm>
            <a:off x="3043767" y="2293938"/>
            <a:ext cx="9196917" cy="4591050"/>
          </a:xfrm>
          <a:custGeom>
            <a:avLst/>
            <a:gdLst/>
            <a:ahLst/>
            <a:cxnLst>
              <a:cxn ang="0">
                <a:pos x="0" y="4572133"/>
              </a:cxn>
              <a:cxn ang="0">
                <a:pos x="5786074" y="0"/>
              </a:cxn>
              <a:cxn ang="0">
                <a:pos x="6882360" y="14878"/>
              </a:cxn>
              <a:cxn ang="0">
                <a:pos x="6897688" y="4591050"/>
              </a:cxn>
              <a:cxn ang="0">
                <a:pos x="0" y="4572133"/>
              </a:cxn>
            </a:cxnLst>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p>
            <a:endParaRPr lang="en-US"/>
          </a:p>
        </p:txBody>
      </p:sp>
      <p:sp>
        <p:nvSpPr>
          <p:cNvPr id="2061" name="Rectangle 13"/>
          <p:cNvSpPr>
            <a:spLocks noGrp="1" noChangeArrowheads="1"/>
          </p:cNvSpPr>
          <p:nvPr>
            <p:ph type="ctrTitle" sz="quarter"/>
          </p:nvPr>
        </p:nvSpPr>
        <p:spPr>
          <a:xfrm>
            <a:off x="529167" y="2133600"/>
            <a:ext cx="11231033" cy="1470025"/>
          </a:xfrm>
        </p:spPr>
        <p:txBody>
          <a:bodyPr/>
          <a:lstStyle>
            <a:lvl1pPr algn="ctr">
              <a:defRPr/>
            </a:lvl1pPr>
          </a:lstStyle>
          <a:p>
            <a:pPr lvl="0"/>
            <a:r>
              <a:rPr lang="en-US" altLang="zh-CN" noProof="0" smtClean="0"/>
              <a:t>Click to edit Master title style</a:t>
            </a:r>
            <a:endParaRPr lang="en-US" altLang="zh-CN" noProof="0" smtClean="0"/>
          </a:p>
        </p:txBody>
      </p:sp>
      <p:sp>
        <p:nvSpPr>
          <p:cNvPr id="2062" name="Rectangle 14"/>
          <p:cNvSpPr>
            <a:spLocks noGrp="1" noChangeArrowheads="1"/>
          </p:cNvSpPr>
          <p:nvPr>
            <p:ph type="subTitle" sz="quarter" idx="1"/>
          </p:nvPr>
        </p:nvSpPr>
        <p:spPr>
          <a:xfrm>
            <a:off x="1828800" y="3886200"/>
            <a:ext cx="8534400" cy="1198563"/>
          </a:xfrm>
        </p:spPr>
        <p:txBody>
          <a:bodyPr anchor="ctr" anchorCtr="1"/>
          <a:lstStyle>
            <a:lvl1pPr marL="0" indent="0">
              <a:buFontTx/>
              <a:buNone/>
              <a:defRPr/>
            </a:lvl1pPr>
          </a:lstStyle>
          <a:p>
            <a:pPr lvl="0"/>
            <a:r>
              <a:rPr lang="en-US" altLang="zh-CN" noProof="0" smtClean="0"/>
              <a:t>Click to edit Master subtitle style</a:t>
            </a:r>
            <a:endParaRPr lang="en-US" altLang="zh-CN" noProof="0" smtClean="0"/>
          </a:p>
        </p:txBody>
      </p:sp>
      <p:sp>
        <p:nvSpPr>
          <p:cNvPr id="29" name="Rectangle 15"/>
          <p:cNvSpPr>
            <a:spLocks noGrp="1" noChangeArrowheads="1"/>
          </p:cNvSpPr>
          <p:nvPr>
            <p:ph type="dt" sz="quarter"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30" name="Rectangle 1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31" name="Rectangle 1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40AF32D-10BE-4790-B7AC-2A24A0EA4461}"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4CD68">
                <a:lumMod val="22000"/>
              </a:srgbClr>
            </a:gs>
            <a:gs pos="100000">
              <a:srgbClr val="0B6E38"/>
            </a:gs>
          </a:gsLst>
          <a:lin ang="5400000" scaled="0"/>
        </a:gradFill>
        <a:effectLst/>
      </p:bgPr>
    </p:bg>
    <p:spTree>
      <p:nvGrpSpPr>
        <p:cNvPr id="1" name=""/>
        <p:cNvGrpSpPr/>
        <p:nvPr/>
      </p:nvGrpSpPr>
      <p:grpSpPr/>
      <p:grpSp>
        <p:nvGrpSpPr>
          <p:cNvPr id="1026" name="Group 2"/>
          <p:cNvGrpSpPr>
            <a:grpSpLocks noChangeAspect="1"/>
          </p:cNvGrpSpPr>
          <p:nvPr/>
        </p:nvGrpSpPr>
        <p:grpSpPr>
          <a:xfrm>
            <a:off x="7016751" y="4076700"/>
            <a:ext cx="1862667" cy="1749425"/>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p>
              <a:endParaRPr lang="en-US"/>
            </a:p>
          </p:txBody>
        </p:sp>
      </p:grpSp>
      <p:sp>
        <p:nvSpPr>
          <p:cNvPr id="1027" name="未知"/>
          <p:cNvSpPr>
            <a:spLocks noChangeAspect="1"/>
          </p:cNvSpPr>
          <p:nvPr/>
        </p:nvSpPr>
        <p:spPr>
          <a:xfrm>
            <a:off x="2840567" y="4749800"/>
            <a:ext cx="9351433" cy="2135188"/>
          </a:xfrm>
          <a:custGeom>
            <a:avLst/>
            <a:gdLst/>
            <a:ahLst/>
            <a:cxnLst>
              <a:cxn ang="0">
                <a:pos x="0" y="2115714"/>
              </a:cxn>
              <a:cxn ang="0">
                <a:pos x="7013575" y="0"/>
              </a:cxn>
              <a:cxn ang="0">
                <a:pos x="7013575" y="2135188"/>
              </a:cxn>
              <a:cxn ang="0">
                <a:pos x="0" y="2115714"/>
              </a:cxn>
            </a:cxnLst>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p>
            <a:endParaRPr lang="en-US"/>
          </a:p>
        </p:txBody>
      </p:sp>
      <p:sp>
        <p:nvSpPr>
          <p:cNvPr id="1028" name="Rectangle 13"/>
          <p:cNvSpPr>
            <a:spLocks noGrp="1"/>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14"/>
          <p:cNvSpPr>
            <a:spLocks noGrp="1"/>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2" name="Rectangle 1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3" name="Rectangle 1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4" name="Rectangle 1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defRPr/>
            </a:pPr>
            <a:fld id="{897D7747-D9D0-4222-AE01-C647B9939E3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63245" y="357505"/>
            <a:ext cx="11231245" cy="1659255"/>
          </a:xfrm>
        </p:spPr>
        <p:txBody>
          <a:bodyPr/>
          <a:lstStyle/>
          <a:p>
            <a:pPr algn="ctr"/>
            <a:r>
              <a:rPr lang="en-US" dirty="0"/>
              <a:t>1</a:t>
            </a:r>
            <a:r>
              <a:rPr lang="en-US" sz="2800" dirty="0"/>
              <a:t>o</a:t>
            </a:r>
            <a:r>
              <a:rPr lang="en-US" dirty="0"/>
              <a:t>  ΕΠΑΛ  </a:t>
            </a:r>
            <a:r>
              <a:rPr lang="el-GR" altLang="en-US" dirty="0"/>
              <a:t>ΔΑΦΝΗΣ</a:t>
            </a:r>
            <a:br>
              <a:rPr lang="en-US" dirty="0"/>
            </a:br>
            <a:r>
              <a:rPr lang="en-US" dirty="0"/>
              <a:t>ΤΜΗΜΑ Α</a:t>
            </a:r>
            <a:r>
              <a:rPr lang="el-GR" altLang="en-US" dirty="0"/>
              <a:t>Ζ3</a:t>
            </a:r>
            <a:endParaRPr lang="el-GR" altLang="en-US" dirty="0"/>
          </a:p>
        </p:txBody>
      </p:sp>
      <p:sp>
        <p:nvSpPr>
          <p:cNvPr id="3" name="Subtitle 2"/>
          <p:cNvSpPr>
            <a:spLocks noGrp="1"/>
          </p:cNvSpPr>
          <p:nvPr>
            <p:ph type="subTitle" idx="1"/>
          </p:nvPr>
        </p:nvSpPr>
        <p:spPr>
          <a:xfrm>
            <a:off x="2100580" y="2016760"/>
            <a:ext cx="8534400" cy="4431030"/>
          </a:xfrm>
        </p:spPr>
        <p:txBody>
          <a:bodyPr/>
          <a:lstStyle/>
          <a:p>
            <a:pPr algn="ctr"/>
            <a:endParaRPr lang="en-US"/>
          </a:p>
          <a:p>
            <a:pPr algn="ctr"/>
            <a:endParaRPr lang="en-US"/>
          </a:p>
          <a:p>
            <a:pPr algn="ctr"/>
            <a:endParaRPr lang="en-US"/>
          </a:p>
          <a:p>
            <a:pPr algn="ctr"/>
            <a:endParaRPr lang="en-US"/>
          </a:p>
          <a:p>
            <a:pPr algn="ctr"/>
            <a:r>
              <a:rPr lang="en-US"/>
              <a:t>ΕΡΓΑΣΙΑ ΓΙΑ ΤΟ ΜΑΘΗΜΑ «</a:t>
            </a:r>
            <a:r>
              <a:rPr lang="el-GR" altLang="en-US"/>
              <a:t>ΖΩΝΗ ΔΗΜΙΟΥΡΓΙΚΩΝ ΔΡΑΣΤΗΡΙΟΤΗΤΩΝ</a:t>
            </a:r>
            <a:r>
              <a:rPr lang="en-US"/>
              <a:t>» </a:t>
            </a:r>
            <a:endParaRPr lang="en-US"/>
          </a:p>
          <a:p>
            <a:pPr algn="ctr"/>
            <a:endParaRPr lang="en-US"/>
          </a:p>
          <a:p>
            <a:pPr algn="ctr"/>
            <a:r>
              <a:rPr lang="en-US"/>
              <a:t>«</a:t>
            </a:r>
            <a:r>
              <a:rPr lang="el-GR" altLang="en-US"/>
              <a:t>ΕΝΕΡΓΕΙΑΚΗ ΑΞΙΟΠΟΙΗΣΗ ΑΠΟΡΡΙΜΑΤΩΝ ΚΑΙ ΑΠΟΒΛΗΤΩΝ</a:t>
            </a:r>
            <a:r>
              <a:rPr lang="en-US"/>
              <a:t>»</a:t>
            </a:r>
            <a:endParaRPr lang="en-US"/>
          </a:p>
          <a:p>
            <a:pPr algn="ctr"/>
            <a:endParaRPr lang="en-US"/>
          </a:p>
          <a:p>
            <a:pPr algn="ctr"/>
            <a:endParaRPr lang="en-US"/>
          </a:p>
          <a:p>
            <a:pPr algn="ctr"/>
            <a:endParaRPr lang="en-US"/>
          </a:p>
          <a:p>
            <a:pPr algn="ctr"/>
            <a:endParaRPr lang="en-US"/>
          </a:p>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 name="Content Placeholder 2"/>
          <p:cNvSpPr>
            <a:spLocks noGrp="1"/>
          </p:cNvSpPr>
          <p:nvPr>
            <p:ph sz="half" idx="1"/>
          </p:nvPr>
        </p:nvSpPr>
        <p:spPr>
          <a:xfrm>
            <a:off x="285115" y="593725"/>
            <a:ext cx="11622405" cy="5255260"/>
          </a:xfrm>
        </p:spPr>
        <p:txBody>
          <a:bodyPr/>
          <a:p>
            <a:pPr marL="0" algn="l">
              <a:buClrTx/>
              <a:buSzTx/>
              <a:buFontTx/>
              <a:buNone/>
            </a:pPr>
            <a:r>
              <a:rPr lang="en-US" sz="2000" b="1" u="sng"/>
              <a:t>2.2 Εξοικονόμηση νερού μέσω εδαφοβελτιωτικών</a:t>
            </a:r>
            <a:endParaRPr lang="en-US" sz="2400" b="1" u="sng"/>
          </a:p>
          <a:p>
            <a:pPr marL="0" algn="l">
              <a:buClrTx/>
              <a:buSzTx/>
              <a:buFontTx/>
              <a:buNone/>
            </a:pPr>
            <a:endParaRPr lang="en-US" sz="2000" b="1" u="sng"/>
          </a:p>
          <a:p>
            <a:pPr marL="0" indent="0" algn="just">
              <a:lnSpc>
                <a:spcPct val="150000"/>
              </a:lnSpc>
              <a:buNone/>
            </a:pPr>
            <a:r>
              <a:rPr lang="en-US" sz="2400"/>
              <a:t>Η χωνεμένη πρώτη ύλη βιομάζας, το κομπόστ που παράγεται από την διαδικασία της αναερόβιας χώνευσης, μπορεί να λειτουργήσει ως εδαφοβελτιωτικό για το καλλιεργούμενο έδαφος των αγροτών. Είναι υλικό πλούσιο σε κάλιο, φώσφορο, άζωτο και θρεπτικούς οργανισμού και βοηθά τόσο στην αναβάθμιση των εδαφών, όσο και στη μείωση της κατανάλωσης του νερού και των υπόλοιπων χημικών που χρησιμοποιούν οι αγρότες στις καλλιέργειές τους. Έτσι δεν χρειάζεται ο αγρότης να δίνει μεγάλες ποσότητες νερού στο χωράφι του και άρα έχουμε εξοικονόμηση νερού σε ποσοστό 30%-40% για άρδευση. </a:t>
            </a: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793750" y="5342255"/>
            <a:ext cx="10972800" cy="709295"/>
          </a:xfrm>
        </p:spPr>
        <p:txBody>
          <a:bodyPr/>
          <a:p>
            <a:r>
              <a:rPr lang="en-US" sz="2000"/>
              <a:t>Εικόνα 1. Παραγωγή εδαφοβελτιωτικού από την μέθοδο της αναερόβιας χώνευσης βιομάζας</a:t>
            </a:r>
            <a:endParaRPr lang="en-US" sz="2000"/>
          </a:p>
        </p:txBody>
      </p:sp>
      <p:pic>
        <p:nvPicPr>
          <p:cNvPr id="5" name="Picture 3"/>
          <p:cNvPicPr>
            <a:picLocks noChangeAspect="1"/>
          </p:cNvPicPr>
          <p:nvPr>
            <p:ph sz="half" idx="1"/>
          </p:nvPr>
        </p:nvPicPr>
        <p:blipFill>
          <a:blip r:embed="rId1"/>
          <a:stretch>
            <a:fillRect/>
          </a:stretch>
        </p:blipFill>
        <p:spPr>
          <a:xfrm>
            <a:off x="2183130" y="539115"/>
            <a:ext cx="7691755" cy="452183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 name="Content Placeholder 2"/>
          <p:cNvSpPr>
            <a:spLocks noGrp="1"/>
          </p:cNvSpPr>
          <p:nvPr>
            <p:ph sz="half" idx="1"/>
          </p:nvPr>
        </p:nvSpPr>
        <p:spPr>
          <a:xfrm>
            <a:off x="627380" y="732790"/>
            <a:ext cx="11393170" cy="4194175"/>
          </a:xfrm>
        </p:spPr>
        <p:txBody>
          <a:bodyPr/>
          <a:p>
            <a:pPr marL="0" indent="0" algn="l">
              <a:buNone/>
            </a:pPr>
            <a:r>
              <a:rPr lang="en-US" sz="2400" b="1" u="sng"/>
              <a:t>2.3  Μείωση του όγκου απορριμάτων σε ΧΥΤΑ και αξιοποίηση αποβλήτων</a:t>
            </a:r>
            <a:endParaRPr lang="en-US" sz="2400"/>
          </a:p>
          <a:p>
            <a:pPr marL="0" indent="0" algn="l">
              <a:buNone/>
            </a:pPr>
            <a:endParaRPr lang="en-US" sz="2400"/>
          </a:p>
          <a:p>
            <a:pPr marL="0" indent="0" algn="l">
              <a:lnSpc>
                <a:spcPct val="150000"/>
              </a:lnSpc>
              <a:buNone/>
            </a:pPr>
            <a:r>
              <a:rPr lang="en-US" sz="2400"/>
              <a:t>Η μέθοδος της αναερόβιας χώνευσης είναι φιλική προς το περιβάλλον, δεν επιβαρύνει την ατμόσφαιρα ενώ δίνεται η δυνατότητα αξιοποίησης πολλών τόνων σκουπιδιών και αποβλήτων για την αποφυγή της μόλυνσης του εδάφους, υδροφόρων οριζόντων και θαλασσών. Στον ΧΥΤΑ Μαυροράχης στην περιοχή του Λαγκαδά όπου υπάρχει μονάδα παραγωγής βιοαερίου επιτυγχάνεται η διαχείριση 1.500 τόνων σκουπιδιών ημερησίως με σκοπό την παραγωγή βιοαερίου. Έτσι αποφεύγεται η επιβάρυνση του εδάφους και του περιβάλλοντος από 547.500 τόνους σκουπιδιών ετησίως. </a:t>
            </a:r>
            <a:endParaRPr 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sz="3200"/>
              <a:t>ΚΕΦΑΛΑΙΟ 3</a:t>
            </a:r>
            <a:r>
              <a:rPr lang="el-GR" altLang="en-US" sz="3200" baseline="30000"/>
              <a:t>ο</a:t>
            </a:r>
            <a:r>
              <a:rPr lang="el-GR" altLang="en-US" sz="3200"/>
              <a:t> </a:t>
            </a:r>
            <a:br>
              <a:rPr lang="el-GR" altLang="en-US" sz="3200"/>
            </a:br>
            <a:r>
              <a:rPr lang="el-GR" altLang="en-US" sz="3200"/>
              <a:t>ΤΕΧΝΟΟΙΚΟΝΟΜΙΚΑ ΣΤΟΙΧΕΙΑ</a:t>
            </a:r>
            <a:r>
              <a:rPr lang="el-GR" altLang="en-US"/>
              <a:t> </a:t>
            </a:r>
            <a:endParaRPr lang="el-GR" altLang="en-US"/>
          </a:p>
        </p:txBody>
      </p:sp>
      <p:sp>
        <p:nvSpPr>
          <p:cNvPr id="3" name="Content Placeholder 2"/>
          <p:cNvSpPr>
            <a:spLocks noGrp="1"/>
          </p:cNvSpPr>
          <p:nvPr>
            <p:ph sz="half" idx="1"/>
          </p:nvPr>
        </p:nvSpPr>
        <p:spPr>
          <a:xfrm>
            <a:off x="609600" y="1741170"/>
            <a:ext cx="11105515" cy="4761230"/>
          </a:xfrm>
        </p:spPr>
        <p:txBody>
          <a:bodyPr/>
          <a:p>
            <a:pPr marL="0" indent="0">
              <a:buNone/>
            </a:pPr>
            <a:r>
              <a:rPr lang="en-US" sz="2400" b="1" u="sng"/>
              <a:t>3.1  Γενικά </a:t>
            </a:r>
            <a:r>
              <a:rPr lang="el-GR" altLang="en-US" sz="2400" b="1" u="sng"/>
              <a:t>τεχνο</a:t>
            </a:r>
            <a:r>
              <a:rPr lang="en-US" sz="2400" b="1" u="sng"/>
              <a:t>οικονομικά μεγέθη</a:t>
            </a:r>
            <a:r>
              <a:rPr lang="el-GR" altLang="en-US" sz="2400" b="1" u="sng"/>
              <a:t> και παραδείγματα</a:t>
            </a:r>
            <a:r>
              <a:rPr lang="en-US" sz="2400" b="1" u="sng"/>
              <a:t>  </a:t>
            </a:r>
            <a:endParaRPr lang="en-US" sz="2400" b="1" u="sng"/>
          </a:p>
          <a:p>
            <a:pPr marL="0" indent="0" algn="l">
              <a:buNone/>
            </a:pPr>
            <a:endParaRPr lang="el-GR" altLang="en-US" sz="2000">
              <a:sym typeface="+mn-ea"/>
            </a:endParaRPr>
          </a:p>
          <a:p>
            <a:pPr marL="0" indent="0">
              <a:lnSpc>
                <a:spcPct val="150000"/>
              </a:lnSpc>
              <a:buNone/>
            </a:pPr>
            <a:r>
              <a:rPr lang="en-US" altLang="el-GR" sz="2400">
                <a:sym typeface="+mn-ea"/>
              </a:rPr>
              <a:t>Σύμφωνα με έρευνα της εταιρείας Τεχνολογίες Περιβάλλοντος και Βιοαερίου Ι.Κ.Ε καθώς και του Εργαστηρίου Διαχείρισης και Τεχνολογίας Υγρών Αποβλήτων του Τμήματος Μηχανικών Περιβάλλοντος του Δημοκρίτειου Πανεπιστημίου Θράκης από το επενδυτικό κόστος των μονάδων αναερόβιας χώνευσης μέσω κτηνοτροφικών αποβλήτων </a:t>
            </a:r>
            <a:r>
              <a:rPr lang="el-GR" altLang="en-US" sz="2400">
                <a:sym typeface="+mn-ea"/>
              </a:rPr>
              <a:t>τ</a:t>
            </a:r>
            <a:r>
              <a:rPr lang="en-US" altLang="el-GR" sz="2400">
                <a:sym typeface="+mn-ea"/>
              </a:rPr>
              <a:t>α έσοδα από την πώληση παραγόμενης ηλεκτρικής ενέργειας στο δίκτυο εκτιμώνται 440€ ημερησίως.</a:t>
            </a:r>
            <a:endParaRPr lang="en-US" altLang="el-G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714375" y="1101725"/>
            <a:ext cx="11105515" cy="3115945"/>
          </a:xfrm>
        </p:spPr>
        <p:txBody>
          <a:bodyPr/>
          <a:p>
            <a:pPr marL="0" indent="0" algn="l">
              <a:lnSpc>
                <a:spcPct val="150000"/>
              </a:lnSpc>
              <a:buNone/>
            </a:pPr>
            <a:r>
              <a:rPr lang="en-US" altLang="el-GR" sz="2800"/>
              <a:t>Οφέλη επίσης πηγάζουν και από την ηλεκτροδότηση μέσω καθαρής ενέργειας από την μονάδα βιοαερίου στον ΧΥΤΑ Μαυροράχης στον Λαγκαδά όπου ηλεκτροδοτούνται 7.000 νοικοκυριά στο ένα τέταρτο του κόστους του φυσικού αερίου που είναι εισαγόμενο. </a:t>
            </a:r>
            <a:endParaRPr lang="en-US" altLang="el-GR"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62915" y="393065"/>
            <a:ext cx="11105515" cy="5295900"/>
          </a:xfrm>
        </p:spPr>
        <p:txBody>
          <a:bodyPr/>
          <a:p>
            <a:pPr marL="0" indent="0">
              <a:buNone/>
            </a:pPr>
            <a:r>
              <a:rPr lang="en-US" sz="2400" b="1" u="sng"/>
              <a:t>3.2  To παράδειγμα τ</a:t>
            </a:r>
            <a:r>
              <a:rPr lang="el-GR" altLang="en-US" sz="2400" b="1" u="sng"/>
              <a:t>ων Άνω Λιοσίων</a:t>
            </a:r>
            <a:r>
              <a:rPr lang="el-GR" altLang="el-GR" b="1"/>
              <a:t> </a:t>
            </a:r>
            <a:endParaRPr lang="el-GR" altLang="el-GR" b="1"/>
          </a:p>
          <a:p>
            <a:pPr marL="0" indent="0">
              <a:buNone/>
            </a:pPr>
            <a:endParaRPr lang="el-GR" sz="2000"/>
          </a:p>
          <a:p>
            <a:pPr marL="0" indent="0">
              <a:lnSpc>
                <a:spcPct val="150000"/>
              </a:lnSpc>
              <a:buNone/>
            </a:pPr>
            <a:r>
              <a:rPr lang="el-GR" sz="2400"/>
              <a:t>Στα Άνω Λιόσια λειτουργεί, στα πλαίσια του ΕΔΣΝΑ </a:t>
            </a:r>
            <a:r>
              <a:rPr lang="el-GR" altLang="el-GR" sz="2400">
                <a:sym typeface="+mn-ea"/>
              </a:rPr>
              <a:t>(Ειδικός Διαβαθμιδικός Σύνδεσμος Νομού Αττικής)</a:t>
            </a:r>
            <a:r>
              <a:rPr lang="el-GR" sz="2400"/>
              <a:t>, από το 2001 μονάδα βιοαερίου αξιοποιώντας τα απορρίματα του ΧΥΤΑ. Το ύψος των υφιστάμενων επενδύσεων ανήλθε στα 36,5 εκατ. € και η υλοποίηση τους χρηματοδοτήθηκε και από εθνικούς και κοινοτικούς πόρους</a:t>
            </a:r>
            <a:r>
              <a:rPr lang="en-US" altLang="el-GR" sz="2400"/>
              <a:t>. Ο ΕΔΣΝΑ ακόμη επωφελείται από τη διαχείριση του βιοαερίου, καθώς μόνο από την κατασκευή του δικτύου διαχείρισης του βιοαερίου εξοικονομήθηκαν πόροι της τάξης των 4 εκατ. €, ενώ σε ετήσια βάση εξοικονομούνται περί τα 100.000 € για τη λειτουργία και τη συντήρησή του</a:t>
            </a:r>
            <a:r>
              <a:rPr lang="el-GR" altLang="en-US" sz="2400"/>
              <a:t>. </a:t>
            </a:r>
            <a:r>
              <a:rPr lang="en-US" altLang="el-GR" sz="2400"/>
              <a:t> </a:t>
            </a:r>
            <a:endParaRPr lang="en-US" altLang="el-GR" sz="2400"/>
          </a:p>
          <a:p>
            <a:pPr marL="0" indent="0" algn="l">
              <a:lnSpc>
                <a:spcPct val="150000"/>
              </a:lnSpc>
              <a:buNone/>
            </a:pPr>
            <a:endParaRPr lang="en-US" altLang="el-GR" sz="2000"/>
          </a:p>
          <a:p>
            <a:pPr marL="0" indent="0" algn="l">
              <a:buNone/>
            </a:pPr>
            <a:endParaRPr lang="en-US" altLang="el-GR"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42925" y="781050"/>
            <a:ext cx="11105515" cy="5295900"/>
          </a:xfrm>
        </p:spPr>
        <p:txBody>
          <a:bodyPr/>
          <a:p>
            <a:pPr marL="0" indent="0">
              <a:lnSpc>
                <a:spcPct val="150000"/>
              </a:lnSpc>
              <a:buNone/>
            </a:pPr>
            <a:r>
              <a:rPr lang="el-GR" altLang="el-GR" sz="2400"/>
              <a:t>Ο σταθμός συμπαραγωγής τροφοδοτεί με θερμική ενέργεια καθημερινά την λειτουργία αυτού του σύνθετου περιβαλλοντικού έργου, η οποία ισοδυναμεί με 2.500 τόνους πετρελαίου κίνησης ετησίως ή 400 λίτρα πετρελαίου κίνησης ωριαίως, οδηγώντας στην μείωση των λειτουργικών δαπανών της εγκατάστασης του ΕΔΣΝΑ έως και 1.750.000 € ετησίως. </a:t>
            </a:r>
            <a:endParaRPr lang="el-GR" altLang="el-GR" sz="2400"/>
          </a:p>
          <a:p>
            <a:pPr marL="0" indent="0">
              <a:lnSpc>
                <a:spcPct val="150000"/>
              </a:lnSpc>
              <a:buNone/>
            </a:pPr>
            <a:endParaRPr lang="el-GR" altLang="el-GR" sz="2400">
              <a:sym typeface="+mn-ea"/>
            </a:endParaRPr>
          </a:p>
          <a:p>
            <a:pPr marL="0" indent="0">
              <a:lnSpc>
                <a:spcPct val="150000"/>
              </a:lnSpc>
              <a:buNone/>
            </a:pPr>
            <a:r>
              <a:rPr lang="el-GR" sz="2400">
                <a:sym typeface="+mn-ea"/>
              </a:rPr>
              <a:t>Η καθαρή παραγωγή ηλεκτρικής ενέργειας από την εγκατάσταση ισούται με την ενέργεια που καταναλώνουν 30.500 οικογένειες ετησίως.</a:t>
            </a:r>
            <a:endParaRPr lang="el-GR" sz="2400"/>
          </a:p>
          <a:p>
            <a:pPr marL="0" indent="0">
              <a:lnSpc>
                <a:spcPct val="150000"/>
              </a:lnSpc>
              <a:buNone/>
            </a:pPr>
            <a:endParaRPr lang="el-GR" altLang="el-GR" sz="2400"/>
          </a:p>
          <a:p>
            <a:pPr marL="0" indent="0">
              <a:lnSpc>
                <a:spcPct val="150000"/>
              </a:lnSpc>
              <a:buNone/>
            </a:pPr>
            <a:endParaRPr lang="el-GR" altLang="el-GR" sz="2400"/>
          </a:p>
          <a:p>
            <a:pPr marL="0" indent="0">
              <a:lnSpc>
                <a:spcPct val="150000"/>
              </a:lnSpc>
              <a:buNone/>
            </a:pPr>
            <a:endParaRPr lang="el-GR" sz="2400"/>
          </a:p>
          <a:p>
            <a:pPr marL="0" indent="0" algn="l">
              <a:buNone/>
            </a:pPr>
            <a:endParaRPr lang="en-US" altLang="el-G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609600" y="157163"/>
            <a:ext cx="10972800" cy="1143000"/>
          </a:xfrm>
        </p:spPr>
        <p:txBody>
          <a:bodyPr/>
          <a:p>
            <a:r>
              <a:rPr lang="en-US"/>
              <a:t>                             ΣΥΜΠΕΡΑΣΜΑΤΑ</a:t>
            </a:r>
            <a:endParaRPr lang="en-US"/>
          </a:p>
        </p:txBody>
      </p:sp>
      <p:sp>
        <p:nvSpPr>
          <p:cNvPr id="3" name="Content Placeholder 2"/>
          <p:cNvSpPr>
            <a:spLocks noGrp="1"/>
          </p:cNvSpPr>
          <p:nvPr>
            <p:ph idx="1"/>
          </p:nvPr>
        </p:nvSpPr>
        <p:spPr>
          <a:xfrm>
            <a:off x="739140" y="1462405"/>
            <a:ext cx="10972800" cy="4525963"/>
          </a:xfrm>
        </p:spPr>
        <p:txBody>
          <a:bodyPr/>
          <a:p>
            <a:pPr marL="0" indent="0" algn="just">
              <a:lnSpc>
                <a:spcPct val="150000"/>
              </a:lnSpc>
              <a:buNone/>
            </a:pPr>
            <a:r>
              <a:rPr lang="en-US" altLang="el-GR" sz="2400"/>
              <a:t>Η ενεργειακή αξιοποίηση απορριμάτων και αποβλήτων μέσω μονάδων βιοαερίου μπορεί να προσφέρει ενεργειακή αυτονομία, </a:t>
            </a:r>
            <a:r>
              <a:rPr lang="el-GR" altLang="en-US" sz="2400"/>
              <a:t>μειώνει τις εισαγωγές ορυκτών καυσίμων, μειώνει τους εκπεμπόμενους ρύπους</a:t>
            </a:r>
            <a:r>
              <a:rPr lang="en-US" altLang="el-GR" sz="2400"/>
              <a:t>,</a:t>
            </a:r>
            <a:r>
              <a:rPr lang="el-GR" altLang="en-US" sz="2400"/>
              <a:t> προσφέρει λύση στο πρόβλημα των ΧΥΤΑ και των αστικών απορριμάτων,</a:t>
            </a:r>
            <a:r>
              <a:rPr lang="en-US" altLang="el-GR" sz="2400"/>
              <a:t> συμβάλλει στην εξοικονόμηση οικονομικών πόρων και </a:t>
            </a:r>
            <a:r>
              <a:rPr lang="el-GR" altLang="en-US" sz="2400"/>
              <a:t>έχει ως αποτέλεσμα την </a:t>
            </a:r>
            <a:r>
              <a:rPr lang="en-US" altLang="el-GR" sz="2400"/>
              <a:t>δημιουργία θέσεων εργασίας, έσοδα και κέρδη σε φορείς, επιχειρήσεις και κοινότητες</a:t>
            </a:r>
            <a:endParaRPr lang="en-US" altLang="el-G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p:txBody>
          <a:bodyPr/>
          <a:p>
            <a:pPr algn="ctr"/>
            <a:r>
              <a:rPr lang="en-US">
                <a:sym typeface="+mn-ea"/>
              </a:rPr>
              <a:t>ΒΙΒΛΙΟΓΡΑΦΙΑ</a:t>
            </a:r>
            <a:br>
              <a:rPr lang="en-US"/>
            </a:br>
            <a:endParaRPr lang="en-US"/>
          </a:p>
        </p:txBody>
      </p:sp>
      <p:sp>
        <p:nvSpPr>
          <p:cNvPr id="3" name="Content Placeholder 2"/>
          <p:cNvSpPr>
            <a:spLocks noGrp="1"/>
          </p:cNvSpPr>
          <p:nvPr>
            <p:ph idx="1"/>
          </p:nvPr>
        </p:nvSpPr>
        <p:spPr/>
        <p:txBody>
          <a:bodyPr/>
          <a:p>
            <a:pPr marL="0" indent="0">
              <a:buNone/>
            </a:pPr>
            <a:r>
              <a:rPr lang="en-US" sz="2400"/>
              <a:t>http://www.agroenergy.gr/categories/%ce%b2%ce%b9%ce%bf%ce%b1%ce%ad%cf%81%ce%b9%ce%bf</a:t>
            </a:r>
            <a:endParaRPr lang="en-US" sz="2400"/>
          </a:p>
          <a:p>
            <a:endParaRPr lang="en-US" sz="2400"/>
          </a:p>
          <a:p>
            <a:pPr marL="0" indent="0">
              <a:buNone/>
            </a:pPr>
            <a:r>
              <a:rPr lang="en-US" sz="2400"/>
              <a:t>https://ecopress.gr/exikonomisi-nerou-os-ke-40-me-yliko-ap/</a:t>
            </a:r>
            <a:endParaRPr lang="en-US" sz="2400"/>
          </a:p>
          <a:p>
            <a:pPr marL="0" indent="0">
              <a:buNone/>
            </a:pPr>
            <a:endParaRPr lang="en-US" sz="2400"/>
          </a:p>
          <a:p>
            <a:pPr marL="0" indent="0">
              <a:buNone/>
            </a:pPr>
            <a:r>
              <a:rPr lang="en-US" sz="2400"/>
              <a:t>https://www.envima.gr/el/biogas_plants/pws_leitourgei_mia_monada</a:t>
            </a:r>
            <a:endParaRPr lang="en-US" sz="2400"/>
          </a:p>
          <a:p>
            <a:pPr marL="0" indent="0">
              <a:buNone/>
            </a:pPr>
            <a:endParaRPr lang="en-US" sz="2400"/>
          </a:p>
          <a:p>
            <a:pPr marL="0" indent="0">
              <a:buNone/>
            </a:pPr>
            <a:r>
              <a:rPr lang="en-US" sz="2400">
                <a:sym typeface="+mn-ea"/>
              </a:rPr>
              <a:t>https://oldsite.edsna.gr/index</a:t>
            </a:r>
            <a:endParaRPr lang="en-US" sz="2400"/>
          </a:p>
          <a:p>
            <a:pPr marL="0" indent="0">
              <a:buNone/>
            </a:pPr>
            <a:endParaRPr 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p:txBody>
          <a:bodyPr/>
          <a:p>
            <a:r>
              <a:rPr lang="en-US">
                <a:sym typeface="+mn-ea"/>
              </a:rPr>
              <a:t>                                 ΒΙΒΛΙΟΓΡΑΦΙΑ</a:t>
            </a:r>
            <a:endParaRPr lang="en-US"/>
          </a:p>
        </p:txBody>
      </p:sp>
      <p:sp>
        <p:nvSpPr>
          <p:cNvPr id="3" name="Content Placeholder 2"/>
          <p:cNvSpPr>
            <a:spLocks noGrp="1"/>
          </p:cNvSpPr>
          <p:nvPr>
            <p:ph sz="half" idx="1"/>
          </p:nvPr>
        </p:nvSpPr>
        <p:spPr>
          <a:xfrm>
            <a:off x="609600" y="1600200"/>
            <a:ext cx="10778490" cy="4526280"/>
          </a:xfrm>
        </p:spPr>
        <p:txBody>
          <a:bodyPr/>
          <a:p>
            <a:pPr marL="0" indent="0">
              <a:buNone/>
            </a:pPr>
            <a:r>
              <a:rPr lang="en-US" sz="2400"/>
              <a:t>Έρευνα του Κέντρου Ανανεώσιμων Πηγών Ενέργειας (ΚΑΠΕ) με τίτλο “Ενεργειακή αξιοποίηση βιοαερίου”, του Χρήστου Ζαφείρη, 20.10.2009 </a:t>
            </a:r>
            <a:endParaRPr lang="en-US" sz="2400"/>
          </a:p>
          <a:p>
            <a:endParaRPr lang="en-US" sz="2400"/>
          </a:p>
          <a:p>
            <a:pPr marL="0" indent="0">
              <a:buNone/>
            </a:pPr>
            <a:r>
              <a:rPr lang="en-US" sz="2400"/>
              <a:t>https://energypress.gr/news/entyposiakes-oi-epidoseis-tis-monadas-vioaerioy-ston-hyta-mayrorahis-etoimi-nea-monada-sti</a:t>
            </a:r>
            <a:endParaRPr lang="en-US" sz="2400"/>
          </a:p>
          <a:p>
            <a:pPr marL="0" indent="0">
              <a:buNone/>
            </a:pPr>
            <a:endParaRPr lang="en-US" sz="2400"/>
          </a:p>
          <a:p>
            <a:pPr marL="0" indent="0">
              <a:buNone/>
            </a:pPr>
            <a:r>
              <a:rPr lang="en-US" sz="2400"/>
              <a:t>https://www.protagon.gr/epikairotita/ellada/texnologia-paragwgis-vioaeriou-i-lysi-gia-ta-skoupidia-33837000000</a:t>
            </a:r>
            <a:endParaRPr lang="en-US" sz="2400"/>
          </a:p>
          <a:p>
            <a:pPr marL="0" indent="0">
              <a:buNone/>
            </a:pPr>
            <a:endParaRPr lang="en-US" sz="2400"/>
          </a:p>
          <a:p>
            <a:pPr marL="0" indent="0">
              <a:buNone/>
            </a:pPr>
            <a:r>
              <a:rPr lang="en-US" sz="2400">
                <a:sym typeface="+mn-ea"/>
              </a:rPr>
              <a:t>http://www.agroenergy.gr/content/%CF%80%CE%BB%CE%B5%CE%BF%CE%BD%CE%B5%CE%BA%CF%84%CE%AE%CE%BC%CE%B1%CF%84%CE%B1</a:t>
            </a:r>
            <a:endParaRPr lang="en-US" sz="2400"/>
          </a:p>
          <a:p>
            <a:pPr marL="0" indent="0">
              <a:buNone/>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 name="Content Placeholder 2"/>
          <p:cNvSpPr>
            <a:spLocks noGrp="1"/>
          </p:cNvSpPr>
          <p:nvPr>
            <p:ph idx="1"/>
          </p:nvPr>
        </p:nvSpPr>
        <p:spPr>
          <a:xfrm>
            <a:off x="734060" y="595630"/>
            <a:ext cx="10972800" cy="4410710"/>
          </a:xfrm>
        </p:spPr>
        <p:txBody>
          <a:bodyPr/>
          <a:p>
            <a:pPr marL="0" indent="0" algn="ctr">
              <a:buNone/>
            </a:pPr>
            <a:r>
              <a:rPr lang="en-US">
                <a:sym typeface="+mn-ea"/>
              </a:rPr>
              <a:t>     </a:t>
            </a:r>
            <a:endParaRPr lang="en-US"/>
          </a:p>
          <a:p>
            <a:pPr marL="0" indent="0" algn="l">
              <a:buNone/>
            </a:pPr>
            <a:r>
              <a:rPr lang="en-US"/>
              <a:t>                            Επιβλέπ</a:t>
            </a:r>
            <a:r>
              <a:rPr lang="el-GR" altLang="en-US"/>
              <a:t>οντες </a:t>
            </a:r>
            <a:r>
              <a:rPr lang="en-US"/>
              <a:t>καθηγητ</a:t>
            </a:r>
            <a:r>
              <a:rPr lang="el-GR" altLang="en-US"/>
              <a:t>έ</a:t>
            </a:r>
            <a:r>
              <a:rPr lang="en-US"/>
              <a:t>ς</a:t>
            </a:r>
            <a:endParaRPr lang="en-US"/>
          </a:p>
          <a:p>
            <a:pPr marL="0" indent="0" algn="l">
              <a:buNone/>
            </a:pPr>
            <a:r>
              <a:rPr lang="en-US"/>
              <a:t>                              </a:t>
            </a:r>
            <a:endParaRPr lang="en-US"/>
          </a:p>
          <a:p>
            <a:pPr marL="0" indent="0" algn="l">
              <a:buNone/>
            </a:pPr>
            <a:r>
              <a:rPr lang="en-US"/>
              <a:t>                               Κυριακίδης Λεωνίδας</a:t>
            </a:r>
            <a:endParaRPr lang="en-US"/>
          </a:p>
          <a:p>
            <a:pPr marL="0" indent="0" algn="l">
              <a:buNone/>
            </a:pPr>
            <a:r>
              <a:rPr lang="el-GR" altLang="en-US"/>
              <a:t>                              Βαξεβάνης Ευστράτιος</a:t>
            </a:r>
            <a:endParaRPr lang="en-US"/>
          </a:p>
          <a:p>
            <a:pPr marL="0" indent="0">
              <a:buNone/>
            </a:pPr>
            <a:r>
              <a:rPr lang="en-US"/>
              <a:t>                               </a:t>
            </a:r>
            <a:endParaRPr lang="en-US"/>
          </a:p>
          <a:p>
            <a:pPr marL="0" indent="0">
              <a:buNone/>
            </a:pPr>
            <a:endParaRPr lang="en-US"/>
          </a:p>
          <a:p>
            <a:pPr marL="0" indent="0">
              <a:buNone/>
            </a:pPr>
            <a:r>
              <a:rPr lang="en-US"/>
              <a:t>                             </a:t>
            </a:r>
            <a:r>
              <a:rPr lang="el-GR" altLang="en-US"/>
              <a:t>Α</a:t>
            </a:r>
            <a:r>
              <a:rPr lang="en-US"/>
              <a:t>θήνα, </a:t>
            </a:r>
            <a:r>
              <a:rPr lang="el-GR" altLang="en-US"/>
              <a:t>Νοέμβριος</a:t>
            </a:r>
            <a:r>
              <a:rPr lang="en-US"/>
              <a:t> 202</a:t>
            </a:r>
            <a:r>
              <a:rPr lang="el-GR" altLang="en-US"/>
              <a:t>4</a:t>
            </a:r>
            <a:endParaRPr lang="el-GR"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sym typeface="+mn-ea"/>
              </a:rPr>
              <a:t>  ΒΙΒΛΙΟΓΡΑΦΙΑ</a:t>
            </a:r>
            <a:endParaRPr lang="en-US"/>
          </a:p>
        </p:txBody>
      </p:sp>
      <p:sp>
        <p:nvSpPr>
          <p:cNvPr id="3" name="Content Placeholder 2"/>
          <p:cNvSpPr>
            <a:spLocks noGrp="1"/>
          </p:cNvSpPr>
          <p:nvPr>
            <p:ph sz="half" idx="1"/>
          </p:nvPr>
        </p:nvSpPr>
        <p:spPr>
          <a:xfrm>
            <a:off x="467995" y="1640840"/>
            <a:ext cx="11195685" cy="4526280"/>
          </a:xfrm>
        </p:spPr>
        <p:txBody>
          <a:bodyPr/>
          <a:p>
            <a:pPr marL="0" indent="0">
              <a:buNone/>
            </a:pPr>
            <a:r>
              <a:rPr lang="en-US" sz="2400"/>
              <a:t>https://aenergy.gr/%CE%B5%CE%B9%CE%B4%CE%AE%CF%83%CE%B5%CE%B9%CF%82/%CF%87%CF%81%CE%AE%CF%83%CF%84%CE%BF%CF%82-%CF%87%CE%B1%CF%83%CE%B1%CF%80%CF%8C%CF%80%CE%BF%CF%85%CE%BB%CE%BF%CF%82-%CE%B7%CE%BB%CE%B5%CE%BA%CF%84%CF%89%CF%81/</a:t>
            </a:r>
            <a:endParaRPr lang="en-US" sz="2400"/>
          </a:p>
          <a:p>
            <a:pPr marL="0" indent="0">
              <a:buNone/>
            </a:pPr>
            <a:endParaRPr lang="en-US" sz="2400"/>
          </a:p>
          <a:p>
            <a:pPr marL="0" indent="0">
              <a:buNone/>
            </a:pPr>
            <a:r>
              <a:rPr lang="en-US" sz="2400"/>
              <a:t>https://greenagenda.gr/%CE%BA%CF%84%CE%B7%CE%BD%CE%BF%CF%84%CF%81%CE%BF%CF%86%CE%B9%CE%BA%CE%AC-%CE%B1%CF%80%CF%8C%CE%B2%CE%BB%CE%B7%CF%84%CE%B1-%CF%80%CF%8C%CF%83%CE%BF-%CE%B5%CF%80%CE%B9%CE%BA%CE%B5%CF%81%CE%B4%CE%AE/</a:t>
            </a:r>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sym typeface="+mn-ea"/>
              </a:rPr>
              <a:t>  ΒΙΒΛΙΟΓΡΑΦΙΑ</a:t>
            </a:r>
            <a:endParaRPr lang="en-US"/>
          </a:p>
        </p:txBody>
      </p:sp>
      <p:sp>
        <p:nvSpPr>
          <p:cNvPr id="3" name="Content Placeholder 2"/>
          <p:cNvSpPr>
            <a:spLocks noGrp="1"/>
          </p:cNvSpPr>
          <p:nvPr>
            <p:ph sz="half" idx="1"/>
          </p:nvPr>
        </p:nvSpPr>
        <p:spPr>
          <a:xfrm>
            <a:off x="467995" y="1640840"/>
            <a:ext cx="11195685" cy="4526280"/>
          </a:xfrm>
        </p:spPr>
        <p:txBody>
          <a:bodyPr/>
          <a:p>
            <a:pPr marL="0" indent="0">
              <a:buNone/>
            </a:pPr>
            <a:r>
              <a:rPr lang="en-US" sz="2400"/>
              <a:t>http://www.agroenergy.gr/content/%CE%B5%CF%80%CE%B9%CF%87%CE%B5%CE%B9%CF%81%CE%B7%CE%BC%CE%B1%CF%84%CE%B9%CE%BA%CE%AE-%CF%80%CF%81%CF%8C%CF%84%CE%B1%CF%83%CE%B7-%CF%80%CE%B1%CF%81%CE%B1%CE%B3%CF%89%CE%B3%CE%AE%CF%82-%CE%B2%CE%B9%CE%BF%CE%B1%CE%B5%CF%81%CE%AF%CE%BF%CF%85</a:t>
            </a:r>
            <a:endParaRPr lang="en-US" sz="2400"/>
          </a:p>
          <a:p>
            <a:pPr marL="0" indent="0">
              <a:buNone/>
            </a:pPr>
            <a:endParaRPr lang="en-US" sz="2400"/>
          </a:p>
          <a:p>
            <a:pPr marL="0" indent="0">
              <a:buNone/>
            </a:pPr>
            <a:r>
              <a:rPr lang="en-US" sz="2400"/>
              <a:t>https://energypress.gr/news/vioaerio?sort_bef_combine=search_api_relevance%20ASC&amp;page=1</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609600" y="-317"/>
            <a:ext cx="10972800" cy="1143000"/>
          </a:xfrm>
        </p:spPr>
        <p:txBody>
          <a:bodyPr/>
          <a:p>
            <a:pPr algn="ctr"/>
            <a:r>
              <a:rPr lang="en-US"/>
              <a:t>ΣΚΟΠΟΣ ΤΗΣ ΕΡΓΑΣΙΑΣ</a:t>
            </a:r>
            <a:endParaRPr lang="en-US"/>
          </a:p>
        </p:txBody>
      </p:sp>
      <p:sp>
        <p:nvSpPr>
          <p:cNvPr id="3" name="Content Placeholder 2"/>
          <p:cNvSpPr>
            <a:spLocks noGrp="1"/>
          </p:cNvSpPr>
          <p:nvPr>
            <p:ph idx="1"/>
          </p:nvPr>
        </p:nvSpPr>
        <p:spPr>
          <a:xfrm>
            <a:off x="775970" y="1481455"/>
            <a:ext cx="10972800" cy="4525963"/>
          </a:xfrm>
        </p:spPr>
        <p:txBody>
          <a:bodyPr/>
          <a:p>
            <a:pPr marL="0" indent="0">
              <a:lnSpc>
                <a:spcPct val="150000"/>
              </a:lnSpc>
              <a:buNone/>
            </a:pPr>
            <a:r>
              <a:rPr lang="el-GR" sz="2400"/>
              <a:t>Η παρούσα εργασία πραγματεύεται την παραγωγή ηλεκτρικής ενέργειας μέσω αξιοποίησης απορριμάτων και αποβλήτων σε μονάδες βιοαερίου. Εξετάζει την διαδικασία παραγωγής βιοαερίου και στην συνέχεια ηλεκτρικής ενέργειας και θερμότητας από αυτό, τα περιβαλλοντικά οφέλη από την</a:t>
            </a:r>
            <a:r>
              <a:rPr lang="en-US" altLang="el-GR" sz="2400"/>
              <a:t> </a:t>
            </a:r>
            <a:r>
              <a:rPr lang="el-GR" altLang="el-GR" sz="2400"/>
              <a:t>συγκεκριμένη</a:t>
            </a:r>
            <a:r>
              <a:rPr lang="el-GR" sz="2400"/>
              <a:t> μέθοδο ηλεκτροπαραγωγής καθώς και τα οικονομικά οφέλη που προκύπτουν. </a:t>
            </a:r>
            <a:endParaRPr lang="el-G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609600" y="219393"/>
            <a:ext cx="10972800" cy="1143000"/>
          </a:xfrm>
        </p:spPr>
        <p:txBody>
          <a:bodyPr/>
          <a:p>
            <a:pPr algn="ctr"/>
            <a:r>
              <a:rPr lang="en-US"/>
              <a:t>ΚΕΦΑΛΑΙΟ 1</a:t>
            </a:r>
            <a:r>
              <a:rPr lang="el-GR" altLang="en-US" sz="2800"/>
              <a:t>ο</a:t>
            </a:r>
            <a:br>
              <a:rPr lang="el-GR" altLang="en-US" sz="2800"/>
            </a:br>
            <a:r>
              <a:rPr lang="el-GR" altLang="en-US" sz="2800"/>
              <a:t>ΔΙΑΔΙΚΑΣΙΑ ΠΑΡΑΓΩΓΗΣ ΒΙΟΑΕΡΙΟΥ</a:t>
            </a:r>
            <a:br>
              <a:rPr lang="en-US"/>
            </a:br>
            <a:r>
              <a:rPr lang="el-GR" altLang="en-US"/>
              <a:t>                 </a:t>
            </a:r>
            <a:endParaRPr lang="en-US"/>
          </a:p>
        </p:txBody>
      </p:sp>
      <p:sp>
        <p:nvSpPr>
          <p:cNvPr id="3" name="Content Placeholder 2"/>
          <p:cNvSpPr>
            <a:spLocks noGrp="1"/>
          </p:cNvSpPr>
          <p:nvPr>
            <p:ph idx="1"/>
          </p:nvPr>
        </p:nvSpPr>
        <p:spPr>
          <a:xfrm>
            <a:off x="676910" y="1526540"/>
            <a:ext cx="10972800" cy="4939665"/>
          </a:xfrm>
        </p:spPr>
        <p:txBody>
          <a:bodyPr/>
          <a:p>
            <a:pPr algn="just">
              <a:lnSpc>
                <a:spcPct val="100000"/>
              </a:lnSpc>
              <a:buClrTx/>
              <a:buSzTx/>
              <a:buFontTx/>
              <a:buNone/>
            </a:pPr>
            <a:r>
              <a:rPr lang="el-GR" altLang="en-US" sz="2000"/>
              <a:t>     </a:t>
            </a:r>
            <a:r>
              <a:rPr lang="en-US" sz="2400"/>
              <a:t>Το βιοαέριο παράγεται από την αναερόβια χώνευση βιομάζας (οργανικά απόβλητα, λύματα, απορρίματα κλπ) με σκοπό την παραγωγή ηλεκτρικής ενέργειας αλλά και θερμότητας. Η αναερόβια χώνευση είναι ένα σύνολο από βιοχημικές αντιδράσεις, που συντελούνται από μικροοργανισμούς οι οποίοι λειτουργούν απουσία οξυγόνου, μέσω των οποίων τα πολύπλοκα οργανικά μόρια βιομάζας μετατρέπονται σε απλούστερα χημικά μόρια (κυρίως οργανικά οξέα) και τελικά σε μεθάνιο, διοξείδιο του άνθρακα, μονοξείδιο του άνθρακα, αμμωνία, υδρόθειο, υδρογόνο. </a:t>
            </a:r>
            <a:endParaRPr lang="en-US" sz="2400"/>
          </a:p>
          <a:p>
            <a:pPr algn="just">
              <a:lnSpc>
                <a:spcPct val="100000"/>
              </a:lnSpc>
              <a:buClrTx/>
              <a:buSzTx/>
              <a:buFontTx/>
              <a:buNone/>
            </a:pPr>
            <a:r>
              <a:rPr lang="en-US" sz="2400"/>
              <a:t>    </a:t>
            </a:r>
            <a:endParaRPr lang="en-US" sz="2400"/>
          </a:p>
          <a:p>
            <a:pPr algn="just">
              <a:lnSpc>
                <a:spcPct val="100000"/>
              </a:lnSpc>
              <a:buClrTx/>
              <a:buSzTx/>
              <a:buFontTx/>
              <a:buNone/>
            </a:pPr>
            <a:r>
              <a:rPr lang="en-US" sz="2400"/>
              <a:t>    Μία εγκατάσταση παράγει βιοαέριο και οργανικό λίπασμα αξιοποιώντας μεγάλη ποικιλία οργανικών πρώτων υλών (βιομάζα) όπως κτηνοτροφικά απόβλητα αγροτικά και αγροτοβιομηχανικά υπολείμματα και απόβλητα, καθώς και ενεργειακά φυτά. </a:t>
            </a: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Title 4"/>
          <p:cNvSpPr>
            <a:spLocks noGrp="1"/>
          </p:cNvSpPr>
          <p:nvPr>
            <p:ph type="title"/>
          </p:nvPr>
        </p:nvSpPr>
        <p:spPr>
          <a:xfrm>
            <a:off x="609600" y="457835"/>
            <a:ext cx="10972800" cy="869315"/>
          </a:xfrm>
        </p:spPr>
        <p:txBody>
          <a:bodyPr/>
          <a:p>
            <a:r>
              <a:rPr lang="el-GR" altLang="en-US">
                <a:sym typeface="+mn-ea"/>
              </a:rPr>
              <a:t>   </a:t>
            </a:r>
            <a:r>
              <a:rPr lang="en-US" sz="2000">
                <a:latin typeface="+mn-lt"/>
                <a:ea typeface="+mn-ea"/>
                <a:cs typeface="+mn-cs"/>
                <a:sym typeface="+mn-ea"/>
              </a:rPr>
              <a:t>                             </a:t>
            </a:r>
            <a:br>
              <a:rPr lang="en-US" sz="2000">
                <a:latin typeface="+mn-lt"/>
                <a:ea typeface="+mn-ea"/>
                <a:cs typeface="+mn-cs"/>
                <a:sym typeface="+mn-ea"/>
              </a:rPr>
            </a:br>
            <a:r>
              <a:rPr lang="en-US" sz="2000">
                <a:latin typeface="+mn-lt"/>
                <a:ea typeface="+mn-ea"/>
                <a:cs typeface="+mn-cs"/>
                <a:sym typeface="+mn-ea"/>
              </a:rPr>
              <a:t>   </a:t>
            </a:r>
            <a:r>
              <a:rPr lang="el-GR" altLang="en-US">
                <a:sym typeface="+mn-ea"/>
              </a:rPr>
              <a:t>              </a:t>
            </a:r>
            <a:endParaRPr lang="en-US"/>
          </a:p>
        </p:txBody>
      </p:sp>
      <p:sp>
        <p:nvSpPr>
          <p:cNvPr id="3" name="Content Placeholder 2"/>
          <p:cNvSpPr>
            <a:spLocks noGrp="1"/>
          </p:cNvSpPr>
          <p:nvPr>
            <p:ph sz="half" idx="1"/>
          </p:nvPr>
        </p:nvSpPr>
        <p:spPr>
          <a:xfrm>
            <a:off x="609600" y="1591310"/>
            <a:ext cx="11466195" cy="4526280"/>
          </a:xfrm>
        </p:spPr>
        <p:txBody>
          <a:bodyPr/>
          <a:p>
            <a:endParaRPr lang="en-US"/>
          </a:p>
          <a:p>
            <a:pPr marL="0" indent="0">
              <a:buNone/>
            </a:pPr>
            <a:endParaRPr lang="en-US"/>
          </a:p>
          <a:p>
            <a:endParaRPr lang="en-US"/>
          </a:p>
          <a:p>
            <a:endParaRPr lang="en-US"/>
          </a:p>
          <a:p>
            <a:endParaRPr lang="el-GR" altLang="en-US" sz="1400"/>
          </a:p>
          <a:p>
            <a:endParaRPr lang="el-GR" altLang="en-US" sz="1400"/>
          </a:p>
          <a:p>
            <a:pPr marL="0" indent="0">
              <a:buNone/>
            </a:pPr>
            <a:r>
              <a:rPr lang="el-GR" altLang="en-US" sz="1400"/>
              <a:t>    </a:t>
            </a:r>
            <a:endParaRPr lang="el-GR" altLang="en-US" sz="1400"/>
          </a:p>
          <a:p>
            <a:pPr marL="0" indent="0">
              <a:buNone/>
            </a:pPr>
            <a:r>
              <a:rPr lang="el-GR" altLang="en-US" sz="1400"/>
              <a:t>                                      </a:t>
            </a:r>
            <a:endParaRPr lang="el-GR" altLang="en-US" sz="1400"/>
          </a:p>
          <a:p>
            <a:pPr marL="0" indent="0">
              <a:buNone/>
            </a:pPr>
            <a:endParaRPr lang="el-GR" altLang="en-US" sz="1400"/>
          </a:p>
          <a:p>
            <a:pPr marL="0" indent="0">
              <a:buNone/>
            </a:pPr>
            <a:r>
              <a:rPr lang="el-GR" altLang="en-US" sz="1400"/>
              <a:t>                                                     </a:t>
            </a:r>
            <a:endParaRPr lang="en-US" sz="1400"/>
          </a:p>
        </p:txBody>
      </p:sp>
      <p:sp>
        <p:nvSpPr>
          <p:cNvPr id="2" name="Content Placeholder 1"/>
          <p:cNvSpPr/>
          <p:nvPr>
            <p:ph sz="half" idx="2"/>
          </p:nvPr>
        </p:nvSpPr>
        <p:spPr>
          <a:xfrm>
            <a:off x="1102995" y="740410"/>
            <a:ext cx="10479405" cy="5162550"/>
          </a:xfrm>
        </p:spPr>
        <p:txBody>
          <a:bodyPr/>
          <a:p>
            <a:pPr marL="0" indent="0" algn="just">
              <a:lnSpc>
                <a:spcPct val="100000"/>
              </a:lnSpc>
              <a:buNone/>
            </a:pPr>
            <a:r>
              <a:rPr lang="en-US" sz="2400"/>
              <a:t>Από τις δεξαμενές προ-επεξεργασίας τα υλικά μεταφέρονται στους χωνευτήρες (ή βιοαντιδραστήρες, δεξαμενές μεθανίου, δεξαμενή ζύμωσης) που αποτελούν και το κύριο μέρος της όλης εγκατάστασης. Όλη η διαδικασία ζύμωσης (χώνευσης) εκτελείται από αναερόβιους μικροοργανισμούς, οι οποίοι εγχέονται μέσα στο χωνευτήρα μόνο μία φορά κατά την εκκίνηση λειτουργίας (εκτός από τις περιπτώσεις που η βιομάζα εμπεριέχει ήδη τα κατάλληλα βακτήρια – π.χ. ζωικά απόβλητα). </a:t>
            </a:r>
            <a:endParaRPr lang="en-US" sz="2400"/>
          </a:p>
          <a:p>
            <a:pPr marL="0" indent="0" algn="just">
              <a:lnSpc>
                <a:spcPct val="100000"/>
              </a:lnSpc>
              <a:buNone/>
            </a:pPr>
            <a:endParaRPr lang="en-US" sz="2400"/>
          </a:p>
          <a:p>
            <a:pPr marL="0" indent="0" algn="just">
              <a:lnSpc>
                <a:spcPct val="100000"/>
              </a:lnSpc>
              <a:buNone/>
            </a:pPr>
            <a:r>
              <a:rPr lang="en-US" sz="2400"/>
              <a:t>Ο χωνευτήρας είναι ερμητικά σφραγισμένος, διότι πρέπει να διατηρούνται συνθήκες πλήρους έλλειψης οξυγόνου. Ως προϊόντα της αναερόβιας χώνευσης λαμβάνουμε: βιοαέριο και οργανικό/βιολογικό λίπασμα (υγρό και στερεό). Το βιοαέριο αποθηκεύεται σε σύστημα κατακράτησης/προσωρινής αποθήκευσης.</a:t>
            </a:r>
            <a:endParaRPr lang="en-US" sz="2400"/>
          </a:p>
          <a:p>
            <a:pPr algn="just">
              <a:lnSpc>
                <a:spcPct val="100000"/>
              </a:lnSpc>
            </a:pPr>
            <a:endParaRPr lang="en-US" sz="2400"/>
          </a:p>
          <a:p>
            <a:pPr marL="0" indent="0" algn="just">
              <a:lnSpc>
                <a:spcPct val="150000"/>
              </a:lnSpc>
              <a:buNone/>
            </a:pP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671195" y="859790"/>
            <a:ext cx="10456545" cy="5393055"/>
          </a:xfrm>
        </p:spPr>
        <p:txBody>
          <a:bodyPr/>
          <a:p>
            <a:pPr algn="just">
              <a:lnSpc>
                <a:spcPct val="100000"/>
              </a:lnSpc>
              <a:buClrTx/>
              <a:buSzTx/>
              <a:buFontTx/>
              <a:buNone/>
            </a:pPr>
            <a:r>
              <a:rPr lang="en-US" sz="2000">
                <a:sym typeface="+mn-ea"/>
              </a:rPr>
              <a:t>     </a:t>
            </a:r>
            <a:r>
              <a:rPr lang="en-US" sz="2400">
                <a:sym typeface="+mn-ea"/>
              </a:rPr>
              <a:t>Ως προϊόντα της αναερόβιας χώνευσης λαμβάνουμε: βιοαέριο και οργανικό/βιολογικό λίπασμα (υγρό και στερεό). Το βιοαέριο αποθηκεύεται σε σύστημα κατακράτησης/προσωρινής αποθήκευσης.</a:t>
            </a:r>
            <a:r>
              <a:rPr lang="en-US" sz="2400"/>
              <a:t>  </a:t>
            </a:r>
            <a:endParaRPr lang="en-US" sz="2400"/>
          </a:p>
          <a:p>
            <a:pPr algn="just">
              <a:lnSpc>
                <a:spcPct val="100000"/>
              </a:lnSpc>
              <a:buClrTx/>
              <a:buSzTx/>
              <a:buFontTx/>
              <a:buNone/>
            </a:pPr>
            <a:endParaRPr lang="en-US" sz="2400"/>
          </a:p>
          <a:p>
            <a:pPr algn="just">
              <a:lnSpc>
                <a:spcPct val="100000"/>
              </a:lnSpc>
              <a:buClrTx/>
              <a:buSzTx/>
              <a:buFontTx/>
              <a:buNone/>
            </a:pPr>
            <a:r>
              <a:rPr lang="en-US" sz="2400"/>
              <a:t>    Τέλος το παραγόμενο βιοαέριο μετατρέπεται σε ηλεκτρική και θερμική ενέργεια μέσω μηχανής εσωτερικής καύσης και γεννήτριας σε σταθμό συμπαραγωγής (ΣΗΘ) ενώ μπορεί να μετατραπεί και σε βιοκαύσιμο (βιομεθάνιο) μέσω μίας διαδικασίας που ονομάζεται “αναβάθμιση”</a:t>
            </a:r>
            <a:r>
              <a:rPr lang="el-GR" altLang="en-US" sz="2400"/>
              <a:t> (αφαιρούνται προσμίξεις όπως διοξείδιο του άνθρακα, νερό, υδρόθειο και άλλα σωματίδια)</a:t>
            </a:r>
            <a:r>
              <a:rPr lang="en-US" sz="2400"/>
              <a:t> αντικαθιστώντας </a:t>
            </a:r>
            <a:r>
              <a:rPr lang="el-GR" altLang="en-US" sz="2400"/>
              <a:t>έτσι συμβατικές πηγές ενέργειας όπως το φυσικό άεριο και </a:t>
            </a:r>
            <a:r>
              <a:rPr lang="en-US" sz="2400"/>
              <a:t>συμβατικά καύσιμα πχ για αυτοκίνηση, μεταφορές κλπ.   </a:t>
            </a:r>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Content Placeholder -2147482624" descr="IMG_256"/>
          <p:cNvPicPr>
            <a:picLocks noChangeAspect="1"/>
          </p:cNvPicPr>
          <p:nvPr>
            <p:ph sz="half" idx="2"/>
          </p:nvPr>
        </p:nvPicPr>
        <p:blipFill>
          <a:blip r:embed="rId1"/>
          <a:stretch>
            <a:fillRect/>
          </a:stretch>
        </p:blipFill>
        <p:spPr>
          <a:xfrm>
            <a:off x="1978025" y="207010"/>
            <a:ext cx="8500110" cy="5819775"/>
          </a:xfrm>
          <a:prstGeom prst="rect">
            <a:avLst/>
          </a:prstGeom>
          <a:noFill/>
          <a:ln w="9525">
            <a:noFill/>
          </a:ln>
        </p:spPr>
      </p:pic>
      <p:sp>
        <p:nvSpPr>
          <p:cNvPr id="3" name="Title 2"/>
          <p:cNvSpPr>
            <a:spLocks noGrp="1"/>
          </p:cNvSpPr>
          <p:nvPr>
            <p:ph type="title"/>
          </p:nvPr>
        </p:nvSpPr>
        <p:spPr>
          <a:xfrm>
            <a:off x="4181475" y="5941060"/>
            <a:ext cx="3395980" cy="709295"/>
          </a:xfrm>
        </p:spPr>
        <p:txBody>
          <a:bodyPr/>
          <a:p>
            <a:r>
              <a:rPr lang="en-US" sz="2000"/>
              <a:t>Εικόνα 1.</a:t>
            </a:r>
            <a:r>
              <a:rPr lang="el-GR" altLang="en-US" sz="2000"/>
              <a:t> Μονάδα βιοαερίου</a:t>
            </a:r>
            <a:endParaRPr lang="el-GR"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Title 1"/>
          <p:cNvSpPr>
            <a:spLocks noGrp="1"/>
          </p:cNvSpPr>
          <p:nvPr>
            <p:ph type="title"/>
          </p:nvPr>
        </p:nvSpPr>
        <p:spPr>
          <a:xfrm>
            <a:off x="609600" y="124778"/>
            <a:ext cx="10972800" cy="1143000"/>
          </a:xfrm>
        </p:spPr>
        <p:txBody>
          <a:bodyPr/>
          <a:p>
            <a:r>
              <a:rPr lang="en-US"/>
              <a:t>                              ΚΕΦΑΛΑΙΟ 2</a:t>
            </a:r>
            <a:r>
              <a:rPr lang="en-US" sz="2400"/>
              <a:t>ο</a:t>
            </a:r>
            <a:br>
              <a:rPr lang="en-US"/>
            </a:br>
            <a:r>
              <a:rPr lang="en-US"/>
              <a:t>     </a:t>
            </a:r>
            <a:r>
              <a:rPr lang="el-GR" altLang="en-US"/>
              <a:t>ΠΕΡΙΒΑΛΛΟΝΤΙΚΑ ΟΦΕΛΗ ΑΠΟ ΤΟ ΒΙΟΑΕΡΙΟ</a:t>
            </a:r>
            <a:endParaRPr lang="el-GR" altLang="en-US"/>
          </a:p>
        </p:txBody>
      </p:sp>
      <p:sp>
        <p:nvSpPr>
          <p:cNvPr id="3" name="Content Placeholder 2"/>
          <p:cNvSpPr>
            <a:spLocks noGrp="1"/>
          </p:cNvSpPr>
          <p:nvPr>
            <p:ph sz="half" idx="1"/>
          </p:nvPr>
        </p:nvSpPr>
        <p:spPr>
          <a:xfrm>
            <a:off x="609600" y="1463675"/>
            <a:ext cx="11262360" cy="4609465"/>
          </a:xfrm>
        </p:spPr>
        <p:txBody>
          <a:bodyPr/>
          <a:p>
            <a:pPr marL="0" indent="0">
              <a:buNone/>
            </a:pPr>
            <a:r>
              <a:rPr lang="en-US" sz="2000" b="1" u="sng"/>
              <a:t>2.1 Μείωση της εκπομπής ρύπων</a:t>
            </a:r>
            <a:endParaRPr lang="en-US" sz="2000" u="sng"/>
          </a:p>
          <a:p>
            <a:pPr marL="0" indent="0">
              <a:lnSpc>
                <a:spcPct val="100000"/>
              </a:lnSpc>
              <a:buNone/>
            </a:pPr>
            <a:endParaRPr lang="en-US" sz="2400"/>
          </a:p>
          <a:p>
            <a:pPr marL="0" indent="0">
              <a:lnSpc>
                <a:spcPct val="100000"/>
              </a:lnSpc>
              <a:buNone/>
            </a:pPr>
            <a:r>
              <a:rPr lang="en-US" sz="2400"/>
              <a:t>Στην μονάδα στα Άνω Λιόσια </a:t>
            </a:r>
            <a:r>
              <a:rPr lang="el-GR" sz="2400"/>
              <a:t>η</a:t>
            </a:r>
            <a:r>
              <a:rPr lang="en-US" sz="2400"/>
              <a:t> καύση του βιοαερίου από μόνη της και η μείωση της δραστικότητας του μεθανίου μέσω της μετατροπής του σε διοξείδιο του άνθρακα (μείωση δραστικότητας κατά 21 φορές) ισοδυναμεί με την αποφυγή εκπομπής στην ατμόσφαιρα ισοδύναμης ποσότητας 940.000 τόνων διοξειδίου του άνθρακα (φαινόμενο θερμοκηπίου).</a:t>
            </a:r>
            <a:endParaRPr lang="en-US" sz="2400"/>
          </a:p>
          <a:p>
            <a:pPr marL="0" indent="0">
              <a:lnSpc>
                <a:spcPct val="100000"/>
              </a:lnSpc>
              <a:buNone/>
            </a:pPr>
            <a:endParaRPr lang="en-US" sz="2400"/>
          </a:p>
          <a:p>
            <a:pPr marL="0" indent="0">
              <a:lnSpc>
                <a:spcPct val="100000"/>
              </a:lnSpc>
              <a:buNone/>
            </a:pPr>
            <a:r>
              <a:rPr lang="en-US" sz="2400"/>
              <a:t>Η καθαρή παραγωγή ηλεκτρικής ενέργειας από την εγκατάσταση, η οποία υποκαθιστά παραγωγή από συμβατικά καύσιμα, ανέρχεται σε 150.000MWh ετησίως, δηλαδή η υποκατάσταση συμβατικών καυσίμων οδηγεί σε αποφυγή έκλυσης στην ατμόσφαιρα πρόσθετης ποσότητας διοξειδίου του άνθρακα της τάξης των 128.000 τόνων ετησίως.</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Content Placeholder 4"/>
          <p:cNvSpPr/>
          <p:nvPr>
            <p:ph sz="half" idx="2"/>
          </p:nvPr>
        </p:nvSpPr>
        <p:spPr>
          <a:xfrm>
            <a:off x="951865" y="1030605"/>
            <a:ext cx="10857865" cy="4027805"/>
          </a:xfrm>
        </p:spPr>
        <p:txBody>
          <a:bodyPr/>
          <a:p>
            <a:pPr marL="0" indent="0">
              <a:lnSpc>
                <a:spcPct val="150000"/>
              </a:lnSpc>
              <a:buNone/>
            </a:pPr>
            <a:r>
              <a:rPr lang="en-US" sz="2800"/>
              <a:t>Στον ΧΥΤΑ Μαυροράχης στην περιοχή του Λαγκαδά </a:t>
            </a:r>
            <a:r>
              <a:rPr lang="el-GR" sz="2800"/>
              <a:t>χάρη στην</a:t>
            </a:r>
            <a:r>
              <a:rPr lang="en-US" sz="2800"/>
              <a:t> μονάδα βιοαερίου </a:t>
            </a:r>
            <a:r>
              <a:rPr lang="el-GR" altLang="en-US" sz="2800"/>
              <a:t>μ</a:t>
            </a:r>
            <a:r>
              <a:rPr lang="en-US" sz="2800"/>
              <a:t>έσα στο διάστημα 2020-2021 καταγράφτηκε αποφυγή έκλυσης στην ατμόσφαιρα άνω των 28,5 εκατομμυρίων κυβικών μέτρων βιοαερίου και μείωση έκλυσης CO2 κατά 290.000 tn. </a:t>
            </a:r>
            <a:endParaRPr lang="en-US" sz="2800"/>
          </a:p>
        </p:txBody>
      </p:sp>
    </p:spTree>
  </p:cSld>
  <p:clrMapOvr>
    <a:masterClrMapping/>
  </p:clrMapOvr>
</p:sld>
</file>

<file path=ppt/theme/theme1.xml><?xml version="1.0" encoding="utf-8"?>
<a:theme xmlns:a="http://schemas.openxmlformats.org/drawingml/2006/main" name="1_Art_mountaineering">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9275</Words>
  <Application>WPS Presentation</Application>
  <PresentationFormat>Widescreen</PresentationFormat>
  <Paragraphs>137</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Arial</vt:lpstr>
      <vt:lpstr>SimSun</vt:lpstr>
      <vt:lpstr>Wingdings</vt:lpstr>
      <vt:lpstr>Microsoft YaHei</vt:lpstr>
      <vt:lpstr>Arial Unicode MS</vt:lpstr>
      <vt:lpstr>Calibri</vt:lpstr>
      <vt:lpstr>1_Art_mountaineering</vt:lpstr>
      <vt:lpstr>1o  ΕΠΑΛ  ΔΑΦΝΗΣ ΤΜΗΜΑ ΑΖ3</vt:lpstr>
      <vt:lpstr>PowerPoint 演示文稿</vt:lpstr>
      <vt:lpstr>ΣΚΟΠΟΣ ΤΗΣ ΕΡΓΑΣΙΑΣ</vt:lpstr>
      <vt:lpstr>ΚΕΦΑΛΑΙΟ 1ο ΔΙΑΔΙΚΑΣΙΑ ΠΑΡΑΓΩΓΗΣ ΒΙΟΑΕΡΙΟΥ                  </vt:lpstr>
      <vt:lpstr>                                                  </vt:lpstr>
      <vt:lpstr>PowerPoint 演示文稿</vt:lpstr>
      <vt:lpstr>Εικόνα 1. Μονάδα βιοαερίου</vt:lpstr>
      <vt:lpstr>                              ΚΕΦΑΛΑΙΟ 2ο      ΠΕΡΙΒΑΛΛΟΝΤΙΚΑ ΟΦΕΛΗ ΑΠΟ ΤΟ ΒΙΟΑΕΡΙΟ</vt:lpstr>
      <vt:lpstr>PowerPoint 演示文稿</vt:lpstr>
      <vt:lpstr>PowerPoint 演示文稿</vt:lpstr>
      <vt:lpstr>Εικόνα 1. Παραγωγή εδαφοβελτιωτικού από την μέθοδο της αναερόβιας χώνευσης βιομάζας</vt:lpstr>
      <vt:lpstr>PowerPoint 演示文稿</vt:lpstr>
      <vt:lpstr>ΚΕΦΑΛΑΙΟ 3ο  ΤΕΧΝΟΟΙΚΟΝΟΜΙΚΑ ΣΤΟΙΧΕΙΑ </vt:lpstr>
      <vt:lpstr>PowerPoint 演示文稿</vt:lpstr>
      <vt:lpstr>PowerPoint 演示文稿</vt:lpstr>
      <vt:lpstr>PowerPoint 演示文稿</vt:lpstr>
      <vt:lpstr>                             ΣΥΜΠΕΡΑΣΜΑΤΑ</vt:lpstr>
      <vt:lpstr>ΒΙΒΛΙΟΓΡΑΦΙΑ </vt:lpstr>
      <vt:lpstr>                                 ΒΙΒΛΙΟΓΡΑΦΙΑ</vt:lpstr>
      <vt:lpstr>  ΒΙΒΛΙΟΓΡΑΦΙΑ</vt:lpstr>
      <vt:lpstr>  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1o  ΕΠΑΛ  ΝΙΚΑΙΑΣ  ΤΜΗΜΑ Α1</dc:title>
  <dc:creator/>
  <cp:lastModifiedBy>leoky</cp:lastModifiedBy>
  <cp:revision>157</cp:revision>
  <dcterms:created xsi:type="dcterms:W3CDTF">2021-03-29T14:15:00Z</dcterms:created>
  <dcterms:modified xsi:type="dcterms:W3CDTF">2025-05-02T14:33:33Z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1033-11.2.0.11536</vt:lpwstr>
  </property>
  <property fmtid="{D5CDD505-2E9C-101B-9397-08002B2CF9AE}" pid="3" name="ICV">
    <vt:lpwstr>8D38D350E4F7452EB83C0339D8847B52</vt:lpwstr>
  </property>
</Properties>
</file>