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2"/>
  </p:notesMasterIdLst>
  <p:sldIdLst>
    <p:sldId id="457" r:id="rId2"/>
    <p:sldId id="450" r:id="rId3"/>
    <p:sldId id="455" r:id="rId4"/>
    <p:sldId id="456" r:id="rId5"/>
    <p:sldId id="344" r:id="rId6"/>
    <p:sldId id="427" r:id="rId7"/>
    <p:sldId id="402" r:id="rId8"/>
    <p:sldId id="345" r:id="rId9"/>
    <p:sldId id="453" r:id="rId10"/>
    <p:sldId id="405" r:id="rId11"/>
    <p:sldId id="318" r:id="rId12"/>
    <p:sldId id="276" r:id="rId13"/>
    <p:sldId id="323" r:id="rId14"/>
    <p:sldId id="454" r:id="rId15"/>
    <p:sldId id="433" r:id="rId16"/>
    <p:sldId id="284" r:id="rId17"/>
    <p:sldId id="324" r:id="rId18"/>
    <p:sldId id="444" r:id="rId19"/>
    <p:sldId id="403" r:id="rId20"/>
    <p:sldId id="302" r:id="rId21"/>
    <p:sldId id="458" r:id="rId22"/>
    <p:sldId id="446" r:id="rId23"/>
    <p:sldId id="447" r:id="rId24"/>
    <p:sldId id="443" r:id="rId25"/>
    <p:sldId id="430" r:id="rId26"/>
    <p:sldId id="261" r:id="rId27"/>
    <p:sldId id="431" r:id="rId28"/>
    <p:sldId id="449" r:id="rId29"/>
    <p:sldId id="432" r:id="rId30"/>
    <p:sldId id="348" r:id="rId31"/>
  </p:sldIdLst>
  <p:sldSz cx="12192000" cy="6858000"/>
  <p:notesSz cx="6858000" cy="9144000"/>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94660"/>
  </p:normalViewPr>
  <p:slideViewPr>
    <p:cSldViewPr snapToGrid="0">
      <p:cViewPr varScale="1">
        <p:scale>
          <a:sx n="80" d="100"/>
          <a:sy n="80" d="100"/>
        </p:scale>
        <p:origin x="754" y="67"/>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1-22T12:13:19.987"/>
    </inkml:context>
    <inkml:brush xml:id="br0">
      <inkml:brushProperty name="width" value="0.3" units="cm"/>
      <inkml:brushProperty name="height" value="0.6" units="cm"/>
      <inkml:brushProperty name="color" value="#00FDFF"/>
      <inkml:brushProperty name="tip" value="rectangle"/>
      <inkml:brushProperty name="rasterOp" value="maskPen"/>
      <inkml:brushProperty name="ignorePressure" value="1"/>
    </inkml:brush>
  </inkml:definitions>
  <inkml:trace contextRef="#ctx0" brushRef="#br0">241 477,'666'-72,"-183"6,660 44,-826 25,-265-8,0-3,92-43,-16 6,206-6,3 48,-195 6,103-30,-5 1,200-14,-309 8,255-3,-345 43,0 5,0 1,46 28,63 28,-19-36,-40-12,159 76,486 225,-690-307,765 181,-457-194,-6-56,-233 31,512-2,-78 8,-351-13,451-30,-167 59,-672-24,15 0,-684 72,294 0,-720-40,898-10,77-12,238 1,-2-6,-85-39,-114-60,208 97,-1 8,-82-1,114 14,7 6,-1-6,0-3,0 0,0-2,1-3,-1-3,-34-21,14-5,-117-78,136 99,-2 3,1 2,-57-7,-302 18,161 5,152-5,-598 43,502-9,-352 54,444-72,0 6,-85 42,-11 2,-243 20,-3-76,43 17,165-6,202-21,5 0,0 0,0 0,2 3,-4 0,-9 5,18-8,-2 0,2 0,0 0,-1 0,1 2,0-2,0 0,0 0,-1 0,1 0,0 0,-2 0,2 0,0 0,0 0,-1 3,1-3,0 0,0 0,0 3,0-3,0 0,0 2,0-2,-2 0,2 0,0 0,0 0,0 3,0-3,0 3,0-3,0 0,0 2,0-2,0 0,0 0,0 0,0 3,0-3,0 0,0 3,0-3,0 0,0 2,2-2,-2 0,0 0,0 0,0 0,0 3,0-3,1 0,24 35,4-9,-1-2,0-2,2-4,32 14,133 35,413 34,9-85,-540-16,2202-13,-880-80,-1330 82,-49 6,-17-1,-33-10,-364-56,225 51,101 10,-802-74,236 138,5 57,-150 18,427-94,-402 70,68 3,505-104,-324-78,395 43,-294-59,336 83,1 6,-1 4,1 6,-67 30,87-17,2 8,-65 51,55-37,47-38,1 3,-2-2,2 2,0 0,0 2,0-2,2 0,-4 3,-4 18,-2 6</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1-22T12:13:37.923"/>
    </inkml:context>
    <inkml:brush xml:id="br0">
      <inkml:brushProperty name="width" value="0.3" units="cm"/>
      <inkml:brushProperty name="height" value="0.6" units="cm"/>
      <inkml:brushProperty name="color" value="#00FDFF"/>
      <inkml:brushProperty name="tip" value="rectangle"/>
      <inkml:brushProperty name="rasterOp" value="maskPen"/>
      <inkml:brushProperty name="ignorePressure" value="1"/>
    </inkml:brush>
  </inkml:definitions>
  <inkml:trace contextRef="#ctx0" brushRef="#br0">470 311,'48'2,"0"3,-1 2,78 21,69 13,1-29,199-9,-206-7,588-29,-494 5,439-32,-686 60,3 0,-3 1,1 4,1 1,-2 0,65 24,-45-13,1-3,0-3,90 9,172-9,-43-5,-210-2,-2 4,79 20,-121-20,-28-2,-43-4,-14-4,-127-18,-65-31,54 9,-313-17,-7 40,55 5,3-31,-11-43,-103-16,471 93,0 3,0 5,-155 15,-280 10,529-23,1 2,-2-1,-17 5,29-5,2 0,0 0,0 0,-1 0,1 0,-2 0,2 0,0 0,-1 1,1-1,0 0,0 0,-2 0,2 0,0 0,-1 0,1 0,0 2,-2-2,2 0,0 1,0-1,0 0,0 2,-1-2,1 0,0 0,0 0,0 2,-2-2,2 1,0-1,0 2,0-2,0 0,0 0,0 0,0 1,0-1,0 2,0-2,0 1,0-1,0 0,0 0,2 2,-2-2,0 0,0 1,0-1,1 2,-1-2,0 0,0 0,0 0,0 0,0 2,2-2,-2 0,1 1,-1-1,0 0,2 0,-2 0,0 2,37 21,25 10,2-2,1-5,2-1,1-3,0-4,1-2,97 9,709-1,74 7,256 38,-1018-72,119 3,-292 0,0 1,0 1,2-1,-2 2,0-1,-2 3,28 9,-29-4,-14-2,-34 0,-362 3,79-7,-503 85,187-15,-145 6,-99-20,869-60,0 0,2 0,-2 0,1 0,-10 5,13 0,16-1,14 2,55 2,-2-3,79-8,-35 1,296 2,397-4,102-77,-253 12,-607 65,53 4,-89 1,1 2,-1-1,0 1,-1 2,1 1,21 10,-7-4,-2 0,0-2,1-3,1 0,0-1,1-1,-2-2,35-3,-6 4,-1 2,1 2,77 25,50 4,-322-32,-918 52,937-43,-193 51,268-52,0-4,-2-1,1-2,0-3,-1-1,0-2,-59-6,-261-19,-1 28,291 0,-350 23,53 1,52-23,-60 3,363-6,0 1,0-2,-2 3,2 0,-18 6,27-6,0-3,1 3,-1-1,2 3,-2-4,1 2,-1 0,2 0,-2 1,2 0,0 1,0-2,0 2,0-2,0 1,1 1,-3 7,-5 21</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1-22T12:13:40.523"/>
    </inkml:context>
    <inkml:brush xml:id="br0">
      <inkml:brushProperty name="width" value="0.3" units="cm"/>
      <inkml:brushProperty name="height" value="0.6" units="cm"/>
      <inkml:brushProperty name="color" value="#00FDFF"/>
      <inkml:brushProperty name="tip" value="rectangle"/>
      <inkml:brushProperty name="rasterOp" value="maskPen"/>
      <inkml:brushProperty name="ignorePressure" value="1"/>
    </inkml:brush>
  </inkml:definitions>
  <inkml:trace contextRef="#ctx0" brushRef="#br0">1 130,'0'-1,"1"0,-1-2,0 2,0-1,2 1,-2 0,1-2,0 3,-1-2,1 1,1 1,-1-3,-1 2,1 1,2-2,-3 1,1 0,2 1,-3-1,2-1,-1 1,1 1,-1 0,0 0,3-1,42-12,-45 13,45-5,0 1,0 3,79 6,-60 0,870 13,-364-73,-115 4,-191 51,-109 3,6-3,-282 5,-195 32,-94 47,-105 15,127-68,-2-25,120 8,230-9,2 2,0 2,0 0,0 2,-37 18,54-14,20-15,0 0,0 1,-1-1,1 0,0 0,0 1,0-1,0 0,0 0,0 0,0 0,0 0,-2 0,2 1,0-1,0 0,0 2,0-2,0 0,2 0,-2 1,0-1,0 0,0 0,0 0,0 0,0 0,0 0,0 1,1-1,-1 0,0 0,0 1,0-1,1 0,-1 0,0 0,0 0,0 2,0-2,0 0,5 1,2 2,-3-2,1 0,1 0,-2-1,11 3,378 21,6-21,-229-3,445-26,-451 10,279-69,-364 64,88-21,-133 34,1 4,67-2,-87 6,-33 1,-420 16,-6 31,-652 90,1023-136,1-3,-1-1,-113-23,43 4,129 19,30 2,771 62,-266-18,-391-35,0-6,0-6,181-27,212-89,-432 95,-66 17,0 2,1 0,1 3,-1-1,40 3,-66 0,13 1,-13-1,1 0,-1 0,0 0,0 0,0 0,0 0,0 0,1 0,-1 0,0 0,0 0,0 0,0 0,0 0,0 0,0 0,0 0,0 0,0 0,0 0,0 0,0 0,2 0,-2 2,0-2,0 0,0 0,0 0,0 0,0 0,0 0,0 1,0-1,1 0,-1 0,0 0,0 0,0 0,0 0,0 0,0 0,0 0,0 0,0 0,0 0,0 1,0-1,0 0,0 0,0 0,-1 0,1 0,0 1,0-1,0 0,0 0,0 0,0 0,0 0,-9 7</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1-22T12:13:45.180"/>
    </inkml:context>
    <inkml:brush xml:id="br0">
      <inkml:brushProperty name="width" value="0.3" units="cm"/>
      <inkml:brushProperty name="height" value="0.6" units="cm"/>
      <inkml:brushProperty name="color" value="#00FDFF"/>
      <inkml:brushProperty name="tip" value="rectangle"/>
      <inkml:brushProperty name="rasterOp" value="maskPen"/>
      <inkml:brushProperty name="ignorePressure" value="1"/>
    </inkml:brush>
  </inkml:definitions>
  <inkml:trace contextRef="#ctx0" brushRef="#br0">234 201,'78'0,"451"21,263 105,-114-15,289 4,-952-113,500 82,90 7,-485-81,828 81,-809-77,-136-14,55 1,-56-1,-2 0,0 3,0-3,0 0,2 0,-2 0,0 0,0 0,0 0,0 0,0 0,0 0,0 0,0-3,2 3,-2 0,0 0,0 0,0 0,2 0,-2 0,0 0,0 0,0 0,0-1,2 1,-2 0,0 0,0 0,0 0,0 0,0 0,0 0,0 0,0 0,0-3,0 3,0 0,0 0,0 0,0-1,0 1,0 0,-23-18,-103-32,-3 3,-153-34,257 75,-204-51,-1 9,-4 12,0 10,-2 11,-1 9,2 9,1 11,-410 81,429-43,-168 29,317-70,-1-5,0 0,-121-12,164 3,-2-4,2 2,-1-2,2-3,1 1,-34-18,-46-21,14 18,1 6,-3 0,-97-10,-277-8,444 41,-10-2,1 2,-2 1,1 1,0-1,-37 12,65-12,-1 0,0 2,-1-2,3 1,-3 2,2-3,-2 1,3 2,-3-2,1-1,2 2,-3 2,2-4,0 4,0-3,1 2,-3-2,4 2,-3 0,2-1,-3 5,4-3,0-2,0 2,0-2,0 1,2 0,-2 1,0-3,0 1,2 0,-1 2,2-2,-3-1,1 3,2-1,-2-2,-1 1,2 0,2 0,-4 1,2-2,1 0,-3 2,4-3,2 5,25 14,2 1,-2-3,2 0,1-4,0 1,2-3,0-2,1 1,48 3,46-2,168-1,469-31,-147 0,812 46,-1085-12,-273-15,-5-2,128-24,-187 24,-1 2,-2-2,3 0,9-6,-17 9,-3 1,0 0,1-1,2 1,-3-3,2 3,-2 0,0 0,1-1,-1 1,3-3,-3 3,0-1,1 1,-1 0,0-2,0 0,0 2,0-2,3 2,-3-3,-3 2,3 0,0 1,0-3,0 2,-1 1,-2-2,3 2,-1-2,1 2,0-2,-2-1,-1 3,2 0,1 0,0-1,-3 1,2 0,0-1,1 1,-3 0,2-3,-2 3,-45-11,1-1,0 5,-82-7,30 6,-1194-103,-957 63,2202 49,21 2,-2-3,1-3,-1 2,-50-13,76 14,3 0,-1 0,-2-1,3 1,-1 0,1 0,-1-3,-2 3,3 0,0 0,-2 0,0-1,2 1,-2-1,2 1,0-3,-1 3,1 0,-3-1,3 1,-1-3,1 1,0 1,0-2,0 2,0 1,0-4,1 3,-1 1,3-3,-2 1,-1 0,0 2,2-2,0 1,0 1,-2-3,0 3,3-1,-2 1,0-3,2 2,1 1,31-23,4 4,-3 0,47-15,131-33,-189 60,429-103,-352 92,4 5,157 2,-234 11,-1 1,1 3,-1 0,1 2,0 2,-1-1,-1 2,-1 1,27 17,-20-14,0 0,1 0,0-3,0-1,0 0,60 4,213-10,-274-3,780-70,-438 28,217 30,-341 16,-76-5,196 5,-335-1,-2 5,0 0,60 20,-34-8,-41-14,37 9,58 28,-114-43,0 0,0 0,0 0,2 0,-2 0,2 0,-2 0,0 0,2 0,-2 0,0 0,0 1,0-1,1 0,-1 0,0 0,0 3,3-3,-3 0,0 0,1 1,-1-1,0 0,0 0,0 0,0 0,0 3,0-3,0 1,0-1,3 0,-3 1,0-1,0 0,0 0,0 0,0 3,0-2,-26 8,-47-9,67 0,-99 4,-171 27,-34 4,20-35,252-2,1-4,-1 1,2-3,0-2,-60-24,19 0,-1 1,-2 8,0-1,-107-15,13 19,-266 3,273 19,-1053 46,488-16,514-27,-182-7,357-2,3 0,-2-4,0-1,-40-17,25 11,19 4,13 3,1 2,-29-3,50 8,3 3,0 0,-1 0,-1 0,0-1,2 1,0 0,-2 0,-1 0,3 0,-1 0,1 1,0-1,-1 0,-2 0,3 0,-1 3,1-3,0 0,-3 0,2 0,1 0,-2 1,2-1,0 3,0-3,-3 2,3-2,-1 0,1 1,-3-1,3 3,0-3,0 1,0-1,0 0,-1 4,2 40,2-29,23 138,-8-76</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1-22T12:14:09.388"/>
    </inkml:context>
    <inkml:brush xml:id="br0">
      <inkml:brushProperty name="width" value="0.3" units="cm"/>
      <inkml:brushProperty name="height" value="0.6" units="cm"/>
      <inkml:brushProperty name="color" value="#00FDFF"/>
      <inkml:brushProperty name="tip" value="rectangle"/>
      <inkml:brushProperty name="rasterOp" value="maskPen"/>
      <inkml:brushProperty name="ignorePressure" value="1"/>
    </inkml:brush>
  </inkml:definitions>
  <inkml:trace contextRef="#ctx0" brushRef="#br0">0 344,'55'31,"8"-10,0-2,1-1,131 15,205-8,-29-23,-55-2,-34 21,-61 1,604-10,-820-12,2-1,2 1,-2 0,-1 1,2 0,-2-1,2 2,0 1,-2-2,1 2,-1 0,2 0,-3 0,3 1,-2 1,11 8,0-3,1 2,1-4,0 1,0 0,1-2,-1-1,2 0,-1-2,0-1,1 2,1-4,26 0,28-3,1-6,74-14,-92 12,44-10,-77 12,2 1,-2 3,1-1,0 4,1-2,52 7,-67-4,-13-4,-20-5,-43-7,-121-13,14 3,-15-16,-284-107,415 130,-2 3,1 1,-101-11,63 19,-143 7,69 7,-267 8,293-15,-149-24,59 6,-271 10,318 10,433 14,-105-3,639 15,-404-55,-6-27,88-10,-297 48,177 9,-269 8,-1 7,1 2,-2 2,0 2,71 28,-118-36,1 1,-3-2,3-1,38 2,96-7,-78-2,-1019 3,454 0,-449-40,383-22,-294-14,817 74,-46-6,47 3,-43-2,69 7,-2 0,0 0,0 0,0 0,2 1,-2-1,0 2,1-2,-2 0,3 1,-2 1,1-1,-1-1,2 2,-2-1,2 1,-2-1,1 2,-1-3,2 3,-1-2,1 1,-1 1,0-2,2 2,-5 3,-4 19</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κεφαλίδας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l-GR"/>
          </a:p>
        </p:txBody>
      </p:sp>
      <p:sp>
        <p:nvSpPr>
          <p:cNvPr id="3" name="Θέση ημερομηνίας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0A71105-667D-45DD-9CB2-C7CC68FF725D}" type="datetimeFigureOut">
              <a:rPr lang="el-GR" smtClean="0"/>
              <a:t>23/1/2025</a:t>
            </a:fld>
            <a:endParaRPr lang="el-GR"/>
          </a:p>
        </p:txBody>
      </p:sp>
      <p:sp>
        <p:nvSpPr>
          <p:cNvPr id="4" name="Θέση εικόνας διαφάνειας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l-GR"/>
          </a:p>
        </p:txBody>
      </p:sp>
      <p:sp>
        <p:nvSpPr>
          <p:cNvPr id="5" name="Θέση σημειώσεων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6" name="Θέση υποσέλιδου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l-GR"/>
          </a:p>
        </p:txBody>
      </p:sp>
      <p:sp>
        <p:nvSpPr>
          <p:cNvPr id="7" name="Θέση αριθμού διαφάνειας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9A6F9E5-5C76-4B05-B84A-91186646F576}" type="slidenum">
              <a:rPr lang="el-GR" smtClean="0"/>
              <a:t>‹#›</a:t>
            </a:fld>
            <a:endParaRPr lang="el-GR"/>
          </a:p>
        </p:txBody>
      </p:sp>
    </p:spTree>
    <p:extLst>
      <p:ext uri="{BB962C8B-B14F-4D97-AF65-F5344CB8AC3E}">
        <p14:creationId xmlns:p14="http://schemas.microsoft.com/office/powerpoint/2010/main" val="25031755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5"/>
          </p:nvPr>
        </p:nvSpPr>
        <p:spPr/>
        <p:txBody>
          <a:bodyPr/>
          <a:lstStyle/>
          <a:p>
            <a:fld id="{C31D4C68-6438-4056-8579-22794B04E0CE}" type="slidenum">
              <a:rPr lang="el-GR" smtClean="0"/>
              <a:pPr/>
              <a:t>5</a:t>
            </a:fld>
            <a:endParaRPr lang="el-GR"/>
          </a:p>
        </p:txBody>
      </p:sp>
    </p:spTree>
    <p:extLst>
      <p:ext uri="{BB962C8B-B14F-4D97-AF65-F5344CB8AC3E}">
        <p14:creationId xmlns:p14="http://schemas.microsoft.com/office/powerpoint/2010/main" val="24572363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l-GR" dirty="0"/>
          </a:p>
        </p:txBody>
      </p:sp>
      <p:sp>
        <p:nvSpPr>
          <p:cNvPr id="4" name="Slide Number Placeholder 3"/>
          <p:cNvSpPr>
            <a:spLocks noGrp="1"/>
          </p:cNvSpPr>
          <p:nvPr>
            <p:ph type="sldNum" sz="quarter" idx="10"/>
          </p:nvPr>
        </p:nvSpPr>
        <p:spPr/>
        <p:txBody>
          <a:bodyPr/>
          <a:lstStyle/>
          <a:p>
            <a:fld id="{C31D4C68-6438-4056-8579-22794B04E0CE}" type="slidenum">
              <a:rPr lang="el-GR" smtClean="0"/>
              <a:pPr/>
              <a:t>7</a:t>
            </a:fld>
            <a:endParaRPr lang="el-G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5"/>
          </p:nvPr>
        </p:nvSpPr>
        <p:spPr/>
        <p:txBody>
          <a:bodyPr/>
          <a:lstStyle/>
          <a:p>
            <a:fld id="{A9A6F9E5-5C76-4B05-B84A-91186646F576}" type="slidenum">
              <a:rPr lang="el-GR" smtClean="0"/>
              <a:t>14</a:t>
            </a:fld>
            <a:endParaRPr lang="el-GR"/>
          </a:p>
        </p:txBody>
      </p:sp>
    </p:spTree>
    <p:extLst>
      <p:ext uri="{BB962C8B-B14F-4D97-AF65-F5344CB8AC3E}">
        <p14:creationId xmlns:p14="http://schemas.microsoft.com/office/powerpoint/2010/main" val="40309411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l-GR" dirty="0"/>
          </a:p>
        </p:txBody>
      </p:sp>
      <p:sp>
        <p:nvSpPr>
          <p:cNvPr id="4" name="Slide Number Placeholder 3"/>
          <p:cNvSpPr>
            <a:spLocks noGrp="1"/>
          </p:cNvSpPr>
          <p:nvPr>
            <p:ph type="sldNum" sz="quarter" idx="10"/>
          </p:nvPr>
        </p:nvSpPr>
        <p:spPr/>
        <p:txBody>
          <a:bodyPr/>
          <a:lstStyle/>
          <a:p>
            <a:fld id="{6ED8F453-EAD5-44D1-8DE6-8FBF10FB22DC}" type="slidenum">
              <a:rPr lang="el-GR" smtClean="0"/>
              <a:pPr/>
              <a:t>26</a:t>
            </a:fld>
            <a:endParaRPr lang="el-GR"/>
          </a:p>
        </p:txBody>
      </p:sp>
    </p:spTree>
    <p:extLst>
      <p:ext uri="{BB962C8B-B14F-4D97-AF65-F5344CB8AC3E}">
        <p14:creationId xmlns:p14="http://schemas.microsoft.com/office/powerpoint/2010/main" val="259113752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94188F8C-3B07-ED15-5298-6FFFF49308A7}"/>
              </a:ext>
            </a:extLst>
          </p:cNvPr>
          <p:cNvSpPr>
            <a:spLocks noGrp="1"/>
          </p:cNvSpPr>
          <p:nvPr>
            <p:ph type="ctrTitle"/>
          </p:nvPr>
        </p:nvSpPr>
        <p:spPr>
          <a:xfrm>
            <a:off x="1524000" y="1122363"/>
            <a:ext cx="9144000" cy="2387600"/>
          </a:xfrm>
        </p:spPr>
        <p:txBody>
          <a:bodyPr anchor="b"/>
          <a:lstStyle>
            <a:lvl1pPr algn="ctr">
              <a:defRPr sz="6000"/>
            </a:lvl1pPr>
          </a:lstStyle>
          <a:p>
            <a:r>
              <a:rPr lang="el-GR"/>
              <a:t>Κάντε κλικ για να επεξεργαστείτε τον τίτλο υποδείγματος</a:t>
            </a:r>
          </a:p>
        </p:txBody>
      </p:sp>
      <p:sp>
        <p:nvSpPr>
          <p:cNvPr id="3" name="Υπότιτλος 2">
            <a:extLst>
              <a:ext uri="{FF2B5EF4-FFF2-40B4-BE49-F238E27FC236}">
                <a16:creationId xmlns:a16="http://schemas.microsoft.com/office/drawing/2014/main" id="{DDD9BB6E-2C8F-2F7C-1877-7F0C6DC8DE2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l-GR"/>
              <a:t>Κάντε κλικ για να επεξεργαστείτε τον υπότιτλο του υποδείγματος</a:t>
            </a:r>
          </a:p>
        </p:txBody>
      </p:sp>
      <p:sp>
        <p:nvSpPr>
          <p:cNvPr id="4" name="Θέση ημερομηνίας 3">
            <a:extLst>
              <a:ext uri="{FF2B5EF4-FFF2-40B4-BE49-F238E27FC236}">
                <a16:creationId xmlns:a16="http://schemas.microsoft.com/office/drawing/2014/main" id="{A711761D-3D89-B23D-2D2B-35F06010D3AA}"/>
              </a:ext>
            </a:extLst>
          </p:cNvPr>
          <p:cNvSpPr>
            <a:spLocks noGrp="1"/>
          </p:cNvSpPr>
          <p:nvPr>
            <p:ph type="dt" sz="half" idx="10"/>
          </p:nvPr>
        </p:nvSpPr>
        <p:spPr/>
        <p:txBody>
          <a:bodyPr/>
          <a:lstStyle/>
          <a:p>
            <a:fld id="{705B183A-C2E4-49A9-ADFA-174067BA71D8}" type="datetimeFigureOut">
              <a:rPr lang="el-GR" smtClean="0"/>
              <a:t>23/1/2025</a:t>
            </a:fld>
            <a:endParaRPr lang="el-GR"/>
          </a:p>
        </p:txBody>
      </p:sp>
      <p:sp>
        <p:nvSpPr>
          <p:cNvPr id="5" name="Θέση υποσέλιδου 4">
            <a:extLst>
              <a:ext uri="{FF2B5EF4-FFF2-40B4-BE49-F238E27FC236}">
                <a16:creationId xmlns:a16="http://schemas.microsoft.com/office/drawing/2014/main" id="{5B36E011-B180-516F-515B-85B08F9953D5}"/>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C1228D2D-6B92-B68D-A779-0132BE649BE2}"/>
              </a:ext>
            </a:extLst>
          </p:cNvPr>
          <p:cNvSpPr>
            <a:spLocks noGrp="1"/>
          </p:cNvSpPr>
          <p:nvPr>
            <p:ph type="sldNum" sz="quarter" idx="12"/>
          </p:nvPr>
        </p:nvSpPr>
        <p:spPr/>
        <p:txBody>
          <a:bodyPr/>
          <a:lstStyle/>
          <a:p>
            <a:fld id="{CAC43A2F-1FBB-4E32-AD79-4366859B244E}" type="slidenum">
              <a:rPr lang="el-GR" smtClean="0"/>
              <a:t>‹#›</a:t>
            </a:fld>
            <a:endParaRPr lang="el-GR"/>
          </a:p>
        </p:txBody>
      </p:sp>
    </p:spTree>
    <p:extLst>
      <p:ext uri="{BB962C8B-B14F-4D97-AF65-F5344CB8AC3E}">
        <p14:creationId xmlns:p14="http://schemas.microsoft.com/office/powerpoint/2010/main" val="31504691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14EBBFBE-2578-6B23-DE20-82F807DF07F2}"/>
              </a:ext>
            </a:extLst>
          </p:cNvPr>
          <p:cNvSpPr>
            <a:spLocks noGrp="1"/>
          </p:cNvSpPr>
          <p:nvPr>
            <p:ph type="title"/>
          </p:nvPr>
        </p:nvSpPr>
        <p:spPr/>
        <p:txBody>
          <a:bodyPr/>
          <a:lstStyle/>
          <a:p>
            <a:r>
              <a:rPr lang="el-GR"/>
              <a:t>Κάντε κλικ για να επεξεργαστείτε τον τίτλο υποδείγματος</a:t>
            </a:r>
          </a:p>
        </p:txBody>
      </p:sp>
      <p:sp>
        <p:nvSpPr>
          <p:cNvPr id="3" name="Θέση κατακόρυφου κειμένου 2">
            <a:extLst>
              <a:ext uri="{FF2B5EF4-FFF2-40B4-BE49-F238E27FC236}">
                <a16:creationId xmlns:a16="http://schemas.microsoft.com/office/drawing/2014/main" id="{F1EBD268-F711-4D5A-B6BB-37FD790936F0}"/>
              </a:ext>
            </a:extLst>
          </p:cNvPr>
          <p:cNvSpPr>
            <a:spLocks noGrp="1"/>
          </p:cNvSpPr>
          <p:nvPr>
            <p:ph type="body" orient="vert" idx="1"/>
          </p:nvPr>
        </p:nvSpPr>
        <p:spPr/>
        <p:txBody>
          <a:bodyPr vert="eaVert"/>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ημερομηνίας 3">
            <a:extLst>
              <a:ext uri="{FF2B5EF4-FFF2-40B4-BE49-F238E27FC236}">
                <a16:creationId xmlns:a16="http://schemas.microsoft.com/office/drawing/2014/main" id="{4E608DD9-FF14-54A3-EB0A-4969B6F83FC3}"/>
              </a:ext>
            </a:extLst>
          </p:cNvPr>
          <p:cNvSpPr>
            <a:spLocks noGrp="1"/>
          </p:cNvSpPr>
          <p:nvPr>
            <p:ph type="dt" sz="half" idx="10"/>
          </p:nvPr>
        </p:nvSpPr>
        <p:spPr/>
        <p:txBody>
          <a:bodyPr/>
          <a:lstStyle/>
          <a:p>
            <a:fld id="{705B183A-C2E4-49A9-ADFA-174067BA71D8}" type="datetimeFigureOut">
              <a:rPr lang="el-GR" smtClean="0"/>
              <a:t>23/1/2025</a:t>
            </a:fld>
            <a:endParaRPr lang="el-GR"/>
          </a:p>
        </p:txBody>
      </p:sp>
      <p:sp>
        <p:nvSpPr>
          <p:cNvPr id="5" name="Θέση υποσέλιδου 4">
            <a:extLst>
              <a:ext uri="{FF2B5EF4-FFF2-40B4-BE49-F238E27FC236}">
                <a16:creationId xmlns:a16="http://schemas.microsoft.com/office/drawing/2014/main" id="{471995C3-3131-FA09-6964-4070DC9CDD77}"/>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04754325-13A4-EC53-6B20-C4834F0F4A51}"/>
              </a:ext>
            </a:extLst>
          </p:cNvPr>
          <p:cNvSpPr>
            <a:spLocks noGrp="1"/>
          </p:cNvSpPr>
          <p:nvPr>
            <p:ph type="sldNum" sz="quarter" idx="12"/>
          </p:nvPr>
        </p:nvSpPr>
        <p:spPr/>
        <p:txBody>
          <a:bodyPr/>
          <a:lstStyle/>
          <a:p>
            <a:fld id="{CAC43A2F-1FBB-4E32-AD79-4366859B244E}" type="slidenum">
              <a:rPr lang="el-GR" smtClean="0"/>
              <a:t>‹#›</a:t>
            </a:fld>
            <a:endParaRPr lang="el-GR"/>
          </a:p>
        </p:txBody>
      </p:sp>
    </p:spTree>
    <p:extLst>
      <p:ext uri="{BB962C8B-B14F-4D97-AF65-F5344CB8AC3E}">
        <p14:creationId xmlns:p14="http://schemas.microsoft.com/office/powerpoint/2010/main" val="932721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Κατακόρυφος τίτλος 1">
            <a:extLst>
              <a:ext uri="{FF2B5EF4-FFF2-40B4-BE49-F238E27FC236}">
                <a16:creationId xmlns:a16="http://schemas.microsoft.com/office/drawing/2014/main" id="{FCADAE6F-BA68-A9C7-15F5-013A30F18C6F}"/>
              </a:ext>
            </a:extLst>
          </p:cNvPr>
          <p:cNvSpPr>
            <a:spLocks noGrp="1"/>
          </p:cNvSpPr>
          <p:nvPr>
            <p:ph type="title" orient="vert"/>
          </p:nvPr>
        </p:nvSpPr>
        <p:spPr>
          <a:xfrm>
            <a:off x="8724900" y="365125"/>
            <a:ext cx="2628900" cy="5811838"/>
          </a:xfrm>
        </p:spPr>
        <p:txBody>
          <a:bodyPr vert="eaVert"/>
          <a:lstStyle/>
          <a:p>
            <a:r>
              <a:rPr lang="el-GR"/>
              <a:t>Κάντε κλικ για να επεξεργαστείτε τον τίτλο υποδείγματος</a:t>
            </a:r>
          </a:p>
        </p:txBody>
      </p:sp>
      <p:sp>
        <p:nvSpPr>
          <p:cNvPr id="3" name="Θέση κατακόρυφου κειμένου 2">
            <a:extLst>
              <a:ext uri="{FF2B5EF4-FFF2-40B4-BE49-F238E27FC236}">
                <a16:creationId xmlns:a16="http://schemas.microsoft.com/office/drawing/2014/main" id="{82C69A5B-6544-D069-5D8B-2476A3715B51}"/>
              </a:ext>
            </a:extLst>
          </p:cNvPr>
          <p:cNvSpPr>
            <a:spLocks noGrp="1"/>
          </p:cNvSpPr>
          <p:nvPr>
            <p:ph type="body" orient="vert" idx="1"/>
          </p:nvPr>
        </p:nvSpPr>
        <p:spPr>
          <a:xfrm>
            <a:off x="838200" y="365125"/>
            <a:ext cx="7734300" cy="5811838"/>
          </a:xfrm>
        </p:spPr>
        <p:txBody>
          <a:bodyPr vert="eaVert"/>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ημερομηνίας 3">
            <a:extLst>
              <a:ext uri="{FF2B5EF4-FFF2-40B4-BE49-F238E27FC236}">
                <a16:creationId xmlns:a16="http://schemas.microsoft.com/office/drawing/2014/main" id="{D1182A35-3279-AD1E-742C-F137F8683C62}"/>
              </a:ext>
            </a:extLst>
          </p:cNvPr>
          <p:cNvSpPr>
            <a:spLocks noGrp="1"/>
          </p:cNvSpPr>
          <p:nvPr>
            <p:ph type="dt" sz="half" idx="10"/>
          </p:nvPr>
        </p:nvSpPr>
        <p:spPr/>
        <p:txBody>
          <a:bodyPr/>
          <a:lstStyle/>
          <a:p>
            <a:fld id="{705B183A-C2E4-49A9-ADFA-174067BA71D8}" type="datetimeFigureOut">
              <a:rPr lang="el-GR" smtClean="0"/>
              <a:t>23/1/2025</a:t>
            </a:fld>
            <a:endParaRPr lang="el-GR"/>
          </a:p>
        </p:txBody>
      </p:sp>
      <p:sp>
        <p:nvSpPr>
          <p:cNvPr id="5" name="Θέση υποσέλιδου 4">
            <a:extLst>
              <a:ext uri="{FF2B5EF4-FFF2-40B4-BE49-F238E27FC236}">
                <a16:creationId xmlns:a16="http://schemas.microsoft.com/office/drawing/2014/main" id="{A5292DB4-DAD3-365E-FF42-98259F1B566B}"/>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DA9ED08E-C7DA-8F07-8695-DCE70F86524D}"/>
              </a:ext>
            </a:extLst>
          </p:cNvPr>
          <p:cNvSpPr>
            <a:spLocks noGrp="1"/>
          </p:cNvSpPr>
          <p:nvPr>
            <p:ph type="sldNum" sz="quarter" idx="12"/>
          </p:nvPr>
        </p:nvSpPr>
        <p:spPr/>
        <p:txBody>
          <a:bodyPr/>
          <a:lstStyle/>
          <a:p>
            <a:fld id="{CAC43A2F-1FBB-4E32-AD79-4366859B244E}" type="slidenum">
              <a:rPr lang="el-GR" smtClean="0"/>
              <a:t>‹#›</a:t>
            </a:fld>
            <a:endParaRPr lang="el-GR"/>
          </a:p>
        </p:txBody>
      </p:sp>
    </p:spTree>
    <p:extLst>
      <p:ext uri="{BB962C8B-B14F-4D97-AF65-F5344CB8AC3E}">
        <p14:creationId xmlns:p14="http://schemas.microsoft.com/office/powerpoint/2010/main" val="12715426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A9B130AA-C04D-F92A-7C52-75E02DB25E8F}"/>
              </a:ext>
            </a:extLst>
          </p:cNvPr>
          <p:cNvSpPr>
            <a:spLocks noGrp="1"/>
          </p:cNvSpPr>
          <p:nvPr>
            <p:ph type="title"/>
          </p:nvPr>
        </p:nvSpPr>
        <p:spPr/>
        <p:txBody>
          <a:bodyPr/>
          <a:lstStyle/>
          <a:p>
            <a:r>
              <a:rPr lang="el-GR"/>
              <a:t>Κάντε κλικ για να επεξεργαστείτε τον τίτλο υποδείγματος</a:t>
            </a:r>
          </a:p>
        </p:txBody>
      </p:sp>
      <p:sp>
        <p:nvSpPr>
          <p:cNvPr id="3" name="Θέση περιεχομένου 2">
            <a:extLst>
              <a:ext uri="{FF2B5EF4-FFF2-40B4-BE49-F238E27FC236}">
                <a16:creationId xmlns:a16="http://schemas.microsoft.com/office/drawing/2014/main" id="{1AF1A808-C2C8-89F8-2CCC-E0588D79C94C}"/>
              </a:ext>
            </a:extLst>
          </p:cNvPr>
          <p:cNvSpPr>
            <a:spLocks noGrp="1"/>
          </p:cNvSpPr>
          <p:nvPr>
            <p:ph idx="1"/>
          </p:nvPr>
        </p:nvSpPr>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ημερομηνίας 3">
            <a:extLst>
              <a:ext uri="{FF2B5EF4-FFF2-40B4-BE49-F238E27FC236}">
                <a16:creationId xmlns:a16="http://schemas.microsoft.com/office/drawing/2014/main" id="{F7130CD6-FB68-6AEF-7780-FFE881887520}"/>
              </a:ext>
            </a:extLst>
          </p:cNvPr>
          <p:cNvSpPr>
            <a:spLocks noGrp="1"/>
          </p:cNvSpPr>
          <p:nvPr>
            <p:ph type="dt" sz="half" idx="10"/>
          </p:nvPr>
        </p:nvSpPr>
        <p:spPr/>
        <p:txBody>
          <a:bodyPr/>
          <a:lstStyle/>
          <a:p>
            <a:fld id="{705B183A-C2E4-49A9-ADFA-174067BA71D8}" type="datetimeFigureOut">
              <a:rPr lang="el-GR" smtClean="0"/>
              <a:t>23/1/2025</a:t>
            </a:fld>
            <a:endParaRPr lang="el-GR"/>
          </a:p>
        </p:txBody>
      </p:sp>
      <p:sp>
        <p:nvSpPr>
          <p:cNvPr id="5" name="Θέση υποσέλιδου 4">
            <a:extLst>
              <a:ext uri="{FF2B5EF4-FFF2-40B4-BE49-F238E27FC236}">
                <a16:creationId xmlns:a16="http://schemas.microsoft.com/office/drawing/2014/main" id="{8D4099EC-46B5-5EF1-9106-47B38356ED43}"/>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1AFB11E1-C3F3-62FB-D0B6-CA865DAE889E}"/>
              </a:ext>
            </a:extLst>
          </p:cNvPr>
          <p:cNvSpPr>
            <a:spLocks noGrp="1"/>
          </p:cNvSpPr>
          <p:nvPr>
            <p:ph type="sldNum" sz="quarter" idx="12"/>
          </p:nvPr>
        </p:nvSpPr>
        <p:spPr/>
        <p:txBody>
          <a:bodyPr/>
          <a:lstStyle/>
          <a:p>
            <a:fld id="{CAC43A2F-1FBB-4E32-AD79-4366859B244E}" type="slidenum">
              <a:rPr lang="el-GR" smtClean="0"/>
              <a:t>‹#›</a:t>
            </a:fld>
            <a:endParaRPr lang="el-GR"/>
          </a:p>
        </p:txBody>
      </p:sp>
    </p:spTree>
    <p:extLst>
      <p:ext uri="{BB962C8B-B14F-4D97-AF65-F5344CB8AC3E}">
        <p14:creationId xmlns:p14="http://schemas.microsoft.com/office/powerpoint/2010/main" val="2280155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34E08F43-D570-D06A-BC78-307A2FEA875C}"/>
              </a:ext>
            </a:extLst>
          </p:cNvPr>
          <p:cNvSpPr>
            <a:spLocks noGrp="1"/>
          </p:cNvSpPr>
          <p:nvPr>
            <p:ph type="title"/>
          </p:nvPr>
        </p:nvSpPr>
        <p:spPr>
          <a:xfrm>
            <a:off x="831850" y="1709738"/>
            <a:ext cx="10515600" cy="2852737"/>
          </a:xfrm>
        </p:spPr>
        <p:txBody>
          <a:bodyPr anchor="b"/>
          <a:lstStyle>
            <a:lvl1pPr>
              <a:defRPr sz="6000"/>
            </a:lvl1pPr>
          </a:lstStyle>
          <a:p>
            <a:r>
              <a:rPr lang="el-GR"/>
              <a:t>Κάντε κλικ για να επεξεργαστείτε τον τίτλο υποδείγματος</a:t>
            </a:r>
          </a:p>
        </p:txBody>
      </p:sp>
      <p:sp>
        <p:nvSpPr>
          <p:cNvPr id="3" name="Θέση κειμένου 2">
            <a:extLst>
              <a:ext uri="{FF2B5EF4-FFF2-40B4-BE49-F238E27FC236}">
                <a16:creationId xmlns:a16="http://schemas.microsoft.com/office/drawing/2014/main" id="{21C631F5-27B8-0169-8A47-17A98DB8339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l-GR"/>
              <a:t>Στυλ κειμένου υποδείγματος</a:t>
            </a:r>
          </a:p>
        </p:txBody>
      </p:sp>
      <p:sp>
        <p:nvSpPr>
          <p:cNvPr id="4" name="Θέση ημερομηνίας 3">
            <a:extLst>
              <a:ext uri="{FF2B5EF4-FFF2-40B4-BE49-F238E27FC236}">
                <a16:creationId xmlns:a16="http://schemas.microsoft.com/office/drawing/2014/main" id="{06698812-8856-92E3-A223-412B30623A0D}"/>
              </a:ext>
            </a:extLst>
          </p:cNvPr>
          <p:cNvSpPr>
            <a:spLocks noGrp="1"/>
          </p:cNvSpPr>
          <p:nvPr>
            <p:ph type="dt" sz="half" idx="10"/>
          </p:nvPr>
        </p:nvSpPr>
        <p:spPr/>
        <p:txBody>
          <a:bodyPr/>
          <a:lstStyle/>
          <a:p>
            <a:fld id="{705B183A-C2E4-49A9-ADFA-174067BA71D8}" type="datetimeFigureOut">
              <a:rPr lang="el-GR" smtClean="0"/>
              <a:t>23/1/2025</a:t>
            </a:fld>
            <a:endParaRPr lang="el-GR"/>
          </a:p>
        </p:txBody>
      </p:sp>
      <p:sp>
        <p:nvSpPr>
          <p:cNvPr id="5" name="Θέση υποσέλιδου 4">
            <a:extLst>
              <a:ext uri="{FF2B5EF4-FFF2-40B4-BE49-F238E27FC236}">
                <a16:creationId xmlns:a16="http://schemas.microsoft.com/office/drawing/2014/main" id="{CF171089-1966-04D0-A5AE-8FAC2A788548}"/>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896CAF5C-DE3D-43E3-FA12-470E1E904136}"/>
              </a:ext>
            </a:extLst>
          </p:cNvPr>
          <p:cNvSpPr>
            <a:spLocks noGrp="1"/>
          </p:cNvSpPr>
          <p:nvPr>
            <p:ph type="sldNum" sz="quarter" idx="12"/>
          </p:nvPr>
        </p:nvSpPr>
        <p:spPr/>
        <p:txBody>
          <a:bodyPr/>
          <a:lstStyle/>
          <a:p>
            <a:fld id="{CAC43A2F-1FBB-4E32-AD79-4366859B244E}" type="slidenum">
              <a:rPr lang="el-GR" smtClean="0"/>
              <a:t>‹#›</a:t>
            </a:fld>
            <a:endParaRPr lang="el-GR"/>
          </a:p>
        </p:txBody>
      </p:sp>
    </p:spTree>
    <p:extLst>
      <p:ext uri="{BB962C8B-B14F-4D97-AF65-F5344CB8AC3E}">
        <p14:creationId xmlns:p14="http://schemas.microsoft.com/office/powerpoint/2010/main" val="21428938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5D794EF1-761F-707D-9539-C93A05A73817}"/>
              </a:ext>
            </a:extLst>
          </p:cNvPr>
          <p:cNvSpPr>
            <a:spLocks noGrp="1"/>
          </p:cNvSpPr>
          <p:nvPr>
            <p:ph type="title"/>
          </p:nvPr>
        </p:nvSpPr>
        <p:spPr/>
        <p:txBody>
          <a:bodyPr/>
          <a:lstStyle/>
          <a:p>
            <a:r>
              <a:rPr lang="el-GR"/>
              <a:t>Κάντε κλικ για να επεξεργαστείτε τον τίτλο υποδείγματος</a:t>
            </a:r>
          </a:p>
        </p:txBody>
      </p:sp>
      <p:sp>
        <p:nvSpPr>
          <p:cNvPr id="3" name="Θέση περιεχομένου 2">
            <a:extLst>
              <a:ext uri="{FF2B5EF4-FFF2-40B4-BE49-F238E27FC236}">
                <a16:creationId xmlns:a16="http://schemas.microsoft.com/office/drawing/2014/main" id="{D0E07587-30D6-858F-C8D4-3C3A967D6BDD}"/>
              </a:ext>
            </a:extLst>
          </p:cNvPr>
          <p:cNvSpPr>
            <a:spLocks noGrp="1"/>
          </p:cNvSpPr>
          <p:nvPr>
            <p:ph sz="half" idx="1"/>
          </p:nvPr>
        </p:nvSpPr>
        <p:spPr>
          <a:xfrm>
            <a:off x="838200" y="1825625"/>
            <a:ext cx="5181600" cy="435133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περιεχομένου 3">
            <a:extLst>
              <a:ext uri="{FF2B5EF4-FFF2-40B4-BE49-F238E27FC236}">
                <a16:creationId xmlns:a16="http://schemas.microsoft.com/office/drawing/2014/main" id="{806321CA-14D9-0F0D-848B-71CF3DA97B1A}"/>
              </a:ext>
            </a:extLst>
          </p:cNvPr>
          <p:cNvSpPr>
            <a:spLocks noGrp="1"/>
          </p:cNvSpPr>
          <p:nvPr>
            <p:ph sz="half" idx="2"/>
          </p:nvPr>
        </p:nvSpPr>
        <p:spPr>
          <a:xfrm>
            <a:off x="6172200" y="1825625"/>
            <a:ext cx="5181600" cy="435133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5" name="Θέση ημερομηνίας 4">
            <a:extLst>
              <a:ext uri="{FF2B5EF4-FFF2-40B4-BE49-F238E27FC236}">
                <a16:creationId xmlns:a16="http://schemas.microsoft.com/office/drawing/2014/main" id="{80D90268-6294-995F-0BA8-6A77D16A8097}"/>
              </a:ext>
            </a:extLst>
          </p:cNvPr>
          <p:cNvSpPr>
            <a:spLocks noGrp="1"/>
          </p:cNvSpPr>
          <p:nvPr>
            <p:ph type="dt" sz="half" idx="10"/>
          </p:nvPr>
        </p:nvSpPr>
        <p:spPr/>
        <p:txBody>
          <a:bodyPr/>
          <a:lstStyle/>
          <a:p>
            <a:fld id="{705B183A-C2E4-49A9-ADFA-174067BA71D8}" type="datetimeFigureOut">
              <a:rPr lang="el-GR" smtClean="0"/>
              <a:t>23/1/2025</a:t>
            </a:fld>
            <a:endParaRPr lang="el-GR"/>
          </a:p>
        </p:txBody>
      </p:sp>
      <p:sp>
        <p:nvSpPr>
          <p:cNvPr id="6" name="Θέση υποσέλιδου 5">
            <a:extLst>
              <a:ext uri="{FF2B5EF4-FFF2-40B4-BE49-F238E27FC236}">
                <a16:creationId xmlns:a16="http://schemas.microsoft.com/office/drawing/2014/main" id="{58E8E84E-A270-A358-9CA4-569DAE0EF293}"/>
              </a:ext>
            </a:extLst>
          </p:cNvPr>
          <p:cNvSpPr>
            <a:spLocks noGrp="1"/>
          </p:cNvSpPr>
          <p:nvPr>
            <p:ph type="ftr" sz="quarter" idx="11"/>
          </p:nvPr>
        </p:nvSpPr>
        <p:spPr/>
        <p:txBody>
          <a:bodyPr/>
          <a:lstStyle/>
          <a:p>
            <a:endParaRPr lang="el-GR"/>
          </a:p>
        </p:txBody>
      </p:sp>
      <p:sp>
        <p:nvSpPr>
          <p:cNvPr id="7" name="Θέση αριθμού διαφάνειας 6">
            <a:extLst>
              <a:ext uri="{FF2B5EF4-FFF2-40B4-BE49-F238E27FC236}">
                <a16:creationId xmlns:a16="http://schemas.microsoft.com/office/drawing/2014/main" id="{A0A682B8-1A0E-A74F-E3E4-9342396964A3}"/>
              </a:ext>
            </a:extLst>
          </p:cNvPr>
          <p:cNvSpPr>
            <a:spLocks noGrp="1"/>
          </p:cNvSpPr>
          <p:nvPr>
            <p:ph type="sldNum" sz="quarter" idx="12"/>
          </p:nvPr>
        </p:nvSpPr>
        <p:spPr/>
        <p:txBody>
          <a:bodyPr/>
          <a:lstStyle/>
          <a:p>
            <a:fld id="{CAC43A2F-1FBB-4E32-AD79-4366859B244E}" type="slidenum">
              <a:rPr lang="el-GR" smtClean="0"/>
              <a:t>‹#›</a:t>
            </a:fld>
            <a:endParaRPr lang="el-GR"/>
          </a:p>
        </p:txBody>
      </p:sp>
    </p:spTree>
    <p:extLst>
      <p:ext uri="{BB962C8B-B14F-4D97-AF65-F5344CB8AC3E}">
        <p14:creationId xmlns:p14="http://schemas.microsoft.com/office/powerpoint/2010/main" val="42648852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4A866E1B-6A66-1E29-8689-36E171FB3644}"/>
              </a:ext>
            </a:extLst>
          </p:cNvPr>
          <p:cNvSpPr>
            <a:spLocks noGrp="1"/>
          </p:cNvSpPr>
          <p:nvPr>
            <p:ph type="title"/>
          </p:nvPr>
        </p:nvSpPr>
        <p:spPr>
          <a:xfrm>
            <a:off x="839788" y="365125"/>
            <a:ext cx="10515600" cy="1325563"/>
          </a:xfrm>
        </p:spPr>
        <p:txBody>
          <a:bodyPr/>
          <a:lstStyle/>
          <a:p>
            <a:r>
              <a:rPr lang="el-GR"/>
              <a:t>Κάντε κλικ για να επεξεργαστείτε τον τίτλο υποδείγματος</a:t>
            </a:r>
          </a:p>
        </p:txBody>
      </p:sp>
      <p:sp>
        <p:nvSpPr>
          <p:cNvPr id="3" name="Θέση κειμένου 2">
            <a:extLst>
              <a:ext uri="{FF2B5EF4-FFF2-40B4-BE49-F238E27FC236}">
                <a16:creationId xmlns:a16="http://schemas.microsoft.com/office/drawing/2014/main" id="{BD0B274B-2C3E-3333-6E07-315E5E04734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κειμένου υποδείγματος</a:t>
            </a:r>
          </a:p>
        </p:txBody>
      </p:sp>
      <p:sp>
        <p:nvSpPr>
          <p:cNvPr id="4" name="Θέση περιεχομένου 3">
            <a:extLst>
              <a:ext uri="{FF2B5EF4-FFF2-40B4-BE49-F238E27FC236}">
                <a16:creationId xmlns:a16="http://schemas.microsoft.com/office/drawing/2014/main" id="{918A657E-8D51-C6E6-87EC-871D7597047D}"/>
              </a:ext>
            </a:extLst>
          </p:cNvPr>
          <p:cNvSpPr>
            <a:spLocks noGrp="1"/>
          </p:cNvSpPr>
          <p:nvPr>
            <p:ph sz="half" idx="2"/>
          </p:nvPr>
        </p:nvSpPr>
        <p:spPr>
          <a:xfrm>
            <a:off x="839788" y="2505075"/>
            <a:ext cx="5157787" cy="368458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5" name="Θέση κειμένου 4">
            <a:extLst>
              <a:ext uri="{FF2B5EF4-FFF2-40B4-BE49-F238E27FC236}">
                <a16:creationId xmlns:a16="http://schemas.microsoft.com/office/drawing/2014/main" id="{7A073382-82D8-67D0-5000-ED058F3BA86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κειμένου υποδείγματος</a:t>
            </a:r>
          </a:p>
        </p:txBody>
      </p:sp>
      <p:sp>
        <p:nvSpPr>
          <p:cNvPr id="6" name="Θέση περιεχομένου 5">
            <a:extLst>
              <a:ext uri="{FF2B5EF4-FFF2-40B4-BE49-F238E27FC236}">
                <a16:creationId xmlns:a16="http://schemas.microsoft.com/office/drawing/2014/main" id="{9AB2B115-D742-A6B4-C856-32B2F404D18D}"/>
              </a:ext>
            </a:extLst>
          </p:cNvPr>
          <p:cNvSpPr>
            <a:spLocks noGrp="1"/>
          </p:cNvSpPr>
          <p:nvPr>
            <p:ph sz="quarter" idx="4"/>
          </p:nvPr>
        </p:nvSpPr>
        <p:spPr>
          <a:xfrm>
            <a:off x="6172200" y="2505075"/>
            <a:ext cx="5183188" cy="368458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7" name="Θέση ημερομηνίας 6">
            <a:extLst>
              <a:ext uri="{FF2B5EF4-FFF2-40B4-BE49-F238E27FC236}">
                <a16:creationId xmlns:a16="http://schemas.microsoft.com/office/drawing/2014/main" id="{B36FAC6C-7BC2-5940-EEC3-28213ABD6C1D}"/>
              </a:ext>
            </a:extLst>
          </p:cNvPr>
          <p:cNvSpPr>
            <a:spLocks noGrp="1"/>
          </p:cNvSpPr>
          <p:nvPr>
            <p:ph type="dt" sz="half" idx="10"/>
          </p:nvPr>
        </p:nvSpPr>
        <p:spPr/>
        <p:txBody>
          <a:bodyPr/>
          <a:lstStyle/>
          <a:p>
            <a:fld id="{705B183A-C2E4-49A9-ADFA-174067BA71D8}" type="datetimeFigureOut">
              <a:rPr lang="el-GR" smtClean="0"/>
              <a:t>23/1/2025</a:t>
            </a:fld>
            <a:endParaRPr lang="el-GR"/>
          </a:p>
        </p:txBody>
      </p:sp>
      <p:sp>
        <p:nvSpPr>
          <p:cNvPr id="8" name="Θέση υποσέλιδου 7">
            <a:extLst>
              <a:ext uri="{FF2B5EF4-FFF2-40B4-BE49-F238E27FC236}">
                <a16:creationId xmlns:a16="http://schemas.microsoft.com/office/drawing/2014/main" id="{E5378260-B8D8-EEA7-F398-455FAF8258D7}"/>
              </a:ext>
            </a:extLst>
          </p:cNvPr>
          <p:cNvSpPr>
            <a:spLocks noGrp="1"/>
          </p:cNvSpPr>
          <p:nvPr>
            <p:ph type="ftr" sz="quarter" idx="11"/>
          </p:nvPr>
        </p:nvSpPr>
        <p:spPr/>
        <p:txBody>
          <a:bodyPr/>
          <a:lstStyle/>
          <a:p>
            <a:endParaRPr lang="el-GR"/>
          </a:p>
        </p:txBody>
      </p:sp>
      <p:sp>
        <p:nvSpPr>
          <p:cNvPr id="9" name="Θέση αριθμού διαφάνειας 8">
            <a:extLst>
              <a:ext uri="{FF2B5EF4-FFF2-40B4-BE49-F238E27FC236}">
                <a16:creationId xmlns:a16="http://schemas.microsoft.com/office/drawing/2014/main" id="{45942F4E-F2A8-252C-12A6-2E7EA042C939}"/>
              </a:ext>
            </a:extLst>
          </p:cNvPr>
          <p:cNvSpPr>
            <a:spLocks noGrp="1"/>
          </p:cNvSpPr>
          <p:nvPr>
            <p:ph type="sldNum" sz="quarter" idx="12"/>
          </p:nvPr>
        </p:nvSpPr>
        <p:spPr/>
        <p:txBody>
          <a:bodyPr/>
          <a:lstStyle/>
          <a:p>
            <a:fld id="{CAC43A2F-1FBB-4E32-AD79-4366859B244E}" type="slidenum">
              <a:rPr lang="el-GR" smtClean="0"/>
              <a:t>‹#›</a:t>
            </a:fld>
            <a:endParaRPr lang="el-GR"/>
          </a:p>
        </p:txBody>
      </p:sp>
    </p:spTree>
    <p:extLst>
      <p:ext uri="{BB962C8B-B14F-4D97-AF65-F5344CB8AC3E}">
        <p14:creationId xmlns:p14="http://schemas.microsoft.com/office/powerpoint/2010/main" val="38953968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01556674-08D7-84AF-469B-BE054596A635}"/>
              </a:ext>
            </a:extLst>
          </p:cNvPr>
          <p:cNvSpPr>
            <a:spLocks noGrp="1"/>
          </p:cNvSpPr>
          <p:nvPr>
            <p:ph type="title"/>
          </p:nvPr>
        </p:nvSpPr>
        <p:spPr/>
        <p:txBody>
          <a:bodyPr/>
          <a:lstStyle/>
          <a:p>
            <a:r>
              <a:rPr lang="el-GR"/>
              <a:t>Κάντε κλικ για να επεξεργαστείτε τον τίτλο υποδείγματος</a:t>
            </a:r>
          </a:p>
        </p:txBody>
      </p:sp>
      <p:sp>
        <p:nvSpPr>
          <p:cNvPr id="3" name="Θέση ημερομηνίας 2">
            <a:extLst>
              <a:ext uri="{FF2B5EF4-FFF2-40B4-BE49-F238E27FC236}">
                <a16:creationId xmlns:a16="http://schemas.microsoft.com/office/drawing/2014/main" id="{FD9E18EE-1CD6-0273-2BB2-5574C5769E1D}"/>
              </a:ext>
            </a:extLst>
          </p:cNvPr>
          <p:cNvSpPr>
            <a:spLocks noGrp="1"/>
          </p:cNvSpPr>
          <p:nvPr>
            <p:ph type="dt" sz="half" idx="10"/>
          </p:nvPr>
        </p:nvSpPr>
        <p:spPr/>
        <p:txBody>
          <a:bodyPr/>
          <a:lstStyle/>
          <a:p>
            <a:fld id="{705B183A-C2E4-49A9-ADFA-174067BA71D8}" type="datetimeFigureOut">
              <a:rPr lang="el-GR" smtClean="0"/>
              <a:t>23/1/2025</a:t>
            </a:fld>
            <a:endParaRPr lang="el-GR"/>
          </a:p>
        </p:txBody>
      </p:sp>
      <p:sp>
        <p:nvSpPr>
          <p:cNvPr id="4" name="Θέση υποσέλιδου 3">
            <a:extLst>
              <a:ext uri="{FF2B5EF4-FFF2-40B4-BE49-F238E27FC236}">
                <a16:creationId xmlns:a16="http://schemas.microsoft.com/office/drawing/2014/main" id="{76E56F9C-7FD4-C8D6-DF78-33D61F69F7CB}"/>
              </a:ext>
            </a:extLst>
          </p:cNvPr>
          <p:cNvSpPr>
            <a:spLocks noGrp="1"/>
          </p:cNvSpPr>
          <p:nvPr>
            <p:ph type="ftr" sz="quarter" idx="11"/>
          </p:nvPr>
        </p:nvSpPr>
        <p:spPr/>
        <p:txBody>
          <a:bodyPr/>
          <a:lstStyle/>
          <a:p>
            <a:endParaRPr lang="el-GR"/>
          </a:p>
        </p:txBody>
      </p:sp>
      <p:sp>
        <p:nvSpPr>
          <p:cNvPr id="5" name="Θέση αριθμού διαφάνειας 4">
            <a:extLst>
              <a:ext uri="{FF2B5EF4-FFF2-40B4-BE49-F238E27FC236}">
                <a16:creationId xmlns:a16="http://schemas.microsoft.com/office/drawing/2014/main" id="{73BAE1F6-01BE-C272-C28C-D744CB98AAE3}"/>
              </a:ext>
            </a:extLst>
          </p:cNvPr>
          <p:cNvSpPr>
            <a:spLocks noGrp="1"/>
          </p:cNvSpPr>
          <p:nvPr>
            <p:ph type="sldNum" sz="quarter" idx="12"/>
          </p:nvPr>
        </p:nvSpPr>
        <p:spPr/>
        <p:txBody>
          <a:bodyPr/>
          <a:lstStyle/>
          <a:p>
            <a:fld id="{CAC43A2F-1FBB-4E32-AD79-4366859B244E}" type="slidenum">
              <a:rPr lang="el-GR" smtClean="0"/>
              <a:t>‹#›</a:t>
            </a:fld>
            <a:endParaRPr lang="el-GR"/>
          </a:p>
        </p:txBody>
      </p:sp>
    </p:spTree>
    <p:extLst>
      <p:ext uri="{BB962C8B-B14F-4D97-AF65-F5344CB8AC3E}">
        <p14:creationId xmlns:p14="http://schemas.microsoft.com/office/powerpoint/2010/main" val="17045324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ό">
    <p:spTree>
      <p:nvGrpSpPr>
        <p:cNvPr id="1" name=""/>
        <p:cNvGrpSpPr/>
        <p:nvPr/>
      </p:nvGrpSpPr>
      <p:grpSpPr>
        <a:xfrm>
          <a:off x="0" y="0"/>
          <a:ext cx="0" cy="0"/>
          <a:chOff x="0" y="0"/>
          <a:chExt cx="0" cy="0"/>
        </a:xfrm>
      </p:grpSpPr>
      <p:sp>
        <p:nvSpPr>
          <p:cNvPr id="2" name="Θέση ημερομηνίας 1">
            <a:extLst>
              <a:ext uri="{FF2B5EF4-FFF2-40B4-BE49-F238E27FC236}">
                <a16:creationId xmlns:a16="http://schemas.microsoft.com/office/drawing/2014/main" id="{6782EBC0-7EC9-8E97-1DDC-2D402B6A8EC4}"/>
              </a:ext>
            </a:extLst>
          </p:cNvPr>
          <p:cNvSpPr>
            <a:spLocks noGrp="1"/>
          </p:cNvSpPr>
          <p:nvPr>
            <p:ph type="dt" sz="half" idx="10"/>
          </p:nvPr>
        </p:nvSpPr>
        <p:spPr/>
        <p:txBody>
          <a:bodyPr/>
          <a:lstStyle/>
          <a:p>
            <a:fld id="{705B183A-C2E4-49A9-ADFA-174067BA71D8}" type="datetimeFigureOut">
              <a:rPr lang="el-GR" smtClean="0"/>
              <a:t>23/1/2025</a:t>
            </a:fld>
            <a:endParaRPr lang="el-GR"/>
          </a:p>
        </p:txBody>
      </p:sp>
      <p:sp>
        <p:nvSpPr>
          <p:cNvPr id="3" name="Θέση υποσέλιδου 2">
            <a:extLst>
              <a:ext uri="{FF2B5EF4-FFF2-40B4-BE49-F238E27FC236}">
                <a16:creationId xmlns:a16="http://schemas.microsoft.com/office/drawing/2014/main" id="{AAFE8080-AB52-5F87-211A-B44877AE3850}"/>
              </a:ext>
            </a:extLst>
          </p:cNvPr>
          <p:cNvSpPr>
            <a:spLocks noGrp="1"/>
          </p:cNvSpPr>
          <p:nvPr>
            <p:ph type="ftr" sz="quarter" idx="11"/>
          </p:nvPr>
        </p:nvSpPr>
        <p:spPr/>
        <p:txBody>
          <a:bodyPr/>
          <a:lstStyle/>
          <a:p>
            <a:endParaRPr lang="el-GR"/>
          </a:p>
        </p:txBody>
      </p:sp>
      <p:sp>
        <p:nvSpPr>
          <p:cNvPr id="4" name="Θέση αριθμού διαφάνειας 3">
            <a:extLst>
              <a:ext uri="{FF2B5EF4-FFF2-40B4-BE49-F238E27FC236}">
                <a16:creationId xmlns:a16="http://schemas.microsoft.com/office/drawing/2014/main" id="{C7A10A80-D0FD-F89E-0362-F8D2BF385637}"/>
              </a:ext>
            </a:extLst>
          </p:cNvPr>
          <p:cNvSpPr>
            <a:spLocks noGrp="1"/>
          </p:cNvSpPr>
          <p:nvPr>
            <p:ph type="sldNum" sz="quarter" idx="12"/>
          </p:nvPr>
        </p:nvSpPr>
        <p:spPr/>
        <p:txBody>
          <a:bodyPr/>
          <a:lstStyle/>
          <a:p>
            <a:fld id="{CAC43A2F-1FBB-4E32-AD79-4366859B244E}" type="slidenum">
              <a:rPr lang="el-GR" smtClean="0"/>
              <a:t>‹#›</a:t>
            </a:fld>
            <a:endParaRPr lang="el-GR"/>
          </a:p>
        </p:txBody>
      </p:sp>
    </p:spTree>
    <p:extLst>
      <p:ext uri="{BB962C8B-B14F-4D97-AF65-F5344CB8AC3E}">
        <p14:creationId xmlns:p14="http://schemas.microsoft.com/office/powerpoint/2010/main" val="32713689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BA41EA05-BAA8-F48C-F9AE-518A35957671}"/>
              </a:ext>
            </a:extLst>
          </p:cNvPr>
          <p:cNvSpPr>
            <a:spLocks noGrp="1"/>
          </p:cNvSpPr>
          <p:nvPr>
            <p:ph type="title"/>
          </p:nvPr>
        </p:nvSpPr>
        <p:spPr>
          <a:xfrm>
            <a:off x="839788" y="457200"/>
            <a:ext cx="3932237" cy="1600200"/>
          </a:xfrm>
        </p:spPr>
        <p:txBody>
          <a:bodyPr anchor="b"/>
          <a:lstStyle>
            <a:lvl1pPr>
              <a:defRPr sz="3200"/>
            </a:lvl1pPr>
          </a:lstStyle>
          <a:p>
            <a:r>
              <a:rPr lang="el-GR"/>
              <a:t>Κάντε κλικ για να επεξεργαστείτε τον τίτλο υποδείγματος</a:t>
            </a:r>
          </a:p>
        </p:txBody>
      </p:sp>
      <p:sp>
        <p:nvSpPr>
          <p:cNvPr id="3" name="Θέση περιεχομένου 2">
            <a:extLst>
              <a:ext uri="{FF2B5EF4-FFF2-40B4-BE49-F238E27FC236}">
                <a16:creationId xmlns:a16="http://schemas.microsoft.com/office/drawing/2014/main" id="{FFEA73D1-7B1B-0BE1-4400-0A46DECD9AD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κειμένου 3">
            <a:extLst>
              <a:ext uri="{FF2B5EF4-FFF2-40B4-BE49-F238E27FC236}">
                <a16:creationId xmlns:a16="http://schemas.microsoft.com/office/drawing/2014/main" id="{6AC74DF1-E56D-89BD-2842-D3467FDA061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Στυλ κειμένου υποδείγματος</a:t>
            </a:r>
          </a:p>
        </p:txBody>
      </p:sp>
      <p:sp>
        <p:nvSpPr>
          <p:cNvPr id="5" name="Θέση ημερομηνίας 4">
            <a:extLst>
              <a:ext uri="{FF2B5EF4-FFF2-40B4-BE49-F238E27FC236}">
                <a16:creationId xmlns:a16="http://schemas.microsoft.com/office/drawing/2014/main" id="{0BDD2AFC-2B7C-DC95-8E1D-897C1A6B990D}"/>
              </a:ext>
            </a:extLst>
          </p:cNvPr>
          <p:cNvSpPr>
            <a:spLocks noGrp="1"/>
          </p:cNvSpPr>
          <p:nvPr>
            <p:ph type="dt" sz="half" idx="10"/>
          </p:nvPr>
        </p:nvSpPr>
        <p:spPr/>
        <p:txBody>
          <a:bodyPr/>
          <a:lstStyle/>
          <a:p>
            <a:fld id="{705B183A-C2E4-49A9-ADFA-174067BA71D8}" type="datetimeFigureOut">
              <a:rPr lang="el-GR" smtClean="0"/>
              <a:t>23/1/2025</a:t>
            </a:fld>
            <a:endParaRPr lang="el-GR"/>
          </a:p>
        </p:txBody>
      </p:sp>
      <p:sp>
        <p:nvSpPr>
          <p:cNvPr id="6" name="Θέση υποσέλιδου 5">
            <a:extLst>
              <a:ext uri="{FF2B5EF4-FFF2-40B4-BE49-F238E27FC236}">
                <a16:creationId xmlns:a16="http://schemas.microsoft.com/office/drawing/2014/main" id="{2486EF19-17C6-7396-8C18-0C8B13AAB763}"/>
              </a:ext>
            </a:extLst>
          </p:cNvPr>
          <p:cNvSpPr>
            <a:spLocks noGrp="1"/>
          </p:cNvSpPr>
          <p:nvPr>
            <p:ph type="ftr" sz="quarter" idx="11"/>
          </p:nvPr>
        </p:nvSpPr>
        <p:spPr/>
        <p:txBody>
          <a:bodyPr/>
          <a:lstStyle/>
          <a:p>
            <a:endParaRPr lang="el-GR"/>
          </a:p>
        </p:txBody>
      </p:sp>
      <p:sp>
        <p:nvSpPr>
          <p:cNvPr id="7" name="Θέση αριθμού διαφάνειας 6">
            <a:extLst>
              <a:ext uri="{FF2B5EF4-FFF2-40B4-BE49-F238E27FC236}">
                <a16:creationId xmlns:a16="http://schemas.microsoft.com/office/drawing/2014/main" id="{21900C65-4948-567B-4FB3-3C2D816DA47C}"/>
              </a:ext>
            </a:extLst>
          </p:cNvPr>
          <p:cNvSpPr>
            <a:spLocks noGrp="1"/>
          </p:cNvSpPr>
          <p:nvPr>
            <p:ph type="sldNum" sz="quarter" idx="12"/>
          </p:nvPr>
        </p:nvSpPr>
        <p:spPr/>
        <p:txBody>
          <a:bodyPr/>
          <a:lstStyle/>
          <a:p>
            <a:fld id="{CAC43A2F-1FBB-4E32-AD79-4366859B244E}" type="slidenum">
              <a:rPr lang="el-GR" smtClean="0"/>
              <a:t>‹#›</a:t>
            </a:fld>
            <a:endParaRPr lang="el-GR"/>
          </a:p>
        </p:txBody>
      </p:sp>
    </p:spTree>
    <p:extLst>
      <p:ext uri="{BB962C8B-B14F-4D97-AF65-F5344CB8AC3E}">
        <p14:creationId xmlns:p14="http://schemas.microsoft.com/office/powerpoint/2010/main" val="1747802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F3DBB9EB-5413-44A4-8CA1-C46509B06E16}"/>
              </a:ext>
            </a:extLst>
          </p:cNvPr>
          <p:cNvSpPr>
            <a:spLocks noGrp="1"/>
          </p:cNvSpPr>
          <p:nvPr>
            <p:ph type="title"/>
          </p:nvPr>
        </p:nvSpPr>
        <p:spPr>
          <a:xfrm>
            <a:off x="839788" y="457200"/>
            <a:ext cx="3932237" cy="1600200"/>
          </a:xfrm>
        </p:spPr>
        <p:txBody>
          <a:bodyPr anchor="b"/>
          <a:lstStyle>
            <a:lvl1pPr>
              <a:defRPr sz="3200"/>
            </a:lvl1pPr>
          </a:lstStyle>
          <a:p>
            <a:r>
              <a:rPr lang="el-GR"/>
              <a:t>Κάντε κλικ για να επεξεργαστείτε τον τίτλο υποδείγματος</a:t>
            </a:r>
          </a:p>
        </p:txBody>
      </p:sp>
      <p:sp>
        <p:nvSpPr>
          <p:cNvPr id="3" name="Θέση εικόνας 2">
            <a:extLst>
              <a:ext uri="{FF2B5EF4-FFF2-40B4-BE49-F238E27FC236}">
                <a16:creationId xmlns:a16="http://schemas.microsoft.com/office/drawing/2014/main" id="{05CD64EB-B554-107B-684B-6618BD53A43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a:p>
        </p:txBody>
      </p:sp>
      <p:sp>
        <p:nvSpPr>
          <p:cNvPr id="4" name="Θέση κειμένου 3">
            <a:extLst>
              <a:ext uri="{FF2B5EF4-FFF2-40B4-BE49-F238E27FC236}">
                <a16:creationId xmlns:a16="http://schemas.microsoft.com/office/drawing/2014/main" id="{CC2092B2-2CAA-B404-266D-CB9FDA55955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Στυλ κειμένου υποδείγματος</a:t>
            </a:r>
          </a:p>
        </p:txBody>
      </p:sp>
      <p:sp>
        <p:nvSpPr>
          <p:cNvPr id="5" name="Θέση ημερομηνίας 4">
            <a:extLst>
              <a:ext uri="{FF2B5EF4-FFF2-40B4-BE49-F238E27FC236}">
                <a16:creationId xmlns:a16="http://schemas.microsoft.com/office/drawing/2014/main" id="{BE0F4A8B-D400-4A5D-957E-3385EC071BB4}"/>
              </a:ext>
            </a:extLst>
          </p:cNvPr>
          <p:cNvSpPr>
            <a:spLocks noGrp="1"/>
          </p:cNvSpPr>
          <p:nvPr>
            <p:ph type="dt" sz="half" idx="10"/>
          </p:nvPr>
        </p:nvSpPr>
        <p:spPr/>
        <p:txBody>
          <a:bodyPr/>
          <a:lstStyle/>
          <a:p>
            <a:fld id="{705B183A-C2E4-49A9-ADFA-174067BA71D8}" type="datetimeFigureOut">
              <a:rPr lang="el-GR" smtClean="0"/>
              <a:t>23/1/2025</a:t>
            </a:fld>
            <a:endParaRPr lang="el-GR"/>
          </a:p>
        </p:txBody>
      </p:sp>
      <p:sp>
        <p:nvSpPr>
          <p:cNvPr id="6" name="Θέση υποσέλιδου 5">
            <a:extLst>
              <a:ext uri="{FF2B5EF4-FFF2-40B4-BE49-F238E27FC236}">
                <a16:creationId xmlns:a16="http://schemas.microsoft.com/office/drawing/2014/main" id="{25566EB8-6F15-E432-F7A4-AD85F9DA001A}"/>
              </a:ext>
            </a:extLst>
          </p:cNvPr>
          <p:cNvSpPr>
            <a:spLocks noGrp="1"/>
          </p:cNvSpPr>
          <p:nvPr>
            <p:ph type="ftr" sz="quarter" idx="11"/>
          </p:nvPr>
        </p:nvSpPr>
        <p:spPr/>
        <p:txBody>
          <a:bodyPr/>
          <a:lstStyle/>
          <a:p>
            <a:endParaRPr lang="el-GR"/>
          </a:p>
        </p:txBody>
      </p:sp>
      <p:sp>
        <p:nvSpPr>
          <p:cNvPr id="7" name="Θέση αριθμού διαφάνειας 6">
            <a:extLst>
              <a:ext uri="{FF2B5EF4-FFF2-40B4-BE49-F238E27FC236}">
                <a16:creationId xmlns:a16="http://schemas.microsoft.com/office/drawing/2014/main" id="{4259631E-DCCD-5427-D996-0E42626A77C5}"/>
              </a:ext>
            </a:extLst>
          </p:cNvPr>
          <p:cNvSpPr>
            <a:spLocks noGrp="1"/>
          </p:cNvSpPr>
          <p:nvPr>
            <p:ph type="sldNum" sz="quarter" idx="12"/>
          </p:nvPr>
        </p:nvSpPr>
        <p:spPr/>
        <p:txBody>
          <a:bodyPr/>
          <a:lstStyle/>
          <a:p>
            <a:fld id="{CAC43A2F-1FBB-4E32-AD79-4366859B244E}" type="slidenum">
              <a:rPr lang="el-GR" smtClean="0"/>
              <a:t>‹#›</a:t>
            </a:fld>
            <a:endParaRPr lang="el-GR"/>
          </a:p>
        </p:txBody>
      </p:sp>
    </p:spTree>
    <p:extLst>
      <p:ext uri="{BB962C8B-B14F-4D97-AF65-F5344CB8AC3E}">
        <p14:creationId xmlns:p14="http://schemas.microsoft.com/office/powerpoint/2010/main" val="8934780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τίτλου 1">
            <a:extLst>
              <a:ext uri="{FF2B5EF4-FFF2-40B4-BE49-F238E27FC236}">
                <a16:creationId xmlns:a16="http://schemas.microsoft.com/office/drawing/2014/main" id="{F75E44A0-FB8F-B005-5E9F-837249A13E4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l-GR"/>
              <a:t>Κάντε κλικ για να επεξεργαστείτε τον τίτλο υποδείγματος</a:t>
            </a:r>
          </a:p>
        </p:txBody>
      </p:sp>
      <p:sp>
        <p:nvSpPr>
          <p:cNvPr id="3" name="Θέση κειμένου 2">
            <a:extLst>
              <a:ext uri="{FF2B5EF4-FFF2-40B4-BE49-F238E27FC236}">
                <a16:creationId xmlns:a16="http://schemas.microsoft.com/office/drawing/2014/main" id="{B07A2DCF-4270-45C6-B8F9-AB13D720275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ημερομηνίας 3">
            <a:extLst>
              <a:ext uri="{FF2B5EF4-FFF2-40B4-BE49-F238E27FC236}">
                <a16:creationId xmlns:a16="http://schemas.microsoft.com/office/drawing/2014/main" id="{23D540D9-C0C5-8CD4-51B7-0850DB292B0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05B183A-C2E4-49A9-ADFA-174067BA71D8}" type="datetimeFigureOut">
              <a:rPr lang="el-GR" smtClean="0"/>
              <a:t>23/1/2025</a:t>
            </a:fld>
            <a:endParaRPr lang="el-GR"/>
          </a:p>
        </p:txBody>
      </p:sp>
      <p:sp>
        <p:nvSpPr>
          <p:cNvPr id="5" name="Θέση υποσέλιδου 4">
            <a:extLst>
              <a:ext uri="{FF2B5EF4-FFF2-40B4-BE49-F238E27FC236}">
                <a16:creationId xmlns:a16="http://schemas.microsoft.com/office/drawing/2014/main" id="{26B08BEF-2FCD-E4F3-6A1F-0E8D5EF04C1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l-GR"/>
          </a:p>
        </p:txBody>
      </p:sp>
      <p:sp>
        <p:nvSpPr>
          <p:cNvPr id="6" name="Θέση αριθμού διαφάνειας 5">
            <a:extLst>
              <a:ext uri="{FF2B5EF4-FFF2-40B4-BE49-F238E27FC236}">
                <a16:creationId xmlns:a16="http://schemas.microsoft.com/office/drawing/2014/main" id="{0B898B40-04AE-D6E3-8A12-16BF9B7AD1E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AC43A2F-1FBB-4E32-AD79-4366859B244E}" type="slidenum">
              <a:rPr lang="el-GR" smtClean="0"/>
              <a:t>‹#›</a:t>
            </a:fld>
            <a:endParaRPr lang="el-GR"/>
          </a:p>
        </p:txBody>
      </p:sp>
    </p:spTree>
    <p:extLst>
      <p:ext uri="{BB962C8B-B14F-4D97-AF65-F5344CB8AC3E}">
        <p14:creationId xmlns:p14="http://schemas.microsoft.com/office/powerpoint/2010/main" val="221419876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8" Type="http://schemas.openxmlformats.org/officeDocument/2006/relationships/image" Target="../media/image26.jpeg"/><Relationship Id="rId3" Type="http://schemas.microsoft.com/office/2007/relationships/hdphoto" Target="../media/hdphoto1.wdp"/><Relationship Id="rId7" Type="http://schemas.openxmlformats.org/officeDocument/2006/relationships/image" Target="../media/image25.jpe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24.jpeg"/><Relationship Id="rId5" Type="http://schemas.openxmlformats.org/officeDocument/2006/relationships/image" Target="../media/image23.png"/><Relationship Id="rId4" Type="http://schemas.openxmlformats.org/officeDocument/2006/relationships/image" Target="../media/image22.jpeg"/></Relationships>
</file>

<file path=ppt/slides/_rels/slide1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jpeg"/></Relationships>
</file>

<file path=ppt/slides/_rels/slide1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microsoft.com/office/2007/relationships/hdphoto" Target="../media/hdphoto4.wdp"/><Relationship Id="rId7" Type="http://schemas.openxmlformats.org/officeDocument/2006/relationships/image" Target="../media/image34.png"/><Relationship Id="rId2" Type="http://schemas.openxmlformats.org/officeDocument/2006/relationships/image" Target="../media/image31.png"/><Relationship Id="rId1" Type="http://schemas.openxmlformats.org/officeDocument/2006/relationships/slideLayout" Target="../slideLayouts/slideLayout7.xml"/><Relationship Id="rId6" Type="http://schemas.microsoft.com/office/2007/relationships/hdphoto" Target="../media/hdphoto5.wdp"/><Relationship Id="rId5" Type="http://schemas.openxmlformats.org/officeDocument/2006/relationships/image" Target="../media/image33.png"/><Relationship Id="rId4" Type="http://schemas.openxmlformats.org/officeDocument/2006/relationships/image" Target="../media/image32.jpeg"/></Relationships>
</file>

<file path=ppt/slides/_rels/slide14.xml.rels><?xml version="1.0" encoding="UTF-8" standalone="yes"?>
<Relationships xmlns="http://schemas.openxmlformats.org/package/2006/relationships"><Relationship Id="rId13" Type="http://schemas.openxmlformats.org/officeDocument/2006/relationships/image" Target="../media/image42.png"/><Relationship Id="rId18" Type="http://schemas.openxmlformats.org/officeDocument/2006/relationships/image" Target="../media/image47.png"/><Relationship Id="rId26" Type="http://schemas.openxmlformats.org/officeDocument/2006/relationships/image" Target="../media/image55.png"/><Relationship Id="rId39" Type="http://schemas.openxmlformats.org/officeDocument/2006/relationships/image" Target="../media/image67.png"/><Relationship Id="rId21" Type="http://schemas.openxmlformats.org/officeDocument/2006/relationships/image" Target="../media/image50.png"/><Relationship Id="rId34" Type="http://schemas.openxmlformats.org/officeDocument/2006/relationships/image" Target="../media/image63.png"/><Relationship Id="rId42" Type="http://schemas.openxmlformats.org/officeDocument/2006/relationships/image" Target="../media/image70.png"/><Relationship Id="rId7" Type="http://schemas.openxmlformats.org/officeDocument/2006/relationships/image" Target="../media/image38.png"/><Relationship Id="rId2" Type="http://schemas.openxmlformats.org/officeDocument/2006/relationships/notesSlide" Target="../notesSlides/notesSlide3.xml"/><Relationship Id="rId16" Type="http://schemas.openxmlformats.org/officeDocument/2006/relationships/image" Target="../media/image45.png"/><Relationship Id="rId20" Type="http://schemas.openxmlformats.org/officeDocument/2006/relationships/image" Target="../media/image49.png"/><Relationship Id="rId29" Type="http://schemas.openxmlformats.org/officeDocument/2006/relationships/image" Target="../media/image58.png"/><Relationship Id="rId41" Type="http://schemas.openxmlformats.org/officeDocument/2006/relationships/image" Target="../media/image69.png"/><Relationship Id="rId1" Type="http://schemas.openxmlformats.org/officeDocument/2006/relationships/slideLayout" Target="../slideLayouts/slideLayout7.xml"/><Relationship Id="rId6" Type="http://schemas.openxmlformats.org/officeDocument/2006/relationships/image" Target="../media/image37.png"/><Relationship Id="rId11" Type="http://schemas.openxmlformats.org/officeDocument/2006/relationships/image" Target="../media/image41.png"/><Relationship Id="rId24" Type="http://schemas.openxmlformats.org/officeDocument/2006/relationships/image" Target="../media/image53.png"/><Relationship Id="rId32" Type="http://schemas.openxmlformats.org/officeDocument/2006/relationships/image" Target="../media/image61.png"/><Relationship Id="rId37" Type="http://schemas.openxmlformats.org/officeDocument/2006/relationships/hyperlink" Target="https://www.supereverything.gr/2016/04/lost-wax-casting.html" TargetMode="External"/><Relationship Id="rId40" Type="http://schemas.openxmlformats.org/officeDocument/2006/relationships/image" Target="../media/image68.png"/><Relationship Id="rId5" Type="http://schemas.microsoft.com/office/2007/relationships/hdphoto" Target="../media/hdphoto6.wdp"/><Relationship Id="rId15" Type="http://schemas.openxmlformats.org/officeDocument/2006/relationships/image" Target="../media/image44.png"/><Relationship Id="rId23" Type="http://schemas.openxmlformats.org/officeDocument/2006/relationships/image" Target="../media/image52.png"/><Relationship Id="rId28" Type="http://schemas.openxmlformats.org/officeDocument/2006/relationships/image" Target="../media/image57.png"/><Relationship Id="rId36" Type="http://schemas.openxmlformats.org/officeDocument/2006/relationships/image" Target="../media/image65.png"/><Relationship Id="rId10" Type="http://schemas.microsoft.com/office/2007/relationships/hdphoto" Target="../media/hdphoto7.wdp"/><Relationship Id="rId19" Type="http://schemas.openxmlformats.org/officeDocument/2006/relationships/image" Target="../media/image48.png"/><Relationship Id="rId31" Type="http://schemas.openxmlformats.org/officeDocument/2006/relationships/image" Target="../media/image60.png"/><Relationship Id="rId44" Type="http://schemas.openxmlformats.org/officeDocument/2006/relationships/image" Target="../media/image72.png"/><Relationship Id="rId4" Type="http://schemas.openxmlformats.org/officeDocument/2006/relationships/image" Target="../media/image36.png"/><Relationship Id="rId9" Type="http://schemas.openxmlformats.org/officeDocument/2006/relationships/image" Target="../media/image40.png"/><Relationship Id="rId14" Type="http://schemas.openxmlformats.org/officeDocument/2006/relationships/image" Target="../media/image43.png"/><Relationship Id="rId22" Type="http://schemas.openxmlformats.org/officeDocument/2006/relationships/image" Target="../media/image51.png"/><Relationship Id="rId27" Type="http://schemas.openxmlformats.org/officeDocument/2006/relationships/image" Target="../media/image56.png"/><Relationship Id="rId30" Type="http://schemas.openxmlformats.org/officeDocument/2006/relationships/image" Target="../media/image59.png"/><Relationship Id="rId35" Type="http://schemas.openxmlformats.org/officeDocument/2006/relationships/image" Target="../media/image64.png"/><Relationship Id="rId43" Type="http://schemas.openxmlformats.org/officeDocument/2006/relationships/image" Target="../media/image71.png"/><Relationship Id="rId8" Type="http://schemas.openxmlformats.org/officeDocument/2006/relationships/image" Target="../media/image39.png"/><Relationship Id="rId3" Type="http://schemas.openxmlformats.org/officeDocument/2006/relationships/image" Target="../media/image35.jpeg"/><Relationship Id="rId12" Type="http://schemas.microsoft.com/office/2007/relationships/hdphoto" Target="../media/hdphoto8.wdp"/><Relationship Id="rId17" Type="http://schemas.openxmlformats.org/officeDocument/2006/relationships/image" Target="../media/image46.png"/><Relationship Id="rId25" Type="http://schemas.openxmlformats.org/officeDocument/2006/relationships/image" Target="../media/image54.png"/><Relationship Id="rId33" Type="http://schemas.openxmlformats.org/officeDocument/2006/relationships/image" Target="../media/image62.png"/><Relationship Id="rId38" Type="http://schemas.openxmlformats.org/officeDocument/2006/relationships/image" Target="../media/image66.png"/></Relationships>
</file>

<file path=ppt/slides/_rels/slide15.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31.png"/><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1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74.png"/><Relationship Id="rId5" Type="http://schemas.microsoft.com/office/2007/relationships/hdphoto" Target="../media/hdphoto9.wdp"/><Relationship Id="rId4" Type="http://schemas.openxmlformats.org/officeDocument/2006/relationships/image" Target="../media/image73.png"/></Relationships>
</file>

<file path=ppt/slides/_rels/slide17.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8" Type="http://schemas.openxmlformats.org/officeDocument/2006/relationships/image" Target="../media/image79.png"/><Relationship Id="rId3" Type="http://schemas.microsoft.com/office/2007/relationships/hdphoto" Target="../media/hdphoto1.wdp"/><Relationship Id="rId7" Type="http://schemas.openxmlformats.org/officeDocument/2006/relationships/image" Target="../media/image78.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77.png"/><Relationship Id="rId5" Type="http://schemas.openxmlformats.org/officeDocument/2006/relationships/hyperlink" Target="https://el.wikipedia.org/wiki/%CE%94%CE%B9%CF%83%CE%BA%CE%BF%CE%B2%CF%8C%CE%BB%CE%BF%CF%82_%CF%84%CE%BF%CF%85_%CE%9C%CF%8D%CF%81%CF%89%CE%BD%CE%B1#/media/%CE%91%CF%81%CF%87%CE%B5%CE%AF%CE%BF:Diskoskasteren_(Discobolos)_-_KAS1549.s" TargetMode="External"/><Relationship Id="rId4" Type="http://schemas.openxmlformats.org/officeDocument/2006/relationships/image" Target="../media/image76.jpeg"/></Relationships>
</file>

<file path=ppt/slides/_rels/slide1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80.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8" Type="http://schemas.openxmlformats.org/officeDocument/2006/relationships/image" Target="../media/image88.jpeg"/><Relationship Id="rId3" Type="http://schemas.openxmlformats.org/officeDocument/2006/relationships/image" Target="../media/image83.gif"/><Relationship Id="rId7" Type="http://schemas.openxmlformats.org/officeDocument/2006/relationships/image" Target="../media/image87.gif"/><Relationship Id="rId2" Type="http://schemas.openxmlformats.org/officeDocument/2006/relationships/image" Target="../media/image82.jpeg"/><Relationship Id="rId1" Type="http://schemas.openxmlformats.org/officeDocument/2006/relationships/slideLayout" Target="../slideLayouts/slideLayout1.xml"/><Relationship Id="rId6" Type="http://schemas.openxmlformats.org/officeDocument/2006/relationships/image" Target="../media/image86.jpeg"/><Relationship Id="rId11" Type="http://schemas.microsoft.com/office/2007/relationships/hdphoto" Target="../media/hdphoto10.wdp"/><Relationship Id="rId5" Type="http://schemas.openxmlformats.org/officeDocument/2006/relationships/image" Target="../media/image85.jpeg"/><Relationship Id="rId10" Type="http://schemas.openxmlformats.org/officeDocument/2006/relationships/image" Target="../media/image90.png"/><Relationship Id="rId4" Type="http://schemas.openxmlformats.org/officeDocument/2006/relationships/image" Target="../media/image84.jpeg"/><Relationship Id="rId9" Type="http://schemas.openxmlformats.org/officeDocument/2006/relationships/image" Target="../media/image89.png"/></Relationships>
</file>

<file path=ppt/slides/_rels/slide25.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image" Target="../media/image2.jpeg"/><Relationship Id="rId1" Type="http://schemas.openxmlformats.org/officeDocument/2006/relationships/slideLayout" Target="../slideLayouts/slideLayout7.xml"/><Relationship Id="rId4" Type="http://schemas.openxmlformats.org/officeDocument/2006/relationships/image" Target="../media/image87.gif"/></Relationships>
</file>

<file path=ppt/slides/_rels/slide2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92.jpeg"/></Relationships>
</file>

<file path=ppt/slides/_rels/slide27.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2.jpeg"/><Relationship Id="rId1" Type="http://schemas.openxmlformats.org/officeDocument/2006/relationships/slideLayout" Target="../slideLayouts/slideLayout7.xml"/><Relationship Id="rId4" Type="http://schemas.microsoft.com/office/2007/relationships/hdphoto" Target="../media/hdphoto11.wdp"/></Relationships>
</file>

<file path=ppt/slides/_rels/slide28.xml.rels><?xml version="1.0" encoding="UTF-8" standalone="yes"?>
<Relationships xmlns="http://schemas.openxmlformats.org/package/2006/relationships"><Relationship Id="rId3" Type="http://schemas.openxmlformats.org/officeDocument/2006/relationships/image" Target="../media/image94.jpeg"/><Relationship Id="rId7" Type="http://schemas.openxmlformats.org/officeDocument/2006/relationships/image" Target="../media/image98.jpe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97.jpeg"/><Relationship Id="rId5" Type="http://schemas.openxmlformats.org/officeDocument/2006/relationships/image" Target="../media/image96.gif"/><Relationship Id="rId4" Type="http://schemas.openxmlformats.org/officeDocument/2006/relationships/image" Target="../media/image95.jpeg"/></Relationships>
</file>

<file path=ppt/slides/_rels/slide29.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80.png"/><Relationship Id="rId1" Type="http://schemas.openxmlformats.org/officeDocument/2006/relationships/slideLayout" Target="../slideLayouts/slideLayout7.xml"/><Relationship Id="rId5" Type="http://schemas.openxmlformats.org/officeDocument/2006/relationships/image" Target="../media/image101.png"/><Relationship Id="rId4" Type="http://schemas.openxmlformats.org/officeDocument/2006/relationships/image" Target="../media/image100.png"/></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4.jpeg"/></Relationships>
</file>

<file path=ppt/slides/_rels/slide30.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2.jpeg"/><Relationship Id="rId7" Type="http://schemas.microsoft.com/office/2007/relationships/hdphoto" Target="../media/hdphoto2.wdp"/><Relationship Id="rId2" Type="http://schemas.openxmlformats.org/officeDocument/2006/relationships/notesSlide" Target="../notesSlides/notesSlide1.xml"/><Relationship Id="rId1" Type="http://schemas.openxmlformats.org/officeDocument/2006/relationships/slideLayout" Target="../slideLayouts/slideLayout6.xml"/><Relationship Id="rId6" Type="http://schemas.openxmlformats.org/officeDocument/2006/relationships/image" Target="../media/image8.png"/><Relationship Id="rId5" Type="http://schemas.openxmlformats.org/officeDocument/2006/relationships/image" Target="../media/image7.jpeg"/><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8" Type="http://schemas.openxmlformats.org/officeDocument/2006/relationships/customXml" Target="../ink/ink3.xml"/><Relationship Id="rId13" Type="http://schemas.openxmlformats.org/officeDocument/2006/relationships/image" Target="../media/image13.png"/><Relationship Id="rId3" Type="http://schemas.openxmlformats.org/officeDocument/2006/relationships/image" Target="../media/image5.png"/><Relationship Id="rId7" Type="http://schemas.openxmlformats.org/officeDocument/2006/relationships/image" Target="../media/image10.png"/><Relationship Id="rId12" Type="http://schemas.openxmlformats.org/officeDocument/2006/relationships/customXml" Target="../ink/ink5.xml"/><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customXml" Target="../ink/ink2.xml"/><Relationship Id="rId11" Type="http://schemas.openxmlformats.org/officeDocument/2006/relationships/image" Target="../media/image12.png"/><Relationship Id="rId5" Type="http://schemas.openxmlformats.org/officeDocument/2006/relationships/image" Target="../media/image9.png"/><Relationship Id="rId10" Type="http://schemas.openxmlformats.org/officeDocument/2006/relationships/customXml" Target="../ink/ink4.xml"/><Relationship Id="rId4" Type="http://schemas.openxmlformats.org/officeDocument/2006/relationships/customXml" Target="../ink/ink1.xml"/><Relationship Id="rId9" Type="http://schemas.openxmlformats.org/officeDocument/2006/relationships/image" Target="../media/image11.png"/></Relationships>
</file>

<file path=ppt/slides/_rels/slide7.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png"/><Relationship Id="rId7" Type="http://schemas.openxmlformats.org/officeDocument/2006/relationships/image" Target="../media/image16.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4" Type="http://schemas.microsoft.com/office/2007/relationships/hdphoto" Target="../media/hdphoto1.wdp"/></Relationships>
</file>

<file path=ppt/slides/_rels/slide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18.jpeg"/></Relationships>
</file>

<file path=ppt/slides/_rels/slide9.xml.rels><?xml version="1.0" encoding="UTF-8" standalone="yes"?>
<Relationships xmlns="http://schemas.openxmlformats.org/package/2006/relationships"><Relationship Id="rId8" Type="http://schemas.openxmlformats.org/officeDocument/2006/relationships/image" Target="../media/image21.png"/><Relationship Id="rId3" Type="http://schemas.microsoft.com/office/2007/relationships/hdphoto" Target="../media/hdphoto1.wdp"/><Relationship Id="rId7" Type="http://schemas.openxmlformats.org/officeDocument/2006/relationships/image" Target="../media/image20.jpe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5.png"/><Relationship Id="rId5" Type="http://schemas.microsoft.com/office/2007/relationships/hdphoto" Target="../media/hdphoto3.wdp"/><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Pentelikon White - Ελληνικά Μάρμαρα | Stonetech">
            <a:extLst>
              <a:ext uri="{FF2B5EF4-FFF2-40B4-BE49-F238E27FC236}">
                <a16:creationId xmlns:a16="http://schemas.microsoft.com/office/drawing/2014/main" id="{3A5E6FA8-BF89-5B13-D211-05E50CADF535}"/>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0" y="0"/>
            <a:ext cx="9144000" cy="6957392"/>
          </a:xfrm>
          <a:prstGeom prst="rect">
            <a:avLst/>
          </a:prstGeom>
          <a:noFill/>
          <a:extLst>
            <a:ext uri="{909E8E84-426E-40DD-AFC4-6F175D3DCCD1}">
              <a14:hiddenFill xmlns:a14="http://schemas.microsoft.com/office/drawing/2010/main">
                <a:solidFill>
                  <a:srgbClr val="FFFFFF"/>
                </a:solidFill>
              </a14:hiddenFill>
            </a:ext>
          </a:extLst>
        </p:spPr>
      </p:pic>
      <p:sp>
        <p:nvSpPr>
          <p:cNvPr id="2" name="Τίτλος 1">
            <a:extLst>
              <a:ext uri="{FF2B5EF4-FFF2-40B4-BE49-F238E27FC236}">
                <a16:creationId xmlns:a16="http://schemas.microsoft.com/office/drawing/2014/main" id="{2D0B9F37-14D1-9818-F877-947B4A5EE18D}"/>
              </a:ext>
            </a:extLst>
          </p:cNvPr>
          <p:cNvSpPr>
            <a:spLocks noGrp="1"/>
          </p:cNvSpPr>
          <p:nvPr>
            <p:ph type="title"/>
          </p:nvPr>
        </p:nvSpPr>
        <p:spPr>
          <a:xfrm>
            <a:off x="5283272" y="1864501"/>
            <a:ext cx="6556303" cy="1325563"/>
          </a:xfrm>
          <a:ln>
            <a:solidFill>
              <a:schemeClr val="bg2">
                <a:lumMod val="10000"/>
              </a:schemeClr>
            </a:solidFill>
          </a:ln>
        </p:spPr>
        <p:txBody>
          <a:bodyPr>
            <a:normAutofit/>
          </a:bodyPr>
          <a:lstStyle/>
          <a:p>
            <a:r>
              <a:rPr lang="el-GR" sz="4800" dirty="0"/>
              <a:t>ΓΕΝΙΚΑ</a:t>
            </a:r>
          </a:p>
        </p:txBody>
      </p:sp>
    </p:spTree>
    <p:extLst>
      <p:ext uri="{BB962C8B-B14F-4D97-AF65-F5344CB8AC3E}">
        <p14:creationId xmlns:p14="http://schemas.microsoft.com/office/powerpoint/2010/main" val="265385671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Pentelikon White - Ελληνικά Μάρμαρα | Stonetech">
            <a:extLst>
              <a:ext uri="{FF2B5EF4-FFF2-40B4-BE49-F238E27FC236}">
                <a16:creationId xmlns:a16="http://schemas.microsoft.com/office/drawing/2014/main" id="{C88F9A7F-D3DF-9F81-D6C7-08062617841C}"/>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65988" y="0"/>
            <a:ext cx="12257988"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a:extLst>
              <a:ext uri="{FF2B5EF4-FFF2-40B4-BE49-F238E27FC236}">
                <a16:creationId xmlns:a16="http://schemas.microsoft.com/office/drawing/2014/main" id="{D0E14B16-2701-492C-8BB8-1D545C9297E2}"/>
              </a:ext>
            </a:extLst>
          </p:cNvPr>
          <p:cNvPicPr>
            <a:picLocks noChangeAspect="1" noChangeArrowheads="1"/>
          </p:cNvPicPr>
          <p:nvPr/>
        </p:nvPicPr>
        <p:blipFill>
          <a:blip r:embed="rId4"/>
          <a:srcRect t="2941" r="6667" b="3966"/>
          <a:stretch>
            <a:fillRect/>
          </a:stretch>
        </p:blipFill>
        <p:spPr bwMode="auto">
          <a:xfrm>
            <a:off x="1904905" y="2162195"/>
            <a:ext cx="1512168" cy="3226057"/>
          </a:xfrm>
          <a:prstGeom prst="rect">
            <a:avLst/>
          </a:prstGeom>
          <a:noFill/>
          <a:ln w="9525">
            <a:noFill/>
            <a:miter lim="800000"/>
            <a:headEnd/>
            <a:tailEnd/>
          </a:ln>
          <a:effectLst/>
        </p:spPr>
      </p:pic>
      <p:pic>
        <p:nvPicPr>
          <p:cNvPr id="3" name="Picture 2">
            <a:extLst>
              <a:ext uri="{FF2B5EF4-FFF2-40B4-BE49-F238E27FC236}">
                <a16:creationId xmlns:a16="http://schemas.microsoft.com/office/drawing/2014/main" id="{79E2E8DB-7764-43FB-89A3-21152D36FCF8}"/>
              </a:ext>
            </a:extLst>
          </p:cNvPr>
          <p:cNvPicPr>
            <a:picLocks noChangeAspect="1" noChangeArrowheads="1"/>
          </p:cNvPicPr>
          <p:nvPr/>
        </p:nvPicPr>
        <p:blipFill>
          <a:blip r:embed="rId5" cstate="print"/>
          <a:srcRect r="9707"/>
          <a:stretch>
            <a:fillRect/>
          </a:stretch>
        </p:blipFill>
        <p:spPr bwMode="auto">
          <a:xfrm>
            <a:off x="3605090" y="2164420"/>
            <a:ext cx="1177933" cy="3259017"/>
          </a:xfrm>
          <a:prstGeom prst="rect">
            <a:avLst/>
          </a:prstGeom>
          <a:noFill/>
          <a:ln w="9525">
            <a:noFill/>
            <a:miter lim="800000"/>
            <a:headEnd/>
            <a:tailEnd/>
          </a:ln>
          <a:effectLst/>
        </p:spPr>
      </p:pic>
      <p:pic>
        <p:nvPicPr>
          <p:cNvPr id="4" name="Picture 6">
            <a:extLst>
              <a:ext uri="{FF2B5EF4-FFF2-40B4-BE49-F238E27FC236}">
                <a16:creationId xmlns:a16="http://schemas.microsoft.com/office/drawing/2014/main" id="{4F5AC1F5-24DB-401A-BEDF-B9438D707E06}"/>
              </a:ext>
            </a:extLst>
          </p:cNvPr>
          <p:cNvPicPr>
            <a:picLocks noChangeAspect="1" noChangeArrowheads="1"/>
          </p:cNvPicPr>
          <p:nvPr/>
        </p:nvPicPr>
        <p:blipFill>
          <a:blip r:embed="rId6"/>
          <a:srcRect b="3707"/>
          <a:stretch>
            <a:fillRect/>
          </a:stretch>
        </p:blipFill>
        <p:spPr bwMode="auto">
          <a:xfrm>
            <a:off x="4991295" y="2156610"/>
            <a:ext cx="1699030" cy="3294413"/>
          </a:xfrm>
          <a:prstGeom prst="rect">
            <a:avLst/>
          </a:prstGeom>
          <a:noFill/>
          <a:ln w="9525">
            <a:noFill/>
            <a:miter lim="800000"/>
            <a:headEnd/>
            <a:tailEnd/>
          </a:ln>
          <a:effectLst/>
        </p:spPr>
      </p:pic>
      <p:pic>
        <p:nvPicPr>
          <p:cNvPr id="5" name="Picture 10" descr="Caryatid_Erechtheion_BM_Sc407">
            <a:extLst>
              <a:ext uri="{FF2B5EF4-FFF2-40B4-BE49-F238E27FC236}">
                <a16:creationId xmlns:a16="http://schemas.microsoft.com/office/drawing/2014/main" id="{94262E22-5C09-42C4-A4FB-EDCFC6C0676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662871" y="2164419"/>
            <a:ext cx="1344358" cy="33437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a:extLst>
              <a:ext uri="{FF2B5EF4-FFF2-40B4-BE49-F238E27FC236}">
                <a16:creationId xmlns:a16="http://schemas.microsoft.com/office/drawing/2014/main" id="{1BFCE3BF-741E-4BED-BD29-088BB791B9D3}"/>
              </a:ext>
            </a:extLst>
          </p:cNvPr>
          <p:cNvSpPr txBox="1"/>
          <p:nvPr/>
        </p:nvSpPr>
        <p:spPr>
          <a:xfrm>
            <a:off x="1954586" y="1211464"/>
            <a:ext cx="8216839" cy="738664"/>
          </a:xfrm>
          <a:prstGeom prst="rect">
            <a:avLst/>
          </a:prstGeom>
          <a:noFill/>
        </p:spPr>
        <p:txBody>
          <a:bodyPr wrap="square">
            <a:spAutoFit/>
          </a:bodyPr>
          <a:lstStyle/>
          <a:p>
            <a:pPr algn="ctr"/>
            <a:r>
              <a:rPr lang="el-GR" sz="2400" b="1" u="sng" dirty="0"/>
              <a:t>ΚΟΡΕΣ</a:t>
            </a:r>
            <a:r>
              <a:rPr lang="el-GR" sz="2400" dirty="0"/>
              <a:t> (ΕΞΕΛΙΞΗ)</a:t>
            </a:r>
          </a:p>
          <a:p>
            <a:pPr algn="ctr"/>
            <a:r>
              <a:rPr lang="el-GR" dirty="0"/>
              <a:t>Προσέξτε την εξέλιξη κυρίως στην πτυχολογία του υφάσματος</a:t>
            </a:r>
          </a:p>
        </p:txBody>
      </p:sp>
      <p:pic>
        <p:nvPicPr>
          <p:cNvPr id="6" name="Picture 2" descr="No photo description available.">
            <a:extLst>
              <a:ext uri="{FF2B5EF4-FFF2-40B4-BE49-F238E27FC236}">
                <a16:creationId xmlns:a16="http://schemas.microsoft.com/office/drawing/2014/main" id="{057B4AAB-255A-ACE4-7BC1-A1D7E61B5E25}"/>
              </a:ext>
            </a:extLst>
          </p:cNvPr>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19882" r="21740"/>
          <a:stretch/>
        </p:blipFill>
        <p:spPr bwMode="auto">
          <a:xfrm>
            <a:off x="6881778" y="2164419"/>
            <a:ext cx="1440160" cy="32944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9861589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Pentelikon White - Ελληνικά Μάρμαρα | Stonetech">
            <a:extLst>
              <a:ext uri="{FF2B5EF4-FFF2-40B4-BE49-F238E27FC236}">
                <a16:creationId xmlns:a16="http://schemas.microsoft.com/office/drawing/2014/main" id="{0692DC56-D9D7-78A6-D283-C015842517D7}"/>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65988" y="0"/>
            <a:ext cx="12257988" cy="68580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10" descr="http://www.artgalleryabc.com/images/stories/E/EGYPTIAN/egyptian_4_menkaure.jpg">
            <a:extLst>
              <a:ext uri="{FF2B5EF4-FFF2-40B4-BE49-F238E27FC236}">
                <a16:creationId xmlns:a16="http://schemas.microsoft.com/office/drawing/2014/main" id="{846E8274-A411-6CA5-F71E-1B1E244322AF}"/>
              </a:ext>
            </a:extLst>
          </p:cNvPr>
          <p:cNvPicPr>
            <a:picLocks noChangeAspect="1" noChangeArrowheads="1"/>
          </p:cNvPicPr>
          <p:nvPr/>
        </p:nvPicPr>
        <p:blipFill rotWithShape="1">
          <a:blip r:embed="rId4">
            <a:duotone>
              <a:schemeClr val="accent3">
                <a:shade val="45000"/>
                <a:satMod val="135000"/>
              </a:schemeClr>
              <a:prstClr val="white"/>
            </a:duotone>
            <a:extLst>
              <a:ext uri="{28A0092B-C50C-407E-A947-70E740481C1C}">
                <a14:useLocalDpi xmlns:a14="http://schemas.microsoft.com/office/drawing/2010/main" val="0"/>
              </a:ext>
            </a:extLst>
          </a:blip>
          <a:srcRect l="-6840" t="-1751" r="6840" b="1751"/>
          <a:stretch/>
        </p:blipFill>
        <p:spPr bwMode="auto">
          <a:xfrm>
            <a:off x="658240" y="1092164"/>
            <a:ext cx="2823760" cy="4780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2">
            <a:extLst>
              <a:ext uri="{FF2B5EF4-FFF2-40B4-BE49-F238E27FC236}">
                <a16:creationId xmlns:a16="http://schemas.microsoft.com/office/drawing/2014/main" id="{E908FB35-6947-4428-9BDD-1AF5F646373F}"/>
              </a:ext>
            </a:extLst>
          </p:cNvPr>
          <p:cNvPicPr>
            <a:picLocks noChangeAspect="1" noChangeArrowheads="1"/>
          </p:cNvPicPr>
          <p:nvPr/>
        </p:nvPicPr>
        <p:blipFill>
          <a:blip r:embed="rId5" cstate="print"/>
          <a:srcRect l="4769" r="12007"/>
          <a:stretch>
            <a:fillRect/>
          </a:stretch>
        </p:blipFill>
        <p:spPr bwMode="auto">
          <a:xfrm>
            <a:off x="2495600" y="985518"/>
            <a:ext cx="1771616" cy="5153798"/>
          </a:xfrm>
          <a:prstGeom prst="rect">
            <a:avLst/>
          </a:prstGeom>
          <a:noFill/>
          <a:ln w="9525">
            <a:noFill/>
            <a:miter lim="800000"/>
            <a:headEnd/>
            <a:tailEnd/>
          </a:ln>
          <a:effectLst/>
        </p:spPr>
      </p:pic>
      <p:cxnSp>
        <p:nvCxnSpPr>
          <p:cNvPr id="4" name="Ευθεία γραμμή σύνδεσης 3">
            <a:extLst>
              <a:ext uri="{FF2B5EF4-FFF2-40B4-BE49-F238E27FC236}">
                <a16:creationId xmlns:a16="http://schemas.microsoft.com/office/drawing/2014/main" id="{C570D474-3760-484C-9A4B-96258795516A}"/>
              </a:ext>
            </a:extLst>
          </p:cNvPr>
          <p:cNvCxnSpPr>
            <a:cxnSpLocks/>
          </p:cNvCxnSpPr>
          <p:nvPr/>
        </p:nvCxnSpPr>
        <p:spPr>
          <a:xfrm>
            <a:off x="3431704" y="969556"/>
            <a:ext cx="50296" cy="5256584"/>
          </a:xfrm>
          <a:prstGeom prst="line">
            <a:avLst/>
          </a:prstGeom>
          <a:ln w="12700">
            <a:prstDash val="dash"/>
          </a:ln>
        </p:spPr>
        <p:style>
          <a:lnRef idx="1">
            <a:schemeClr val="dk1"/>
          </a:lnRef>
          <a:fillRef idx="0">
            <a:schemeClr val="dk1"/>
          </a:fillRef>
          <a:effectRef idx="0">
            <a:schemeClr val="dk1"/>
          </a:effectRef>
          <a:fontRef idx="minor">
            <a:schemeClr val="tx1"/>
          </a:fontRef>
        </p:style>
      </p:cxnSp>
      <p:pic>
        <p:nvPicPr>
          <p:cNvPr id="5" name="Picture 7">
            <a:extLst>
              <a:ext uri="{FF2B5EF4-FFF2-40B4-BE49-F238E27FC236}">
                <a16:creationId xmlns:a16="http://schemas.microsoft.com/office/drawing/2014/main" id="{6A14BD6B-69AE-46F0-B02E-23CDCAE20B30}"/>
              </a:ext>
            </a:extLst>
          </p:cNvPr>
          <p:cNvPicPr>
            <a:picLocks noChangeAspect="1" noChangeArrowheads="1"/>
          </p:cNvPicPr>
          <p:nvPr/>
        </p:nvPicPr>
        <p:blipFill>
          <a:blip r:embed="rId6"/>
          <a:srcRect l="7049"/>
          <a:stretch>
            <a:fillRect/>
          </a:stretch>
        </p:blipFill>
        <p:spPr bwMode="auto">
          <a:xfrm>
            <a:off x="4538601" y="969556"/>
            <a:ext cx="1753104" cy="5169760"/>
          </a:xfrm>
          <a:prstGeom prst="rect">
            <a:avLst/>
          </a:prstGeom>
          <a:noFill/>
          <a:ln w="9525">
            <a:solidFill>
              <a:schemeClr val="tx1"/>
            </a:solidFill>
            <a:prstDash val="sysDash"/>
            <a:miter lim="800000"/>
            <a:headEnd/>
            <a:tailEnd/>
          </a:ln>
          <a:effectLst/>
        </p:spPr>
      </p:pic>
      <p:sp>
        <p:nvSpPr>
          <p:cNvPr id="10" name="Ελεύθερη σχεδίαση: Σχήμα 9">
            <a:extLst>
              <a:ext uri="{FF2B5EF4-FFF2-40B4-BE49-F238E27FC236}">
                <a16:creationId xmlns:a16="http://schemas.microsoft.com/office/drawing/2014/main" id="{4A4CB921-C519-4471-B75B-8165193BADB9}"/>
              </a:ext>
            </a:extLst>
          </p:cNvPr>
          <p:cNvSpPr/>
          <p:nvPr/>
        </p:nvSpPr>
        <p:spPr>
          <a:xfrm rot="397225">
            <a:off x="5192521" y="1349156"/>
            <a:ext cx="400412" cy="4407496"/>
          </a:xfrm>
          <a:custGeom>
            <a:avLst/>
            <a:gdLst>
              <a:gd name="connsiteX0" fmla="*/ 0 w 482321"/>
              <a:gd name="connsiteY0" fmla="*/ 0 h 4039437"/>
              <a:gd name="connsiteX1" fmla="*/ 0 w 482321"/>
              <a:gd name="connsiteY1" fmla="*/ 60290 h 4039437"/>
              <a:gd name="connsiteX2" fmla="*/ 180870 w 482321"/>
              <a:gd name="connsiteY2" fmla="*/ 542611 h 4039437"/>
              <a:gd name="connsiteX3" fmla="*/ 291402 w 482321"/>
              <a:gd name="connsiteY3" fmla="*/ 1014883 h 4039437"/>
              <a:gd name="connsiteX4" fmla="*/ 311499 w 482321"/>
              <a:gd name="connsiteY4" fmla="*/ 1537397 h 4039437"/>
              <a:gd name="connsiteX5" fmla="*/ 211015 w 482321"/>
              <a:gd name="connsiteY5" fmla="*/ 1979525 h 4039437"/>
              <a:gd name="connsiteX6" fmla="*/ 130628 w 482321"/>
              <a:gd name="connsiteY6" fmla="*/ 2361362 h 4039437"/>
              <a:gd name="connsiteX7" fmla="*/ 110532 w 482321"/>
              <a:gd name="connsiteY7" fmla="*/ 2773345 h 4039437"/>
              <a:gd name="connsiteX8" fmla="*/ 180870 w 482321"/>
              <a:gd name="connsiteY8" fmla="*/ 3145134 h 4039437"/>
              <a:gd name="connsiteX9" fmla="*/ 351692 w 482321"/>
              <a:gd name="connsiteY9" fmla="*/ 3687745 h 4039437"/>
              <a:gd name="connsiteX10" fmla="*/ 482321 w 482321"/>
              <a:gd name="connsiteY10" fmla="*/ 4039437 h 4039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82321" h="4039437">
                <a:moveTo>
                  <a:pt x="0" y="0"/>
                </a:moveTo>
                <a:lnTo>
                  <a:pt x="0" y="60290"/>
                </a:lnTo>
                <a:cubicBezTo>
                  <a:pt x="30145" y="150725"/>
                  <a:pt x="132303" y="383512"/>
                  <a:pt x="180870" y="542611"/>
                </a:cubicBezTo>
                <a:cubicBezTo>
                  <a:pt x="229437" y="701710"/>
                  <a:pt x="269631" y="849085"/>
                  <a:pt x="291402" y="1014883"/>
                </a:cubicBezTo>
                <a:cubicBezTo>
                  <a:pt x="313173" y="1180681"/>
                  <a:pt x="324897" y="1376623"/>
                  <a:pt x="311499" y="1537397"/>
                </a:cubicBezTo>
                <a:cubicBezTo>
                  <a:pt x="298101" y="1698171"/>
                  <a:pt x="241160" y="1842198"/>
                  <a:pt x="211015" y="1979525"/>
                </a:cubicBezTo>
                <a:cubicBezTo>
                  <a:pt x="180870" y="2116852"/>
                  <a:pt x="147375" y="2229059"/>
                  <a:pt x="130628" y="2361362"/>
                </a:cubicBezTo>
                <a:cubicBezTo>
                  <a:pt x="113881" y="2493665"/>
                  <a:pt x="102158" y="2642716"/>
                  <a:pt x="110532" y="2773345"/>
                </a:cubicBezTo>
                <a:cubicBezTo>
                  <a:pt x="118906" y="2903974"/>
                  <a:pt x="140677" y="2992734"/>
                  <a:pt x="180870" y="3145134"/>
                </a:cubicBezTo>
                <a:cubicBezTo>
                  <a:pt x="221063" y="3297534"/>
                  <a:pt x="301450" y="3538695"/>
                  <a:pt x="351692" y="3687745"/>
                </a:cubicBezTo>
                <a:cubicBezTo>
                  <a:pt x="401934" y="3836796"/>
                  <a:pt x="442127" y="3938116"/>
                  <a:pt x="482321" y="4039437"/>
                </a:cubicBezTo>
              </a:path>
            </a:pathLst>
          </a:custGeom>
          <a:noFill/>
          <a:ln w="19050">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7" name="TextBox 6">
            <a:extLst>
              <a:ext uri="{FF2B5EF4-FFF2-40B4-BE49-F238E27FC236}">
                <a16:creationId xmlns:a16="http://schemas.microsoft.com/office/drawing/2014/main" id="{E01010A1-1222-4BCC-B290-F226EF954B6A}"/>
              </a:ext>
            </a:extLst>
          </p:cNvPr>
          <p:cNvSpPr txBox="1"/>
          <p:nvPr/>
        </p:nvSpPr>
        <p:spPr>
          <a:xfrm>
            <a:off x="6364510" y="1148391"/>
            <a:ext cx="5464669" cy="4616648"/>
          </a:xfrm>
          <a:prstGeom prst="rect">
            <a:avLst/>
          </a:prstGeom>
          <a:noFill/>
        </p:spPr>
        <p:txBody>
          <a:bodyPr wrap="square">
            <a:spAutoFit/>
          </a:bodyPr>
          <a:lstStyle/>
          <a:p>
            <a:pPr algn="ctr"/>
            <a:r>
              <a:rPr lang="el-GR" b="1" dirty="0"/>
              <a:t>Σύγκριση</a:t>
            </a:r>
            <a:r>
              <a:rPr lang="en-ZW" b="1" dirty="0"/>
              <a:t>:</a:t>
            </a:r>
            <a:endParaRPr lang="el-GR" b="1" dirty="0"/>
          </a:p>
          <a:p>
            <a:pPr algn="ctr"/>
            <a:endParaRPr lang="el-GR" b="1" dirty="0"/>
          </a:p>
          <a:p>
            <a:pPr algn="ctr"/>
            <a:r>
              <a:rPr lang="el-GR" dirty="0"/>
              <a:t> </a:t>
            </a:r>
            <a:r>
              <a:rPr lang="el-GR" sz="1600" dirty="0"/>
              <a:t>Η φυσική στάση των ανθρώπων </a:t>
            </a:r>
          </a:p>
          <a:p>
            <a:pPr algn="ctr"/>
            <a:r>
              <a:rPr lang="el-GR" sz="1600" dirty="0"/>
              <a:t>δεν είναι εκείνη των κούρων </a:t>
            </a:r>
          </a:p>
          <a:p>
            <a:pPr algn="ctr"/>
            <a:r>
              <a:rPr lang="el-GR" sz="1600" dirty="0"/>
              <a:t>ή των αιγυπτιακών μακρινών τους προτύπων.</a:t>
            </a:r>
          </a:p>
          <a:p>
            <a:pPr algn="ctr"/>
            <a:r>
              <a:rPr lang="el-GR" sz="1600" dirty="0"/>
              <a:t> </a:t>
            </a:r>
          </a:p>
          <a:p>
            <a:pPr algn="ctr"/>
            <a:r>
              <a:rPr lang="el-GR" sz="1600" dirty="0"/>
              <a:t>Οι άνθρωποι συνήθως μετακινούν το βάρος του σώματός τους </a:t>
            </a:r>
            <a:endParaRPr lang="en-ZW" sz="1600" dirty="0"/>
          </a:p>
          <a:p>
            <a:pPr algn="ctr"/>
            <a:r>
              <a:rPr lang="el-GR" sz="1600" dirty="0"/>
              <a:t>από τον κεντρικό άξονα στο ένα πόδι.</a:t>
            </a:r>
          </a:p>
          <a:p>
            <a:pPr algn="ctr"/>
            <a:r>
              <a:rPr lang="el-GR" sz="1600" dirty="0"/>
              <a:t> Έτσι όμως μετακινούνται και όλα </a:t>
            </a:r>
          </a:p>
          <a:p>
            <a:pPr algn="ctr"/>
            <a:r>
              <a:rPr lang="el-GR" sz="1600" dirty="0"/>
              <a:t>τα άλλα μέρη του σώματος</a:t>
            </a:r>
          </a:p>
          <a:p>
            <a:pPr algn="ctr"/>
            <a:endParaRPr lang="en-ZW" sz="1600" dirty="0"/>
          </a:p>
          <a:p>
            <a:pPr algn="ctr"/>
            <a:r>
              <a:rPr lang="el-GR" sz="1600" dirty="0"/>
              <a:t>Οι ιστορικοί της τέχνης </a:t>
            </a:r>
            <a:endParaRPr lang="en-ZW" sz="1600" dirty="0"/>
          </a:p>
          <a:p>
            <a:pPr algn="ctr"/>
            <a:r>
              <a:rPr lang="el-GR" sz="1600" b="1" dirty="0"/>
              <a:t>ονομάζουν τη στάση αυτή </a:t>
            </a:r>
            <a:endParaRPr lang="en-ZW" sz="1600" b="1" dirty="0"/>
          </a:p>
          <a:p>
            <a:pPr algn="ctr"/>
            <a:r>
              <a:rPr lang="el-GR" sz="1600" dirty="0"/>
              <a:t>που παρατηρείται στη γλυπτική </a:t>
            </a:r>
            <a:endParaRPr lang="en-ZW" sz="1600" dirty="0"/>
          </a:p>
          <a:p>
            <a:pPr algn="ctr"/>
            <a:r>
              <a:rPr lang="el-GR" sz="1600" b="1" dirty="0"/>
              <a:t>“χιασμό” ή “contrapposto”</a:t>
            </a:r>
            <a:r>
              <a:rPr lang="el-GR" sz="1600" dirty="0"/>
              <a:t>.</a:t>
            </a:r>
          </a:p>
          <a:p>
            <a:pPr algn="ctr"/>
            <a:endParaRPr lang="el-GR" sz="1600" dirty="0"/>
          </a:p>
          <a:p>
            <a:pPr algn="ctr"/>
            <a:r>
              <a:rPr lang="el-GR" sz="1600" b="1" dirty="0"/>
              <a:t>Είναι η στάση που θα χαρακτηρίσει όλη τη γλυπτική </a:t>
            </a:r>
          </a:p>
          <a:p>
            <a:pPr algn="ctr"/>
            <a:r>
              <a:rPr lang="el-GR" sz="1600" b="1" dirty="0"/>
              <a:t>του ανθρώπινου σώματος στην κλασική τέχνη. </a:t>
            </a:r>
            <a:r>
              <a:rPr lang="el-GR" sz="1600" dirty="0"/>
              <a:t>(</a:t>
            </a:r>
            <a:r>
              <a:rPr lang="el-GR" sz="1600" dirty="0">
                <a:solidFill>
                  <a:srgbClr val="C00000"/>
                </a:solidFill>
              </a:rPr>
              <a:t>σελ.71</a:t>
            </a:r>
            <a:r>
              <a:rPr lang="el-GR" sz="1600" dirty="0"/>
              <a:t>)</a:t>
            </a:r>
          </a:p>
        </p:txBody>
      </p:sp>
      <p:sp>
        <p:nvSpPr>
          <p:cNvPr id="8" name="TextBox 7">
            <a:extLst>
              <a:ext uri="{FF2B5EF4-FFF2-40B4-BE49-F238E27FC236}">
                <a16:creationId xmlns:a16="http://schemas.microsoft.com/office/drawing/2014/main" id="{F0DF9DC2-2235-D018-BBF5-AEF7AE29F9EF}"/>
              </a:ext>
            </a:extLst>
          </p:cNvPr>
          <p:cNvSpPr txBox="1"/>
          <p:nvPr/>
        </p:nvSpPr>
        <p:spPr>
          <a:xfrm>
            <a:off x="530581" y="4854805"/>
            <a:ext cx="753540" cy="276999"/>
          </a:xfrm>
          <a:prstGeom prst="rect">
            <a:avLst/>
          </a:prstGeom>
          <a:noFill/>
          <a:ln w="6350">
            <a:solidFill>
              <a:schemeClr val="tx1"/>
            </a:solidFill>
          </a:ln>
        </p:spPr>
        <p:txBody>
          <a:bodyPr wrap="none" rtlCol="0">
            <a:spAutoFit/>
          </a:bodyPr>
          <a:lstStyle/>
          <a:p>
            <a:r>
              <a:rPr lang="el-GR" sz="1200" dirty="0"/>
              <a:t>Αίγυπτος</a:t>
            </a:r>
          </a:p>
        </p:txBody>
      </p:sp>
      <p:sp>
        <p:nvSpPr>
          <p:cNvPr id="9" name="TextBox 8">
            <a:extLst>
              <a:ext uri="{FF2B5EF4-FFF2-40B4-BE49-F238E27FC236}">
                <a16:creationId xmlns:a16="http://schemas.microsoft.com/office/drawing/2014/main" id="{91450023-03BE-9E0A-DD50-CE975FB0C9CA}"/>
              </a:ext>
            </a:extLst>
          </p:cNvPr>
          <p:cNvSpPr txBox="1"/>
          <p:nvPr/>
        </p:nvSpPr>
        <p:spPr>
          <a:xfrm>
            <a:off x="2904288" y="548833"/>
            <a:ext cx="2941383" cy="307777"/>
          </a:xfrm>
          <a:prstGeom prst="rect">
            <a:avLst/>
          </a:prstGeom>
          <a:noFill/>
        </p:spPr>
        <p:txBody>
          <a:bodyPr wrap="square" rtlCol="0">
            <a:spAutoFit/>
          </a:bodyPr>
          <a:lstStyle/>
          <a:p>
            <a:r>
              <a:rPr lang="el-GR" sz="1400" dirty="0"/>
              <a:t>Κούρος Κροίσος και παιδί του Κριτίου</a:t>
            </a:r>
          </a:p>
        </p:txBody>
      </p:sp>
    </p:spTree>
    <p:extLst>
      <p:ext uri="{BB962C8B-B14F-4D97-AF65-F5344CB8AC3E}">
        <p14:creationId xmlns:p14="http://schemas.microsoft.com/office/powerpoint/2010/main" val="389368167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ΠΕΝΤΕΛΙΚΟ – ΙΚΤΙΝΟΣ ΕΛΛΑΣ Α.Ε.">
            <a:extLst>
              <a:ext uri="{FF2B5EF4-FFF2-40B4-BE49-F238E27FC236}">
                <a16:creationId xmlns:a16="http://schemas.microsoft.com/office/drawing/2014/main" id="{1D95E154-BBB0-B504-A81E-038C0EE3A04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256" y="0"/>
            <a:ext cx="12204255"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420213" y="849482"/>
            <a:ext cx="9332536" cy="5601533"/>
          </a:xfrm>
          <a:prstGeom prst="rect">
            <a:avLst/>
          </a:prstGeom>
        </p:spPr>
        <p:txBody>
          <a:bodyPr wrap="square">
            <a:spAutoFit/>
          </a:bodyPr>
          <a:lstStyle/>
          <a:p>
            <a:pPr algn="ctr"/>
            <a:r>
              <a:rPr lang="el-GR" sz="2000" dirty="0"/>
              <a:t> </a:t>
            </a:r>
            <a:r>
              <a:rPr lang="el-GR" sz="2000" b="1" dirty="0"/>
              <a:t>Παις του Κριτίου</a:t>
            </a:r>
            <a:r>
              <a:rPr lang="el-GR" sz="2000" dirty="0"/>
              <a:t> </a:t>
            </a:r>
            <a:r>
              <a:rPr lang="el-GR" sz="1600" dirty="0"/>
              <a:t>(αποδίδεται στο γλύπτη </a:t>
            </a:r>
            <a:r>
              <a:rPr lang="el-GR" sz="1600" dirty="0" err="1"/>
              <a:t>Κριτίο</a:t>
            </a:r>
            <a:r>
              <a:rPr lang="el-GR" sz="1600" dirty="0"/>
              <a:t>)</a:t>
            </a:r>
            <a:r>
              <a:rPr lang="el-GR" sz="1600" b="1" dirty="0">
                <a:solidFill>
                  <a:srgbClr val="283214"/>
                </a:solidFill>
              </a:rPr>
              <a:t> </a:t>
            </a:r>
          </a:p>
          <a:p>
            <a:pPr algn="ctr"/>
            <a:r>
              <a:rPr lang="el-GR" sz="1600" dirty="0">
                <a:solidFill>
                  <a:srgbClr val="283214"/>
                </a:solidFill>
              </a:rPr>
              <a:t>μάρμαρο</a:t>
            </a:r>
            <a:r>
              <a:rPr lang="el-GR" sz="1600" b="1" dirty="0">
                <a:solidFill>
                  <a:srgbClr val="283214"/>
                </a:solidFill>
              </a:rPr>
              <a:t> </a:t>
            </a:r>
          </a:p>
          <a:p>
            <a:pPr algn="ctr"/>
            <a:r>
              <a:rPr lang="el-GR" b="1" dirty="0"/>
              <a:t>490-480 </a:t>
            </a:r>
            <a:r>
              <a:rPr lang="el-GR" b="1" dirty="0" err="1"/>
              <a:t>π.Χ</a:t>
            </a:r>
            <a:endParaRPr lang="el-GR" b="1" dirty="0"/>
          </a:p>
          <a:p>
            <a:pPr algn="ctr"/>
            <a:endParaRPr lang="el-GR" dirty="0"/>
          </a:p>
          <a:p>
            <a:pPr algn="ctr"/>
            <a:r>
              <a:rPr lang="el-GR" dirty="0"/>
              <a:t>0,86</a:t>
            </a:r>
            <a:r>
              <a:rPr lang="en-ZW" dirty="0"/>
              <a:t> </a:t>
            </a:r>
            <a:r>
              <a:rPr lang="el-GR" dirty="0"/>
              <a:t>μ.  Ακρόπολη, Αθήνα, Μουσείο Ακρόπολης. </a:t>
            </a:r>
            <a:r>
              <a:rPr lang="el-GR" sz="1400" b="1" dirty="0"/>
              <a:t>(</a:t>
            </a:r>
            <a:r>
              <a:rPr lang="el-GR" sz="1400" b="1" dirty="0" err="1"/>
              <a:t>εικ</a:t>
            </a:r>
            <a:r>
              <a:rPr lang="el-GR" sz="1400" b="1" dirty="0"/>
              <a:t>. 2 σελ. 69)</a:t>
            </a:r>
            <a:endParaRPr lang="el-GR" sz="1400" dirty="0"/>
          </a:p>
          <a:p>
            <a:pPr algn="ctr"/>
            <a:r>
              <a:rPr lang="el-GR" sz="1400" u="sng" dirty="0">
                <a:solidFill>
                  <a:srgbClr val="283214"/>
                </a:solidFill>
              </a:rPr>
              <a:t>(Τα αγάλματα αυτά – σε φυσικό μέγεθος - δεν ξεπερνούν το ύψος </a:t>
            </a:r>
            <a:r>
              <a:rPr lang="el-GR" sz="1400" u="sng">
                <a:solidFill>
                  <a:srgbClr val="283214"/>
                </a:solidFill>
              </a:rPr>
              <a:t>του 1 μ</a:t>
            </a:r>
            <a:r>
              <a:rPr lang="el-GR" sz="1400" u="sng" dirty="0">
                <a:solidFill>
                  <a:srgbClr val="283214"/>
                </a:solidFill>
              </a:rPr>
              <a:t>).</a:t>
            </a:r>
            <a:r>
              <a:rPr lang="el-GR" sz="1400" dirty="0"/>
              <a:t> </a:t>
            </a:r>
          </a:p>
          <a:p>
            <a:pPr algn="ctr"/>
            <a:endParaRPr lang="el-GR" sz="1400" b="1" dirty="0">
              <a:solidFill>
                <a:srgbClr val="283214"/>
              </a:solidFill>
            </a:endParaRPr>
          </a:p>
          <a:p>
            <a:pPr algn="ctr"/>
            <a:r>
              <a:rPr lang="el-GR" sz="1600" dirty="0">
                <a:solidFill>
                  <a:srgbClr val="283214"/>
                </a:solidFill>
              </a:rPr>
              <a:t>Έργο ορόσημο στην ιστορία της γλυπτικής για τις αναλογίες σώματος και τη φυσική στάση</a:t>
            </a:r>
            <a:r>
              <a:rPr lang="en-US" sz="1600" dirty="0">
                <a:solidFill>
                  <a:srgbClr val="283214"/>
                </a:solidFill>
              </a:rPr>
              <a:t>:</a:t>
            </a:r>
            <a:endParaRPr lang="el-GR" sz="1600" dirty="0">
              <a:solidFill>
                <a:srgbClr val="283214"/>
              </a:solidFill>
            </a:endParaRPr>
          </a:p>
          <a:p>
            <a:pPr algn="ctr"/>
            <a:endParaRPr lang="el-GR" sz="1600" b="1" dirty="0">
              <a:solidFill>
                <a:srgbClr val="283214"/>
              </a:solidFill>
            </a:endParaRPr>
          </a:p>
          <a:p>
            <a:pPr algn="ctr"/>
            <a:r>
              <a:rPr lang="el-GR" sz="1600" b="1" dirty="0">
                <a:solidFill>
                  <a:srgbClr val="283214"/>
                </a:solidFill>
              </a:rPr>
              <a:t>Το δεξί γόνατο είναι λυγισμένο και το βάρος του σώματος πέφτει κυρίως </a:t>
            </a:r>
          </a:p>
          <a:p>
            <a:pPr algn="ctr"/>
            <a:r>
              <a:rPr lang="el-GR" sz="1600" b="1" dirty="0">
                <a:solidFill>
                  <a:srgbClr val="283214"/>
                </a:solidFill>
              </a:rPr>
              <a:t>στο αριστερό πόδι. </a:t>
            </a:r>
          </a:p>
          <a:p>
            <a:pPr algn="ctr"/>
            <a:r>
              <a:rPr lang="el-GR" sz="1600" b="1" dirty="0">
                <a:solidFill>
                  <a:srgbClr val="283214"/>
                </a:solidFill>
              </a:rPr>
              <a:t>Σαν αποτέλεσμα ο δεξιός γοφός  χαμηλώνει. Ώμος- κεφάλι βαραίνουν προς την ίδια κατεύθυνση</a:t>
            </a:r>
            <a:r>
              <a:rPr lang="en-US" sz="1600" b="1" dirty="0">
                <a:solidFill>
                  <a:srgbClr val="283214"/>
                </a:solidFill>
              </a:rPr>
              <a:t>: </a:t>
            </a:r>
            <a:r>
              <a:rPr lang="el-GR" sz="1600" b="1" u="sng" dirty="0">
                <a:solidFill>
                  <a:srgbClr val="283214"/>
                </a:solidFill>
              </a:rPr>
              <a:t>δημιουργείται το σχήμα </a:t>
            </a:r>
            <a:r>
              <a:rPr lang="en-US" sz="1600" b="1" u="sng" dirty="0">
                <a:solidFill>
                  <a:srgbClr val="283214"/>
                </a:solidFill>
              </a:rPr>
              <a:t>s</a:t>
            </a:r>
            <a:r>
              <a:rPr lang="el-GR" sz="1600" b="1" u="sng" dirty="0">
                <a:solidFill>
                  <a:srgbClr val="283214"/>
                </a:solidFill>
              </a:rPr>
              <a:t>.</a:t>
            </a:r>
          </a:p>
          <a:p>
            <a:pPr algn="ctr"/>
            <a:r>
              <a:rPr lang="el-GR" sz="1600" b="1" dirty="0">
                <a:solidFill>
                  <a:srgbClr val="283214"/>
                </a:solidFill>
              </a:rPr>
              <a:t>Έχει</a:t>
            </a:r>
            <a:r>
              <a:rPr lang="en-ZW" sz="1600" b="1" dirty="0">
                <a:solidFill>
                  <a:srgbClr val="283214"/>
                </a:solidFill>
              </a:rPr>
              <a:t> </a:t>
            </a:r>
            <a:r>
              <a:rPr lang="el-GR" sz="1600" b="1" dirty="0">
                <a:solidFill>
                  <a:srgbClr val="283214"/>
                </a:solidFill>
              </a:rPr>
              <a:t>κοντά μαλλιά  που </a:t>
            </a:r>
            <a:r>
              <a:rPr lang="el-GR" sz="1600" b="1" dirty="0"/>
              <a:t>πλέκονται γύρω από το κεφάλι, </a:t>
            </a:r>
            <a:r>
              <a:rPr lang="el-GR" sz="1600" b="1" dirty="0">
                <a:solidFill>
                  <a:srgbClr val="283214"/>
                </a:solidFill>
              </a:rPr>
              <a:t>τυλιγμένα γύρω </a:t>
            </a:r>
          </a:p>
          <a:p>
            <a:pPr algn="ctr"/>
            <a:r>
              <a:rPr lang="el-GR" sz="1600" b="1" dirty="0">
                <a:solidFill>
                  <a:srgbClr val="283214"/>
                </a:solidFill>
              </a:rPr>
              <a:t>από μια ταινία. </a:t>
            </a:r>
            <a:r>
              <a:rPr lang="el-GR" sz="1600" b="1" dirty="0"/>
              <a:t>Τα μάτια είχαν φτιαχτεί με ένθετο υλικό.</a:t>
            </a:r>
          </a:p>
          <a:p>
            <a:pPr algn="ctr"/>
            <a:endParaRPr lang="el-GR" sz="1600" b="1" u="sng" dirty="0">
              <a:solidFill>
                <a:srgbClr val="283214"/>
              </a:solidFill>
            </a:endParaRPr>
          </a:p>
          <a:p>
            <a:pPr algn="ctr"/>
            <a:r>
              <a:rPr lang="el-GR" sz="1600" b="1" u="sng" dirty="0">
                <a:solidFill>
                  <a:srgbClr val="283214"/>
                </a:solidFill>
              </a:rPr>
              <a:t>Από εδώ και πέρα το άγαλμα θα μιμείται τον άνθρωπο </a:t>
            </a:r>
          </a:p>
          <a:p>
            <a:pPr algn="ctr"/>
            <a:r>
              <a:rPr lang="el-GR" sz="1600" dirty="0"/>
              <a:t>…. Είναι το πρώτο στο οποίο το σώμα δεν αποδίδεται στατικά. </a:t>
            </a:r>
          </a:p>
          <a:p>
            <a:pPr algn="ctr"/>
            <a:r>
              <a:rPr lang="el-GR" sz="1600" dirty="0"/>
              <a:t>Εμφανίζεται φυσικό με </a:t>
            </a:r>
            <a:r>
              <a:rPr lang="el-GR" sz="1600" b="1" dirty="0"/>
              <a:t>κίνηση</a:t>
            </a:r>
            <a:r>
              <a:rPr lang="el-GR" sz="1600" dirty="0"/>
              <a:t>, σαν να ζει και να υπάρχει. </a:t>
            </a:r>
          </a:p>
          <a:p>
            <a:pPr algn="ctr"/>
            <a:r>
              <a:rPr lang="el-GR" sz="1600" dirty="0"/>
              <a:t>Το χαμόγελο εξακολουθεί να σχηματίζει ελαφρά το “</a:t>
            </a:r>
            <a:r>
              <a:rPr lang="el-GR" sz="1600" b="1" dirty="0"/>
              <a:t>αρχαϊκό μειδίαμα</a:t>
            </a:r>
            <a:r>
              <a:rPr lang="el-GR" sz="1600" dirty="0"/>
              <a:t>”- </a:t>
            </a:r>
            <a:r>
              <a:rPr lang="el-GR" sz="1400" dirty="0"/>
              <a:t>στα επόμενα μεγάλα έργα του είδους.    θα σβηστεί. </a:t>
            </a:r>
          </a:p>
          <a:p>
            <a:pPr algn="ctr"/>
            <a:endParaRPr lang="el-GR" b="1" u="sng" dirty="0">
              <a:solidFill>
                <a:srgbClr val="283214"/>
              </a:solidFill>
            </a:endParaRPr>
          </a:p>
        </p:txBody>
      </p:sp>
      <p:pic>
        <p:nvPicPr>
          <p:cNvPr id="6147" name="Picture 3"/>
          <p:cNvPicPr>
            <a:picLocks noChangeAspect="1" noChangeArrowheads="1"/>
          </p:cNvPicPr>
          <p:nvPr/>
        </p:nvPicPr>
        <p:blipFill>
          <a:blip r:embed="rId3"/>
          <a:srcRect l="25429" r="31665"/>
          <a:stretch>
            <a:fillRect/>
          </a:stretch>
        </p:blipFill>
        <p:spPr bwMode="auto">
          <a:xfrm>
            <a:off x="9752749" y="903944"/>
            <a:ext cx="1667978" cy="5050111"/>
          </a:xfrm>
          <a:prstGeom prst="rect">
            <a:avLst/>
          </a:prstGeom>
          <a:noFill/>
          <a:ln w="9525">
            <a:noFill/>
            <a:miter lim="800000"/>
            <a:headEnd/>
            <a:tailEnd/>
          </a:ln>
          <a:effectLst/>
        </p:spPr>
      </p:pic>
      <p:sp>
        <p:nvSpPr>
          <p:cNvPr id="8" name="TextBox 7">
            <a:extLst>
              <a:ext uri="{FF2B5EF4-FFF2-40B4-BE49-F238E27FC236}">
                <a16:creationId xmlns:a16="http://schemas.microsoft.com/office/drawing/2014/main" id="{6786CF80-17C9-47A2-9314-2C45A2418392}"/>
              </a:ext>
            </a:extLst>
          </p:cNvPr>
          <p:cNvSpPr txBox="1"/>
          <p:nvPr/>
        </p:nvSpPr>
        <p:spPr>
          <a:xfrm flipH="1">
            <a:off x="10668000" y="5589241"/>
            <a:ext cx="45719" cy="646331"/>
          </a:xfrm>
          <a:prstGeom prst="rect">
            <a:avLst/>
          </a:prstGeom>
          <a:noFill/>
        </p:spPr>
        <p:txBody>
          <a:bodyPr wrap="square">
            <a:spAutoFit/>
          </a:bodyPr>
          <a:lstStyle/>
          <a:p>
            <a:r>
              <a:rPr lang="el-GR" dirty="0"/>
              <a:t> </a:t>
            </a:r>
          </a:p>
          <a:p>
            <a:r>
              <a:rPr lang="el-GR" dirty="0"/>
              <a:t>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ΟΡΕΙΧΑΛΚΟΣ - Hydroptions.gr ΙΑΣΟΝΑΣ">
            <a:extLst>
              <a:ext uri="{FF2B5EF4-FFF2-40B4-BE49-F238E27FC236}">
                <a16:creationId xmlns:a16="http://schemas.microsoft.com/office/drawing/2014/main" id="{75D800F3-CD33-34DB-012B-5A9346EB889C}"/>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9514DAC3-CD80-4241-ADA2-7F5FF9C7D874}"/>
              </a:ext>
            </a:extLst>
          </p:cNvPr>
          <p:cNvSpPr txBox="1"/>
          <p:nvPr/>
        </p:nvSpPr>
        <p:spPr>
          <a:xfrm>
            <a:off x="3799786" y="366622"/>
            <a:ext cx="8081534" cy="6124754"/>
          </a:xfrm>
          <a:prstGeom prst="rect">
            <a:avLst/>
          </a:prstGeom>
          <a:noFill/>
        </p:spPr>
        <p:txBody>
          <a:bodyPr wrap="square">
            <a:spAutoFit/>
          </a:bodyPr>
          <a:lstStyle/>
          <a:p>
            <a:pPr algn="ctr"/>
            <a:r>
              <a:rPr lang="el-GR" sz="2000" b="1" dirty="0"/>
              <a:t>Ο “Πολεμιστής του </a:t>
            </a:r>
            <a:r>
              <a:rPr lang="el-GR" sz="2000" b="1" dirty="0" err="1"/>
              <a:t>Riace</a:t>
            </a:r>
            <a:r>
              <a:rPr lang="el-GR" sz="2000" b="1" dirty="0"/>
              <a:t>” </a:t>
            </a:r>
            <a:r>
              <a:rPr lang="el-GR" sz="1600" dirty="0"/>
              <a:t>(460-450 π.Χ.), </a:t>
            </a:r>
          </a:p>
          <a:p>
            <a:pPr algn="ctr"/>
            <a:r>
              <a:rPr lang="el-GR" sz="1600" b="1" dirty="0"/>
              <a:t>χαλκός</a:t>
            </a:r>
            <a:r>
              <a:rPr lang="el-GR" sz="1600" dirty="0"/>
              <a:t>, ύψος 2,06 μ., Εθνικό Μουσείο Καλαβρίας.</a:t>
            </a:r>
          </a:p>
          <a:p>
            <a:endParaRPr lang="el-GR" sz="1600" dirty="0"/>
          </a:p>
          <a:p>
            <a:r>
              <a:rPr lang="el-GR" dirty="0"/>
              <a:t>Πρόκειται για το ένα από τα δύο αγάλματα που ανήκαν σε ένα σύνταγμα δεκαέξι χάλκινων αγαλμάτων, έργο του Φειδία, με προορισμό τους Δελφούς, προκειμένου </a:t>
            </a:r>
          </a:p>
          <a:p>
            <a:r>
              <a:rPr lang="el-GR" dirty="0"/>
              <a:t>οι Αθηναίοι να ευχαριστήσουν τους θεούς μετά τη μάχη του Μαραθώνα. </a:t>
            </a:r>
          </a:p>
          <a:p>
            <a:r>
              <a:rPr lang="el-GR" dirty="0"/>
              <a:t>Τα γλυπτά κλάπηκαν και κατά τη διάρκεια της μεταφοράς τους στην Ιταλία το πλοίο βυθίστηκε. </a:t>
            </a:r>
          </a:p>
          <a:p>
            <a:r>
              <a:rPr lang="el-GR" dirty="0"/>
              <a:t>Το άγαλμα απεικονίζει ώριμο άνδρα πολεμιστή,</a:t>
            </a:r>
          </a:p>
          <a:p>
            <a:r>
              <a:rPr lang="el-GR" dirty="0"/>
              <a:t>με σφριγηλό σώμα, στη γνωστή στάση </a:t>
            </a:r>
          </a:p>
          <a:p>
            <a:r>
              <a:rPr lang="el-GR" dirty="0"/>
              <a:t>του </a:t>
            </a:r>
            <a:r>
              <a:rPr lang="el-GR" b="1" dirty="0"/>
              <a:t>χιασμού</a:t>
            </a:r>
            <a:r>
              <a:rPr lang="el-GR" dirty="0"/>
              <a:t>, τα δόντια είναι από ασήμι, </a:t>
            </a:r>
          </a:p>
          <a:p>
            <a:r>
              <a:rPr lang="el-GR" dirty="0"/>
              <a:t>ενώ τα μάτια ήταν </a:t>
            </a:r>
            <a:r>
              <a:rPr lang="el-GR" b="1" dirty="0"/>
              <a:t>ένθετα</a:t>
            </a:r>
            <a:r>
              <a:rPr lang="el-GR" dirty="0"/>
              <a:t>.</a:t>
            </a:r>
          </a:p>
          <a:p>
            <a:r>
              <a:rPr lang="el-GR" b="1" dirty="0">
                <a:solidFill>
                  <a:srgbClr val="C00000"/>
                </a:solidFill>
              </a:rPr>
              <a:t>*</a:t>
            </a:r>
            <a:r>
              <a:rPr lang="el-GR" sz="1600" b="1" dirty="0"/>
              <a:t>Το άγαλμα χυτεύθηκε </a:t>
            </a:r>
          </a:p>
          <a:p>
            <a:r>
              <a:rPr lang="el-GR" sz="1600" b="1" dirty="0"/>
              <a:t>με την τεχνική του χαμένου κεριού. </a:t>
            </a:r>
          </a:p>
          <a:p>
            <a:r>
              <a:rPr lang="el-GR" sz="1600" b="1" dirty="0"/>
              <a:t>Το άγαλμα </a:t>
            </a:r>
            <a:r>
              <a:rPr lang="el-GR" sz="1600" b="1" dirty="0" err="1"/>
              <a:t>χυτεύεται</a:t>
            </a:r>
            <a:r>
              <a:rPr lang="el-GR" sz="1600" b="1" dirty="0"/>
              <a:t> αφού πρώτα φτιαχτεί </a:t>
            </a:r>
          </a:p>
          <a:p>
            <a:r>
              <a:rPr lang="el-GR" sz="1600" b="1" dirty="0"/>
              <a:t>από κερί και μπει σε καλούπι.</a:t>
            </a:r>
          </a:p>
          <a:p>
            <a:endParaRPr lang="el-GR" sz="1600" b="1" dirty="0"/>
          </a:p>
          <a:p>
            <a:r>
              <a:rPr lang="el-GR" sz="1600" b="1" dirty="0"/>
              <a:t>Τα αγάλματα αυτής της τεχνικής ονομάζονται «Χαλκά» </a:t>
            </a:r>
          </a:p>
          <a:p>
            <a:r>
              <a:rPr lang="el-GR" sz="1600" b="1" dirty="0"/>
              <a:t>επειδή το υλικό χύτευσης είναι ο μπρούτζος. Αυτή η τεχνική χύτευσης επιτρέπει να δημιουργηθεί ένα λεπτό στρώμα μπρούντζου, ώστε τα αγάλματα από μέσα να είναι κούφια και να έχουν λιγότερο βάρος από τα συμπαγή αγάλματα. </a:t>
            </a:r>
            <a:r>
              <a:rPr lang="el-GR" sz="1600" dirty="0"/>
              <a:t>Μπρούντζος, δηλαδή κράμα χαλκού με κασσίτερο)</a:t>
            </a:r>
            <a:r>
              <a:rPr lang="el-GR" sz="1600" b="1" dirty="0"/>
              <a:t>Παραδείγματα: </a:t>
            </a:r>
          </a:p>
          <a:p>
            <a:r>
              <a:rPr lang="el-GR" sz="1600" b="1" dirty="0"/>
              <a:t>Ο “</a:t>
            </a:r>
            <a:r>
              <a:rPr lang="el-GR" sz="1600" b="1" dirty="0" err="1"/>
              <a:t>Ποσειδώνας</a:t>
            </a:r>
            <a:r>
              <a:rPr lang="el-GR" sz="1600" b="1" dirty="0"/>
              <a:t> του Αρτεμισίου” και Ο “Πολεμιστής του </a:t>
            </a:r>
            <a:r>
              <a:rPr lang="el-GR" sz="1600" b="1" dirty="0" err="1"/>
              <a:t>Riace</a:t>
            </a:r>
            <a:r>
              <a:rPr lang="el-GR" sz="1600" b="1" dirty="0"/>
              <a:t>”, </a:t>
            </a:r>
            <a:r>
              <a:rPr lang="el-GR" sz="1200" b="1" dirty="0">
                <a:solidFill>
                  <a:srgbClr val="C00000"/>
                </a:solidFill>
              </a:rPr>
              <a:t>σελίδες 68-69 του βιβλίου.</a:t>
            </a:r>
          </a:p>
        </p:txBody>
      </p:sp>
      <p:pic>
        <p:nvPicPr>
          <p:cNvPr id="1026" name="Picture 2" descr="Πολεμιστές του Ριάτσε - Βικιπαίδεια">
            <a:extLst>
              <a:ext uri="{FF2B5EF4-FFF2-40B4-BE49-F238E27FC236}">
                <a16:creationId xmlns:a16="http://schemas.microsoft.com/office/drawing/2014/main" id="{33969B02-65BC-4F70-81B4-B75E1E30F97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6769" y="655049"/>
            <a:ext cx="2537310" cy="5262979"/>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064D9D33-F91A-46A3-82C8-7B347DBD7592}"/>
              </a:ext>
            </a:extLst>
          </p:cNvPr>
          <p:cNvSpPr txBox="1"/>
          <p:nvPr/>
        </p:nvSpPr>
        <p:spPr>
          <a:xfrm>
            <a:off x="576290" y="6073171"/>
            <a:ext cx="3198267" cy="461665"/>
          </a:xfrm>
          <a:prstGeom prst="rect">
            <a:avLst/>
          </a:prstGeom>
          <a:noFill/>
        </p:spPr>
        <p:txBody>
          <a:bodyPr wrap="square">
            <a:spAutoFit/>
          </a:bodyPr>
          <a:lstStyle/>
          <a:p>
            <a:pPr algn="ctr"/>
            <a:r>
              <a:rPr lang="en-US" sz="800" dirty="0"/>
              <a:t>https://el.wikipedia.org/wiki/%CE%A0%CE%BF%CE%BB%CE%B5%CE%BC%CE%B9%CF%83%CF%84%CE%AD%CF%82_%CF%84%CE%BF%CF%85_%CE%A1%CE%B9%CE%AC%CF%84%CF%83%CE%B5</a:t>
            </a:r>
            <a:endParaRPr lang="el-GR" sz="800" dirty="0"/>
          </a:p>
        </p:txBody>
      </p:sp>
      <p:cxnSp>
        <p:nvCxnSpPr>
          <p:cNvPr id="4" name="Ευθύγραμμο βέλος σύνδεσης 3">
            <a:extLst>
              <a:ext uri="{FF2B5EF4-FFF2-40B4-BE49-F238E27FC236}">
                <a16:creationId xmlns:a16="http://schemas.microsoft.com/office/drawing/2014/main" id="{6464CA11-C586-4BB0-5D71-AFF4D181E4C5}"/>
              </a:ext>
            </a:extLst>
          </p:cNvPr>
          <p:cNvCxnSpPr>
            <a:cxnSpLocks/>
          </p:cNvCxnSpPr>
          <p:nvPr/>
        </p:nvCxnSpPr>
        <p:spPr>
          <a:xfrm flipH="1">
            <a:off x="11293188" y="6306386"/>
            <a:ext cx="466421" cy="0"/>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pic>
        <p:nvPicPr>
          <p:cNvPr id="5" name="Εικόνα 4">
            <a:extLst>
              <a:ext uri="{FF2B5EF4-FFF2-40B4-BE49-F238E27FC236}">
                <a16:creationId xmlns:a16="http://schemas.microsoft.com/office/drawing/2014/main" id="{AB5E4A0A-6FA9-F831-5A81-51DB2900C57B}"/>
              </a:ext>
            </a:extLst>
          </p:cNvPr>
          <p:cNvPicPr>
            <a:picLocks noChangeAspect="1"/>
          </p:cNvPicPr>
          <p:nvPr/>
        </p:nvPicPr>
        <p:blipFill>
          <a:blip r:embed="rId5">
            <a:extLst>
              <a:ext uri="{BEBA8EAE-BF5A-486C-A8C5-ECC9F3942E4B}">
                <a14:imgProps xmlns:a14="http://schemas.microsoft.com/office/drawing/2010/main">
                  <a14:imgLayer r:embed="rId6">
                    <a14:imgEffect>
                      <a14:colorTemperature colorTemp="4700"/>
                    </a14:imgEffect>
                    <a14:imgEffect>
                      <a14:brightnessContrast bright="20000"/>
                    </a14:imgEffect>
                  </a14:imgLayer>
                </a14:imgProps>
              </a:ext>
            </a:extLst>
          </a:blip>
          <a:stretch>
            <a:fillRect/>
          </a:stretch>
        </p:blipFill>
        <p:spPr>
          <a:xfrm>
            <a:off x="7981405" y="3267257"/>
            <a:ext cx="1651893" cy="1651893"/>
          </a:xfrm>
          <a:prstGeom prst="rect">
            <a:avLst/>
          </a:prstGeom>
        </p:spPr>
      </p:pic>
      <p:pic>
        <p:nvPicPr>
          <p:cNvPr id="8" name="Εικόνα 7">
            <a:extLst>
              <a:ext uri="{FF2B5EF4-FFF2-40B4-BE49-F238E27FC236}">
                <a16:creationId xmlns:a16="http://schemas.microsoft.com/office/drawing/2014/main" id="{E3610BF6-B94A-D4AD-B640-325D36064730}"/>
              </a:ext>
            </a:extLst>
          </p:cNvPr>
          <p:cNvPicPr>
            <a:picLocks noChangeAspect="1"/>
          </p:cNvPicPr>
          <p:nvPr/>
        </p:nvPicPr>
        <p:blipFill>
          <a:blip r:embed="rId7"/>
          <a:stretch>
            <a:fillRect/>
          </a:stretch>
        </p:blipFill>
        <p:spPr>
          <a:xfrm>
            <a:off x="9918749" y="2790495"/>
            <a:ext cx="1651892" cy="2373409"/>
          </a:xfrm>
          <a:prstGeom prst="rect">
            <a:avLst/>
          </a:prstGeom>
        </p:spPr>
      </p:pic>
    </p:spTree>
    <p:extLst>
      <p:ext uri="{BB962C8B-B14F-4D97-AF65-F5344CB8AC3E}">
        <p14:creationId xmlns:p14="http://schemas.microsoft.com/office/powerpoint/2010/main" val="214304540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ΟΡΕΙΧΑΛΚΟΣ - Hydroptions.gr ΙΑΣΟΝΑΣ">
            <a:extLst>
              <a:ext uri="{FF2B5EF4-FFF2-40B4-BE49-F238E27FC236}">
                <a16:creationId xmlns:a16="http://schemas.microsoft.com/office/drawing/2014/main" id="{87E6AE69-3536-106E-1EAF-C7BCDB43483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490" y="27689"/>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Η τεχνική χύτευσης «χαμένου κεριού» και το μνημείο πεσόντων στο Σαραντάπορο  Ελασσόνας – ONLARISSA.GR Νέα Ειδήσεις Λάρισα">
            <a:extLst>
              <a:ext uri="{FF2B5EF4-FFF2-40B4-BE49-F238E27FC236}">
                <a16:creationId xmlns:a16="http://schemas.microsoft.com/office/drawing/2014/main" id="{A2B07ECE-97CB-7C2A-5307-13E161C29E96}"/>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rightnessContrast bright="20000" contrast="-20000"/>
                    </a14:imgEffect>
                  </a14:imgLayer>
                </a14:imgProps>
              </a:ext>
              <a:ext uri="{28A0092B-C50C-407E-A947-70E740481C1C}">
                <a14:useLocalDpi xmlns:a14="http://schemas.microsoft.com/office/drawing/2010/main" val="0"/>
              </a:ext>
            </a:extLst>
          </a:blip>
          <a:srcRect t="9041" r="13782"/>
          <a:stretch/>
        </p:blipFill>
        <p:spPr bwMode="auto">
          <a:xfrm>
            <a:off x="5323808" y="3652694"/>
            <a:ext cx="1761568" cy="1558584"/>
          </a:xfrm>
          <a:prstGeom prst="rect">
            <a:avLst/>
          </a:prstGeom>
          <a:noFill/>
          <a:extLst>
            <a:ext uri="{909E8E84-426E-40DD-AFC4-6F175D3DCCD1}">
              <a14:hiddenFill xmlns:a14="http://schemas.microsoft.com/office/drawing/2010/main">
                <a:solidFill>
                  <a:srgbClr val="FFFFFF"/>
                </a:solidFill>
              </a14:hiddenFill>
            </a:ext>
          </a:extLst>
        </p:spPr>
      </p:pic>
      <p:pic>
        <p:nvPicPr>
          <p:cNvPr id="6" name="Εικόνα 5">
            <a:extLst>
              <a:ext uri="{FF2B5EF4-FFF2-40B4-BE49-F238E27FC236}">
                <a16:creationId xmlns:a16="http://schemas.microsoft.com/office/drawing/2014/main" id="{B417545F-AC07-C156-8AFE-EB02830F45FF}"/>
              </a:ext>
            </a:extLst>
          </p:cNvPr>
          <p:cNvPicPr>
            <a:picLocks noChangeAspect="1"/>
          </p:cNvPicPr>
          <p:nvPr/>
        </p:nvPicPr>
        <p:blipFill>
          <a:blip r:embed="rId6"/>
          <a:stretch>
            <a:fillRect/>
          </a:stretch>
        </p:blipFill>
        <p:spPr>
          <a:xfrm>
            <a:off x="1155055" y="421548"/>
            <a:ext cx="1470029" cy="1496897"/>
          </a:xfrm>
          <a:prstGeom prst="rect">
            <a:avLst/>
          </a:prstGeom>
        </p:spPr>
      </p:pic>
      <p:pic>
        <p:nvPicPr>
          <p:cNvPr id="8" name="Εικόνα 7">
            <a:extLst>
              <a:ext uri="{FF2B5EF4-FFF2-40B4-BE49-F238E27FC236}">
                <a16:creationId xmlns:a16="http://schemas.microsoft.com/office/drawing/2014/main" id="{292D8B8B-888A-C7C4-7626-B0016B2EFD1B}"/>
              </a:ext>
            </a:extLst>
          </p:cNvPr>
          <p:cNvPicPr>
            <a:picLocks noChangeAspect="1"/>
          </p:cNvPicPr>
          <p:nvPr/>
        </p:nvPicPr>
        <p:blipFill>
          <a:blip r:embed="rId7"/>
          <a:stretch>
            <a:fillRect/>
          </a:stretch>
        </p:blipFill>
        <p:spPr>
          <a:xfrm>
            <a:off x="2490814" y="436958"/>
            <a:ext cx="1284770" cy="1425882"/>
          </a:xfrm>
          <a:prstGeom prst="rect">
            <a:avLst/>
          </a:prstGeom>
        </p:spPr>
      </p:pic>
      <p:pic>
        <p:nvPicPr>
          <p:cNvPr id="10" name="Εικόνα 9">
            <a:extLst>
              <a:ext uri="{FF2B5EF4-FFF2-40B4-BE49-F238E27FC236}">
                <a16:creationId xmlns:a16="http://schemas.microsoft.com/office/drawing/2014/main" id="{86121324-E69B-1375-CE9B-41EE6D4BC39F}"/>
              </a:ext>
            </a:extLst>
          </p:cNvPr>
          <p:cNvPicPr>
            <a:picLocks noChangeAspect="1"/>
          </p:cNvPicPr>
          <p:nvPr/>
        </p:nvPicPr>
        <p:blipFill>
          <a:blip r:embed="rId8"/>
          <a:srcRect r="5593"/>
          <a:stretch/>
        </p:blipFill>
        <p:spPr>
          <a:xfrm>
            <a:off x="3610077" y="421548"/>
            <a:ext cx="1433475" cy="1469722"/>
          </a:xfrm>
          <a:prstGeom prst="rect">
            <a:avLst/>
          </a:prstGeom>
        </p:spPr>
      </p:pic>
      <p:pic>
        <p:nvPicPr>
          <p:cNvPr id="12" name="Εικόνα 11">
            <a:extLst>
              <a:ext uri="{FF2B5EF4-FFF2-40B4-BE49-F238E27FC236}">
                <a16:creationId xmlns:a16="http://schemas.microsoft.com/office/drawing/2014/main" id="{06ACBE0B-E2E7-C101-E238-F55A73E1B3B4}"/>
              </a:ext>
            </a:extLst>
          </p:cNvPr>
          <p:cNvPicPr>
            <a:picLocks noChangeAspect="1"/>
          </p:cNvPicPr>
          <p:nvPr/>
        </p:nvPicPr>
        <p:blipFill>
          <a:blip r:embed="rId9">
            <a:extLst>
              <a:ext uri="{BEBA8EAE-BF5A-486C-A8C5-ECC9F3942E4B}">
                <a14:imgProps xmlns:a14="http://schemas.microsoft.com/office/drawing/2010/main">
                  <a14:imgLayer r:embed="rId10">
                    <a14:imgEffect>
                      <a14:brightnessContrast bright="20000" contrast="-20000"/>
                    </a14:imgEffect>
                  </a14:imgLayer>
                </a14:imgProps>
              </a:ext>
            </a:extLst>
          </a:blip>
          <a:stretch>
            <a:fillRect/>
          </a:stretch>
        </p:blipFill>
        <p:spPr>
          <a:xfrm>
            <a:off x="5097993" y="414562"/>
            <a:ext cx="2183802" cy="1496897"/>
          </a:xfrm>
          <a:prstGeom prst="rect">
            <a:avLst/>
          </a:prstGeom>
        </p:spPr>
      </p:pic>
      <p:pic>
        <p:nvPicPr>
          <p:cNvPr id="14" name="Εικόνα 13">
            <a:extLst>
              <a:ext uri="{FF2B5EF4-FFF2-40B4-BE49-F238E27FC236}">
                <a16:creationId xmlns:a16="http://schemas.microsoft.com/office/drawing/2014/main" id="{A6B096BF-DD13-FEDC-830F-27D6D779B6F7}"/>
              </a:ext>
            </a:extLst>
          </p:cNvPr>
          <p:cNvPicPr>
            <a:picLocks noChangeAspect="1"/>
          </p:cNvPicPr>
          <p:nvPr/>
        </p:nvPicPr>
        <p:blipFill>
          <a:blip r:embed="rId11">
            <a:extLst>
              <a:ext uri="{BEBA8EAE-BF5A-486C-A8C5-ECC9F3942E4B}">
                <a14:imgProps xmlns:a14="http://schemas.microsoft.com/office/drawing/2010/main">
                  <a14:imgLayer r:embed="rId12">
                    <a14:imgEffect>
                      <a14:brightnessContrast bright="20000" contrast="-20000"/>
                    </a14:imgEffect>
                  </a14:imgLayer>
                </a14:imgProps>
              </a:ext>
            </a:extLst>
          </a:blip>
          <a:stretch>
            <a:fillRect/>
          </a:stretch>
        </p:blipFill>
        <p:spPr>
          <a:xfrm>
            <a:off x="7215846" y="407232"/>
            <a:ext cx="1918703" cy="1496896"/>
          </a:xfrm>
          <a:prstGeom prst="rect">
            <a:avLst/>
          </a:prstGeom>
        </p:spPr>
      </p:pic>
      <p:pic>
        <p:nvPicPr>
          <p:cNvPr id="16" name="Εικόνα 15">
            <a:extLst>
              <a:ext uri="{FF2B5EF4-FFF2-40B4-BE49-F238E27FC236}">
                <a16:creationId xmlns:a16="http://schemas.microsoft.com/office/drawing/2014/main" id="{2E707480-D46D-E04E-BFEE-3E98D857F316}"/>
              </a:ext>
            </a:extLst>
          </p:cNvPr>
          <p:cNvPicPr>
            <a:picLocks noChangeAspect="1"/>
          </p:cNvPicPr>
          <p:nvPr/>
        </p:nvPicPr>
        <p:blipFill>
          <a:blip r:embed="rId13"/>
          <a:stretch>
            <a:fillRect/>
          </a:stretch>
        </p:blipFill>
        <p:spPr>
          <a:xfrm>
            <a:off x="8921488" y="403278"/>
            <a:ext cx="2016373" cy="1508181"/>
          </a:xfrm>
          <a:prstGeom prst="rect">
            <a:avLst/>
          </a:prstGeom>
        </p:spPr>
      </p:pic>
      <p:pic>
        <p:nvPicPr>
          <p:cNvPr id="20" name="Εικόνα 19">
            <a:extLst>
              <a:ext uri="{FF2B5EF4-FFF2-40B4-BE49-F238E27FC236}">
                <a16:creationId xmlns:a16="http://schemas.microsoft.com/office/drawing/2014/main" id="{02E9B0E2-6115-DA0E-93CC-4B77EB0D941B}"/>
              </a:ext>
            </a:extLst>
          </p:cNvPr>
          <p:cNvPicPr>
            <a:picLocks noChangeAspect="1"/>
          </p:cNvPicPr>
          <p:nvPr/>
        </p:nvPicPr>
        <p:blipFill>
          <a:blip r:embed="rId14"/>
          <a:stretch>
            <a:fillRect/>
          </a:stretch>
        </p:blipFill>
        <p:spPr>
          <a:xfrm>
            <a:off x="10721971" y="359513"/>
            <a:ext cx="1470029" cy="1568455"/>
          </a:xfrm>
          <a:prstGeom prst="rect">
            <a:avLst/>
          </a:prstGeom>
        </p:spPr>
      </p:pic>
      <p:pic>
        <p:nvPicPr>
          <p:cNvPr id="23" name="Εικόνα 22">
            <a:extLst>
              <a:ext uri="{FF2B5EF4-FFF2-40B4-BE49-F238E27FC236}">
                <a16:creationId xmlns:a16="http://schemas.microsoft.com/office/drawing/2014/main" id="{569F7937-7E81-47BB-C343-A5B0C94DFADD}"/>
              </a:ext>
            </a:extLst>
          </p:cNvPr>
          <p:cNvPicPr>
            <a:picLocks noChangeAspect="1"/>
          </p:cNvPicPr>
          <p:nvPr/>
        </p:nvPicPr>
        <p:blipFill>
          <a:blip r:embed="rId15"/>
          <a:stretch>
            <a:fillRect/>
          </a:stretch>
        </p:blipFill>
        <p:spPr>
          <a:xfrm>
            <a:off x="59444" y="1938304"/>
            <a:ext cx="1539851" cy="1501225"/>
          </a:xfrm>
          <a:prstGeom prst="rect">
            <a:avLst/>
          </a:prstGeom>
        </p:spPr>
      </p:pic>
      <p:pic>
        <p:nvPicPr>
          <p:cNvPr id="25" name="Εικόνα 24">
            <a:extLst>
              <a:ext uri="{FF2B5EF4-FFF2-40B4-BE49-F238E27FC236}">
                <a16:creationId xmlns:a16="http://schemas.microsoft.com/office/drawing/2014/main" id="{8DD8D9CC-0285-1237-2F71-2B4551A96A30}"/>
              </a:ext>
            </a:extLst>
          </p:cNvPr>
          <p:cNvPicPr>
            <a:picLocks noChangeAspect="1"/>
          </p:cNvPicPr>
          <p:nvPr/>
        </p:nvPicPr>
        <p:blipFill>
          <a:blip r:embed="rId16"/>
          <a:stretch>
            <a:fillRect/>
          </a:stretch>
        </p:blipFill>
        <p:spPr>
          <a:xfrm>
            <a:off x="1587128" y="2017875"/>
            <a:ext cx="1204607" cy="1421654"/>
          </a:xfrm>
          <a:prstGeom prst="rect">
            <a:avLst/>
          </a:prstGeom>
        </p:spPr>
      </p:pic>
      <p:pic>
        <p:nvPicPr>
          <p:cNvPr id="29" name="Εικόνα 28">
            <a:extLst>
              <a:ext uri="{FF2B5EF4-FFF2-40B4-BE49-F238E27FC236}">
                <a16:creationId xmlns:a16="http://schemas.microsoft.com/office/drawing/2014/main" id="{B46DC72D-CF02-B437-582B-BF828DD384BE}"/>
              </a:ext>
            </a:extLst>
          </p:cNvPr>
          <p:cNvPicPr>
            <a:picLocks noChangeAspect="1"/>
          </p:cNvPicPr>
          <p:nvPr/>
        </p:nvPicPr>
        <p:blipFill>
          <a:blip r:embed="rId17"/>
          <a:stretch>
            <a:fillRect/>
          </a:stretch>
        </p:blipFill>
        <p:spPr>
          <a:xfrm>
            <a:off x="2846715" y="2037143"/>
            <a:ext cx="1956632" cy="1411103"/>
          </a:xfrm>
          <a:prstGeom prst="rect">
            <a:avLst/>
          </a:prstGeom>
        </p:spPr>
      </p:pic>
      <p:pic>
        <p:nvPicPr>
          <p:cNvPr id="31" name="Εικόνα 30">
            <a:extLst>
              <a:ext uri="{FF2B5EF4-FFF2-40B4-BE49-F238E27FC236}">
                <a16:creationId xmlns:a16="http://schemas.microsoft.com/office/drawing/2014/main" id="{95D724D8-E4DD-411A-9248-88050AF80885}"/>
              </a:ext>
            </a:extLst>
          </p:cNvPr>
          <p:cNvPicPr>
            <a:picLocks noChangeAspect="1"/>
          </p:cNvPicPr>
          <p:nvPr/>
        </p:nvPicPr>
        <p:blipFill>
          <a:blip r:embed="rId18"/>
          <a:stretch>
            <a:fillRect/>
          </a:stretch>
        </p:blipFill>
        <p:spPr>
          <a:xfrm>
            <a:off x="3762691" y="2034411"/>
            <a:ext cx="1571205" cy="1413680"/>
          </a:xfrm>
          <a:prstGeom prst="rect">
            <a:avLst/>
          </a:prstGeom>
        </p:spPr>
      </p:pic>
      <p:pic>
        <p:nvPicPr>
          <p:cNvPr id="35" name="Εικόνα 34">
            <a:extLst>
              <a:ext uri="{FF2B5EF4-FFF2-40B4-BE49-F238E27FC236}">
                <a16:creationId xmlns:a16="http://schemas.microsoft.com/office/drawing/2014/main" id="{1CED73F5-80AF-1F78-28A7-F34999FC120B}"/>
              </a:ext>
            </a:extLst>
          </p:cNvPr>
          <p:cNvPicPr>
            <a:picLocks noChangeAspect="1"/>
          </p:cNvPicPr>
          <p:nvPr/>
        </p:nvPicPr>
        <p:blipFill>
          <a:blip r:embed="rId19"/>
          <a:stretch>
            <a:fillRect/>
          </a:stretch>
        </p:blipFill>
        <p:spPr>
          <a:xfrm>
            <a:off x="5438680" y="2044341"/>
            <a:ext cx="1453646" cy="1403750"/>
          </a:xfrm>
          <a:prstGeom prst="rect">
            <a:avLst/>
          </a:prstGeom>
        </p:spPr>
      </p:pic>
      <p:pic>
        <p:nvPicPr>
          <p:cNvPr id="37" name="Εικόνα 36">
            <a:extLst>
              <a:ext uri="{FF2B5EF4-FFF2-40B4-BE49-F238E27FC236}">
                <a16:creationId xmlns:a16="http://schemas.microsoft.com/office/drawing/2014/main" id="{D3BBECD9-F559-1F19-9D09-D550B1B4E9BF}"/>
              </a:ext>
            </a:extLst>
          </p:cNvPr>
          <p:cNvPicPr>
            <a:picLocks noChangeAspect="1"/>
          </p:cNvPicPr>
          <p:nvPr/>
        </p:nvPicPr>
        <p:blipFill>
          <a:blip r:embed="rId20"/>
          <a:stretch>
            <a:fillRect/>
          </a:stretch>
        </p:blipFill>
        <p:spPr>
          <a:xfrm>
            <a:off x="6968154" y="2044341"/>
            <a:ext cx="1525817" cy="1436315"/>
          </a:xfrm>
          <a:prstGeom prst="rect">
            <a:avLst/>
          </a:prstGeom>
        </p:spPr>
      </p:pic>
      <p:pic>
        <p:nvPicPr>
          <p:cNvPr id="41" name="Εικόνα 40">
            <a:extLst>
              <a:ext uri="{FF2B5EF4-FFF2-40B4-BE49-F238E27FC236}">
                <a16:creationId xmlns:a16="http://schemas.microsoft.com/office/drawing/2014/main" id="{CA0E7B2A-D2DA-BC49-4CE9-15A3BF49DB55}"/>
              </a:ext>
            </a:extLst>
          </p:cNvPr>
          <p:cNvPicPr>
            <a:picLocks noChangeAspect="1"/>
          </p:cNvPicPr>
          <p:nvPr/>
        </p:nvPicPr>
        <p:blipFill>
          <a:blip r:embed="rId21"/>
          <a:stretch>
            <a:fillRect/>
          </a:stretch>
        </p:blipFill>
        <p:spPr>
          <a:xfrm rot="1703641">
            <a:off x="8609827" y="2423983"/>
            <a:ext cx="657822" cy="898267"/>
          </a:xfrm>
          <a:prstGeom prst="rect">
            <a:avLst/>
          </a:prstGeom>
        </p:spPr>
      </p:pic>
      <p:pic>
        <p:nvPicPr>
          <p:cNvPr id="43" name="Εικόνα 42">
            <a:extLst>
              <a:ext uri="{FF2B5EF4-FFF2-40B4-BE49-F238E27FC236}">
                <a16:creationId xmlns:a16="http://schemas.microsoft.com/office/drawing/2014/main" id="{9813AE13-B601-6663-8A37-DF6E58E7B42E}"/>
              </a:ext>
            </a:extLst>
          </p:cNvPr>
          <p:cNvPicPr>
            <a:picLocks noChangeAspect="1"/>
          </p:cNvPicPr>
          <p:nvPr/>
        </p:nvPicPr>
        <p:blipFill>
          <a:blip r:embed="rId22"/>
          <a:stretch>
            <a:fillRect/>
          </a:stretch>
        </p:blipFill>
        <p:spPr>
          <a:xfrm>
            <a:off x="9175835" y="1971733"/>
            <a:ext cx="1585137" cy="1530477"/>
          </a:xfrm>
          <a:prstGeom prst="rect">
            <a:avLst/>
          </a:prstGeom>
        </p:spPr>
      </p:pic>
      <p:pic>
        <p:nvPicPr>
          <p:cNvPr id="45" name="Εικόνα 44">
            <a:extLst>
              <a:ext uri="{FF2B5EF4-FFF2-40B4-BE49-F238E27FC236}">
                <a16:creationId xmlns:a16="http://schemas.microsoft.com/office/drawing/2014/main" id="{D38754C5-3707-10B0-A5DF-08AA2FF427CD}"/>
              </a:ext>
            </a:extLst>
          </p:cNvPr>
          <p:cNvPicPr>
            <a:picLocks noChangeAspect="1"/>
          </p:cNvPicPr>
          <p:nvPr/>
        </p:nvPicPr>
        <p:blipFill>
          <a:blip r:embed="rId23"/>
          <a:stretch>
            <a:fillRect/>
          </a:stretch>
        </p:blipFill>
        <p:spPr>
          <a:xfrm>
            <a:off x="10621564" y="1955224"/>
            <a:ext cx="1470098" cy="1543027"/>
          </a:xfrm>
          <a:prstGeom prst="rect">
            <a:avLst/>
          </a:prstGeom>
        </p:spPr>
      </p:pic>
      <p:pic>
        <p:nvPicPr>
          <p:cNvPr id="47" name="Εικόνα 46">
            <a:extLst>
              <a:ext uri="{FF2B5EF4-FFF2-40B4-BE49-F238E27FC236}">
                <a16:creationId xmlns:a16="http://schemas.microsoft.com/office/drawing/2014/main" id="{91F652C8-43C2-4572-E357-F0EAD7ACD3B1}"/>
              </a:ext>
            </a:extLst>
          </p:cNvPr>
          <p:cNvPicPr>
            <a:picLocks noChangeAspect="1"/>
          </p:cNvPicPr>
          <p:nvPr/>
        </p:nvPicPr>
        <p:blipFill>
          <a:blip r:embed="rId24"/>
          <a:stretch>
            <a:fillRect/>
          </a:stretch>
        </p:blipFill>
        <p:spPr>
          <a:xfrm>
            <a:off x="11355180" y="3278690"/>
            <a:ext cx="794311" cy="526651"/>
          </a:xfrm>
          <a:prstGeom prst="rect">
            <a:avLst/>
          </a:prstGeom>
        </p:spPr>
      </p:pic>
      <p:cxnSp>
        <p:nvCxnSpPr>
          <p:cNvPr id="49" name="Ευθύγραμμο βέλος σύνδεσης 48">
            <a:extLst>
              <a:ext uri="{FF2B5EF4-FFF2-40B4-BE49-F238E27FC236}">
                <a16:creationId xmlns:a16="http://schemas.microsoft.com/office/drawing/2014/main" id="{E571080B-7AC0-C285-1989-89BB3F89ED82}"/>
              </a:ext>
            </a:extLst>
          </p:cNvPr>
          <p:cNvCxnSpPr/>
          <p:nvPr/>
        </p:nvCxnSpPr>
        <p:spPr>
          <a:xfrm flipV="1">
            <a:off x="3311098" y="4809849"/>
            <a:ext cx="0" cy="345131"/>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pic>
        <p:nvPicPr>
          <p:cNvPr id="53" name="Εικόνα 52">
            <a:extLst>
              <a:ext uri="{FF2B5EF4-FFF2-40B4-BE49-F238E27FC236}">
                <a16:creationId xmlns:a16="http://schemas.microsoft.com/office/drawing/2014/main" id="{2C2F5BA0-C6F4-F792-B3AE-C57180FAB9D5}"/>
              </a:ext>
            </a:extLst>
          </p:cNvPr>
          <p:cNvPicPr>
            <a:picLocks noChangeAspect="1"/>
          </p:cNvPicPr>
          <p:nvPr/>
        </p:nvPicPr>
        <p:blipFill>
          <a:blip r:embed="rId25"/>
          <a:stretch>
            <a:fillRect/>
          </a:stretch>
        </p:blipFill>
        <p:spPr>
          <a:xfrm>
            <a:off x="6565338" y="3650434"/>
            <a:ext cx="905140" cy="859116"/>
          </a:xfrm>
          <a:prstGeom prst="rect">
            <a:avLst/>
          </a:prstGeom>
        </p:spPr>
      </p:pic>
      <p:pic>
        <p:nvPicPr>
          <p:cNvPr id="55" name="Εικόνα 54">
            <a:extLst>
              <a:ext uri="{FF2B5EF4-FFF2-40B4-BE49-F238E27FC236}">
                <a16:creationId xmlns:a16="http://schemas.microsoft.com/office/drawing/2014/main" id="{C4474146-F964-7E5D-024B-31F70D195D4E}"/>
              </a:ext>
            </a:extLst>
          </p:cNvPr>
          <p:cNvPicPr>
            <a:picLocks noChangeAspect="1"/>
          </p:cNvPicPr>
          <p:nvPr/>
        </p:nvPicPr>
        <p:blipFill>
          <a:blip r:embed="rId26"/>
          <a:stretch>
            <a:fillRect/>
          </a:stretch>
        </p:blipFill>
        <p:spPr>
          <a:xfrm>
            <a:off x="7513590" y="3650434"/>
            <a:ext cx="1473766" cy="1684305"/>
          </a:xfrm>
          <a:prstGeom prst="rect">
            <a:avLst/>
          </a:prstGeom>
        </p:spPr>
      </p:pic>
      <p:pic>
        <p:nvPicPr>
          <p:cNvPr id="63" name="Εικόνα 62">
            <a:extLst>
              <a:ext uri="{FF2B5EF4-FFF2-40B4-BE49-F238E27FC236}">
                <a16:creationId xmlns:a16="http://schemas.microsoft.com/office/drawing/2014/main" id="{F05B7461-FA6B-8172-2EB9-6B1ADDB1C086}"/>
              </a:ext>
            </a:extLst>
          </p:cNvPr>
          <p:cNvPicPr>
            <a:picLocks noChangeAspect="1"/>
          </p:cNvPicPr>
          <p:nvPr/>
        </p:nvPicPr>
        <p:blipFill>
          <a:blip r:embed="rId27"/>
          <a:stretch>
            <a:fillRect/>
          </a:stretch>
        </p:blipFill>
        <p:spPr>
          <a:xfrm>
            <a:off x="5749947" y="4541972"/>
            <a:ext cx="1733916" cy="757442"/>
          </a:xfrm>
          <a:prstGeom prst="rect">
            <a:avLst/>
          </a:prstGeom>
        </p:spPr>
      </p:pic>
      <p:pic>
        <p:nvPicPr>
          <p:cNvPr id="3084" name="Εικόνα 3083">
            <a:extLst>
              <a:ext uri="{FF2B5EF4-FFF2-40B4-BE49-F238E27FC236}">
                <a16:creationId xmlns:a16="http://schemas.microsoft.com/office/drawing/2014/main" id="{E48099D3-D0B7-CDCD-FE7B-76CE5F72C971}"/>
              </a:ext>
            </a:extLst>
          </p:cNvPr>
          <p:cNvPicPr>
            <a:picLocks noChangeAspect="1"/>
          </p:cNvPicPr>
          <p:nvPr/>
        </p:nvPicPr>
        <p:blipFill>
          <a:blip r:embed="rId28"/>
          <a:stretch>
            <a:fillRect/>
          </a:stretch>
        </p:blipFill>
        <p:spPr>
          <a:xfrm>
            <a:off x="6565338" y="5465406"/>
            <a:ext cx="2389531" cy="1372709"/>
          </a:xfrm>
          <a:prstGeom prst="rect">
            <a:avLst/>
          </a:prstGeom>
        </p:spPr>
      </p:pic>
      <p:pic>
        <p:nvPicPr>
          <p:cNvPr id="3082" name="Εικόνα 3081">
            <a:extLst>
              <a:ext uri="{FF2B5EF4-FFF2-40B4-BE49-F238E27FC236}">
                <a16:creationId xmlns:a16="http://schemas.microsoft.com/office/drawing/2014/main" id="{FBDF3691-9B7D-050D-65D5-AD1EA2147EDE}"/>
              </a:ext>
            </a:extLst>
          </p:cNvPr>
          <p:cNvPicPr>
            <a:picLocks noChangeAspect="1"/>
          </p:cNvPicPr>
          <p:nvPr/>
        </p:nvPicPr>
        <p:blipFill>
          <a:blip r:embed="rId29"/>
          <a:stretch>
            <a:fillRect/>
          </a:stretch>
        </p:blipFill>
        <p:spPr>
          <a:xfrm>
            <a:off x="8847209" y="5500731"/>
            <a:ext cx="1874762" cy="1349310"/>
          </a:xfrm>
          <a:prstGeom prst="rect">
            <a:avLst/>
          </a:prstGeom>
        </p:spPr>
      </p:pic>
      <p:pic>
        <p:nvPicPr>
          <p:cNvPr id="3088" name="Εικόνα 3087">
            <a:extLst>
              <a:ext uri="{FF2B5EF4-FFF2-40B4-BE49-F238E27FC236}">
                <a16:creationId xmlns:a16="http://schemas.microsoft.com/office/drawing/2014/main" id="{30B47EF7-801B-654B-5695-C985D03C3CAA}"/>
              </a:ext>
            </a:extLst>
          </p:cNvPr>
          <p:cNvPicPr>
            <a:picLocks noChangeAspect="1"/>
          </p:cNvPicPr>
          <p:nvPr/>
        </p:nvPicPr>
        <p:blipFill>
          <a:blip r:embed="rId30"/>
          <a:stretch>
            <a:fillRect/>
          </a:stretch>
        </p:blipFill>
        <p:spPr>
          <a:xfrm>
            <a:off x="10721971" y="5373598"/>
            <a:ext cx="1317217" cy="1420818"/>
          </a:xfrm>
          <a:prstGeom prst="rect">
            <a:avLst/>
          </a:prstGeom>
        </p:spPr>
      </p:pic>
      <p:pic>
        <p:nvPicPr>
          <p:cNvPr id="3090" name="Εικόνα 3089">
            <a:extLst>
              <a:ext uri="{FF2B5EF4-FFF2-40B4-BE49-F238E27FC236}">
                <a16:creationId xmlns:a16="http://schemas.microsoft.com/office/drawing/2014/main" id="{2591D10B-8282-CF80-7588-FACB9E4E712A}"/>
              </a:ext>
            </a:extLst>
          </p:cNvPr>
          <p:cNvPicPr>
            <a:picLocks noChangeAspect="1"/>
          </p:cNvPicPr>
          <p:nvPr/>
        </p:nvPicPr>
        <p:blipFill>
          <a:blip r:embed="rId31"/>
          <a:stretch>
            <a:fillRect/>
          </a:stretch>
        </p:blipFill>
        <p:spPr>
          <a:xfrm>
            <a:off x="45053" y="422951"/>
            <a:ext cx="1101135" cy="1481608"/>
          </a:xfrm>
          <a:prstGeom prst="rect">
            <a:avLst/>
          </a:prstGeom>
        </p:spPr>
      </p:pic>
      <p:pic>
        <p:nvPicPr>
          <p:cNvPr id="3095" name="Εικόνα 3094">
            <a:extLst>
              <a:ext uri="{FF2B5EF4-FFF2-40B4-BE49-F238E27FC236}">
                <a16:creationId xmlns:a16="http://schemas.microsoft.com/office/drawing/2014/main" id="{F76C4FDA-8E66-AD7F-F01F-E501B5150E3C}"/>
              </a:ext>
            </a:extLst>
          </p:cNvPr>
          <p:cNvPicPr>
            <a:picLocks noChangeAspect="1"/>
          </p:cNvPicPr>
          <p:nvPr/>
        </p:nvPicPr>
        <p:blipFill>
          <a:blip r:embed="rId26"/>
          <a:srcRect r="10622"/>
          <a:stretch/>
        </p:blipFill>
        <p:spPr>
          <a:xfrm>
            <a:off x="8760653" y="3641656"/>
            <a:ext cx="1317217" cy="1684305"/>
          </a:xfrm>
          <a:prstGeom prst="rect">
            <a:avLst/>
          </a:prstGeom>
        </p:spPr>
      </p:pic>
      <p:pic>
        <p:nvPicPr>
          <p:cNvPr id="3099" name="Εικόνα 3098">
            <a:extLst>
              <a:ext uri="{FF2B5EF4-FFF2-40B4-BE49-F238E27FC236}">
                <a16:creationId xmlns:a16="http://schemas.microsoft.com/office/drawing/2014/main" id="{B1DCB7E2-FA38-B9EF-7E06-C00C42DAD4A6}"/>
              </a:ext>
            </a:extLst>
          </p:cNvPr>
          <p:cNvPicPr>
            <a:picLocks noChangeAspect="1"/>
          </p:cNvPicPr>
          <p:nvPr/>
        </p:nvPicPr>
        <p:blipFill>
          <a:blip r:embed="rId32"/>
          <a:stretch>
            <a:fillRect/>
          </a:stretch>
        </p:blipFill>
        <p:spPr>
          <a:xfrm>
            <a:off x="44108" y="3498251"/>
            <a:ext cx="1521361" cy="1537488"/>
          </a:xfrm>
          <a:prstGeom prst="rect">
            <a:avLst/>
          </a:prstGeom>
        </p:spPr>
      </p:pic>
      <p:pic>
        <p:nvPicPr>
          <p:cNvPr id="3103" name="Εικόνα 3102">
            <a:extLst>
              <a:ext uri="{FF2B5EF4-FFF2-40B4-BE49-F238E27FC236}">
                <a16:creationId xmlns:a16="http://schemas.microsoft.com/office/drawing/2014/main" id="{3E220B13-3E8A-88A0-179D-352D3868006C}"/>
              </a:ext>
            </a:extLst>
          </p:cNvPr>
          <p:cNvPicPr>
            <a:picLocks noChangeAspect="1"/>
          </p:cNvPicPr>
          <p:nvPr/>
        </p:nvPicPr>
        <p:blipFill>
          <a:blip r:embed="rId33"/>
          <a:stretch>
            <a:fillRect/>
          </a:stretch>
        </p:blipFill>
        <p:spPr>
          <a:xfrm>
            <a:off x="2778614" y="3676692"/>
            <a:ext cx="1282974" cy="1272163"/>
          </a:xfrm>
          <a:prstGeom prst="rect">
            <a:avLst/>
          </a:prstGeom>
        </p:spPr>
      </p:pic>
      <p:pic>
        <p:nvPicPr>
          <p:cNvPr id="3107" name="Εικόνα 3106">
            <a:extLst>
              <a:ext uri="{FF2B5EF4-FFF2-40B4-BE49-F238E27FC236}">
                <a16:creationId xmlns:a16="http://schemas.microsoft.com/office/drawing/2014/main" id="{5E759F22-384A-46F4-4B66-CB8EF4873C15}"/>
              </a:ext>
            </a:extLst>
          </p:cNvPr>
          <p:cNvPicPr>
            <a:picLocks noChangeAspect="1"/>
          </p:cNvPicPr>
          <p:nvPr/>
        </p:nvPicPr>
        <p:blipFill>
          <a:blip r:embed="rId34"/>
          <a:stretch>
            <a:fillRect/>
          </a:stretch>
        </p:blipFill>
        <p:spPr>
          <a:xfrm>
            <a:off x="4029134" y="3656905"/>
            <a:ext cx="1252253" cy="1291950"/>
          </a:xfrm>
          <a:prstGeom prst="rect">
            <a:avLst/>
          </a:prstGeom>
        </p:spPr>
      </p:pic>
      <p:pic>
        <p:nvPicPr>
          <p:cNvPr id="3108" name="Εικόνα 3107">
            <a:extLst>
              <a:ext uri="{FF2B5EF4-FFF2-40B4-BE49-F238E27FC236}">
                <a16:creationId xmlns:a16="http://schemas.microsoft.com/office/drawing/2014/main" id="{97E2A03A-6CEE-D75B-2E99-000DEE5F52D1}"/>
              </a:ext>
            </a:extLst>
          </p:cNvPr>
          <p:cNvPicPr>
            <a:picLocks noChangeAspect="1"/>
          </p:cNvPicPr>
          <p:nvPr/>
        </p:nvPicPr>
        <p:blipFill>
          <a:blip r:embed="rId26"/>
          <a:srcRect r="10622"/>
          <a:stretch/>
        </p:blipFill>
        <p:spPr>
          <a:xfrm>
            <a:off x="9978720" y="3641656"/>
            <a:ext cx="1317217" cy="1684305"/>
          </a:xfrm>
          <a:prstGeom prst="rect">
            <a:avLst/>
          </a:prstGeom>
        </p:spPr>
      </p:pic>
      <p:pic>
        <p:nvPicPr>
          <p:cNvPr id="57" name="Εικόνα 56">
            <a:extLst>
              <a:ext uri="{FF2B5EF4-FFF2-40B4-BE49-F238E27FC236}">
                <a16:creationId xmlns:a16="http://schemas.microsoft.com/office/drawing/2014/main" id="{BC8312CB-31A8-323D-043C-E1E4AE867254}"/>
              </a:ext>
            </a:extLst>
          </p:cNvPr>
          <p:cNvPicPr>
            <a:picLocks noChangeAspect="1"/>
          </p:cNvPicPr>
          <p:nvPr/>
        </p:nvPicPr>
        <p:blipFill>
          <a:blip r:embed="rId35"/>
          <a:stretch>
            <a:fillRect/>
          </a:stretch>
        </p:blipFill>
        <p:spPr>
          <a:xfrm>
            <a:off x="10261282" y="4221960"/>
            <a:ext cx="1051064" cy="1026448"/>
          </a:xfrm>
          <a:prstGeom prst="rect">
            <a:avLst/>
          </a:prstGeom>
        </p:spPr>
      </p:pic>
      <p:pic>
        <p:nvPicPr>
          <p:cNvPr id="3101" name="Εικόνα 3100">
            <a:extLst>
              <a:ext uri="{FF2B5EF4-FFF2-40B4-BE49-F238E27FC236}">
                <a16:creationId xmlns:a16="http://schemas.microsoft.com/office/drawing/2014/main" id="{E3432E3B-FB62-9910-B762-619A3AE29523}"/>
              </a:ext>
            </a:extLst>
          </p:cNvPr>
          <p:cNvPicPr>
            <a:picLocks noChangeAspect="1"/>
          </p:cNvPicPr>
          <p:nvPr/>
        </p:nvPicPr>
        <p:blipFill>
          <a:blip r:embed="rId36"/>
          <a:srcRect r="5725"/>
          <a:stretch/>
        </p:blipFill>
        <p:spPr>
          <a:xfrm>
            <a:off x="1645940" y="3684192"/>
            <a:ext cx="1197616" cy="1281618"/>
          </a:xfrm>
          <a:prstGeom prst="rect">
            <a:avLst/>
          </a:prstGeom>
        </p:spPr>
      </p:pic>
      <p:sp>
        <p:nvSpPr>
          <p:cNvPr id="3112" name="TextBox 3111">
            <a:extLst>
              <a:ext uri="{FF2B5EF4-FFF2-40B4-BE49-F238E27FC236}">
                <a16:creationId xmlns:a16="http://schemas.microsoft.com/office/drawing/2014/main" id="{BF21F6D4-945B-3952-CB63-989A70249A88}"/>
              </a:ext>
            </a:extLst>
          </p:cNvPr>
          <p:cNvSpPr txBox="1"/>
          <p:nvPr/>
        </p:nvSpPr>
        <p:spPr>
          <a:xfrm>
            <a:off x="1397186" y="585235"/>
            <a:ext cx="6801438" cy="2585323"/>
          </a:xfrm>
          <a:prstGeom prst="rect">
            <a:avLst/>
          </a:prstGeom>
          <a:noFill/>
        </p:spPr>
        <p:txBody>
          <a:bodyPr wrap="square">
            <a:spAutoFit/>
          </a:bodyPr>
          <a:lstStyle/>
          <a:p>
            <a:r>
              <a:rPr lang="en-US" sz="5400" dirty="0">
                <a:hlinkClick r:id="rId37"/>
              </a:rPr>
              <a:t>https://www.supereverything.gr/2016/04/lost-wax-casting.html</a:t>
            </a:r>
            <a:r>
              <a:rPr lang="el-GR" sz="5400" dirty="0"/>
              <a:t> </a:t>
            </a:r>
          </a:p>
        </p:txBody>
      </p:sp>
      <p:pic>
        <p:nvPicPr>
          <p:cNvPr id="3076" name="Εικόνα 3075">
            <a:extLst>
              <a:ext uri="{FF2B5EF4-FFF2-40B4-BE49-F238E27FC236}">
                <a16:creationId xmlns:a16="http://schemas.microsoft.com/office/drawing/2014/main" id="{D306DA24-9CB5-C317-BA9F-FFD8F5285BD9}"/>
              </a:ext>
            </a:extLst>
          </p:cNvPr>
          <p:cNvPicPr>
            <a:picLocks noChangeAspect="1"/>
          </p:cNvPicPr>
          <p:nvPr/>
        </p:nvPicPr>
        <p:blipFill>
          <a:blip r:embed="rId38"/>
          <a:stretch>
            <a:fillRect/>
          </a:stretch>
        </p:blipFill>
        <p:spPr>
          <a:xfrm>
            <a:off x="3920695" y="5299414"/>
            <a:ext cx="1321662" cy="1029505"/>
          </a:xfrm>
          <a:prstGeom prst="rect">
            <a:avLst/>
          </a:prstGeom>
        </p:spPr>
      </p:pic>
      <p:pic>
        <p:nvPicPr>
          <p:cNvPr id="3080" name="Εικόνα 3079">
            <a:extLst>
              <a:ext uri="{FF2B5EF4-FFF2-40B4-BE49-F238E27FC236}">
                <a16:creationId xmlns:a16="http://schemas.microsoft.com/office/drawing/2014/main" id="{CAA0A0B7-E94D-68E4-5E8C-E4DB9326E1DA}"/>
              </a:ext>
            </a:extLst>
          </p:cNvPr>
          <p:cNvPicPr>
            <a:picLocks noChangeAspect="1"/>
          </p:cNvPicPr>
          <p:nvPr/>
        </p:nvPicPr>
        <p:blipFill>
          <a:blip r:embed="rId39"/>
          <a:stretch>
            <a:fillRect/>
          </a:stretch>
        </p:blipFill>
        <p:spPr>
          <a:xfrm>
            <a:off x="5012985" y="5745920"/>
            <a:ext cx="1879341" cy="992249"/>
          </a:xfrm>
          <a:prstGeom prst="rect">
            <a:avLst/>
          </a:prstGeom>
        </p:spPr>
      </p:pic>
      <p:pic>
        <p:nvPicPr>
          <p:cNvPr id="3073" name="Εικόνα 3072">
            <a:extLst>
              <a:ext uri="{FF2B5EF4-FFF2-40B4-BE49-F238E27FC236}">
                <a16:creationId xmlns:a16="http://schemas.microsoft.com/office/drawing/2014/main" id="{E15F1E65-874E-58AD-2C35-A9063252F231}"/>
              </a:ext>
            </a:extLst>
          </p:cNvPr>
          <p:cNvPicPr>
            <a:picLocks noChangeAspect="1"/>
          </p:cNvPicPr>
          <p:nvPr/>
        </p:nvPicPr>
        <p:blipFill>
          <a:blip r:embed="rId40"/>
          <a:stretch>
            <a:fillRect/>
          </a:stretch>
        </p:blipFill>
        <p:spPr>
          <a:xfrm rot="162336">
            <a:off x="96721" y="5500645"/>
            <a:ext cx="1516193" cy="981218"/>
          </a:xfrm>
          <a:prstGeom prst="rect">
            <a:avLst/>
          </a:prstGeom>
        </p:spPr>
      </p:pic>
      <p:pic>
        <p:nvPicPr>
          <p:cNvPr id="3116" name="Εικόνα 3115">
            <a:extLst>
              <a:ext uri="{FF2B5EF4-FFF2-40B4-BE49-F238E27FC236}">
                <a16:creationId xmlns:a16="http://schemas.microsoft.com/office/drawing/2014/main" id="{FD91AD0D-A339-25D7-2CF4-E0A8BF0E90A6}"/>
              </a:ext>
            </a:extLst>
          </p:cNvPr>
          <p:cNvPicPr>
            <a:picLocks noChangeAspect="1"/>
          </p:cNvPicPr>
          <p:nvPr/>
        </p:nvPicPr>
        <p:blipFill>
          <a:blip r:embed="rId41"/>
          <a:stretch>
            <a:fillRect/>
          </a:stretch>
        </p:blipFill>
        <p:spPr>
          <a:xfrm rot="10800000">
            <a:off x="11284903" y="4770893"/>
            <a:ext cx="918212" cy="547238"/>
          </a:xfrm>
          <a:prstGeom prst="rect">
            <a:avLst/>
          </a:prstGeom>
        </p:spPr>
      </p:pic>
      <p:pic>
        <p:nvPicPr>
          <p:cNvPr id="3115" name="Εικόνα 3114">
            <a:extLst>
              <a:ext uri="{FF2B5EF4-FFF2-40B4-BE49-F238E27FC236}">
                <a16:creationId xmlns:a16="http://schemas.microsoft.com/office/drawing/2014/main" id="{89B3BC23-FC35-13F4-7898-1017DE120214}"/>
              </a:ext>
            </a:extLst>
          </p:cNvPr>
          <p:cNvPicPr>
            <a:picLocks noChangeAspect="1"/>
          </p:cNvPicPr>
          <p:nvPr/>
        </p:nvPicPr>
        <p:blipFill>
          <a:blip r:embed="rId41"/>
          <a:stretch>
            <a:fillRect/>
          </a:stretch>
        </p:blipFill>
        <p:spPr>
          <a:xfrm>
            <a:off x="11284761" y="4336351"/>
            <a:ext cx="907239" cy="867991"/>
          </a:xfrm>
          <a:prstGeom prst="rect">
            <a:avLst/>
          </a:prstGeom>
        </p:spPr>
      </p:pic>
      <p:pic>
        <p:nvPicPr>
          <p:cNvPr id="3114" name="Εικόνα 3113">
            <a:extLst>
              <a:ext uri="{FF2B5EF4-FFF2-40B4-BE49-F238E27FC236}">
                <a16:creationId xmlns:a16="http://schemas.microsoft.com/office/drawing/2014/main" id="{E0968907-C421-9029-FC4D-8A015F3D4271}"/>
              </a:ext>
            </a:extLst>
          </p:cNvPr>
          <p:cNvPicPr>
            <a:picLocks noChangeAspect="1"/>
          </p:cNvPicPr>
          <p:nvPr/>
        </p:nvPicPr>
        <p:blipFill>
          <a:blip r:embed="rId41"/>
          <a:stretch>
            <a:fillRect/>
          </a:stretch>
        </p:blipFill>
        <p:spPr>
          <a:xfrm>
            <a:off x="11279244" y="4231768"/>
            <a:ext cx="918212" cy="547238"/>
          </a:xfrm>
          <a:prstGeom prst="rect">
            <a:avLst/>
          </a:prstGeom>
        </p:spPr>
      </p:pic>
      <p:pic>
        <p:nvPicPr>
          <p:cNvPr id="3118" name="Εικόνα 3117">
            <a:extLst>
              <a:ext uri="{FF2B5EF4-FFF2-40B4-BE49-F238E27FC236}">
                <a16:creationId xmlns:a16="http://schemas.microsoft.com/office/drawing/2014/main" id="{C84E1331-F8C0-3B3D-8E1D-875EDD74B6C1}"/>
              </a:ext>
            </a:extLst>
          </p:cNvPr>
          <p:cNvPicPr>
            <a:picLocks noChangeAspect="1"/>
          </p:cNvPicPr>
          <p:nvPr/>
        </p:nvPicPr>
        <p:blipFill>
          <a:blip r:embed="rId42"/>
          <a:stretch>
            <a:fillRect/>
          </a:stretch>
        </p:blipFill>
        <p:spPr>
          <a:xfrm>
            <a:off x="11256772" y="3862232"/>
            <a:ext cx="918212" cy="408355"/>
          </a:xfrm>
          <a:prstGeom prst="rect">
            <a:avLst/>
          </a:prstGeom>
        </p:spPr>
      </p:pic>
      <p:pic>
        <p:nvPicPr>
          <p:cNvPr id="3119" name="Εικόνα 3118">
            <a:extLst>
              <a:ext uri="{FF2B5EF4-FFF2-40B4-BE49-F238E27FC236}">
                <a16:creationId xmlns:a16="http://schemas.microsoft.com/office/drawing/2014/main" id="{A80C2681-445A-7966-5B0E-53F52EA82D09}"/>
              </a:ext>
            </a:extLst>
          </p:cNvPr>
          <p:cNvPicPr>
            <a:picLocks noChangeAspect="1"/>
          </p:cNvPicPr>
          <p:nvPr/>
        </p:nvPicPr>
        <p:blipFill>
          <a:blip r:embed="rId41"/>
          <a:srcRect t="39036" r="7389" b="9484"/>
          <a:stretch/>
        </p:blipFill>
        <p:spPr>
          <a:xfrm>
            <a:off x="44108" y="6489334"/>
            <a:ext cx="1937497" cy="396356"/>
          </a:xfrm>
          <a:prstGeom prst="rect">
            <a:avLst/>
          </a:prstGeom>
        </p:spPr>
      </p:pic>
      <p:pic>
        <p:nvPicPr>
          <p:cNvPr id="59" name="Εικόνα 58">
            <a:extLst>
              <a:ext uri="{FF2B5EF4-FFF2-40B4-BE49-F238E27FC236}">
                <a16:creationId xmlns:a16="http://schemas.microsoft.com/office/drawing/2014/main" id="{87198777-E7DF-541E-6DE6-C65BD1C76D5C}"/>
              </a:ext>
            </a:extLst>
          </p:cNvPr>
          <p:cNvPicPr>
            <a:picLocks noChangeAspect="1"/>
          </p:cNvPicPr>
          <p:nvPr/>
        </p:nvPicPr>
        <p:blipFill>
          <a:blip r:embed="rId43">
            <a:clrChange>
              <a:clrFrom>
                <a:srgbClr val="FFF5EC"/>
              </a:clrFrom>
              <a:clrTo>
                <a:srgbClr val="FFF5EC">
                  <a:alpha val="0"/>
                </a:srgbClr>
              </a:clrTo>
            </a:clrChange>
          </a:blip>
          <a:stretch>
            <a:fillRect/>
          </a:stretch>
        </p:blipFill>
        <p:spPr>
          <a:xfrm rot="20034703">
            <a:off x="773579" y="5146178"/>
            <a:ext cx="920012" cy="877420"/>
          </a:xfrm>
          <a:prstGeom prst="rect">
            <a:avLst/>
          </a:prstGeom>
        </p:spPr>
      </p:pic>
      <p:pic>
        <p:nvPicPr>
          <p:cNvPr id="61" name="Εικόνα 60">
            <a:extLst>
              <a:ext uri="{FF2B5EF4-FFF2-40B4-BE49-F238E27FC236}">
                <a16:creationId xmlns:a16="http://schemas.microsoft.com/office/drawing/2014/main" id="{6828CA69-E0E5-A4E2-2422-9DBF755DFD64}"/>
              </a:ext>
            </a:extLst>
          </p:cNvPr>
          <p:cNvPicPr>
            <a:picLocks noChangeAspect="1"/>
          </p:cNvPicPr>
          <p:nvPr/>
        </p:nvPicPr>
        <p:blipFill>
          <a:blip r:embed="rId44"/>
          <a:srcRect r="14323"/>
          <a:stretch/>
        </p:blipFill>
        <p:spPr>
          <a:xfrm>
            <a:off x="1808289" y="5285616"/>
            <a:ext cx="2253299" cy="1600073"/>
          </a:xfrm>
          <a:prstGeom prst="rect">
            <a:avLst/>
          </a:prstGeom>
        </p:spPr>
      </p:pic>
    </p:spTree>
    <p:extLst>
      <p:ext uri="{BB962C8B-B14F-4D97-AF65-F5344CB8AC3E}">
        <p14:creationId xmlns:p14="http://schemas.microsoft.com/office/powerpoint/2010/main" val="285511967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ΟΡΕΙΧΑΛΚΟΣ - Hydroptions.gr ΙΑΣΟΝΑΣ">
            <a:extLst>
              <a:ext uri="{FF2B5EF4-FFF2-40B4-BE49-F238E27FC236}">
                <a16:creationId xmlns:a16="http://schemas.microsoft.com/office/drawing/2014/main" id="{9928E9D6-3EC3-D359-313B-394EA689C40A}"/>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solidFill>
            <a:schemeClr val="accent2"/>
          </a:solidFill>
        </p:spPr>
      </p:pic>
      <p:pic>
        <p:nvPicPr>
          <p:cNvPr id="3" name="Εικόνα 2">
            <a:extLst>
              <a:ext uri="{FF2B5EF4-FFF2-40B4-BE49-F238E27FC236}">
                <a16:creationId xmlns:a16="http://schemas.microsoft.com/office/drawing/2014/main" id="{17AFACAF-22DF-4BDC-329B-73F47E3FDE0D}"/>
              </a:ext>
            </a:extLst>
          </p:cNvPr>
          <p:cNvPicPr>
            <a:picLocks noChangeAspect="1"/>
          </p:cNvPicPr>
          <p:nvPr/>
        </p:nvPicPr>
        <p:blipFill>
          <a:blip r:embed="rId4"/>
          <a:stretch>
            <a:fillRect/>
          </a:stretch>
        </p:blipFill>
        <p:spPr>
          <a:xfrm>
            <a:off x="389861" y="1307858"/>
            <a:ext cx="4721243" cy="4629901"/>
          </a:xfrm>
          <a:prstGeom prst="rect">
            <a:avLst/>
          </a:prstGeom>
        </p:spPr>
      </p:pic>
      <p:sp>
        <p:nvSpPr>
          <p:cNvPr id="5" name="TextBox 4">
            <a:extLst>
              <a:ext uri="{FF2B5EF4-FFF2-40B4-BE49-F238E27FC236}">
                <a16:creationId xmlns:a16="http://schemas.microsoft.com/office/drawing/2014/main" id="{38D7E461-83F8-07D3-8CE9-9BBE4AE402E5}"/>
              </a:ext>
            </a:extLst>
          </p:cNvPr>
          <p:cNvSpPr txBox="1"/>
          <p:nvPr/>
        </p:nvSpPr>
        <p:spPr>
          <a:xfrm>
            <a:off x="5288313" y="1499151"/>
            <a:ext cx="6513826" cy="4247317"/>
          </a:xfrm>
          <a:prstGeom prst="rect">
            <a:avLst/>
          </a:prstGeom>
          <a:noFill/>
        </p:spPr>
        <p:txBody>
          <a:bodyPr wrap="square">
            <a:spAutoFit/>
          </a:bodyPr>
          <a:lstStyle/>
          <a:p>
            <a:r>
              <a:rPr lang="el-GR" b="1" dirty="0"/>
              <a:t>Ο “</a:t>
            </a:r>
            <a:r>
              <a:rPr lang="el-GR" b="1" dirty="0" err="1"/>
              <a:t>Ποσειδών</a:t>
            </a:r>
            <a:r>
              <a:rPr lang="el-GR" b="1" dirty="0"/>
              <a:t>’’ του Αρτεμισίου”, </a:t>
            </a:r>
            <a:r>
              <a:rPr lang="el-GR" dirty="0"/>
              <a:t>χαλκό άγαλμα</a:t>
            </a:r>
            <a:endParaRPr lang="el-GR" b="1" dirty="0"/>
          </a:p>
          <a:p>
            <a:r>
              <a:rPr lang="el-GR" b="1" dirty="0"/>
              <a:t>(460-450 π.Χ.), </a:t>
            </a:r>
          </a:p>
          <a:p>
            <a:r>
              <a:rPr lang="el-GR" b="1" dirty="0"/>
              <a:t>χαλκός, ύψος 2,09 μ., </a:t>
            </a:r>
          </a:p>
          <a:p>
            <a:r>
              <a:rPr lang="el-GR" b="1" dirty="0"/>
              <a:t>από τη θαλάσσια περιοχή του Αρτεμισίου, </a:t>
            </a:r>
          </a:p>
          <a:p>
            <a:r>
              <a:rPr lang="el-GR" b="1" dirty="0"/>
              <a:t>Εθνικό Αρχαιολογικό Μουσείο.</a:t>
            </a:r>
            <a:r>
              <a:rPr lang="en-ZW" b="1" dirty="0"/>
              <a:t> </a:t>
            </a:r>
            <a:r>
              <a:rPr lang="en-ZW" sz="1400" dirty="0"/>
              <a:t>(</a:t>
            </a:r>
            <a:r>
              <a:rPr lang="el-GR" sz="1400" dirty="0" err="1"/>
              <a:t>σελ</a:t>
            </a:r>
            <a:r>
              <a:rPr lang="en-ZW" sz="1400" dirty="0"/>
              <a:t>. 68-69)</a:t>
            </a:r>
            <a:endParaRPr lang="el-GR" sz="1400" dirty="0"/>
          </a:p>
          <a:p>
            <a:endParaRPr lang="el-GR" dirty="0"/>
          </a:p>
          <a:p>
            <a:pPr algn="ctr"/>
            <a:r>
              <a:rPr lang="el-GR" dirty="0"/>
              <a:t>Το έργο αυτό βρέθηκε σε ένα ναυάγιο. </a:t>
            </a:r>
          </a:p>
          <a:p>
            <a:pPr algn="ctr"/>
            <a:r>
              <a:rPr lang="el-GR" dirty="0"/>
              <a:t>Ο γενειοφόρος θεός μπορεί να είναι ο Ποσειδώνας, </a:t>
            </a:r>
          </a:p>
          <a:p>
            <a:pPr algn="ctr"/>
            <a:r>
              <a:rPr lang="el-GR" dirty="0"/>
              <a:t>έτοιμος να πετάξει την τρίαινα, </a:t>
            </a:r>
          </a:p>
          <a:p>
            <a:pPr algn="ctr"/>
            <a:r>
              <a:rPr lang="el-GR" dirty="0"/>
              <a:t>ή ο Δίας έτοιμος να πετάξει κεραυνό.</a:t>
            </a:r>
          </a:p>
          <a:p>
            <a:pPr algn="ctr"/>
            <a:r>
              <a:rPr lang="el-GR" dirty="0"/>
              <a:t> </a:t>
            </a:r>
          </a:p>
          <a:p>
            <a:pPr algn="ctr"/>
            <a:r>
              <a:rPr lang="el-GR" dirty="0"/>
              <a:t>Η στάση είναι “δανεισμένη” από τα αθλήματα των γυμναστηρίων: </a:t>
            </a:r>
          </a:p>
          <a:p>
            <a:pPr algn="ctr"/>
            <a:r>
              <a:rPr lang="el-GR" b="1" dirty="0"/>
              <a:t>τα χέρια πλήρως τεντωμένα μακριά από τον κορμό, </a:t>
            </a:r>
          </a:p>
          <a:p>
            <a:pPr algn="ctr"/>
            <a:r>
              <a:rPr lang="el-GR" b="1" dirty="0"/>
              <a:t>ενώ το δεξί πόδι, ελαφρά ανασηκωμένο, δεν πατά στο έδαφος, γεγονός που δείχνει την εξαίρετη τεχνική της χύτευσης.</a:t>
            </a:r>
          </a:p>
        </p:txBody>
      </p:sp>
    </p:spTree>
    <p:extLst>
      <p:ext uri="{BB962C8B-B14F-4D97-AF65-F5344CB8AC3E}">
        <p14:creationId xmlns:p14="http://schemas.microsoft.com/office/powerpoint/2010/main" val="254997965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Pentelikon White - Ελληνικά Μάρμαρα | Stonetech">
            <a:extLst>
              <a:ext uri="{FF2B5EF4-FFF2-40B4-BE49-F238E27FC236}">
                <a16:creationId xmlns:a16="http://schemas.microsoft.com/office/drawing/2014/main" id="{3AC17464-15A1-9ED1-57D6-B466164A6672}"/>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43010" name="Picture 2" descr="NAMA Poséidon.jpg"/>
          <p:cNvPicPr>
            <a:picLocks noChangeAspect="1" noChangeArrowheads="1"/>
          </p:cNvPicPr>
          <p:nvPr/>
        </p:nvPicPr>
        <p:blipFill>
          <a:blip r:embed="rId4">
            <a:extLst>
              <a:ext uri="{BEBA8EAE-BF5A-486C-A8C5-ECC9F3942E4B}">
                <a14:imgProps xmlns:a14="http://schemas.microsoft.com/office/drawing/2010/main">
                  <a14:imgLayer r:embed="rId5">
                    <a14:imgEffect>
                      <a14:brightnessContrast bright="20000" contrast="-40000"/>
                    </a14:imgEffect>
                  </a14:imgLayer>
                </a14:imgProps>
              </a:ext>
            </a:extLst>
          </a:blip>
          <a:srcRect/>
          <a:stretch>
            <a:fillRect/>
          </a:stretch>
        </p:blipFill>
        <p:spPr bwMode="auto">
          <a:xfrm>
            <a:off x="5303221" y="1000125"/>
            <a:ext cx="4238826" cy="4208419"/>
          </a:xfrm>
          <a:prstGeom prst="rect">
            <a:avLst/>
          </a:prstGeom>
          <a:noFill/>
          <a:ln w="6350">
            <a:solidFill>
              <a:schemeClr val="tx1"/>
            </a:solidFill>
          </a:ln>
        </p:spPr>
      </p:pic>
      <p:sp>
        <p:nvSpPr>
          <p:cNvPr id="3" name="Rectangle 2"/>
          <p:cNvSpPr/>
          <p:nvPr/>
        </p:nvSpPr>
        <p:spPr>
          <a:xfrm>
            <a:off x="304799" y="5522029"/>
            <a:ext cx="11763375" cy="800219"/>
          </a:xfrm>
          <a:prstGeom prst="rect">
            <a:avLst/>
          </a:prstGeom>
        </p:spPr>
        <p:txBody>
          <a:bodyPr wrap="square">
            <a:spAutoFit/>
          </a:bodyPr>
          <a:lstStyle/>
          <a:p>
            <a:r>
              <a:rPr lang="el-GR" sz="1400" dirty="0"/>
              <a:t>Αρχαικός Κούρος 610 - 580 π.Χ. και  Ποσειδώνας του Αρτεμισίου (2 μέτρα) 460-450 π.Χ.</a:t>
            </a:r>
          </a:p>
          <a:p>
            <a:r>
              <a:rPr lang="el-GR" sz="1400" dirty="0"/>
              <a:t>Η</a:t>
            </a:r>
            <a:r>
              <a:rPr lang="en-US" sz="1400" dirty="0"/>
              <a:t> </a:t>
            </a:r>
            <a:r>
              <a:rPr lang="el-GR" sz="1400" dirty="0"/>
              <a:t>κίνηση, η ένταση και η δυναμική είναι στοιχεία που χρησιμοποιούν οι καλλιτέχνες να</a:t>
            </a:r>
            <a:r>
              <a:rPr lang="en-US" sz="1400" dirty="0"/>
              <a:t> </a:t>
            </a:r>
            <a:r>
              <a:rPr lang="el-GR" sz="1600" dirty="0"/>
              <a:t>καταλήξουν σε διάφορες αισθητικές λύσεις. </a:t>
            </a:r>
            <a:endParaRPr lang="en-US" sz="1600" dirty="0"/>
          </a:p>
          <a:p>
            <a:r>
              <a:rPr lang="el-GR" sz="1600" dirty="0"/>
              <a:t>Να περιγράψετε τα γλυπτά και να προσδιορίσετε που υπάρχει ένταση, κίνηση ή δυναμική. Ποιές είναι οι ομοιότητες και οι διαφορές τους</a:t>
            </a:r>
            <a:r>
              <a:rPr lang="en-US" sz="1600" dirty="0"/>
              <a:t>;</a:t>
            </a:r>
            <a:endParaRPr lang="el-GR" sz="1600" dirty="0"/>
          </a:p>
        </p:txBody>
      </p:sp>
      <p:pic>
        <p:nvPicPr>
          <p:cNvPr id="2" name="Picture 2">
            <a:extLst>
              <a:ext uri="{FF2B5EF4-FFF2-40B4-BE49-F238E27FC236}">
                <a16:creationId xmlns:a16="http://schemas.microsoft.com/office/drawing/2014/main" id="{A0475B8C-464E-5F7C-D3FF-AAD4548B352F}"/>
              </a:ext>
            </a:extLst>
          </p:cNvPr>
          <p:cNvPicPr>
            <a:picLocks noChangeAspect="1" noChangeArrowheads="1"/>
          </p:cNvPicPr>
          <p:nvPr/>
        </p:nvPicPr>
        <p:blipFill>
          <a:blip r:embed="rId6"/>
          <a:srcRect l="44148"/>
          <a:stretch>
            <a:fillRect/>
          </a:stretch>
        </p:blipFill>
        <p:spPr bwMode="auto">
          <a:xfrm>
            <a:off x="2493977" y="1000125"/>
            <a:ext cx="1662697" cy="4208419"/>
          </a:xfrm>
          <a:prstGeom prst="rect">
            <a:avLst/>
          </a:prstGeom>
          <a:noFill/>
          <a:ln w="3175">
            <a:solidFill>
              <a:schemeClr val="tx1"/>
            </a:solidFill>
            <a:miter lim="800000"/>
            <a:headEnd/>
            <a:tailEnd/>
          </a:ln>
          <a:effectLst/>
        </p:spPr>
      </p:pic>
    </p:spTree>
    <p:extLst>
      <p:ext uri="{BB962C8B-B14F-4D97-AF65-F5344CB8AC3E}">
        <p14:creationId xmlns:p14="http://schemas.microsoft.com/office/powerpoint/2010/main" val="253422841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2D7007F-6527-46DC-B5A4-5BC9AC01FC5B}"/>
              </a:ext>
            </a:extLst>
          </p:cNvPr>
          <p:cNvSpPr txBox="1"/>
          <p:nvPr/>
        </p:nvSpPr>
        <p:spPr>
          <a:xfrm>
            <a:off x="361507" y="593968"/>
            <a:ext cx="11600121" cy="646331"/>
          </a:xfrm>
          <a:prstGeom prst="rect">
            <a:avLst/>
          </a:prstGeom>
          <a:noFill/>
        </p:spPr>
        <p:txBody>
          <a:bodyPr wrap="square">
            <a:spAutoFit/>
          </a:bodyPr>
          <a:lstStyle/>
          <a:p>
            <a:pPr algn="ctr"/>
            <a:r>
              <a:rPr lang="el-GR" dirty="0"/>
              <a:t>Τα περισσότερα γλυπτά ήταν </a:t>
            </a:r>
            <a:r>
              <a:rPr lang="el-GR" b="1" dirty="0"/>
              <a:t>χαλκά. Λ</a:t>
            </a:r>
            <a:r>
              <a:rPr lang="el-GR" dirty="0"/>
              <a:t>ίγα πρωτότυπα σώζονται. Σώθηκαν όμως ρωμαϊκά αντίγραφα, τα οποία λαξεύονταν σε μάρμαρο και κοσμούσαν τις Ρωμαϊκές επαύλεις .</a:t>
            </a:r>
          </a:p>
        </p:txBody>
      </p:sp>
      <p:pic>
        <p:nvPicPr>
          <p:cNvPr id="4" name="Picture 2">
            <a:extLst>
              <a:ext uri="{FF2B5EF4-FFF2-40B4-BE49-F238E27FC236}">
                <a16:creationId xmlns:a16="http://schemas.microsoft.com/office/drawing/2014/main" id="{4D232CB1-CBB9-4B22-A376-1BCCED6A6086}"/>
              </a:ext>
            </a:extLst>
          </p:cNvPr>
          <p:cNvPicPr>
            <a:picLocks noChangeAspect="1" noChangeArrowheads="1"/>
          </p:cNvPicPr>
          <p:nvPr/>
        </p:nvPicPr>
        <p:blipFill>
          <a:blip r:embed="rId2"/>
          <a:srcRect/>
          <a:stretch>
            <a:fillRect/>
          </a:stretch>
        </p:blipFill>
        <p:spPr bwMode="auto">
          <a:xfrm>
            <a:off x="1965666" y="1700808"/>
            <a:ext cx="3407419" cy="4536504"/>
          </a:xfrm>
          <a:prstGeom prst="rect">
            <a:avLst/>
          </a:prstGeom>
          <a:noFill/>
          <a:ln w="9525">
            <a:solidFill>
              <a:schemeClr val="tx1"/>
            </a:solidFill>
            <a:prstDash val="dash"/>
            <a:miter lim="800000"/>
            <a:headEnd/>
            <a:tailEnd/>
          </a:ln>
          <a:effectLst/>
        </p:spPr>
      </p:pic>
      <p:sp>
        <p:nvSpPr>
          <p:cNvPr id="6" name="TextBox 5">
            <a:extLst>
              <a:ext uri="{FF2B5EF4-FFF2-40B4-BE49-F238E27FC236}">
                <a16:creationId xmlns:a16="http://schemas.microsoft.com/office/drawing/2014/main" id="{48ACEA65-E299-465E-A1C2-9C0A3F0B8AFD}"/>
              </a:ext>
            </a:extLst>
          </p:cNvPr>
          <p:cNvSpPr txBox="1"/>
          <p:nvPr/>
        </p:nvSpPr>
        <p:spPr>
          <a:xfrm>
            <a:off x="5854737" y="1574228"/>
            <a:ext cx="5786092" cy="830997"/>
          </a:xfrm>
          <a:prstGeom prst="rect">
            <a:avLst/>
          </a:prstGeom>
          <a:noFill/>
        </p:spPr>
        <p:txBody>
          <a:bodyPr wrap="square">
            <a:spAutoFit/>
          </a:bodyPr>
          <a:lstStyle/>
          <a:p>
            <a:pPr algn="ctr"/>
            <a:r>
              <a:rPr lang="el-GR" sz="1600" b="1" dirty="0">
                <a:solidFill>
                  <a:srgbClr val="283214"/>
                </a:solidFill>
              </a:rPr>
              <a:t>Ο Δισκοβόλος, χάλκινο έργο του γλύπτη Μύρωνα, 450 π.Χ. </a:t>
            </a:r>
          </a:p>
          <a:p>
            <a:pPr algn="ctr"/>
            <a:r>
              <a:rPr lang="el-GR" sz="1600" b="1" dirty="0">
                <a:solidFill>
                  <a:srgbClr val="283214"/>
                </a:solidFill>
              </a:rPr>
              <a:t>Είναι από τα πρώτα έργα στην ιστορία της τέχνης που απεικονίζει τον αθλητή σε στιγμιαία στάση. </a:t>
            </a:r>
            <a:endParaRPr lang="el-GR" sz="1600" dirty="0"/>
          </a:p>
        </p:txBody>
      </p:sp>
      <p:sp>
        <p:nvSpPr>
          <p:cNvPr id="8" name="TextBox 7">
            <a:extLst>
              <a:ext uri="{FF2B5EF4-FFF2-40B4-BE49-F238E27FC236}">
                <a16:creationId xmlns:a16="http://schemas.microsoft.com/office/drawing/2014/main" id="{C4016CBE-2A7B-4A12-9660-456AD6589A17}"/>
              </a:ext>
            </a:extLst>
          </p:cNvPr>
          <p:cNvSpPr txBox="1"/>
          <p:nvPr/>
        </p:nvSpPr>
        <p:spPr>
          <a:xfrm>
            <a:off x="5653265" y="2405225"/>
            <a:ext cx="6023649" cy="3323987"/>
          </a:xfrm>
          <a:prstGeom prst="rect">
            <a:avLst/>
          </a:prstGeom>
          <a:noFill/>
        </p:spPr>
        <p:txBody>
          <a:bodyPr wrap="square">
            <a:spAutoFit/>
          </a:bodyPr>
          <a:lstStyle/>
          <a:p>
            <a:pPr algn="ctr"/>
            <a:r>
              <a:rPr lang="el-GR" dirty="0"/>
              <a:t> </a:t>
            </a:r>
            <a:r>
              <a:rPr lang="el-GR" sz="1600" dirty="0"/>
              <a:t>(</a:t>
            </a:r>
            <a:r>
              <a:rPr lang="el-GR" sz="1600" b="1" dirty="0">
                <a:solidFill>
                  <a:srgbClr val="C00000"/>
                </a:solidFill>
              </a:rPr>
              <a:t>σελ.71, </a:t>
            </a:r>
            <a:r>
              <a:rPr lang="el-GR" sz="1600" b="1" dirty="0" err="1">
                <a:solidFill>
                  <a:srgbClr val="C00000"/>
                </a:solidFill>
              </a:rPr>
              <a:t>εικ</a:t>
            </a:r>
            <a:r>
              <a:rPr lang="el-GR" sz="1600" b="1" dirty="0">
                <a:solidFill>
                  <a:srgbClr val="C00000"/>
                </a:solidFill>
              </a:rPr>
              <a:t>. 4</a:t>
            </a:r>
            <a:r>
              <a:rPr lang="el-GR" sz="1600" dirty="0"/>
              <a:t>). </a:t>
            </a:r>
          </a:p>
          <a:p>
            <a:pPr algn="ctr"/>
            <a:r>
              <a:rPr lang="el-GR" sz="1600" dirty="0"/>
              <a:t>Ρωμαϊκό αντίγραφο από πρωτότυπο χάλκινο έργο, μάρμαρο, </a:t>
            </a:r>
          </a:p>
          <a:p>
            <a:pPr algn="ctr"/>
            <a:r>
              <a:rPr lang="el-GR" sz="1600" dirty="0"/>
              <a:t>ύψος 1,55 μ., από τη Ρώμη, Εθνικό Μουσείο Ρώμης.</a:t>
            </a:r>
          </a:p>
          <a:p>
            <a:pPr algn="ctr"/>
            <a:r>
              <a:rPr lang="el-GR" sz="1600" dirty="0"/>
              <a:t> </a:t>
            </a:r>
          </a:p>
          <a:p>
            <a:pPr algn="ctr"/>
            <a:r>
              <a:rPr lang="el-GR" sz="1600" dirty="0"/>
              <a:t>Ο αθλητής βρίσκεται στην υπέρτατη στιγμή της έντασης. </a:t>
            </a:r>
          </a:p>
          <a:p>
            <a:pPr algn="ctr"/>
            <a:r>
              <a:rPr lang="el-GR" sz="1600" dirty="0"/>
              <a:t>Το χέρι που κρατά το δίσκο είναι στο ύψιστο σημείο ενός νοητού τόξου, πριν ακόμη αρχίσει να έρχεται προς τα κάτω. </a:t>
            </a:r>
          </a:p>
          <a:p>
            <a:pPr algn="ctr"/>
            <a:r>
              <a:rPr lang="el-GR" sz="1600" dirty="0"/>
              <a:t>Είμαστε μπροστά στο “</a:t>
            </a:r>
            <a:r>
              <a:rPr lang="el-GR" sz="1600" b="1" dirty="0"/>
              <a:t>πάγωμα</a:t>
            </a:r>
            <a:r>
              <a:rPr lang="el-GR" sz="1600" dirty="0"/>
              <a:t>” </a:t>
            </a:r>
            <a:r>
              <a:rPr lang="el-GR" sz="1600" b="1" dirty="0"/>
              <a:t>της κίνησης</a:t>
            </a:r>
            <a:r>
              <a:rPr lang="el-GR" sz="1600" dirty="0"/>
              <a:t>.</a:t>
            </a:r>
          </a:p>
          <a:p>
            <a:pPr algn="ctr"/>
            <a:r>
              <a:rPr lang="el-GR" sz="1600" dirty="0"/>
              <a:t> Όλη </a:t>
            </a:r>
            <a:r>
              <a:rPr lang="el-GR" sz="1600" b="1" dirty="0"/>
              <a:t>η ένταση του σώματος </a:t>
            </a:r>
            <a:r>
              <a:rPr lang="el-GR" sz="1600" dirty="0"/>
              <a:t>αποδίδεται με </a:t>
            </a:r>
            <a:r>
              <a:rPr lang="el-GR" sz="1600" b="1" dirty="0"/>
              <a:t>δύο αλληλοτεμνόμενα τόξα</a:t>
            </a:r>
            <a:r>
              <a:rPr lang="el-GR" sz="1600" dirty="0"/>
              <a:t>, ενώ διακρίνουμε και τέσσερα επάλληλα τρίγωνα. </a:t>
            </a:r>
          </a:p>
          <a:p>
            <a:pPr algn="ctr"/>
            <a:r>
              <a:rPr lang="el-GR" sz="1600" dirty="0"/>
              <a:t>Η απόδοση κάθε μέρους είναι αποτέλεσμα μεγάλης ανατομικής σπουδής του σώματος. Το πρόσωπο είναι ήρεμο. </a:t>
            </a:r>
          </a:p>
          <a:p>
            <a:pPr algn="ctr"/>
            <a:r>
              <a:rPr lang="el-GR" sz="1600" dirty="0"/>
              <a:t>Ο αθλητή είναι συγκεντρωμένος στην κίνηση του χεριού του. </a:t>
            </a:r>
          </a:p>
        </p:txBody>
      </p:sp>
      <p:cxnSp>
        <p:nvCxnSpPr>
          <p:cNvPr id="15" name="Ευθύγραμμο βέλος σύνδεσης 14">
            <a:extLst>
              <a:ext uri="{FF2B5EF4-FFF2-40B4-BE49-F238E27FC236}">
                <a16:creationId xmlns:a16="http://schemas.microsoft.com/office/drawing/2014/main" id="{62D6511C-1D25-42B2-B0BC-EBB91FC73892}"/>
              </a:ext>
            </a:extLst>
          </p:cNvPr>
          <p:cNvCxnSpPr>
            <a:cxnSpLocks/>
          </p:cNvCxnSpPr>
          <p:nvPr/>
        </p:nvCxnSpPr>
        <p:spPr>
          <a:xfrm flipH="1">
            <a:off x="2135561" y="2852936"/>
            <a:ext cx="2945569" cy="79208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2" name="Ελεύθερη σχεδίαση: Σχήμα 21">
            <a:extLst>
              <a:ext uri="{FF2B5EF4-FFF2-40B4-BE49-F238E27FC236}">
                <a16:creationId xmlns:a16="http://schemas.microsoft.com/office/drawing/2014/main" id="{4FDCEFEF-36F4-4CDA-A527-802DC45E412C}"/>
              </a:ext>
            </a:extLst>
          </p:cNvPr>
          <p:cNvSpPr/>
          <p:nvPr/>
        </p:nvSpPr>
        <p:spPr>
          <a:xfrm>
            <a:off x="1960657" y="1340769"/>
            <a:ext cx="2337171" cy="3711923"/>
          </a:xfrm>
          <a:custGeom>
            <a:avLst/>
            <a:gdLst>
              <a:gd name="connsiteX0" fmla="*/ 900257 w 2337171"/>
              <a:gd name="connsiteY0" fmla="*/ 0 h 3535414"/>
              <a:gd name="connsiteX1" fmla="*/ 558613 w 2337171"/>
              <a:gd name="connsiteY1" fmla="*/ 331595 h 3535414"/>
              <a:gd name="connsiteX2" fmla="*/ 337549 w 2337171"/>
              <a:gd name="connsiteY2" fmla="*/ 643094 h 3535414"/>
              <a:gd name="connsiteX3" fmla="*/ 166727 w 2337171"/>
              <a:gd name="connsiteY3" fmla="*/ 944545 h 3535414"/>
              <a:gd name="connsiteX4" fmla="*/ 26050 w 2337171"/>
              <a:gd name="connsiteY4" fmla="*/ 1396720 h 3535414"/>
              <a:gd name="connsiteX5" fmla="*/ 5954 w 2337171"/>
              <a:gd name="connsiteY5" fmla="*/ 1879041 h 3535414"/>
              <a:gd name="connsiteX6" fmla="*/ 96389 w 2337171"/>
              <a:gd name="connsiteY6" fmla="*/ 2301072 h 3535414"/>
              <a:gd name="connsiteX7" fmla="*/ 307404 w 2337171"/>
              <a:gd name="connsiteY7" fmla="*/ 2713054 h 3535414"/>
              <a:gd name="connsiteX8" fmla="*/ 850015 w 2337171"/>
              <a:gd name="connsiteY8" fmla="*/ 3235569 h 3535414"/>
              <a:gd name="connsiteX9" fmla="*/ 1483061 w 2337171"/>
              <a:gd name="connsiteY9" fmla="*/ 3496826 h 3535414"/>
              <a:gd name="connsiteX10" fmla="*/ 1995527 w 2337171"/>
              <a:gd name="connsiteY10" fmla="*/ 3526971 h 3535414"/>
              <a:gd name="connsiteX11" fmla="*/ 2337171 w 2337171"/>
              <a:gd name="connsiteY11" fmla="*/ 3426487 h 3535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37171" h="3535414">
                <a:moveTo>
                  <a:pt x="900257" y="0"/>
                </a:moveTo>
                <a:cubicBezTo>
                  <a:pt x="776327" y="112206"/>
                  <a:pt x="652398" y="224413"/>
                  <a:pt x="558613" y="331595"/>
                </a:cubicBezTo>
                <a:cubicBezTo>
                  <a:pt x="464828" y="438777"/>
                  <a:pt x="402863" y="540936"/>
                  <a:pt x="337549" y="643094"/>
                </a:cubicBezTo>
                <a:cubicBezTo>
                  <a:pt x="272235" y="745252"/>
                  <a:pt x="218643" y="818941"/>
                  <a:pt x="166727" y="944545"/>
                </a:cubicBezTo>
                <a:cubicBezTo>
                  <a:pt x="114810" y="1070149"/>
                  <a:pt x="52846" y="1240971"/>
                  <a:pt x="26050" y="1396720"/>
                </a:cubicBezTo>
                <a:cubicBezTo>
                  <a:pt x="-746" y="1552469"/>
                  <a:pt x="-5769" y="1728316"/>
                  <a:pt x="5954" y="1879041"/>
                </a:cubicBezTo>
                <a:cubicBezTo>
                  <a:pt x="17677" y="2029766"/>
                  <a:pt x="46147" y="2162070"/>
                  <a:pt x="96389" y="2301072"/>
                </a:cubicBezTo>
                <a:cubicBezTo>
                  <a:pt x="146631" y="2440074"/>
                  <a:pt x="181800" y="2557305"/>
                  <a:pt x="307404" y="2713054"/>
                </a:cubicBezTo>
                <a:cubicBezTo>
                  <a:pt x="433008" y="2868803"/>
                  <a:pt x="654072" y="3104940"/>
                  <a:pt x="850015" y="3235569"/>
                </a:cubicBezTo>
                <a:cubicBezTo>
                  <a:pt x="1045958" y="3366198"/>
                  <a:pt x="1292142" y="3448259"/>
                  <a:pt x="1483061" y="3496826"/>
                </a:cubicBezTo>
                <a:cubicBezTo>
                  <a:pt x="1673980" y="3545393"/>
                  <a:pt x="1853175" y="3538694"/>
                  <a:pt x="1995527" y="3526971"/>
                </a:cubicBezTo>
                <a:cubicBezTo>
                  <a:pt x="2137879" y="3515248"/>
                  <a:pt x="2237525" y="3470867"/>
                  <a:pt x="2337171" y="3426487"/>
                </a:cubicBezTo>
              </a:path>
            </a:pathLst>
          </a:custGeom>
          <a:no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cxnSp>
        <p:nvCxnSpPr>
          <p:cNvPr id="5" name="Ευθύγραμμο βέλος σύνδεσης 4">
            <a:extLst>
              <a:ext uri="{FF2B5EF4-FFF2-40B4-BE49-F238E27FC236}">
                <a16:creationId xmlns:a16="http://schemas.microsoft.com/office/drawing/2014/main" id="{68561E9B-A603-D0EC-2508-424B42E7CBDE}"/>
              </a:ext>
            </a:extLst>
          </p:cNvPr>
          <p:cNvCxnSpPr>
            <a:cxnSpLocks/>
          </p:cNvCxnSpPr>
          <p:nvPr/>
        </p:nvCxnSpPr>
        <p:spPr>
          <a:xfrm>
            <a:off x="11676914" y="6056733"/>
            <a:ext cx="0" cy="57606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10" name="Εικόνα 9">
            <a:extLst>
              <a:ext uri="{FF2B5EF4-FFF2-40B4-BE49-F238E27FC236}">
                <a16:creationId xmlns:a16="http://schemas.microsoft.com/office/drawing/2014/main" id="{90D71E21-3A5B-F2CD-9604-84CFB116E660}"/>
              </a:ext>
            </a:extLst>
          </p:cNvPr>
          <p:cNvPicPr>
            <a:picLocks noChangeAspect="1"/>
          </p:cNvPicPr>
          <p:nvPr/>
        </p:nvPicPr>
        <p:blipFill>
          <a:blip r:embed="rId3"/>
          <a:stretch>
            <a:fillRect/>
          </a:stretch>
        </p:blipFill>
        <p:spPr>
          <a:xfrm>
            <a:off x="4345198" y="4452778"/>
            <a:ext cx="1034116" cy="1818619"/>
          </a:xfrm>
          <a:prstGeom prst="rect">
            <a:avLst/>
          </a:prstGeom>
        </p:spPr>
      </p:pic>
      <p:cxnSp>
        <p:nvCxnSpPr>
          <p:cNvPr id="12" name="Ευθύγραμμο βέλος σύνδεσης 11">
            <a:extLst>
              <a:ext uri="{FF2B5EF4-FFF2-40B4-BE49-F238E27FC236}">
                <a16:creationId xmlns:a16="http://schemas.microsoft.com/office/drawing/2014/main" id="{50FD379F-FF25-0C73-34C5-9AAB2FEEA3FC}"/>
              </a:ext>
            </a:extLst>
          </p:cNvPr>
          <p:cNvCxnSpPr>
            <a:cxnSpLocks/>
          </p:cNvCxnSpPr>
          <p:nvPr/>
        </p:nvCxnSpPr>
        <p:spPr>
          <a:xfrm flipH="1" flipV="1">
            <a:off x="5282233" y="5902146"/>
            <a:ext cx="484936" cy="12241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EFF194AC-8FA8-54B3-1BFF-DE8AA4DABB43}"/>
              </a:ext>
            </a:extLst>
          </p:cNvPr>
          <p:cNvSpPr txBox="1"/>
          <p:nvPr/>
        </p:nvSpPr>
        <p:spPr>
          <a:xfrm>
            <a:off x="5732157" y="5797447"/>
            <a:ext cx="3473971" cy="646331"/>
          </a:xfrm>
          <a:prstGeom prst="rect">
            <a:avLst/>
          </a:prstGeom>
          <a:noFill/>
        </p:spPr>
        <p:txBody>
          <a:bodyPr wrap="square">
            <a:spAutoFit/>
          </a:bodyPr>
          <a:lstStyle/>
          <a:p>
            <a:pPr algn="ctr"/>
            <a:r>
              <a:rPr lang="el-GR" sz="1200" dirty="0"/>
              <a:t>Στο μαρμάρινο αντίγραφο (</a:t>
            </a:r>
            <a:r>
              <a:rPr lang="el-GR" sz="1200" dirty="0" err="1"/>
              <a:t>εικ</a:t>
            </a:r>
            <a:r>
              <a:rPr lang="el-GR" sz="1200" dirty="0"/>
              <a:t>. του βιβλίου) ο κορμός του δέντρου στα πόδια είναι πρόσθετο στοιχείο στήριξης του αγάλματος</a:t>
            </a:r>
          </a:p>
        </p:txBody>
      </p:sp>
    </p:spTree>
    <p:extLst>
      <p:ext uri="{BB962C8B-B14F-4D97-AF65-F5344CB8AC3E}">
        <p14:creationId xmlns:p14="http://schemas.microsoft.com/office/powerpoint/2010/main" val="55721383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Pentelikon White - Ελληνικά Μάρμαρα | Stonetech">
            <a:extLst>
              <a:ext uri="{FF2B5EF4-FFF2-40B4-BE49-F238E27FC236}">
                <a16:creationId xmlns:a16="http://schemas.microsoft.com/office/drawing/2014/main" id="{DAE4142B-7A57-36B8-BF4E-E9EFC560EBAE}"/>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733646" y="0"/>
            <a:ext cx="10600661"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undefined">
            <a:extLst>
              <a:ext uri="{FF2B5EF4-FFF2-40B4-BE49-F238E27FC236}">
                <a16:creationId xmlns:a16="http://schemas.microsoft.com/office/drawing/2014/main" id="{5D61D536-1D20-BA92-D691-18FB9B58F37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68472" y="725301"/>
            <a:ext cx="3332141" cy="5373216"/>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E41A922C-4049-DDC7-79A7-C4008920E135}"/>
              </a:ext>
            </a:extLst>
          </p:cNvPr>
          <p:cNvSpPr txBox="1"/>
          <p:nvPr/>
        </p:nvSpPr>
        <p:spPr>
          <a:xfrm>
            <a:off x="5814262" y="2680792"/>
            <a:ext cx="4804763" cy="1354217"/>
          </a:xfrm>
          <a:prstGeom prst="rect">
            <a:avLst/>
          </a:prstGeom>
          <a:noFill/>
        </p:spPr>
        <p:txBody>
          <a:bodyPr wrap="square">
            <a:spAutoFit/>
          </a:bodyPr>
          <a:lstStyle/>
          <a:p>
            <a:r>
              <a:rPr lang="el-GR" sz="1400" dirty="0"/>
              <a:t>(</a:t>
            </a:r>
            <a:r>
              <a:rPr lang="el-GR" sz="1400" dirty="0">
                <a:cs typeface="Aharoni" panose="02010803020104030203" pitchFamily="2" charset="-79"/>
              </a:rPr>
              <a:t>Ακολουθήστε τον σύνδεσμο, πατήστε πάνω στη φωτογραφία και δείτε το ολόγραμμα)</a:t>
            </a:r>
          </a:p>
          <a:p>
            <a:endParaRPr lang="el-GR" sz="1400" dirty="0">
              <a:cs typeface="Aharoni" panose="02010803020104030203" pitchFamily="2" charset="-79"/>
            </a:endParaRPr>
          </a:p>
          <a:p>
            <a:pPr algn="ctr"/>
            <a:r>
              <a:rPr lang="en-US" sz="1000" dirty="0">
                <a:latin typeface="+mj-lt"/>
                <a:cs typeface="Aharoni" panose="02010803020104030203" pitchFamily="2" charset="-79"/>
                <a:hlinkClick r:id="rId5"/>
              </a:rPr>
              <a:t>https://el.wikipedia.org/wiki/%CE%94%CE%B9%CF%83%CE%BA%CE%BF%CE%B2%CF%8C%CE%BB%CE%BF%CF%82_%CF%84%CE%BF%CF%85_%CE%9C%CF%8D%CF%81%CF%89%CE%BD%CE%B1#/media/%CE%91%CF%81%CF%87%CE%B5%CE%AF%CE%BF:Diskoskasteren_(Discobolos)_-_KAS1549.s</a:t>
            </a:r>
            <a:r>
              <a:rPr lang="el-GR" sz="1000" dirty="0">
                <a:latin typeface="+mj-lt"/>
                <a:cs typeface="Aharoni" panose="02010803020104030203" pitchFamily="2" charset="-79"/>
              </a:rPr>
              <a:t> </a:t>
            </a:r>
          </a:p>
        </p:txBody>
      </p:sp>
      <p:pic>
        <p:nvPicPr>
          <p:cNvPr id="7" name="Εικόνα 6">
            <a:extLst>
              <a:ext uri="{FF2B5EF4-FFF2-40B4-BE49-F238E27FC236}">
                <a16:creationId xmlns:a16="http://schemas.microsoft.com/office/drawing/2014/main" id="{E97765BE-3606-3A9F-C930-B7F4452B3E7D}"/>
              </a:ext>
            </a:extLst>
          </p:cNvPr>
          <p:cNvPicPr>
            <a:picLocks noChangeAspect="1"/>
          </p:cNvPicPr>
          <p:nvPr/>
        </p:nvPicPr>
        <p:blipFill>
          <a:blip r:embed="rId6"/>
          <a:stretch>
            <a:fillRect/>
          </a:stretch>
        </p:blipFill>
        <p:spPr>
          <a:xfrm>
            <a:off x="5658901" y="4396294"/>
            <a:ext cx="1461686" cy="1549917"/>
          </a:xfrm>
          <a:prstGeom prst="rect">
            <a:avLst/>
          </a:prstGeom>
        </p:spPr>
      </p:pic>
      <p:pic>
        <p:nvPicPr>
          <p:cNvPr id="9" name="Εικόνα 8">
            <a:extLst>
              <a:ext uri="{FF2B5EF4-FFF2-40B4-BE49-F238E27FC236}">
                <a16:creationId xmlns:a16="http://schemas.microsoft.com/office/drawing/2014/main" id="{D93896CA-5FD1-14CC-3A23-DF30394AC943}"/>
              </a:ext>
            </a:extLst>
          </p:cNvPr>
          <p:cNvPicPr>
            <a:picLocks noChangeAspect="1"/>
          </p:cNvPicPr>
          <p:nvPr/>
        </p:nvPicPr>
        <p:blipFill>
          <a:blip r:embed="rId7"/>
          <a:stretch>
            <a:fillRect/>
          </a:stretch>
        </p:blipFill>
        <p:spPr>
          <a:xfrm>
            <a:off x="8930380" y="4393703"/>
            <a:ext cx="1368152" cy="1655706"/>
          </a:xfrm>
          <a:prstGeom prst="rect">
            <a:avLst/>
          </a:prstGeom>
        </p:spPr>
      </p:pic>
      <p:sp>
        <p:nvSpPr>
          <p:cNvPr id="12" name="TextBox 11">
            <a:extLst>
              <a:ext uri="{FF2B5EF4-FFF2-40B4-BE49-F238E27FC236}">
                <a16:creationId xmlns:a16="http://schemas.microsoft.com/office/drawing/2014/main" id="{37D9FF64-294D-8411-896A-39904C6CE43B}"/>
              </a:ext>
            </a:extLst>
          </p:cNvPr>
          <p:cNvSpPr txBox="1"/>
          <p:nvPr/>
        </p:nvSpPr>
        <p:spPr>
          <a:xfrm>
            <a:off x="6113115" y="725301"/>
            <a:ext cx="3768528" cy="646331"/>
          </a:xfrm>
          <a:prstGeom prst="rect">
            <a:avLst/>
          </a:prstGeom>
          <a:noFill/>
        </p:spPr>
        <p:txBody>
          <a:bodyPr wrap="square">
            <a:spAutoFit/>
          </a:bodyPr>
          <a:lstStyle/>
          <a:p>
            <a:pPr algn="ctr"/>
            <a:r>
              <a:rPr lang="el-GR" b="1" dirty="0">
                <a:cs typeface="Aharoni" panose="02010803020104030203" pitchFamily="2" charset="-79"/>
              </a:rPr>
              <a:t>Δισκοβόλος του Μύρωνα</a:t>
            </a:r>
          </a:p>
          <a:p>
            <a:endParaRPr lang="el-GR" dirty="0"/>
          </a:p>
        </p:txBody>
      </p:sp>
      <p:sp>
        <p:nvSpPr>
          <p:cNvPr id="14" name="TextBox 13">
            <a:extLst>
              <a:ext uri="{FF2B5EF4-FFF2-40B4-BE49-F238E27FC236}">
                <a16:creationId xmlns:a16="http://schemas.microsoft.com/office/drawing/2014/main" id="{341833FA-44BD-D4A9-78E3-DA4CFFCD9CEB}"/>
              </a:ext>
            </a:extLst>
          </p:cNvPr>
          <p:cNvSpPr txBox="1"/>
          <p:nvPr/>
        </p:nvSpPr>
        <p:spPr>
          <a:xfrm>
            <a:off x="5503539" y="1507599"/>
            <a:ext cx="5115486" cy="954107"/>
          </a:xfrm>
          <a:prstGeom prst="rect">
            <a:avLst/>
          </a:prstGeom>
          <a:noFill/>
        </p:spPr>
        <p:txBody>
          <a:bodyPr wrap="square">
            <a:spAutoFit/>
          </a:bodyPr>
          <a:lstStyle/>
          <a:p>
            <a:pPr algn="ctr"/>
            <a:r>
              <a:rPr lang="el-GR" sz="1400" dirty="0">
                <a:solidFill>
                  <a:srgbClr val="202122"/>
                </a:solidFill>
                <a:latin typeface="Arial" panose="020B0604020202020204" pitchFamily="34" charset="0"/>
                <a:cs typeface="Aharoni" panose="02010803020104030203" pitchFamily="2" charset="-79"/>
              </a:rPr>
              <a:t>450 π.Χ. Απεικονίζει ένα δισκοβόλο λίγο πριν ρίξει τον δίσκο. </a:t>
            </a:r>
          </a:p>
          <a:p>
            <a:pPr algn="ctr"/>
            <a:r>
              <a:rPr lang="el-GR" sz="1400" dirty="0">
                <a:solidFill>
                  <a:srgbClr val="202122"/>
                </a:solidFill>
                <a:latin typeface="Arial" panose="020B0604020202020204" pitchFamily="34" charset="0"/>
                <a:cs typeface="Aharoni" panose="02010803020104030203" pitchFamily="2" charset="-79"/>
              </a:rPr>
              <a:t>Το αυθεντικό χάλκινο έργο έχει χαθεί μας είναι όμως γνωστός από τα ρωμαϊκά μαρμάρινα αντίγραφα του αλλά και από τις περιγραφές του Λουκιανού</a:t>
            </a:r>
            <a:endParaRPr lang="el-GR" sz="1400" dirty="0">
              <a:cs typeface="Aharoni" panose="02010803020104030203" pitchFamily="2" charset="-79"/>
            </a:endParaRPr>
          </a:p>
        </p:txBody>
      </p:sp>
      <p:pic>
        <p:nvPicPr>
          <p:cNvPr id="17" name="Εικόνα 16">
            <a:extLst>
              <a:ext uri="{FF2B5EF4-FFF2-40B4-BE49-F238E27FC236}">
                <a16:creationId xmlns:a16="http://schemas.microsoft.com/office/drawing/2014/main" id="{0272986A-CB2C-6F7A-1376-F53BA4390187}"/>
              </a:ext>
            </a:extLst>
          </p:cNvPr>
          <p:cNvPicPr>
            <a:picLocks noChangeAspect="1"/>
          </p:cNvPicPr>
          <p:nvPr/>
        </p:nvPicPr>
        <p:blipFill>
          <a:blip r:embed="rId8"/>
          <a:stretch>
            <a:fillRect/>
          </a:stretch>
        </p:blipFill>
        <p:spPr>
          <a:xfrm>
            <a:off x="7161387" y="4404262"/>
            <a:ext cx="1728192" cy="1952536"/>
          </a:xfrm>
          <a:prstGeom prst="rect">
            <a:avLst/>
          </a:prstGeom>
        </p:spPr>
      </p:pic>
    </p:spTree>
    <p:extLst>
      <p:ext uri="{BB962C8B-B14F-4D97-AF65-F5344CB8AC3E}">
        <p14:creationId xmlns:p14="http://schemas.microsoft.com/office/powerpoint/2010/main" val="175552960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a:extLst>
              <a:ext uri="{FF2B5EF4-FFF2-40B4-BE49-F238E27FC236}">
                <a16:creationId xmlns:a16="http://schemas.microsoft.com/office/drawing/2014/main" id="{E2D97742-F2DF-92C1-84FB-D206EC334D45}"/>
              </a:ext>
            </a:extLst>
          </p:cNvPr>
          <p:cNvPicPr>
            <a:picLocks noChangeAspect="1"/>
          </p:cNvPicPr>
          <p:nvPr/>
        </p:nvPicPr>
        <p:blipFill>
          <a:blip r:embed="rId2"/>
          <a:stretch>
            <a:fillRect/>
          </a:stretch>
        </p:blipFill>
        <p:spPr>
          <a:xfrm>
            <a:off x="0" y="3426"/>
            <a:ext cx="12192000" cy="6851148"/>
          </a:xfrm>
          <a:prstGeom prst="rect">
            <a:avLst/>
          </a:prstGeom>
        </p:spPr>
      </p:pic>
      <p:sp>
        <p:nvSpPr>
          <p:cNvPr id="9" name="TextBox 8">
            <a:extLst>
              <a:ext uri="{FF2B5EF4-FFF2-40B4-BE49-F238E27FC236}">
                <a16:creationId xmlns:a16="http://schemas.microsoft.com/office/drawing/2014/main" id="{BA183D68-2746-4B8A-B518-FE20E5AC911E}"/>
              </a:ext>
            </a:extLst>
          </p:cNvPr>
          <p:cNvSpPr txBox="1"/>
          <p:nvPr/>
        </p:nvSpPr>
        <p:spPr>
          <a:xfrm>
            <a:off x="3657601" y="721736"/>
            <a:ext cx="7889358" cy="5570756"/>
          </a:xfrm>
          <a:prstGeom prst="rect">
            <a:avLst/>
          </a:prstGeom>
          <a:noFill/>
        </p:spPr>
        <p:txBody>
          <a:bodyPr wrap="square">
            <a:spAutoFit/>
          </a:bodyPr>
          <a:lstStyle/>
          <a:p>
            <a:r>
              <a:rPr lang="el-GR" b="1" dirty="0"/>
              <a:t>Ο “Δορυφόρος” </a:t>
            </a:r>
            <a:r>
              <a:rPr lang="el-GR" dirty="0"/>
              <a:t>(440 π.Χ.), </a:t>
            </a:r>
          </a:p>
          <a:p>
            <a:r>
              <a:rPr lang="el-GR" dirty="0"/>
              <a:t>ρωμαϊκό μαρμάρινο αντίγραφο, </a:t>
            </a:r>
          </a:p>
          <a:p>
            <a:r>
              <a:rPr lang="el-GR" dirty="0"/>
              <a:t>έργο </a:t>
            </a:r>
            <a:r>
              <a:rPr lang="el-GR" b="1" dirty="0"/>
              <a:t>του Πολύκλειτου</a:t>
            </a:r>
            <a:r>
              <a:rPr lang="el-GR" dirty="0"/>
              <a:t>, </a:t>
            </a:r>
          </a:p>
          <a:p>
            <a:r>
              <a:rPr lang="el-GR" dirty="0"/>
              <a:t>ύψος </a:t>
            </a:r>
            <a:r>
              <a:rPr lang="el-GR" b="1" dirty="0"/>
              <a:t>2,12 μ</a:t>
            </a:r>
            <a:r>
              <a:rPr lang="el-GR" dirty="0"/>
              <a:t>., </a:t>
            </a:r>
          </a:p>
          <a:p>
            <a:r>
              <a:rPr lang="el-GR" dirty="0"/>
              <a:t>Εθνικό Αρχαιολογικό Μουσείο Νάπολης. </a:t>
            </a:r>
          </a:p>
          <a:p>
            <a:r>
              <a:rPr lang="el-GR" sz="1400" dirty="0"/>
              <a:t>(</a:t>
            </a:r>
            <a:r>
              <a:rPr lang="el-GR" sz="1400" b="1" dirty="0">
                <a:solidFill>
                  <a:srgbClr val="C00000"/>
                </a:solidFill>
              </a:rPr>
              <a:t>σελ. 71, </a:t>
            </a:r>
            <a:r>
              <a:rPr lang="el-GR" sz="1400" b="1" dirty="0" err="1">
                <a:solidFill>
                  <a:srgbClr val="C00000"/>
                </a:solidFill>
              </a:rPr>
              <a:t>εικ</a:t>
            </a:r>
            <a:r>
              <a:rPr lang="el-GR" sz="1400" b="1" dirty="0">
                <a:solidFill>
                  <a:srgbClr val="C00000"/>
                </a:solidFill>
              </a:rPr>
              <a:t>. 5</a:t>
            </a:r>
            <a:r>
              <a:rPr lang="el-GR" sz="1400" b="1" dirty="0"/>
              <a:t>) </a:t>
            </a:r>
            <a:endParaRPr lang="el-GR" sz="1400" dirty="0"/>
          </a:p>
          <a:p>
            <a:pPr algn="ctr"/>
            <a:endParaRPr lang="el-GR" dirty="0"/>
          </a:p>
          <a:p>
            <a:pPr algn="ctr"/>
            <a:r>
              <a:rPr lang="el-GR" b="1" dirty="0"/>
              <a:t>Το πρωτότυπο έργο ήταν χάλκινο</a:t>
            </a:r>
            <a:r>
              <a:rPr lang="el-GR" dirty="0"/>
              <a:t>. </a:t>
            </a:r>
          </a:p>
          <a:p>
            <a:pPr algn="ctr"/>
            <a:r>
              <a:rPr lang="el-GR" b="1" dirty="0"/>
              <a:t>Το έργο είχε ονομάσει ο ίδιος ο Πολύκλειτος </a:t>
            </a:r>
          </a:p>
          <a:p>
            <a:pPr algn="ctr"/>
            <a:r>
              <a:rPr lang="el-GR" b="1" dirty="0"/>
              <a:t>“Κανόνα”, </a:t>
            </a:r>
          </a:p>
          <a:p>
            <a:pPr algn="ctr"/>
            <a:r>
              <a:rPr lang="el-GR" b="1" dirty="0"/>
              <a:t>υπόδειγμα συμμετρίας και αναλογιών, </a:t>
            </a:r>
          </a:p>
          <a:p>
            <a:pPr algn="ctr"/>
            <a:r>
              <a:rPr lang="el-GR" b="1" dirty="0"/>
              <a:t>πάνω στο οποίο είχε γράψει ομώνυμη πραγματεία </a:t>
            </a:r>
          </a:p>
          <a:p>
            <a:pPr algn="ctr"/>
            <a:r>
              <a:rPr lang="el-GR" b="1" dirty="0"/>
              <a:t>για την τέλεια αρμονία των μερών του σώματος</a:t>
            </a:r>
            <a:r>
              <a:rPr lang="el-GR" dirty="0"/>
              <a:t>. </a:t>
            </a:r>
          </a:p>
          <a:p>
            <a:pPr algn="ctr"/>
            <a:endParaRPr lang="el-GR" dirty="0"/>
          </a:p>
          <a:p>
            <a:pPr algn="ctr"/>
            <a:r>
              <a:rPr lang="el-GR" dirty="0"/>
              <a:t>Ο αθλητής στηρίζεται στο δεξί πόδι. </a:t>
            </a:r>
          </a:p>
          <a:p>
            <a:pPr algn="ctr"/>
            <a:r>
              <a:rPr lang="el-GR" dirty="0"/>
              <a:t>Το αριστερό χέρι, είναι λυγισμένο και κρατάει δόρυ. </a:t>
            </a:r>
          </a:p>
          <a:p>
            <a:pPr algn="ctr"/>
            <a:r>
              <a:rPr lang="el-GR" dirty="0"/>
              <a:t>Το αριστερό πόδι είναι σε ανάπαυση, με τα δάχτυλα να αγγίζουν μόλις το έδαφος. </a:t>
            </a:r>
          </a:p>
          <a:p>
            <a:pPr algn="ctr"/>
            <a:r>
              <a:rPr lang="el-GR" dirty="0"/>
              <a:t>Το δεξί χέρι, επίσης σε ανάπαυση, πέφτει προς τα κάτω.</a:t>
            </a:r>
          </a:p>
          <a:p>
            <a:pPr algn="ctr"/>
            <a:endParaRPr lang="el-GR" dirty="0"/>
          </a:p>
          <a:p>
            <a:pPr algn="ctr"/>
            <a:r>
              <a:rPr lang="el-GR" dirty="0"/>
              <a:t>Προσέξτε την κίνηση </a:t>
            </a:r>
            <a:r>
              <a:rPr lang="el-GR" b="1" dirty="0"/>
              <a:t>“χιασμό” ή “contrapposto”</a:t>
            </a:r>
            <a:r>
              <a:rPr lang="el-GR" dirty="0"/>
              <a:t>.</a:t>
            </a:r>
          </a:p>
        </p:txBody>
      </p:sp>
      <p:pic>
        <p:nvPicPr>
          <p:cNvPr id="2" name="Picture 2">
            <a:extLst>
              <a:ext uri="{FF2B5EF4-FFF2-40B4-BE49-F238E27FC236}">
                <a16:creationId xmlns:a16="http://schemas.microsoft.com/office/drawing/2014/main" id="{4BA2F940-A2E1-B659-1972-988310F2B288}"/>
              </a:ext>
            </a:extLst>
          </p:cNvPr>
          <p:cNvPicPr>
            <a:picLocks noChangeAspect="1" noChangeArrowheads="1"/>
          </p:cNvPicPr>
          <p:nvPr/>
        </p:nvPicPr>
        <p:blipFill>
          <a:blip r:embed="rId3">
            <a:duotone>
              <a:prstClr val="black"/>
              <a:srgbClr val="D9C3A5">
                <a:tint val="50000"/>
                <a:satMod val="180000"/>
              </a:srgbClr>
            </a:duotone>
          </a:blip>
          <a:srcRect t="1508"/>
          <a:stretch>
            <a:fillRect/>
          </a:stretch>
        </p:blipFill>
        <p:spPr bwMode="auto">
          <a:xfrm>
            <a:off x="1021799" y="1068900"/>
            <a:ext cx="2159726" cy="5009432"/>
          </a:xfrm>
          <a:prstGeom prst="rect">
            <a:avLst/>
          </a:prstGeom>
          <a:noFill/>
          <a:ln w="9525">
            <a:noFill/>
            <a:miter lim="800000"/>
            <a:headEnd/>
            <a:tailEnd/>
          </a:ln>
          <a:effectLst/>
        </p:spPr>
      </p:pic>
    </p:spTree>
    <p:extLst>
      <p:ext uri="{BB962C8B-B14F-4D97-AF65-F5344CB8AC3E}">
        <p14:creationId xmlns:p14="http://schemas.microsoft.com/office/powerpoint/2010/main" val="409692888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ΠΕΝΤΕΛΙΚΟ – ΙΚΤΙΝΟΣ ΕΛΛΑΣ Α.Ε.">
            <a:extLst>
              <a:ext uri="{FF2B5EF4-FFF2-40B4-BE49-F238E27FC236}">
                <a16:creationId xmlns:a16="http://schemas.microsoft.com/office/drawing/2014/main" id="{F053A302-0EFD-F309-D2DC-0B4EC1C7621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7254"/>
            <a:ext cx="12192000" cy="690525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No photo description available.">
            <a:extLst>
              <a:ext uri="{FF2B5EF4-FFF2-40B4-BE49-F238E27FC236}">
                <a16:creationId xmlns:a16="http://schemas.microsoft.com/office/drawing/2014/main" id="{C4A19E3D-5697-AED6-570A-3D43F9FBFA1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16958"/>
          <a:stretch/>
        </p:blipFill>
        <p:spPr bwMode="auto">
          <a:xfrm>
            <a:off x="1235703" y="529655"/>
            <a:ext cx="4201985" cy="5919142"/>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3962F829-546D-9184-A0B1-6FC47374CB24}"/>
              </a:ext>
            </a:extLst>
          </p:cNvPr>
          <p:cNvSpPr txBox="1"/>
          <p:nvPr/>
        </p:nvSpPr>
        <p:spPr>
          <a:xfrm>
            <a:off x="6296025" y="1523658"/>
            <a:ext cx="4331790" cy="4801314"/>
          </a:xfrm>
          <a:prstGeom prst="rect">
            <a:avLst/>
          </a:prstGeom>
          <a:noFill/>
          <a:ln w="28575">
            <a:solidFill>
              <a:srgbClr val="AA2837"/>
            </a:solidFill>
          </a:ln>
        </p:spPr>
        <p:txBody>
          <a:bodyPr wrap="square">
            <a:spAutoFit/>
          </a:bodyPr>
          <a:lstStyle/>
          <a:p>
            <a:pPr algn="ctr"/>
            <a:endParaRPr lang="en-US" dirty="0"/>
          </a:p>
          <a:p>
            <a:pPr algn="ctr"/>
            <a:r>
              <a:rPr lang="el-GR" dirty="0"/>
              <a:t>Η Κλασική περίοδος (πρώιμος 5ος α. π.Χ.), </a:t>
            </a:r>
          </a:p>
          <a:p>
            <a:pPr algn="ctr"/>
            <a:r>
              <a:rPr lang="el-GR" u="sng" dirty="0"/>
              <a:t>σήμανε</a:t>
            </a:r>
            <a:r>
              <a:rPr lang="el-GR" dirty="0"/>
              <a:t> την απομάκρυνση του περσικού κινδύνου από τον ελληνικό χώρο, </a:t>
            </a:r>
          </a:p>
          <a:p>
            <a:pPr algn="ctr"/>
            <a:r>
              <a:rPr lang="el-GR" dirty="0"/>
              <a:t>την απελευθέρωση των πόλεων της Ιωνίας, την επικράτηση της Αθήνας ως μόνης ισχυρής θαλασσοκράτειρας και τη δημιουργία ενός λαμπρού Πολιτισμού.</a:t>
            </a:r>
          </a:p>
          <a:p>
            <a:pPr algn="ctr"/>
            <a:endParaRPr lang="el-GR" dirty="0"/>
          </a:p>
          <a:p>
            <a:pPr algn="ctr"/>
            <a:r>
              <a:rPr lang="el-GR" dirty="0"/>
              <a:t>Για την ακρίβεια, η νίκη των συμμαχικών ελληνικών δυνάμεων κατά των Περσών </a:t>
            </a:r>
          </a:p>
          <a:p>
            <a:pPr algn="ctr"/>
            <a:r>
              <a:rPr lang="el-GR" dirty="0"/>
              <a:t>με την καθοριστική συμβολή της Αθήνας, έδωσε στους Αθηναίους το αίσθημα </a:t>
            </a:r>
          </a:p>
          <a:p>
            <a:pPr algn="ctr"/>
            <a:r>
              <a:rPr lang="el-GR" dirty="0"/>
              <a:t>της υπεροχής και τις συνθήκες που οδήγησαν στην οικονομική, πολιτική </a:t>
            </a:r>
          </a:p>
          <a:p>
            <a:pPr algn="ctr"/>
            <a:r>
              <a:rPr lang="el-GR" dirty="0"/>
              <a:t>και πολιτιστική ανάπτυξη της πόλης. </a:t>
            </a:r>
          </a:p>
          <a:p>
            <a:pPr algn="ctr"/>
            <a:endParaRPr lang="el-GR" dirty="0"/>
          </a:p>
        </p:txBody>
      </p:sp>
      <p:sp>
        <p:nvSpPr>
          <p:cNvPr id="7" name="TextBox 6">
            <a:extLst>
              <a:ext uri="{FF2B5EF4-FFF2-40B4-BE49-F238E27FC236}">
                <a16:creationId xmlns:a16="http://schemas.microsoft.com/office/drawing/2014/main" id="{3B80672D-6762-9F47-5B67-B040E494E8A0}"/>
              </a:ext>
            </a:extLst>
          </p:cNvPr>
          <p:cNvSpPr txBox="1"/>
          <p:nvPr/>
        </p:nvSpPr>
        <p:spPr>
          <a:xfrm>
            <a:off x="3428903" y="4499595"/>
            <a:ext cx="2016224" cy="707886"/>
          </a:xfrm>
          <a:prstGeom prst="rect">
            <a:avLst/>
          </a:prstGeom>
          <a:noFill/>
        </p:spPr>
        <p:txBody>
          <a:bodyPr wrap="square">
            <a:spAutoFit/>
          </a:bodyPr>
          <a:lstStyle/>
          <a:p>
            <a:pPr algn="ctr"/>
            <a:r>
              <a:rPr lang="el-GR" sz="1000" dirty="0">
                <a:solidFill>
                  <a:schemeClr val="bg1"/>
                </a:solidFill>
              </a:rPr>
              <a:t>Ο </a:t>
            </a:r>
            <a:r>
              <a:rPr lang="el-GR" sz="1000" dirty="0" err="1">
                <a:solidFill>
                  <a:schemeClr val="bg1"/>
                </a:solidFill>
              </a:rPr>
              <a:t>Διαδούμενος</a:t>
            </a:r>
            <a:r>
              <a:rPr lang="el-GR" sz="1000" dirty="0">
                <a:solidFill>
                  <a:schemeClr val="bg1"/>
                </a:solidFill>
              </a:rPr>
              <a:t>.</a:t>
            </a:r>
          </a:p>
          <a:p>
            <a:pPr algn="ctr"/>
            <a:r>
              <a:rPr lang="el-GR" sz="1000" dirty="0">
                <a:solidFill>
                  <a:schemeClr val="bg1"/>
                </a:solidFill>
              </a:rPr>
              <a:t> Ρωμαϊκό αντίγραφο του 100 π.Χ. </a:t>
            </a:r>
          </a:p>
          <a:p>
            <a:pPr algn="ctr"/>
            <a:r>
              <a:rPr lang="el-GR" sz="1000" dirty="0">
                <a:solidFill>
                  <a:schemeClr val="bg1"/>
                </a:solidFill>
              </a:rPr>
              <a:t>ελληνικού χάλκινου πρωτότυπου </a:t>
            </a:r>
          </a:p>
          <a:p>
            <a:pPr algn="ctr"/>
            <a:r>
              <a:rPr lang="el-GR" sz="1000" dirty="0">
                <a:solidFill>
                  <a:schemeClr val="bg1"/>
                </a:solidFill>
              </a:rPr>
              <a:t>του Πολύκλειτου (425-400 π.Χ.)</a:t>
            </a:r>
          </a:p>
        </p:txBody>
      </p:sp>
      <p:sp>
        <p:nvSpPr>
          <p:cNvPr id="9" name="TextBox 8">
            <a:extLst>
              <a:ext uri="{FF2B5EF4-FFF2-40B4-BE49-F238E27FC236}">
                <a16:creationId xmlns:a16="http://schemas.microsoft.com/office/drawing/2014/main" id="{E269AA2B-386B-AC68-94EB-154BFDDC1A55}"/>
              </a:ext>
            </a:extLst>
          </p:cNvPr>
          <p:cNvSpPr txBox="1"/>
          <p:nvPr/>
        </p:nvSpPr>
        <p:spPr>
          <a:xfrm>
            <a:off x="6296025" y="715060"/>
            <a:ext cx="4331790" cy="523220"/>
          </a:xfrm>
          <a:prstGeom prst="rect">
            <a:avLst/>
          </a:prstGeom>
          <a:noFill/>
          <a:ln w="28575">
            <a:solidFill>
              <a:srgbClr val="AA2837"/>
            </a:solidFill>
          </a:ln>
        </p:spPr>
        <p:txBody>
          <a:bodyPr wrap="square">
            <a:spAutoFit/>
          </a:bodyPr>
          <a:lstStyle/>
          <a:p>
            <a:pPr algn="ctr"/>
            <a:r>
              <a:rPr lang="el-GR" sz="2800" dirty="0"/>
              <a:t>Κλασική περίοδος </a:t>
            </a:r>
          </a:p>
        </p:txBody>
      </p:sp>
    </p:spTree>
    <p:extLst>
      <p:ext uri="{BB962C8B-B14F-4D97-AF65-F5344CB8AC3E}">
        <p14:creationId xmlns:p14="http://schemas.microsoft.com/office/powerpoint/2010/main" val="404109639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ΠΕΝΤΕΛΙΚΟ – ΙΚΤΙΝΟΣ ΕΛΛΑΣ Α.Ε.">
            <a:extLst>
              <a:ext uri="{FF2B5EF4-FFF2-40B4-BE49-F238E27FC236}">
                <a16:creationId xmlns:a16="http://schemas.microsoft.com/office/drawing/2014/main" id="{2F1D5FAC-18AA-52D2-DA19-ACA0A46DCCD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
            <a:ext cx="12192000" cy="6909864"/>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p:cNvSpPr>
            <a:spLocks noGrp="1"/>
          </p:cNvSpPr>
          <p:nvPr>
            <p:ph idx="1"/>
          </p:nvPr>
        </p:nvSpPr>
        <p:spPr>
          <a:xfrm>
            <a:off x="3789874" y="955433"/>
            <a:ext cx="7831512" cy="5538218"/>
          </a:xfrm>
        </p:spPr>
        <p:txBody>
          <a:bodyPr>
            <a:noAutofit/>
          </a:bodyPr>
          <a:lstStyle/>
          <a:p>
            <a:pPr algn="ctr">
              <a:buNone/>
            </a:pPr>
            <a:r>
              <a:rPr lang="en-US" sz="1800" dirty="0"/>
              <a:t>     </a:t>
            </a:r>
            <a:r>
              <a:rPr lang="el-GR" sz="2000" b="1" dirty="0"/>
              <a:t>Ομορφιά και αναλογία των μερών</a:t>
            </a:r>
          </a:p>
          <a:p>
            <a:pPr algn="ctr">
              <a:buNone/>
            </a:pPr>
            <a:endParaRPr lang="en-US" sz="2000" b="1" dirty="0"/>
          </a:p>
          <a:p>
            <a:pPr algn="ctr">
              <a:buNone/>
            </a:pPr>
            <a:r>
              <a:rPr lang="en-US" sz="1800" dirty="0"/>
              <a:t>     </a:t>
            </a:r>
            <a:r>
              <a:rPr lang="el-GR" sz="1800" dirty="0"/>
              <a:t>Η σημαντικότερη πληροφορία για τον Πολύκλειτο, προέρχεται από τον Γαληνό </a:t>
            </a:r>
            <a:r>
              <a:rPr lang="el-GR" sz="1600" dirty="0"/>
              <a:t>(συγγραφέας ιατρικών πραγματειών του 2ου αι. μ.Χ.) </a:t>
            </a:r>
            <a:endParaRPr lang="en-US" sz="1600" dirty="0"/>
          </a:p>
          <a:p>
            <a:pPr algn="ctr">
              <a:buNone/>
            </a:pPr>
            <a:endParaRPr lang="el-GR" sz="1800" dirty="0"/>
          </a:p>
          <a:p>
            <a:pPr algn="ctr">
              <a:buNone/>
            </a:pPr>
            <a:r>
              <a:rPr lang="el-GR" sz="1800" i="1" dirty="0"/>
              <a:t>      «Σύμφωνα με τον Πολύκλειτο, η ομορφιά βρίσκεται στην αρμονική αναλογία των μελών του ενός δακτύλου με το άλλο, όλων των δακτύλων με την παλάμη, της παλάμης  με τον καρπό και αυτών με τον πήχυ, του </a:t>
            </a:r>
            <a:r>
              <a:rPr lang="el-GR" sz="1800" i="1" dirty="0" err="1"/>
              <a:t>πήχυ</a:t>
            </a:r>
            <a:r>
              <a:rPr lang="el-GR" sz="1800" i="1" dirty="0"/>
              <a:t>                                  με το βραχίονα και εν συντομία, όλων με όλα τα υπόλοιπα».</a:t>
            </a:r>
          </a:p>
          <a:p>
            <a:pPr algn="ctr">
              <a:buNone/>
            </a:pPr>
            <a:endParaRPr lang="el-GR" sz="1800" dirty="0"/>
          </a:p>
          <a:p>
            <a:pPr algn="ctr">
              <a:buNone/>
            </a:pPr>
            <a:r>
              <a:rPr lang="el-GR" sz="1800" dirty="0"/>
              <a:t>Η βασική αρχή λοιπόν είναι αυτή της συνέχειας, </a:t>
            </a:r>
          </a:p>
          <a:p>
            <a:pPr algn="ctr">
              <a:buNone/>
            </a:pPr>
            <a:r>
              <a:rPr lang="el-GR" sz="1800" dirty="0"/>
              <a:t>όπου κάθε μέλος μεταβιβάζει ένα μέρος του στο επόμενο.</a:t>
            </a:r>
          </a:p>
          <a:p>
            <a:pPr algn="ctr">
              <a:buNone/>
            </a:pPr>
            <a:endParaRPr lang="el-GR" sz="1800" i="1" dirty="0"/>
          </a:p>
          <a:p>
            <a:pPr algn="ctr">
              <a:buNone/>
            </a:pPr>
            <a:endParaRPr lang="el-GR" sz="1800" i="1" dirty="0"/>
          </a:p>
          <a:p>
            <a:pPr algn="ctr">
              <a:buNone/>
            </a:pPr>
            <a:endParaRPr lang="el-GR" sz="1800" u="sng" dirty="0"/>
          </a:p>
        </p:txBody>
      </p:sp>
      <p:sp>
        <p:nvSpPr>
          <p:cNvPr id="5" name="TextBox 4">
            <a:extLst>
              <a:ext uri="{FF2B5EF4-FFF2-40B4-BE49-F238E27FC236}">
                <a16:creationId xmlns:a16="http://schemas.microsoft.com/office/drawing/2014/main" id="{2F4B951B-D180-49B0-67D3-4200AE268EB4}"/>
              </a:ext>
            </a:extLst>
          </p:cNvPr>
          <p:cNvSpPr txBox="1"/>
          <p:nvPr/>
        </p:nvSpPr>
        <p:spPr>
          <a:xfrm>
            <a:off x="4289200" y="5450248"/>
            <a:ext cx="6869266" cy="369332"/>
          </a:xfrm>
          <a:prstGeom prst="rect">
            <a:avLst/>
          </a:prstGeom>
          <a:noFill/>
        </p:spPr>
        <p:txBody>
          <a:bodyPr wrap="square">
            <a:spAutoFit/>
          </a:bodyPr>
          <a:lstStyle/>
          <a:p>
            <a:r>
              <a:rPr lang="el-GR" dirty="0"/>
              <a:t> </a:t>
            </a:r>
            <a:r>
              <a:rPr lang="el-GR" sz="1400" dirty="0"/>
              <a:t>Ο Πολύκλειτος απέδωσε αυτές τις αναλογίες, δημιουργώντας τον ‘’</a:t>
            </a:r>
            <a:r>
              <a:rPr lang="el-GR" sz="1400" u="sng" dirty="0"/>
              <a:t>Κανόνα</a:t>
            </a:r>
            <a:r>
              <a:rPr lang="el-GR" sz="1400" dirty="0"/>
              <a:t>’’. (Δορυφόρος’).  </a:t>
            </a:r>
          </a:p>
        </p:txBody>
      </p:sp>
      <p:pic>
        <p:nvPicPr>
          <p:cNvPr id="6" name="Picture 2">
            <a:extLst>
              <a:ext uri="{FF2B5EF4-FFF2-40B4-BE49-F238E27FC236}">
                <a16:creationId xmlns:a16="http://schemas.microsoft.com/office/drawing/2014/main" id="{B5C7EB98-FAD0-AB3D-BA74-C4828045ED04}"/>
              </a:ext>
            </a:extLst>
          </p:cNvPr>
          <p:cNvPicPr>
            <a:picLocks noChangeAspect="1" noChangeArrowheads="1"/>
          </p:cNvPicPr>
          <p:nvPr/>
        </p:nvPicPr>
        <p:blipFill>
          <a:blip r:embed="rId3">
            <a:duotone>
              <a:prstClr val="black"/>
              <a:srgbClr val="D9C3A5">
                <a:tint val="50000"/>
                <a:satMod val="180000"/>
              </a:srgbClr>
            </a:duotone>
          </a:blip>
          <a:srcRect t="1508"/>
          <a:stretch>
            <a:fillRect/>
          </a:stretch>
        </p:blipFill>
        <p:spPr bwMode="auto">
          <a:xfrm>
            <a:off x="1021799" y="1068900"/>
            <a:ext cx="2159726" cy="5009432"/>
          </a:xfrm>
          <a:prstGeom prst="rect">
            <a:avLst/>
          </a:prstGeom>
          <a:noFill/>
          <a:ln w="9525">
            <a:noFill/>
            <a:miter lim="800000"/>
            <a:headEnd/>
            <a:tailEnd/>
          </a:ln>
          <a:effectLst/>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0FFAE9-B14A-27EA-DE2B-3AD71F1B84B4}"/>
            </a:ext>
          </a:extLst>
        </p:cNvPr>
        <p:cNvGrpSpPr/>
        <p:nvPr/>
      </p:nvGrpSpPr>
      <p:grpSpPr>
        <a:xfrm>
          <a:off x="0" y="0"/>
          <a:ext cx="0" cy="0"/>
          <a:chOff x="0" y="0"/>
          <a:chExt cx="0" cy="0"/>
        </a:xfrm>
      </p:grpSpPr>
      <p:pic>
        <p:nvPicPr>
          <p:cNvPr id="2" name="Picture 2" descr="ΠΕΝΤΕΛΙΚΟ – ΙΚΤΙΝΟΣ ΕΛΛΑΣ Α.Ε.">
            <a:extLst>
              <a:ext uri="{FF2B5EF4-FFF2-40B4-BE49-F238E27FC236}">
                <a16:creationId xmlns:a16="http://schemas.microsoft.com/office/drawing/2014/main" id="{87243B9A-1BFE-E84A-BA7C-72F2CC20188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74676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ECA4F2FA-C3F7-A812-11C2-BE9DB6360F86}"/>
              </a:ext>
            </a:extLst>
          </p:cNvPr>
          <p:cNvSpPr txBox="1"/>
          <p:nvPr/>
        </p:nvSpPr>
        <p:spPr>
          <a:xfrm>
            <a:off x="3102763" y="1629227"/>
            <a:ext cx="8765387" cy="1538883"/>
          </a:xfrm>
          <a:prstGeom prst="rect">
            <a:avLst/>
          </a:prstGeom>
          <a:noFill/>
          <a:ln>
            <a:solidFill>
              <a:schemeClr val="tx1"/>
            </a:solidFill>
          </a:ln>
        </p:spPr>
        <p:txBody>
          <a:bodyPr wrap="square">
            <a:spAutoFit/>
          </a:bodyPr>
          <a:lstStyle/>
          <a:p>
            <a:pPr algn="ctr"/>
            <a:r>
              <a:rPr lang="el-GR" sz="4000" dirty="0"/>
              <a:t>ΓΛΥΠΤΑ ΤΟΥ ΠΑΡΘΕΝΩΝΑ</a:t>
            </a:r>
          </a:p>
          <a:p>
            <a:pPr algn="ctr"/>
            <a:r>
              <a:rPr lang="el-GR" sz="1400" dirty="0"/>
              <a:t>(ΔΙΑΦΑΝΕΙΕΣ ΓΙΑ ΠΑΡΘΕΝΩΝΑ)</a:t>
            </a:r>
          </a:p>
          <a:p>
            <a:pPr algn="ctr"/>
            <a:endParaRPr lang="el-GR" sz="4000" dirty="0"/>
          </a:p>
        </p:txBody>
      </p:sp>
    </p:spTree>
    <p:extLst>
      <p:ext uri="{BB962C8B-B14F-4D97-AF65-F5344CB8AC3E}">
        <p14:creationId xmlns:p14="http://schemas.microsoft.com/office/powerpoint/2010/main" val="415238389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ΠΕΝΤΕΛΙΚΟ – ΙΚΤΙΝΟΣ ΕΛΛΑΣ Α.Ε.">
            <a:extLst>
              <a:ext uri="{FF2B5EF4-FFF2-40B4-BE49-F238E27FC236}">
                <a16:creationId xmlns:a16="http://schemas.microsoft.com/office/drawing/2014/main" id="{F997BF06-9E6F-100B-C822-5424444E1C5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256" y="0"/>
            <a:ext cx="12204255"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3197781" y="883996"/>
            <a:ext cx="8510309" cy="4608512"/>
          </a:xfrm>
        </p:spPr>
        <p:txBody>
          <a:bodyPr>
            <a:noAutofit/>
          </a:bodyPr>
          <a:lstStyle/>
          <a:p>
            <a:r>
              <a:rPr lang="el-GR" sz="2000" b="1" dirty="0">
                <a:solidFill>
                  <a:srgbClr val="283214"/>
                </a:solidFill>
              </a:rPr>
              <a:t>ΕΡΜΗΣ </a:t>
            </a:r>
            <a:br>
              <a:rPr lang="el-GR" sz="2400" b="1" dirty="0">
                <a:solidFill>
                  <a:srgbClr val="283214"/>
                </a:solidFill>
              </a:rPr>
            </a:br>
            <a:br>
              <a:rPr lang="el-GR" sz="2400" b="1" dirty="0">
                <a:solidFill>
                  <a:srgbClr val="283214"/>
                </a:solidFill>
              </a:rPr>
            </a:br>
            <a:r>
              <a:rPr lang="el-GR" sz="1800" b="1" dirty="0">
                <a:solidFill>
                  <a:srgbClr val="283214"/>
                </a:solidFill>
              </a:rPr>
              <a:t>Έργο του Πραξιτέλη </a:t>
            </a:r>
            <a:r>
              <a:rPr lang="el-GR" sz="1800" dirty="0">
                <a:solidFill>
                  <a:srgbClr val="283214"/>
                </a:solidFill>
              </a:rPr>
              <a:t>(</a:t>
            </a:r>
            <a:r>
              <a:rPr lang="el-GR" sz="1800" dirty="0"/>
              <a:t>εισάγει τον αισθησιασμό στην ελληνική γλυπτική)</a:t>
            </a:r>
            <a:r>
              <a:rPr lang="el-GR" sz="1800" b="1" dirty="0">
                <a:solidFill>
                  <a:srgbClr val="283214"/>
                </a:solidFill>
              </a:rPr>
              <a:t>. </a:t>
            </a:r>
            <a:br>
              <a:rPr lang="el-GR" sz="1800" b="1" dirty="0">
                <a:solidFill>
                  <a:srgbClr val="283214"/>
                </a:solidFill>
              </a:rPr>
            </a:br>
            <a:r>
              <a:rPr lang="el-GR" sz="1800" dirty="0">
                <a:solidFill>
                  <a:srgbClr val="283214"/>
                </a:solidFill>
              </a:rPr>
              <a:t>Το έργο</a:t>
            </a:r>
            <a:r>
              <a:rPr lang="en-US" sz="1800" dirty="0">
                <a:solidFill>
                  <a:srgbClr val="283214"/>
                </a:solidFill>
              </a:rPr>
              <a:t> </a:t>
            </a:r>
            <a:r>
              <a:rPr lang="el-GR" sz="1800" dirty="0">
                <a:solidFill>
                  <a:srgbClr val="283214"/>
                </a:solidFill>
              </a:rPr>
              <a:t>παριστάνει τον Ερμή</a:t>
            </a:r>
            <a:r>
              <a:rPr lang="en-US" sz="1800" dirty="0">
                <a:solidFill>
                  <a:srgbClr val="283214"/>
                </a:solidFill>
              </a:rPr>
              <a:t> </a:t>
            </a:r>
            <a:r>
              <a:rPr lang="el-GR" sz="1800" dirty="0">
                <a:solidFill>
                  <a:srgbClr val="283214"/>
                </a:solidFill>
              </a:rPr>
              <a:t>με τον μικρό Διόνυσο. </a:t>
            </a:r>
            <a:br>
              <a:rPr lang="el-GR" sz="1800" dirty="0">
                <a:solidFill>
                  <a:srgbClr val="283214"/>
                </a:solidFill>
              </a:rPr>
            </a:br>
            <a:br>
              <a:rPr lang="el-GR" sz="1800" dirty="0">
                <a:solidFill>
                  <a:srgbClr val="283214"/>
                </a:solidFill>
              </a:rPr>
            </a:br>
            <a:r>
              <a:rPr lang="el-GR" sz="1800" b="1" dirty="0">
                <a:solidFill>
                  <a:srgbClr val="283214"/>
                </a:solidFill>
              </a:rPr>
              <a:t>Ο Πραξιτέλης, αφαιρεί την σκληράδα από το μάρμαρο, κάνοντάς το σάρκα. </a:t>
            </a:r>
            <a:br>
              <a:rPr lang="el-GR" sz="1800" b="1" dirty="0">
                <a:solidFill>
                  <a:srgbClr val="283214"/>
                </a:solidFill>
              </a:rPr>
            </a:br>
            <a:r>
              <a:rPr lang="el-GR" sz="1800" b="1" dirty="0">
                <a:solidFill>
                  <a:srgbClr val="283214"/>
                </a:solidFill>
              </a:rPr>
              <a:t>Αυτό οφείλεται στην χρήση φωτός-σκιάς.</a:t>
            </a:r>
            <a:r>
              <a:rPr lang="el-GR" sz="1800" dirty="0"/>
              <a:t> </a:t>
            </a:r>
            <a:br>
              <a:rPr lang="el-GR" sz="1800" dirty="0"/>
            </a:br>
            <a:r>
              <a:rPr lang="el-GR" sz="1800" b="1" dirty="0">
                <a:solidFill>
                  <a:srgbClr val="283214"/>
                </a:solidFill>
              </a:rPr>
              <a:t>Για να δώσει ζωντάνια στο άγαλμα, σκοπίμως αλλάζει τις αναλογίες, με μαθηματικό τρόπο. </a:t>
            </a:r>
            <a:br>
              <a:rPr lang="el-GR" sz="1800" b="1" dirty="0">
                <a:solidFill>
                  <a:srgbClr val="283214"/>
                </a:solidFill>
              </a:rPr>
            </a:br>
            <a:br>
              <a:rPr lang="el-GR" sz="1800" b="1" dirty="0">
                <a:solidFill>
                  <a:srgbClr val="283214"/>
                </a:solidFill>
              </a:rPr>
            </a:br>
            <a:r>
              <a:rPr lang="el-GR" sz="1800" dirty="0">
                <a:solidFill>
                  <a:srgbClr val="283214"/>
                </a:solidFill>
              </a:rPr>
              <a:t>Εάν κανείς το παρατηρήσει από τ' αριστερά, φαίνεται λυπημένο, από τα δεξιά φαίνεται γελαστό και όταν  το κοιτάξεις </a:t>
            </a:r>
            <a:br>
              <a:rPr lang="el-GR" sz="1800" dirty="0">
                <a:solidFill>
                  <a:srgbClr val="283214"/>
                </a:solidFill>
              </a:rPr>
            </a:br>
            <a:r>
              <a:rPr lang="el-GR" sz="1800" dirty="0">
                <a:solidFill>
                  <a:srgbClr val="283214"/>
                </a:solidFill>
              </a:rPr>
              <a:t>από μπροστά, ήρεμο.  </a:t>
            </a:r>
          </a:p>
        </p:txBody>
      </p:sp>
      <p:pic>
        <p:nvPicPr>
          <p:cNvPr id="11266" name="Picture 2"/>
          <p:cNvPicPr>
            <a:picLocks noGrp="1" noChangeAspect="1" noChangeArrowheads="1"/>
          </p:cNvPicPr>
          <p:nvPr>
            <p:ph idx="1"/>
          </p:nvPr>
        </p:nvPicPr>
        <p:blipFill>
          <a:blip r:embed="rId3"/>
          <a:srcRect l="8582" r="15218"/>
          <a:stretch>
            <a:fillRect/>
          </a:stretch>
        </p:blipFill>
        <p:spPr bwMode="auto">
          <a:xfrm>
            <a:off x="869058" y="1124744"/>
            <a:ext cx="2233473" cy="4608512"/>
          </a:xfrm>
          <a:prstGeom prst="rect">
            <a:avLst/>
          </a:prstGeom>
          <a:noFill/>
          <a:ln w="9525">
            <a:noFill/>
            <a:miter lim="800000"/>
            <a:headEnd/>
            <a:tailEnd/>
          </a:ln>
          <a:effectLst/>
        </p:spPr>
      </p:pic>
      <p:sp>
        <p:nvSpPr>
          <p:cNvPr id="5" name="Rectangle 4"/>
          <p:cNvSpPr/>
          <p:nvPr/>
        </p:nvSpPr>
        <p:spPr>
          <a:xfrm>
            <a:off x="2684310" y="5308341"/>
            <a:ext cx="2457318" cy="830997"/>
          </a:xfrm>
          <a:prstGeom prst="rect">
            <a:avLst/>
          </a:prstGeom>
        </p:spPr>
        <p:txBody>
          <a:bodyPr wrap="square">
            <a:spAutoFit/>
          </a:bodyPr>
          <a:lstStyle/>
          <a:p>
            <a:pPr algn="ctr"/>
            <a:r>
              <a:rPr lang="el-GR" sz="1600" dirty="0">
                <a:solidFill>
                  <a:srgbClr val="283214"/>
                </a:solidFill>
              </a:rPr>
              <a:t>343 π.Χ. </a:t>
            </a:r>
          </a:p>
          <a:p>
            <a:pPr algn="ctr"/>
            <a:r>
              <a:rPr lang="el-GR" sz="1600" dirty="0">
                <a:solidFill>
                  <a:srgbClr val="283214"/>
                </a:solidFill>
              </a:rPr>
              <a:t>ύψος 2.10 μ.</a:t>
            </a:r>
          </a:p>
          <a:p>
            <a:pPr algn="ctr"/>
            <a:r>
              <a:rPr lang="el-GR" sz="1600" dirty="0">
                <a:solidFill>
                  <a:srgbClr val="283214"/>
                </a:solidFill>
              </a:rPr>
              <a:t>Βρέθηκε στην Ολυμπία</a:t>
            </a:r>
            <a:endParaRPr lang="el-GR" sz="1600" b="1" dirty="0">
              <a:solidFill>
                <a:srgbClr val="283214"/>
              </a:solidFill>
            </a:endParaRPr>
          </a:p>
        </p:txBody>
      </p:sp>
      <p:sp>
        <p:nvSpPr>
          <p:cNvPr id="4" name="TextBox 3">
            <a:extLst>
              <a:ext uri="{FF2B5EF4-FFF2-40B4-BE49-F238E27FC236}">
                <a16:creationId xmlns:a16="http://schemas.microsoft.com/office/drawing/2014/main" id="{49AB66FE-8A3E-2BB6-D0FB-D8C62B5B38F5}"/>
              </a:ext>
            </a:extLst>
          </p:cNvPr>
          <p:cNvSpPr txBox="1"/>
          <p:nvPr/>
        </p:nvSpPr>
        <p:spPr>
          <a:xfrm>
            <a:off x="4819650" y="586135"/>
            <a:ext cx="7105649" cy="1077218"/>
          </a:xfrm>
          <a:prstGeom prst="rect">
            <a:avLst/>
          </a:prstGeom>
          <a:noFill/>
        </p:spPr>
        <p:txBody>
          <a:bodyPr wrap="square" rtlCol="0">
            <a:spAutoFit/>
          </a:bodyPr>
          <a:lstStyle/>
          <a:p>
            <a:r>
              <a:rPr lang="el-GR" sz="3200" dirty="0"/>
              <a:t>ΚΟΝΤΑ ΣΤΑ ΕΛΛΗΝΙΣΤΙΚΑ ΧΡΟΝΙΑ ΠΟΥ ΑΚΟΛΟΥΘΟΥΝ</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ΠΕΝΤΕΛΙΚΟ – ΙΚΤΙΝΟΣ ΕΛΛΑΣ Α.Ε.">
            <a:extLst>
              <a:ext uri="{FF2B5EF4-FFF2-40B4-BE49-F238E27FC236}">
                <a16:creationId xmlns:a16="http://schemas.microsoft.com/office/drawing/2014/main" id="{7B5D3597-D6F8-4258-2670-B5F7A4E5A6E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AAE6CF25-2A35-B324-0C80-6471EDD03966}"/>
              </a:ext>
            </a:extLst>
          </p:cNvPr>
          <p:cNvSpPr txBox="1"/>
          <p:nvPr/>
        </p:nvSpPr>
        <p:spPr>
          <a:xfrm>
            <a:off x="1893089" y="5814342"/>
            <a:ext cx="8496944" cy="369332"/>
          </a:xfrm>
          <a:prstGeom prst="rect">
            <a:avLst/>
          </a:prstGeom>
          <a:noFill/>
        </p:spPr>
        <p:txBody>
          <a:bodyPr wrap="square">
            <a:spAutoFit/>
          </a:bodyPr>
          <a:lstStyle/>
          <a:p>
            <a:r>
              <a:rPr lang="el-GR" b="1" dirty="0"/>
              <a:t>Σημαντικοί  ζωγράφοι της κλασσικής περιόδου: </a:t>
            </a:r>
            <a:r>
              <a:rPr lang="el-GR" dirty="0"/>
              <a:t>Πολύγνωτος από τη Θάσο, </a:t>
            </a:r>
            <a:r>
              <a:rPr lang="el-GR" dirty="0" err="1"/>
              <a:t>Μίκωνας</a:t>
            </a:r>
            <a:r>
              <a:rPr lang="el-GR" dirty="0"/>
              <a:t> </a:t>
            </a:r>
            <a:r>
              <a:rPr lang="el-GR" dirty="0" err="1"/>
              <a:t>κ.α</a:t>
            </a:r>
            <a:endParaRPr lang="el-GR" dirty="0"/>
          </a:p>
        </p:txBody>
      </p:sp>
      <p:sp>
        <p:nvSpPr>
          <p:cNvPr id="5" name="TextBox 4">
            <a:extLst>
              <a:ext uri="{FF2B5EF4-FFF2-40B4-BE49-F238E27FC236}">
                <a16:creationId xmlns:a16="http://schemas.microsoft.com/office/drawing/2014/main" id="{3D0C87A3-10F3-2C64-7D1C-480E50B4FAAE}"/>
              </a:ext>
            </a:extLst>
          </p:cNvPr>
          <p:cNvSpPr txBox="1"/>
          <p:nvPr/>
        </p:nvSpPr>
        <p:spPr>
          <a:xfrm>
            <a:off x="1893088" y="810077"/>
            <a:ext cx="8496945" cy="707886"/>
          </a:xfrm>
          <a:prstGeom prst="rect">
            <a:avLst/>
          </a:prstGeom>
          <a:noFill/>
          <a:ln>
            <a:solidFill>
              <a:schemeClr val="tx1"/>
            </a:solidFill>
          </a:ln>
        </p:spPr>
        <p:txBody>
          <a:bodyPr wrap="square">
            <a:spAutoFit/>
          </a:bodyPr>
          <a:lstStyle/>
          <a:p>
            <a:pPr algn="ctr"/>
            <a:r>
              <a:rPr lang="el-GR" sz="4000" dirty="0"/>
              <a:t>ΖΩΓΡΑΦΙΚΗ (των κλασσικών χρόνων):</a:t>
            </a:r>
          </a:p>
        </p:txBody>
      </p:sp>
      <p:sp>
        <p:nvSpPr>
          <p:cNvPr id="7" name="TextBox 6">
            <a:extLst>
              <a:ext uri="{FF2B5EF4-FFF2-40B4-BE49-F238E27FC236}">
                <a16:creationId xmlns:a16="http://schemas.microsoft.com/office/drawing/2014/main" id="{FC427E73-0DBC-6FF0-9CF5-A0C6200C1362}"/>
              </a:ext>
            </a:extLst>
          </p:cNvPr>
          <p:cNvSpPr txBox="1"/>
          <p:nvPr/>
        </p:nvSpPr>
        <p:spPr>
          <a:xfrm>
            <a:off x="2125872" y="2328040"/>
            <a:ext cx="8173039" cy="3693319"/>
          </a:xfrm>
          <a:prstGeom prst="rect">
            <a:avLst/>
          </a:prstGeom>
          <a:noFill/>
        </p:spPr>
        <p:txBody>
          <a:bodyPr wrap="square">
            <a:spAutoFit/>
          </a:bodyPr>
          <a:lstStyle/>
          <a:p>
            <a:pPr algn="ctr"/>
            <a:endParaRPr lang="el-GR" dirty="0"/>
          </a:p>
          <a:p>
            <a:pPr algn="ctr"/>
            <a:r>
              <a:rPr lang="el-GR" dirty="0"/>
              <a:t>Η ζωγραφική την κλασσική περίοδο, συνδέεται άμεσα </a:t>
            </a:r>
          </a:p>
          <a:p>
            <a:pPr algn="ctr"/>
            <a:r>
              <a:rPr lang="el-GR" dirty="0"/>
              <a:t>με την λατρεία και εκφράζει συνολικά </a:t>
            </a:r>
          </a:p>
          <a:p>
            <a:pPr algn="ctr"/>
            <a:r>
              <a:rPr lang="el-GR" dirty="0"/>
              <a:t>τα ιδεώδη της πόλης.</a:t>
            </a:r>
          </a:p>
          <a:p>
            <a:pPr algn="ctr"/>
            <a:endParaRPr lang="el-GR" dirty="0"/>
          </a:p>
          <a:p>
            <a:pPr algn="ctr"/>
            <a:r>
              <a:rPr lang="el-GR" dirty="0"/>
              <a:t> Έχει μνημειώδη χαρακτήρα. </a:t>
            </a:r>
          </a:p>
          <a:p>
            <a:pPr algn="ctr"/>
            <a:endParaRPr lang="el-GR" dirty="0"/>
          </a:p>
          <a:p>
            <a:pPr algn="ctr"/>
            <a:r>
              <a:rPr lang="el-GR" dirty="0"/>
              <a:t>Η κλασσική ζωγραφική χρησιμοποιεί την τετραχρωμία.</a:t>
            </a:r>
          </a:p>
          <a:p>
            <a:pPr algn="ctr"/>
            <a:r>
              <a:rPr lang="el-GR" dirty="0"/>
              <a:t>Εισάγει την φωτοσκίαση και προχωράει σε λεπτομερέστερη περιγραφή των μορφών, και τον υπολογισμό του χώρου.</a:t>
            </a:r>
          </a:p>
          <a:p>
            <a:pPr algn="ctr"/>
            <a:endParaRPr lang="el-GR" dirty="0"/>
          </a:p>
          <a:p>
            <a:pPr algn="ctr"/>
            <a:r>
              <a:rPr lang="el-GR" dirty="0"/>
              <a:t>Είναι άμεσα συνδεδεμένη με τις τέχνες της αγγειογραφίας και την γλυπτικής.</a:t>
            </a:r>
            <a:endParaRPr lang="en-ZW" dirty="0"/>
          </a:p>
          <a:p>
            <a:pPr algn="ctr"/>
            <a:endParaRPr lang="el-GR" dirty="0"/>
          </a:p>
        </p:txBody>
      </p:sp>
      <p:sp>
        <p:nvSpPr>
          <p:cNvPr id="6" name="TextBox 5">
            <a:extLst>
              <a:ext uri="{FF2B5EF4-FFF2-40B4-BE49-F238E27FC236}">
                <a16:creationId xmlns:a16="http://schemas.microsoft.com/office/drawing/2014/main" id="{11D76B95-4564-073E-355C-F963A51B45AD}"/>
              </a:ext>
            </a:extLst>
          </p:cNvPr>
          <p:cNvSpPr txBox="1"/>
          <p:nvPr/>
        </p:nvSpPr>
        <p:spPr>
          <a:xfrm>
            <a:off x="2161486" y="1427061"/>
            <a:ext cx="7869025" cy="1077218"/>
          </a:xfrm>
          <a:prstGeom prst="rect">
            <a:avLst/>
          </a:prstGeom>
          <a:noFill/>
        </p:spPr>
        <p:txBody>
          <a:bodyPr wrap="square">
            <a:spAutoFit/>
          </a:bodyPr>
          <a:lstStyle/>
          <a:p>
            <a:pPr algn="ctr"/>
            <a:endParaRPr lang="el-GR" sz="1600" dirty="0"/>
          </a:p>
          <a:p>
            <a:pPr algn="ctr"/>
            <a:r>
              <a:rPr lang="el-GR" sz="1600" dirty="0"/>
              <a:t>Ελάχιστα είναι τα σωζόμενα ζωγραφικά έργα της αρχαίας ελληνικής τέχνης.</a:t>
            </a:r>
          </a:p>
          <a:p>
            <a:pPr algn="ctr"/>
            <a:r>
              <a:rPr lang="el-GR" sz="1600" dirty="0"/>
              <a:t>Πληροφορίες για τη ζωγραφική της κλασικής περιόδου αντλούμε από τους τάφους, </a:t>
            </a:r>
          </a:p>
          <a:p>
            <a:pPr algn="ctr"/>
            <a:r>
              <a:rPr lang="el-GR" sz="1600" dirty="0"/>
              <a:t>τα αρχαία κείμενα και την αγγειοπλαστική. </a:t>
            </a:r>
          </a:p>
        </p:txBody>
      </p:sp>
    </p:spTree>
    <p:extLst>
      <p:ext uri="{BB962C8B-B14F-4D97-AF65-F5344CB8AC3E}">
        <p14:creationId xmlns:p14="http://schemas.microsoft.com/office/powerpoint/2010/main" val="330775119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5" descr="6329 (1).jpg">
            <a:extLst>
              <a:ext uri="{FF2B5EF4-FFF2-40B4-BE49-F238E27FC236}">
                <a16:creationId xmlns:a16="http://schemas.microsoft.com/office/drawing/2014/main" id="{2D1AC0C1-72AD-412F-B266-1EAA2F271A99}"/>
              </a:ext>
            </a:extLst>
          </p:cNvPr>
          <p:cNvPicPr>
            <a:picLocks noChangeAspect="1"/>
          </p:cNvPicPr>
          <p:nvPr/>
        </p:nvPicPr>
        <p:blipFill>
          <a:blip r:embed="rId2"/>
          <a:srcRect l="15958" r="17553"/>
          <a:stretch>
            <a:fillRect/>
          </a:stretch>
        </p:blipFill>
        <p:spPr>
          <a:xfrm>
            <a:off x="8232170" y="1551177"/>
            <a:ext cx="1254971" cy="1807147"/>
          </a:xfrm>
          <a:prstGeom prst="rect">
            <a:avLst/>
          </a:prstGeom>
        </p:spPr>
      </p:pic>
      <p:pic>
        <p:nvPicPr>
          <p:cNvPr id="41" name="Picture 9" descr="Corinthian olpe1.gif">
            <a:extLst>
              <a:ext uri="{FF2B5EF4-FFF2-40B4-BE49-F238E27FC236}">
                <a16:creationId xmlns:a16="http://schemas.microsoft.com/office/drawing/2014/main" id="{9F7E70DC-1BA7-4199-BBE2-CD414D84D632}"/>
              </a:ext>
            </a:extLst>
          </p:cNvPr>
          <p:cNvPicPr>
            <a:picLocks noChangeAspect="1"/>
          </p:cNvPicPr>
          <p:nvPr/>
        </p:nvPicPr>
        <p:blipFill>
          <a:blip r:embed="rId3">
            <a:duotone>
              <a:schemeClr val="bg2">
                <a:shade val="45000"/>
                <a:satMod val="135000"/>
              </a:schemeClr>
              <a:prstClr val="white"/>
            </a:duotone>
          </a:blip>
          <a:stretch>
            <a:fillRect/>
          </a:stretch>
        </p:blipFill>
        <p:spPr>
          <a:xfrm>
            <a:off x="2509628" y="4311481"/>
            <a:ext cx="978266" cy="1602692"/>
          </a:xfrm>
          <a:prstGeom prst="rect">
            <a:avLst/>
          </a:prstGeom>
          <a:ln>
            <a:noFill/>
          </a:ln>
          <a:effectLst>
            <a:outerShdw blurRad="190500" algn="tl" rotWithShape="0">
              <a:srgbClr val="000000">
                <a:alpha val="70000"/>
              </a:srgbClr>
            </a:outerShdw>
          </a:effectLst>
        </p:spPr>
      </p:pic>
      <p:pic>
        <p:nvPicPr>
          <p:cNvPr id="15" name="Picture 4" descr="Αττικός Δίγλωσσος Αμφορέας 520-515 π.Χ. | Μουσειακά Αγγεία">
            <a:extLst>
              <a:ext uri="{FF2B5EF4-FFF2-40B4-BE49-F238E27FC236}">
                <a16:creationId xmlns:a16="http://schemas.microsoft.com/office/drawing/2014/main" id="{BE75AAF9-59FA-4EDC-A54E-625864C178B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84079" y="3855975"/>
            <a:ext cx="2132245" cy="2132245"/>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ctrTitle"/>
          </p:nvPr>
        </p:nvSpPr>
        <p:spPr>
          <a:xfrm>
            <a:off x="2755930" y="447675"/>
            <a:ext cx="9436069" cy="949030"/>
          </a:xfrm>
          <a:ln>
            <a:solidFill>
              <a:schemeClr val="tx1"/>
            </a:solidFill>
          </a:ln>
        </p:spPr>
        <p:txBody>
          <a:bodyPr>
            <a:noAutofit/>
          </a:bodyPr>
          <a:lstStyle/>
          <a:p>
            <a:pPr algn="l"/>
            <a:r>
              <a:rPr lang="el-GR" sz="3600" b="1" dirty="0"/>
              <a:t>ΚΕΡΑΜΙΚΗ</a:t>
            </a:r>
            <a:r>
              <a:rPr lang="el-GR" sz="1800" dirty="0"/>
              <a:t>                     Κυριαρχούν</a:t>
            </a:r>
            <a:r>
              <a:rPr lang="en-ZW" sz="1800" dirty="0"/>
              <a:t>:</a:t>
            </a:r>
            <a:endParaRPr lang="el-GR" sz="1800" dirty="0"/>
          </a:p>
        </p:txBody>
      </p:sp>
      <p:sp>
        <p:nvSpPr>
          <p:cNvPr id="3" name="Subtitle 2"/>
          <p:cNvSpPr>
            <a:spLocks noGrp="1"/>
          </p:cNvSpPr>
          <p:nvPr>
            <p:ph type="subTitle" idx="1"/>
          </p:nvPr>
        </p:nvSpPr>
        <p:spPr>
          <a:xfrm>
            <a:off x="2755930" y="1440606"/>
            <a:ext cx="5150441" cy="2029525"/>
          </a:xfrm>
          <a:ln w="12700">
            <a:solidFill>
              <a:schemeClr val="tx1"/>
            </a:solidFill>
          </a:ln>
        </p:spPr>
        <p:txBody>
          <a:bodyPr>
            <a:noAutofit/>
          </a:bodyPr>
          <a:lstStyle/>
          <a:p>
            <a:pPr algn="l"/>
            <a:r>
              <a:rPr lang="el-GR" sz="1500" b="1" dirty="0">
                <a:solidFill>
                  <a:schemeClr val="accent1">
                    <a:lumMod val="50000"/>
                  </a:schemeClr>
                </a:solidFill>
              </a:rPr>
              <a:t>     </a:t>
            </a:r>
          </a:p>
          <a:p>
            <a:pPr algn="l"/>
            <a:r>
              <a:rPr lang="el-GR" sz="1600" b="1" dirty="0">
                <a:solidFill>
                  <a:schemeClr val="accent1">
                    <a:lumMod val="50000"/>
                  </a:schemeClr>
                </a:solidFill>
              </a:rPr>
              <a:t>                 </a:t>
            </a:r>
            <a:r>
              <a:rPr lang="el-GR" sz="1600" dirty="0"/>
              <a:t>1</a:t>
            </a:r>
            <a:r>
              <a:rPr lang="el-GR" sz="1600" baseline="30000" dirty="0"/>
              <a:t>η</a:t>
            </a:r>
            <a:r>
              <a:rPr lang="el-GR" sz="1600" dirty="0"/>
              <a:t> Γεωμετρική εποχή (1100-700π.Χ)</a:t>
            </a:r>
          </a:p>
          <a:p>
            <a:pPr algn="l"/>
            <a:r>
              <a:rPr lang="el-GR" sz="1600" dirty="0"/>
              <a:t>                 2</a:t>
            </a:r>
            <a:r>
              <a:rPr lang="el-GR" sz="1600" baseline="30000" dirty="0"/>
              <a:t>η</a:t>
            </a:r>
            <a:r>
              <a:rPr lang="el-GR" sz="1600" dirty="0"/>
              <a:t> Ανατολίζουσα περίοδος (700-630 </a:t>
            </a:r>
            <a:r>
              <a:rPr lang="el-GR" sz="1600" dirty="0" err="1"/>
              <a:t>π.Χ</a:t>
            </a:r>
            <a:r>
              <a:rPr lang="el-GR" sz="1600" dirty="0"/>
              <a:t>)</a:t>
            </a:r>
          </a:p>
          <a:p>
            <a:r>
              <a:rPr lang="el-GR" sz="1600" b="1" u="sng" dirty="0"/>
              <a:t>3</a:t>
            </a:r>
            <a:r>
              <a:rPr lang="el-GR" sz="1600" b="1" u="sng" baseline="30000" dirty="0"/>
              <a:t>η</a:t>
            </a:r>
            <a:r>
              <a:rPr lang="el-GR" sz="1600" b="1" u="sng" dirty="0"/>
              <a:t> Μελανόμορφος ρυθμός (625-450 </a:t>
            </a:r>
            <a:r>
              <a:rPr lang="el-GR" sz="1600" b="1" u="sng" dirty="0" err="1"/>
              <a:t>π.Χ</a:t>
            </a:r>
            <a:r>
              <a:rPr lang="el-GR" sz="1600" b="1" u="sng" dirty="0"/>
              <a:t>) </a:t>
            </a:r>
          </a:p>
          <a:p>
            <a:r>
              <a:rPr lang="el-GR" sz="1600" b="1" dirty="0"/>
              <a:t>                       </a:t>
            </a:r>
            <a:r>
              <a:rPr lang="el-GR" sz="1600" b="1" u="sng" dirty="0"/>
              <a:t>4</a:t>
            </a:r>
            <a:r>
              <a:rPr lang="el-GR" sz="1600" b="1" u="sng" baseline="30000" dirty="0"/>
              <a:t>η</a:t>
            </a:r>
            <a:r>
              <a:rPr lang="el-GR" sz="1600" b="1" u="sng" dirty="0"/>
              <a:t> Ερυθρόμορφος ρυθμός (525-330 </a:t>
            </a:r>
            <a:r>
              <a:rPr lang="el-GR" sz="1600" b="1" u="sng" dirty="0" err="1"/>
              <a:t>π.Χ</a:t>
            </a:r>
            <a:r>
              <a:rPr lang="el-GR" sz="1600" b="1" u="sng" dirty="0"/>
              <a:t>)</a:t>
            </a:r>
          </a:p>
          <a:p>
            <a:endParaRPr lang="el-GR" sz="1600" b="1" u="sng" dirty="0"/>
          </a:p>
          <a:p>
            <a:endParaRPr lang="el-GR" sz="1600" b="1" dirty="0"/>
          </a:p>
          <a:p>
            <a:endParaRPr lang="el-GR" sz="3000" b="1" dirty="0">
              <a:solidFill>
                <a:schemeClr val="accent1">
                  <a:lumMod val="50000"/>
                </a:schemeClr>
              </a:solidFill>
              <a:effectLst>
                <a:outerShdw blurRad="38100" dist="38100" dir="2700000" algn="tl">
                  <a:srgbClr val="000000">
                    <a:alpha val="43137"/>
                  </a:srgbClr>
                </a:outerShdw>
              </a:effectLst>
            </a:endParaRPr>
          </a:p>
        </p:txBody>
      </p:sp>
      <p:pic>
        <p:nvPicPr>
          <p:cNvPr id="5" name="Picture Placeholder 4" descr="skyfos πρωτογεωμ.jpg">
            <a:extLst>
              <a:ext uri="{FF2B5EF4-FFF2-40B4-BE49-F238E27FC236}">
                <a16:creationId xmlns:a16="http://schemas.microsoft.com/office/drawing/2014/main" id="{054239FA-85F9-4D07-9D0C-E9A58DDCC83E}"/>
              </a:ext>
            </a:extLst>
          </p:cNvPr>
          <p:cNvPicPr>
            <a:picLocks noChangeAspect="1"/>
          </p:cNvPicPr>
          <p:nvPr/>
        </p:nvPicPr>
        <p:blipFill rotWithShape="1">
          <a:blip r:embed="rId5">
            <a:duotone>
              <a:schemeClr val="bg2">
                <a:shade val="45000"/>
                <a:satMod val="135000"/>
              </a:schemeClr>
              <a:prstClr val="white"/>
            </a:duotone>
          </a:blip>
          <a:srcRect l="-2851" r="530"/>
          <a:stretch/>
        </p:blipFill>
        <p:spPr>
          <a:xfrm>
            <a:off x="1184257" y="1247489"/>
            <a:ext cx="853531" cy="607376"/>
          </a:xfrm>
          <a:prstGeom prst="rect">
            <a:avLst/>
          </a:prstGeom>
        </p:spPr>
      </p:pic>
      <p:sp>
        <p:nvSpPr>
          <p:cNvPr id="7" name="TextBox 6">
            <a:extLst>
              <a:ext uri="{FF2B5EF4-FFF2-40B4-BE49-F238E27FC236}">
                <a16:creationId xmlns:a16="http://schemas.microsoft.com/office/drawing/2014/main" id="{CD3EE5EA-256A-4496-81FE-DEC6B71C3005}"/>
              </a:ext>
            </a:extLst>
          </p:cNvPr>
          <p:cNvSpPr txBox="1"/>
          <p:nvPr/>
        </p:nvSpPr>
        <p:spPr>
          <a:xfrm>
            <a:off x="937248" y="1997579"/>
            <a:ext cx="1407319" cy="346249"/>
          </a:xfrm>
          <a:prstGeom prst="rect">
            <a:avLst/>
          </a:prstGeom>
          <a:noFill/>
        </p:spPr>
        <p:txBody>
          <a:bodyPr wrap="square">
            <a:spAutoFit/>
          </a:bodyPr>
          <a:lstStyle/>
          <a:p>
            <a:pPr algn="ctr"/>
            <a:r>
              <a:rPr lang="el-GR" sz="825" b="1" dirty="0"/>
              <a:t>Πρωτογεωμετρικός </a:t>
            </a:r>
            <a:r>
              <a:rPr lang="el-GR" sz="825" b="1" dirty="0" err="1"/>
              <a:t>σκύφος</a:t>
            </a:r>
            <a:r>
              <a:rPr lang="el-GR" sz="825" b="1" dirty="0"/>
              <a:t> (κοτύλη)</a:t>
            </a:r>
            <a:endParaRPr lang="el-GR" sz="825" dirty="0"/>
          </a:p>
        </p:txBody>
      </p:sp>
      <p:pic>
        <p:nvPicPr>
          <p:cNvPr id="9" name="Picture 5" descr="ellini8.jpg">
            <a:extLst>
              <a:ext uri="{FF2B5EF4-FFF2-40B4-BE49-F238E27FC236}">
                <a16:creationId xmlns:a16="http://schemas.microsoft.com/office/drawing/2014/main" id="{E53884AC-0FB5-4BCD-AB87-F2DE4CD77A4D}"/>
              </a:ext>
            </a:extLst>
          </p:cNvPr>
          <p:cNvPicPr>
            <a:picLocks noChangeAspect="1"/>
          </p:cNvPicPr>
          <p:nvPr/>
        </p:nvPicPr>
        <p:blipFill>
          <a:blip r:embed="rId6">
            <a:duotone>
              <a:schemeClr val="bg2">
                <a:shade val="45000"/>
                <a:satMod val="135000"/>
              </a:schemeClr>
              <a:prstClr val="white"/>
            </a:duotone>
          </a:blip>
          <a:srcRect l="3448" t="7024" r="3448" b="4853"/>
          <a:stretch>
            <a:fillRect/>
          </a:stretch>
        </p:blipFill>
        <p:spPr>
          <a:xfrm>
            <a:off x="1071990" y="2528445"/>
            <a:ext cx="1078064" cy="1136603"/>
          </a:xfrm>
          <a:prstGeom prst="rect">
            <a:avLst/>
          </a:prstGeom>
        </p:spPr>
      </p:pic>
      <p:sp>
        <p:nvSpPr>
          <p:cNvPr id="11" name="TextBox 10">
            <a:extLst>
              <a:ext uri="{FF2B5EF4-FFF2-40B4-BE49-F238E27FC236}">
                <a16:creationId xmlns:a16="http://schemas.microsoft.com/office/drawing/2014/main" id="{39A5E685-9C27-4E82-A5AF-3F61CAEC3E84}"/>
              </a:ext>
            </a:extLst>
          </p:cNvPr>
          <p:cNvSpPr txBox="1"/>
          <p:nvPr/>
        </p:nvSpPr>
        <p:spPr>
          <a:xfrm>
            <a:off x="973801" y="3800067"/>
            <a:ext cx="1237803" cy="473206"/>
          </a:xfrm>
          <a:prstGeom prst="rect">
            <a:avLst/>
          </a:prstGeom>
          <a:noFill/>
        </p:spPr>
        <p:txBody>
          <a:bodyPr wrap="square">
            <a:spAutoFit/>
          </a:bodyPr>
          <a:lstStyle/>
          <a:p>
            <a:pPr algn="ctr"/>
            <a:r>
              <a:rPr lang="el-GR" sz="825" b="1" dirty="0"/>
              <a:t>Γεωμετρική πυξίδα που φέρει στο κάλυμμα άλογα </a:t>
            </a:r>
            <a:endParaRPr lang="el-GR" sz="825" dirty="0"/>
          </a:p>
        </p:txBody>
      </p:sp>
      <p:sp>
        <p:nvSpPr>
          <p:cNvPr id="14" name="TextBox 13">
            <a:extLst>
              <a:ext uri="{FF2B5EF4-FFF2-40B4-BE49-F238E27FC236}">
                <a16:creationId xmlns:a16="http://schemas.microsoft.com/office/drawing/2014/main" id="{DDFFFAE6-C6AE-4C05-952E-4476626C907B}"/>
              </a:ext>
            </a:extLst>
          </p:cNvPr>
          <p:cNvSpPr txBox="1"/>
          <p:nvPr/>
        </p:nvSpPr>
        <p:spPr>
          <a:xfrm>
            <a:off x="8083788" y="3760196"/>
            <a:ext cx="1642083" cy="2031325"/>
          </a:xfrm>
          <a:prstGeom prst="rect">
            <a:avLst/>
          </a:prstGeom>
          <a:noFill/>
        </p:spPr>
        <p:txBody>
          <a:bodyPr wrap="square">
            <a:spAutoFit/>
          </a:bodyPr>
          <a:lstStyle/>
          <a:p>
            <a:pPr algn="ctr"/>
            <a:r>
              <a:rPr lang="el-GR" sz="1050" dirty="0"/>
              <a:t>Παναθηναϊκοί αμφορείς</a:t>
            </a:r>
          </a:p>
          <a:p>
            <a:pPr algn="ctr"/>
            <a:endParaRPr lang="el-GR" sz="1050" dirty="0"/>
          </a:p>
          <a:p>
            <a:pPr algn="r"/>
            <a:r>
              <a:rPr lang="el-GR" sz="1050" dirty="0"/>
              <a:t>Μελανόμορφου ρυθμού με παραστάσεις αθλημάτων, </a:t>
            </a:r>
          </a:p>
          <a:p>
            <a:pPr algn="r"/>
            <a:endParaRPr lang="el-GR" sz="1050" dirty="0"/>
          </a:p>
          <a:p>
            <a:pPr algn="r"/>
            <a:r>
              <a:rPr lang="el-GR" sz="1050" dirty="0"/>
              <a:t>Παράγονταν μέχρι και τα τέλη του 4ου αιώνα π.Χ.  </a:t>
            </a:r>
          </a:p>
          <a:p>
            <a:pPr algn="r"/>
            <a:endParaRPr lang="el-GR" sz="1050" dirty="0"/>
          </a:p>
          <a:p>
            <a:pPr algn="r"/>
            <a:r>
              <a:rPr lang="el-GR" sz="1050" dirty="0"/>
              <a:t>Περιείχαν λάδι και δίνονταν ως έπαθλο στα Παναθήναια. </a:t>
            </a:r>
          </a:p>
        </p:txBody>
      </p:sp>
      <p:cxnSp>
        <p:nvCxnSpPr>
          <p:cNvPr id="17" name="Ευθύγραμμο βέλος σύνδεσης 16">
            <a:extLst>
              <a:ext uri="{FF2B5EF4-FFF2-40B4-BE49-F238E27FC236}">
                <a16:creationId xmlns:a16="http://schemas.microsoft.com/office/drawing/2014/main" id="{315324E8-8240-4CAE-B362-EDC2007A0461}"/>
              </a:ext>
            </a:extLst>
          </p:cNvPr>
          <p:cNvCxnSpPr>
            <a:cxnSpLocks/>
          </p:cNvCxnSpPr>
          <p:nvPr/>
        </p:nvCxnSpPr>
        <p:spPr>
          <a:xfrm>
            <a:off x="5957892" y="3166102"/>
            <a:ext cx="0" cy="98169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39" name="Picture 10" descr="Exekias.6a.gif">
            <a:extLst>
              <a:ext uri="{FF2B5EF4-FFF2-40B4-BE49-F238E27FC236}">
                <a16:creationId xmlns:a16="http://schemas.microsoft.com/office/drawing/2014/main" id="{74C860DB-00B8-4E64-8268-B14F641EE215}"/>
              </a:ext>
            </a:extLst>
          </p:cNvPr>
          <p:cNvPicPr>
            <a:picLocks noChangeAspect="1"/>
          </p:cNvPicPr>
          <p:nvPr/>
        </p:nvPicPr>
        <p:blipFill>
          <a:blip r:embed="rId7"/>
          <a:srcRect l="1200" r="3406"/>
          <a:stretch>
            <a:fillRect/>
          </a:stretch>
        </p:blipFill>
        <p:spPr>
          <a:xfrm>
            <a:off x="4298250" y="4036670"/>
            <a:ext cx="1032901" cy="1750205"/>
          </a:xfrm>
          <a:prstGeom prst="rect">
            <a:avLst/>
          </a:prstGeom>
        </p:spPr>
      </p:pic>
      <p:pic>
        <p:nvPicPr>
          <p:cNvPr id="21" name="Picture 9" descr="gr14.130.14.R.jpg">
            <a:extLst>
              <a:ext uri="{FF2B5EF4-FFF2-40B4-BE49-F238E27FC236}">
                <a16:creationId xmlns:a16="http://schemas.microsoft.com/office/drawing/2014/main" id="{C662D3BD-6E58-4881-BD2A-BE37C97F7F03}"/>
              </a:ext>
            </a:extLst>
          </p:cNvPr>
          <p:cNvPicPr>
            <a:picLocks noChangeAspect="1"/>
          </p:cNvPicPr>
          <p:nvPr/>
        </p:nvPicPr>
        <p:blipFill>
          <a:blip r:embed="rId8">
            <a:duotone>
              <a:schemeClr val="bg2">
                <a:shade val="45000"/>
                <a:satMod val="135000"/>
              </a:schemeClr>
              <a:prstClr val="white"/>
            </a:duotone>
          </a:blip>
          <a:srcRect l="9977" t="10734" r="13110" b="2503"/>
          <a:stretch>
            <a:fillRect/>
          </a:stretch>
        </p:blipFill>
        <p:spPr>
          <a:xfrm flipH="1">
            <a:off x="946313" y="4321429"/>
            <a:ext cx="1161085" cy="1592744"/>
          </a:xfrm>
          <a:prstGeom prst="rect">
            <a:avLst/>
          </a:prstGeom>
        </p:spPr>
      </p:pic>
      <p:cxnSp>
        <p:nvCxnSpPr>
          <p:cNvPr id="20" name="Ευθύγραμμο βέλος σύνδεσης 19">
            <a:extLst>
              <a:ext uri="{FF2B5EF4-FFF2-40B4-BE49-F238E27FC236}">
                <a16:creationId xmlns:a16="http://schemas.microsoft.com/office/drawing/2014/main" id="{9C2AE50E-356A-B52F-2079-EC8CF3D557FB}"/>
              </a:ext>
            </a:extLst>
          </p:cNvPr>
          <p:cNvCxnSpPr>
            <a:cxnSpLocks/>
          </p:cNvCxnSpPr>
          <p:nvPr/>
        </p:nvCxnSpPr>
        <p:spPr>
          <a:xfrm>
            <a:off x="3962492" y="2860549"/>
            <a:ext cx="0" cy="117612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4" name="Ευθεία γραμμή σύνδεσης 23">
            <a:extLst>
              <a:ext uri="{FF2B5EF4-FFF2-40B4-BE49-F238E27FC236}">
                <a16:creationId xmlns:a16="http://schemas.microsoft.com/office/drawing/2014/main" id="{87C21F0F-261C-46AB-F7EF-7D355D8A0E84}"/>
              </a:ext>
            </a:extLst>
          </p:cNvPr>
          <p:cNvCxnSpPr/>
          <p:nvPr/>
        </p:nvCxnSpPr>
        <p:spPr>
          <a:xfrm>
            <a:off x="7906371" y="3635726"/>
            <a:ext cx="1642083" cy="0"/>
          </a:xfrm>
          <a:prstGeom prst="line">
            <a:avLst/>
          </a:prstGeom>
        </p:spPr>
        <p:style>
          <a:lnRef idx="1">
            <a:schemeClr val="accent2"/>
          </a:lnRef>
          <a:fillRef idx="0">
            <a:schemeClr val="accent2"/>
          </a:fillRef>
          <a:effectRef idx="0">
            <a:schemeClr val="accent2"/>
          </a:effectRef>
          <a:fontRef idx="minor">
            <a:schemeClr val="tx1"/>
          </a:fontRef>
        </p:style>
      </p:cxnSp>
      <p:cxnSp>
        <p:nvCxnSpPr>
          <p:cNvPr id="26" name="Ευθύγραμμο βέλος σύνδεσης 25">
            <a:extLst>
              <a:ext uri="{FF2B5EF4-FFF2-40B4-BE49-F238E27FC236}">
                <a16:creationId xmlns:a16="http://schemas.microsoft.com/office/drawing/2014/main" id="{D33517D5-A0D2-6EE0-444E-6ABE7568684F}"/>
              </a:ext>
            </a:extLst>
          </p:cNvPr>
          <p:cNvCxnSpPr>
            <a:cxnSpLocks/>
          </p:cNvCxnSpPr>
          <p:nvPr/>
        </p:nvCxnSpPr>
        <p:spPr>
          <a:xfrm flipH="1" flipV="1">
            <a:off x="9351390" y="3289955"/>
            <a:ext cx="197064" cy="367203"/>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8" name="Οβάλ 17">
            <a:extLst>
              <a:ext uri="{FF2B5EF4-FFF2-40B4-BE49-F238E27FC236}">
                <a16:creationId xmlns:a16="http://schemas.microsoft.com/office/drawing/2014/main" id="{F8E6A7BA-D253-C8D1-B2CD-DC226043A432}"/>
              </a:ext>
            </a:extLst>
          </p:cNvPr>
          <p:cNvSpPr/>
          <p:nvPr/>
        </p:nvSpPr>
        <p:spPr>
          <a:xfrm>
            <a:off x="3853686" y="3665048"/>
            <a:ext cx="1810512" cy="2514101"/>
          </a:xfrm>
          <a:prstGeom prst="ellipse">
            <a:avLst/>
          </a:prstGeom>
          <a:solidFill>
            <a:schemeClr val="accent1">
              <a:alpha val="0"/>
            </a:schemeClr>
          </a:solidFill>
          <a:ln w="127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sz="1350">
              <a:solidFill>
                <a:srgbClr val="00B050"/>
              </a:solidFill>
            </a:endParaRPr>
          </a:p>
        </p:txBody>
      </p:sp>
      <p:sp>
        <p:nvSpPr>
          <p:cNvPr id="19" name="Οβάλ 18">
            <a:extLst>
              <a:ext uri="{FF2B5EF4-FFF2-40B4-BE49-F238E27FC236}">
                <a16:creationId xmlns:a16="http://schemas.microsoft.com/office/drawing/2014/main" id="{306EF761-E1FF-FD8E-2F5C-D67EA566694D}"/>
              </a:ext>
            </a:extLst>
          </p:cNvPr>
          <p:cNvSpPr/>
          <p:nvPr/>
        </p:nvSpPr>
        <p:spPr>
          <a:xfrm>
            <a:off x="5844946" y="3665048"/>
            <a:ext cx="1810512" cy="2564380"/>
          </a:xfrm>
          <a:prstGeom prst="ellipse">
            <a:avLst/>
          </a:prstGeom>
          <a:solidFill>
            <a:schemeClr val="accent1">
              <a:alpha val="0"/>
            </a:schemeClr>
          </a:solidFill>
          <a:ln w="127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sz="1350">
              <a:solidFill>
                <a:srgbClr val="00B050"/>
              </a:solidFill>
            </a:endParaRPr>
          </a:p>
        </p:txBody>
      </p:sp>
      <p:pic>
        <p:nvPicPr>
          <p:cNvPr id="8" name="Εικόνα 7">
            <a:extLst>
              <a:ext uri="{FF2B5EF4-FFF2-40B4-BE49-F238E27FC236}">
                <a16:creationId xmlns:a16="http://schemas.microsoft.com/office/drawing/2014/main" id="{258DD896-97CF-DDB1-0CD0-D014937C88FC}"/>
              </a:ext>
            </a:extLst>
          </p:cNvPr>
          <p:cNvPicPr>
            <a:picLocks noChangeAspect="1"/>
          </p:cNvPicPr>
          <p:nvPr/>
        </p:nvPicPr>
        <p:blipFill>
          <a:blip r:embed="rId9"/>
          <a:stretch>
            <a:fillRect/>
          </a:stretch>
        </p:blipFill>
        <p:spPr>
          <a:xfrm rot="16200000">
            <a:off x="10833556" y="1862076"/>
            <a:ext cx="1358444" cy="1358444"/>
          </a:xfrm>
          <a:prstGeom prst="rect">
            <a:avLst/>
          </a:prstGeom>
        </p:spPr>
      </p:pic>
      <p:pic>
        <p:nvPicPr>
          <p:cNvPr id="13" name="Εικόνα 12">
            <a:extLst>
              <a:ext uri="{FF2B5EF4-FFF2-40B4-BE49-F238E27FC236}">
                <a16:creationId xmlns:a16="http://schemas.microsoft.com/office/drawing/2014/main" id="{8D04A431-7BED-454A-F213-3A7F27AE06B9}"/>
              </a:ext>
            </a:extLst>
          </p:cNvPr>
          <p:cNvPicPr>
            <a:picLocks noChangeAspect="1"/>
          </p:cNvPicPr>
          <p:nvPr/>
        </p:nvPicPr>
        <p:blipFill>
          <a:blip r:embed="rId10">
            <a:extLst>
              <a:ext uri="{BEBA8EAE-BF5A-486C-A8C5-ECC9F3942E4B}">
                <a14:imgProps xmlns:a14="http://schemas.microsoft.com/office/drawing/2010/main">
                  <a14:imgLayer r:embed="rId11">
                    <a14:imgEffect>
                      <a14:artisticCrisscrossEtching/>
                    </a14:imgEffect>
                  </a14:imgLayer>
                </a14:imgProps>
              </a:ext>
            </a:extLst>
          </a:blip>
          <a:stretch>
            <a:fillRect/>
          </a:stretch>
        </p:blipFill>
        <p:spPr>
          <a:xfrm>
            <a:off x="10188125" y="4435345"/>
            <a:ext cx="2003875" cy="1278276"/>
          </a:xfrm>
          <a:prstGeom prst="rect">
            <a:avLst/>
          </a:prstGeom>
        </p:spPr>
      </p:pic>
      <p:cxnSp>
        <p:nvCxnSpPr>
          <p:cNvPr id="22" name="Ευθεία γραμμή σύνδεσης 21">
            <a:extLst>
              <a:ext uri="{FF2B5EF4-FFF2-40B4-BE49-F238E27FC236}">
                <a16:creationId xmlns:a16="http://schemas.microsoft.com/office/drawing/2014/main" id="{D23066B7-4AAF-326E-DECB-6D7CD84303E5}"/>
              </a:ext>
            </a:extLst>
          </p:cNvPr>
          <p:cNvCxnSpPr>
            <a:cxnSpLocks/>
          </p:cNvCxnSpPr>
          <p:nvPr/>
        </p:nvCxnSpPr>
        <p:spPr>
          <a:xfrm>
            <a:off x="8083788" y="2923298"/>
            <a:ext cx="0" cy="2793653"/>
          </a:xfrm>
          <a:prstGeom prst="line">
            <a:avLst/>
          </a:prstGeom>
        </p:spPr>
        <p:style>
          <a:lnRef idx="1">
            <a:schemeClr val="accent2"/>
          </a:lnRef>
          <a:fillRef idx="0">
            <a:schemeClr val="accent2"/>
          </a:fillRef>
          <a:effectRef idx="0">
            <a:schemeClr val="accent2"/>
          </a:effectRef>
          <a:fontRef idx="minor">
            <a:schemeClr val="tx1"/>
          </a:fontRef>
        </p:style>
      </p:cxnSp>
      <p:cxnSp>
        <p:nvCxnSpPr>
          <p:cNvPr id="36" name="Ευθεία γραμμή σύνδεσης 35">
            <a:extLst>
              <a:ext uri="{FF2B5EF4-FFF2-40B4-BE49-F238E27FC236}">
                <a16:creationId xmlns:a16="http://schemas.microsoft.com/office/drawing/2014/main" id="{725CAC17-0A5B-71A3-CFE1-FDFD061F164E}"/>
              </a:ext>
            </a:extLst>
          </p:cNvPr>
          <p:cNvCxnSpPr/>
          <p:nvPr/>
        </p:nvCxnSpPr>
        <p:spPr>
          <a:xfrm flipH="1" flipV="1">
            <a:off x="2305261" y="1715678"/>
            <a:ext cx="1173230" cy="281901"/>
          </a:xfrm>
          <a:prstGeom prst="line">
            <a:avLst/>
          </a:prstGeom>
        </p:spPr>
        <p:style>
          <a:lnRef idx="1">
            <a:schemeClr val="accent1"/>
          </a:lnRef>
          <a:fillRef idx="0">
            <a:schemeClr val="accent1"/>
          </a:fillRef>
          <a:effectRef idx="0">
            <a:schemeClr val="accent1"/>
          </a:effectRef>
          <a:fontRef idx="minor">
            <a:schemeClr val="tx1"/>
          </a:fontRef>
        </p:style>
      </p:cxnSp>
      <p:cxnSp>
        <p:nvCxnSpPr>
          <p:cNvPr id="38" name="Ευθεία γραμμή σύνδεσης 37">
            <a:extLst>
              <a:ext uri="{FF2B5EF4-FFF2-40B4-BE49-F238E27FC236}">
                <a16:creationId xmlns:a16="http://schemas.microsoft.com/office/drawing/2014/main" id="{ED813529-A5FB-17FF-A669-5E4F25EE05AF}"/>
              </a:ext>
            </a:extLst>
          </p:cNvPr>
          <p:cNvCxnSpPr>
            <a:cxnSpLocks/>
          </p:cNvCxnSpPr>
          <p:nvPr/>
        </p:nvCxnSpPr>
        <p:spPr>
          <a:xfrm flipH="1">
            <a:off x="2417527" y="1997579"/>
            <a:ext cx="1032683" cy="1292376"/>
          </a:xfrm>
          <a:prstGeom prst="line">
            <a:avLst/>
          </a:prstGeom>
        </p:spPr>
        <p:style>
          <a:lnRef idx="1">
            <a:schemeClr val="accent1"/>
          </a:lnRef>
          <a:fillRef idx="0">
            <a:schemeClr val="accent1"/>
          </a:fillRef>
          <a:effectRef idx="0">
            <a:schemeClr val="accent1"/>
          </a:effectRef>
          <a:fontRef idx="minor">
            <a:schemeClr val="tx1"/>
          </a:fontRef>
        </p:style>
      </p:cxnSp>
      <p:cxnSp>
        <p:nvCxnSpPr>
          <p:cNvPr id="42" name="Ευθεία γραμμή σύνδεσης 41">
            <a:extLst>
              <a:ext uri="{FF2B5EF4-FFF2-40B4-BE49-F238E27FC236}">
                <a16:creationId xmlns:a16="http://schemas.microsoft.com/office/drawing/2014/main" id="{58E7203F-1A57-02D7-D4A1-7657CAE72FC9}"/>
              </a:ext>
            </a:extLst>
          </p:cNvPr>
          <p:cNvCxnSpPr>
            <a:cxnSpLocks/>
          </p:cNvCxnSpPr>
          <p:nvPr/>
        </p:nvCxnSpPr>
        <p:spPr>
          <a:xfrm flipH="1">
            <a:off x="3147241" y="2343828"/>
            <a:ext cx="399255" cy="1587149"/>
          </a:xfrm>
          <a:prstGeom prst="line">
            <a:avLst/>
          </a:prstGeom>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ΠΕΝΤΕΛΙΚΟ – ΙΚΤΙΝΟΣ ΕΛΛΑΣ Α.Ε.">
            <a:extLst>
              <a:ext uri="{FF2B5EF4-FFF2-40B4-BE49-F238E27FC236}">
                <a16:creationId xmlns:a16="http://schemas.microsoft.com/office/drawing/2014/main" id="{271CFBD3-8D6F-2AC4-058C-1111CB8E423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7475456" cy="68580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exekias-4-Achilles-Aias.jpg"/>
          <p:cNvPicPr>
            <a:picLocks noChangeAspect="1"/>
          </p:cNvPicPr>
          <p:nvPr/>
        </p:nvPicPr>
        <p:blipFill>
          <a:blip r:embed="rId3" cstate="print"/>
          <a:srcRect t="3636" r="1463" b="3569"/>
          <a:stretch>
            <a:fillRect/>
          </a:stretch>
        </p:blipFill>
        <p:spPr>
          <a:xfrm>
            <a:off x="2141313" y="1926682"/>
            <a:ext cx="3192829" cy="2453004"/>
          </a:xfrm>
          <a:prstGeom prst="rect">
            <a:avLst/>
          </a:prstGeom>
        </p:spPr>
      </p:pic>
      <p:sp>
        <p:nvSpPr>
          <p:cNvPr id="9" name="Rectangle 8"/>
          <p:cNvSpPr/>
          <p:nvPr/>
        </p:nvSpPr>
        <p:spPr>
          <a:xfrm>
            <a:off x="8513582" y="1263238"/>
            <a:ext cx="2171335" cy="323165"/>
          </a:xfrm>
          <a:prstGeom prst="rect">
            <a:avLst/>
          </a:prstGeom>
        </p:spPr>
        <p:txBody>
          <a:bodyPr wrap="square">
            <a:spAutoFit/>
          </a:bodyPr>
          <a:lstStyle/>
          <a:p>
            <a:r>
              <a:rPr lang="en-US" sz="1500" b="1" dirty="0"/>
              <a:t> </a:t>
            </a:r>
            <a:r>
              <a:rPr lang="el-GR" sz="1500" b="1" dirty="0"/>
              <a:t>Αμφορέας </a:t>
            </a:r>
            <a:r>
              <a:rPr lang="en-US" sz="1500" b="1" dirty="0"/>
              <a:t> </a:t>
            </a:r>
            <a:r>
              <a:rPr lang="el-GR" sz="1500" b="1" dirty="0"/>
              <a:t>του </a:t>
            </a:r>
            <a:r>
              <a:rPr lang="en-US" sz="1500" b="1" dirty="0"/>
              <a:t> </a:t>
            </a:r>
            <a:r>
              <a:rPr lang="el-GR" sz="1500" b="1" dirty="0"/>
              <a:t>Εξηκία.</a:t>
            </a:r>
          </a:p>
        </p:txBody>
      </p:sp>
      <p:pic>
        <p:nvPicPr>
          <p:cNvPr id="11" name="Picture 10" descr="Exekias.6a.gif"/>
          <p:cNvPicPr>
            <a:picLocks noChangeAspect="1"/>
          </p:cNvPicPr>
          <p:nvPr/>
        </p:nvPicPr>
        <p:blipFill>
          <a:blip r:embed="rId4"/>
          <a:srcRect l="1200" r="3406"/>
          <a:stretch>
            <a:fillRect/>
          </a:stretch>
        </p:blipFill>
        <p:spPr>
          <a:xfrm>
            <a:off x="8340166" y="2292244"/>
            <a:ext cx="2518165" cy="4266917"/>
          </a:xfrm>
          <a:prstGeom prst="rect">
            <a:avLst/>
          </a:prstGeom>
        </p:spPr>
      </p:pic>
      <p:sp>
        <p:nvSpPr>
          <p:cNvPr id="8" name="TextBox 7">
            <a:extLst>
              <a:ext uri="{FF2B5EF4-FFF2-40B4-BE49-F238E27FC236}">
                <a16:creationId xmlns:a16="http://schemas.microsoft.com/office/drawing/2014/main" id="{F98C4A93-0808-495E-BE7D-662938B9CC31}"/>
              </a:ext>
            </a:extLst>
          </p:cNvPr>
          <p:cNvSpPr txBox="1"/>
          <p:nvPr/>
        </p:nvSpPr>
        <p:spPr>
          <a:xfrm>
            <a:off x="1370082" y="4776463"/>
            <a:ext cx="5010583" cy="1131079"/>
          </a:xfrm>
          <a:prstGeom prst="rect">
            <a:avLst/>
          </a:prstGeom>
          <a:noFill/>
        </p:spPr>
        <p:txBody>
          <a:bodyPr wrap="square">
            <a:spAutoFit/>
          </a:bodyPr>
          <a:lstStyle/>
          <a:p>
            <a:pPr algn="ctr"/>
            <a:r>
              <a:rPr lang="el-GR" sz="1350" dirty="0"/>
              <a:t>Ο Αχιλλέας και ο Αίας παίζουν πεντάγραμμα. </a:t>
            </a:r>
          </a:p>
          <a:p>
            <a:pPr algn="ctr"/>
            <a:r>
              <a:rPr lang="el-GR" sz="1350" dirty="0"/>
              <a:t>Οι ήρωες, είναι αφοσιωμένοι στο παιχνίδι τους. </a:t>
            </a:r>
          </a:p>
          <a:p>
            <a:pPr algn="ctr"/>
            <a:r>
              <a:rPr lang="el-GR" sz="1350" dirty="0"/>
              <a:t>Έτσι, δεν έχουν αντιληφθεί την επίθεση των Τρώων. </a:t>
            </a:r>
          </a:p>
          <a:p>
            <a:pPr algn="ctr"/>
            <a:r>
              <a:rPr lang="el-GR" sz="1350" dirty="0"/>
              <a:t>Την τελευταία στιγμή τους ειδοποίησε η θεά Αθηνά και κατόρθωσαν </a:t>
            </a:r>
          </a:p>
          <a:p>
            <a:pPr algn="ctr"/>
            <a:r>
              <a:rPr lang="el-GR" sz="1350" dirty="0"/>
              <a:t>να αποκρούσουν την επίθεση. </a:t>
            </a:r>
          </a:p>
        </p:txBody>
      </p:sp>
      <p:sp>
        <p:nvSpPr>
          <p:cNvPr id="10" name="TextBox 9">
            <a:extLst>
              <a:ext uri="{FF2B5EF4-FFF2-40B4-BE49-F238E27FC236}">
                <a16:creationId xmlns:a16="http://schemas.microsoft.com/office/drawing/2014/main" id="{025CCF0C-BB75-4F25-9296-3C16894D50CF}"/>
              </a:ext>
            </a:extLst>
          </p:cNvPr>
          <p:cNvSpPr txBox="1"/>
          <p:nvPr/>
        </p:nvSpPr>
        <p:spPr>
          <a:xfrm>
            <a:off x="9016694" y="1788182"/>
            <a:ext cx="1200150" cy="276999"/>
          </a:xfrm>
          <a:prstGeom prst="rect">
            <a:avLst/>
          </a:prstGeom>
          <a:noFill/>
        </p:spPr>
        <p:txBody>
          <a:bodyPr wrap="square">
            <a:spAutoFit/>
          </a:bodyPr>
          <a:lstStyle/>
          <a:p>
            <a:r>
              <a:rPr lang="el-GR" sz="1200" dirty="0"/>
              <a:t>540-530 π.Χ.</a:t>
            </a:r>
          </a:p>
        </p:txBody>
      </p:sp>
      <p:sp>
        <p:nvSpPr>
          <p:cNvPr id="3" name="TextBox 2">
            <a:extLst>
              <a:ext uri="{FF2B5EF4-FFF2-40B4-BE49-F238E27FC236}">
                <a16:creationId xmlns:a16="http://schemas.microsoft.com/office/drawing/2014/main" id="{8765D715-F931-615E-B5F3-A6A32D0FE7CD}"/>
              </a:ext>
            </a:extLst>
          </p:cNvPr>
          <p:cNvSpPr txBox="1"/>
          <p:nvPr/>
        </p:nvSpPr>
        <p:spPr>
          <a:xfrm>
            <a:off x="2278958" y="1286321"/>
            <a:ext cx="3192829" cy="300082"/>
          </a:xfrm>
          <a:prstGeom prst="rect">
            <a:avLst/>
          </a:prstGeom>
          <a:noFill/>
        </p:spPr>
        <p:txBody>
          <a:bodyPr wrap="square">
            <a:spAutoFit/>
          </a:bodyPr>
          <a:lstStyle/>
          <a:p>
            <a:pPr algn="ctr"/>
            <a:r>
              <a:rPr lang="el-GR" sz="1350" dirty="0"/>
              <a:t>Λεπτομέρεια…</a:t>
            </a:r>
          </a:p>
        </p:txBody>
      </p:sp>
      <p:sp>
        <p:nvSpPr>
          <p:cNvPr id="5" name="TextBox 4">
            <a:extLst>
              <a:ext uri="{FF2B5EF4-FFF2-40B4-BE49-F238E27FC236}">
                <a16:creationId xmlns:a16="http://schemas.microsoft.com/office/drawing/2014/main" id="{2D6FDD25-B7CF-3E89-3D7A-754E26776AB8}"/>
              </a:ext>
            </a:extLst>
          </p:cNvPr>
          <p:cNvSpPr txBox="1"/>
          <p:nvPr/>
        </p:nvSpPr>
        <p:spPr>
          <a:xfrm>
            <a:off x="2442768" y="763286"/>
            <a:ext cx="3235996" cy="400110"/>
          </a:xfrm>
          <a:prstGeom prst="rect">
            <a:avLst/>
          </a:prstGeom>
          <a:noFill/>
        </p:spPr>
        <p:txBody>
          <a:bodyPr wrap="square">
            <a:spAutoFit/>
          </a:bodyPr>
          <a:lstStyle/>
          <a:p>
            <a:r>
              <a:rPr lang="el-GR" sz="2000" b="1" dirty="0"/>
              <a:t>Μελανόμορφος ρυθμός </a:t>
            </a:r>
            <a:endParaRPr lang="el-GR" sz="2000" dirty="0"/>
          </a:p>
        </p:txBody>
      </p:sp>
    </p:spTree>
    <p:extLst>
      <p:ext uri="{BB962C8B-B14F-4D97-AF65-F5344CB8AC3E}">
        <p14:creationId xmlns:p14="http://schemas.microsoft.com/office/powerpoint/2010/main" val="320326462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ΠΕΝΤΕΛΙΚΟ – ΙΚΤΙΝΟΣ ΕΛΛΑΣ Α.Ε.">
            <a:extLst>
              <a:ext uri="{FF2B5EF4-FFF2-40B4-BE49-F238E27FC236}">
                <a16:creationId xmlns:a16="http://schemas.microsoft.com/office/drawing/2014/main" id="{A83280B8-50EC-FD52-2369-1BB3785BEC5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http://image.slidesharecdn.com/001-141105121622-conversion-gate02/95/-21-638.jpg?cb=1415189885"/>
          <p:cNvPicPr>
            <a:picLocks noChangeAspect="1" noChangeArrowheads="1"/>
          </p:cNvPicPr>
          <p:nvPr/>
        </p:nvPicPr>
        <p:blipFill>
          <a:blip r:embed="rId4">
            <a:lum contrast="20000"/>
          </a:blip>
          <a:srcRect l="4653"/>
          <a:stretch>
            <a:fillRect/>
          </a:stretch>
        </p:blipFill>
        <p:spPr bwMode="auto">
          <a:xfrm>
            <a:off x="5815193" y="823667"/>
            <a:ext cx="4306030" cy="3390607"/>
          </a:xfrm>
          <a:prstGeom prst="rect">
            <a:avLst/>
          </a:prstGeom>
          <a:ln>
            <a:noFill/>
          </a:ln>
          <a:effectLst>
            <a:softEdge rad="112500"/>
          </a:effectLst>
        </p:spPr>
      </p:pic>
      <p:sp>
        <p:nvSpPr>
          <p:cNvPr id="3" name="Text Placeholder 2"/>
          <p:cNvSpPr>
            <a:spLocks noGrp="1"/>
          </p:cNvSpPr>
          <p:nvPr>
            <p:ph type="body" idx="1"/>
          </p:nvPr>
        </p:nvSpPr>
        <p:spPr>
          <a:xfrm>
            <a:off x="746539" y="3851166"/>
            <a:ext cx="10698921" cy="2373550"/>
          </a:xfrm>
        </p:spPr>
        <p:txBody>
          <a:bodyPr>
            <a:noAutofit/>
          </a:bodyPr>
          <a:lstStyle/>
          <a:p>
            <a:r>
              <a:rPr lang="el-GR" b="1" dirty="0">
                <a:solidFill>
                  <a:schemeClr val="tx1"/>
                </a:solidFill>
              </a:rPr>
              <a:t>Δίγλωσσα αγγεία</a:t>
            </a:r>
          </a:p>
          <a:p>
            <a:endParaRPr lang="el-GR" sz="2000" b="1" dirty="0">
              <a:solidFill>
                <a:schemeClr val="tx1"/>
              </a:solidFill>
            </a:endParaRPr>
          </a:p>
          <a:p>
            <a:r>
              <a:rPr lang="el-GR" sz="2000" dirty="0">
                <a:solidFill>
                  <a:schemeClr val="tx1"/>
                </a:solidFill>
              </a:rPr>
              <a:t>Από το Ζωγράφο Ανδοκίδη, στο εργαστήριό του Εξηκία δημιουργήθηκε ο ερυθρόμορφος ρυθμός. </a:t>
            </a:r>
          </a:p>
          <a:p>
            <a:r>
              <a:rPr lang="el-GR" sz="2000" dirty="0">
                <a:solidFill>
                  <a:schemeClr val="tx1"/>
                </a:solidFill>
              </a:rPr>
              <a:t>Τα πρώτα αγγεία, φέρουν μελανόμορφη παράσταση από τη μία πλευρά και ερυθρόμορφη                     από την άλλη, γνωστά με την ονομασία </a:t>
            </a:r>
            <a:r>
              <a:rPr lang="el-GR" sz="2000" u="sng" dirty="0">
                <a:solidFill>
                  <a:schemeClr val="tx1"/>
                </a:solidFill>
              </a:rPr>
              <a:t>δίγλωσσα</a:t>
            </a:r>
            <a:r>
              <a:rPr lang="el-GR" sz="2000" dirty="0">
                <a:solidFill>
                  <a:schemeClr val="tx1"/>
                </a:solidFill>
              </a:rPr>
              <a:t>. </a:t>
            </a:r>
          </a:p>
        </p:txBody>
      </p:sp>
      <p:sp>
        <p:nvSpPr>
          <p:cNvPr id="5" name="Rectangle 4"/>
          <p:cNvSpPr/>
          <p:nvPr/>
        </p:nvSpPr>
        <p:spPr>
          <a:xfrm>
            <a:off x="818708" y="1488027"/>
            <a:ext cx="4678326" cy="1477328"/>
          </a:xfrm>
          <a:prstGeom prst="rect">
            <a:avLst/>
          </a:prstGeom>
        </p:spPr>
        <p:txBody>
          <a:bodyPr wrap="square">
            <a:spAutoFit/>
          </a:bodyPr>
          <a:lstStyle/>
          <a:p>
            <a:pPr algn="ctr"/>
            <a:r>
              <a:rPr lang="el-GR" dirty="0"/>
              <a:t>Η θεματολογία των αγγείων </a:t>
            </a:r>
          </a:p>
          <a:p>
            <a:pPr algn="ctr"/>
            <a:r>
              <a:rPr lang="el-GR" dirty="0"/>
              <a:t> επεκτείνεται σε σκηνές της καθημερινής ζωής.</a:t>
            </a:r>
          </a:p>
          <a:p>
            <a:pPr algn="ctr"/>
            <a:endParaRPr lang="el-GR" dirty="0"/>
          </a:p>
          <a:p>
            <a:pPr algn="ctr"/>
            <a:r>
              <a:rPr lang="el-GR" dirty="0"/>
              <a:t>Αττικός δίγλωσος αμφορέας </a:t>
            </a:r>
          </a:p>
          <a:p>
            <a:pPr algn="ctr"/>
            <a:r>
              <a:rPr lang="el-GR" dirty="0"/>
              <a:t>(515 π.Χ ) του Ανδοκίδη</a:t>
            </a:r>
          </a:p>
        </p:txBody>
      </p:sp>
      <p:cxnSp>
        <p:nvCxnSpPr>
          <p:cNvPr id="6" name="Ευθύγραμμο βέλος σύνδεσης 5">
            <a:extLst>
              <a:ext uri="{FF2B5EF4-FFF2-40B4-BE49-F238E27FC236}">
                <a16:creationId xmlns:a16="http://schemas.microsoft.com/office/drawing/2014/main" id="{E810D6EA-DC69-4B5F-867D-076D7F9A420E}"/>
              </a:ext>
            </a:extLst>
          </p:cNvPr>
          <p:cNvCxnSpPr/>
          <p:nvPr/>
        </p:nvCxnSpPr>
        <p:spPr>
          <a:xfrm flipV="1">
            <a:off x="5414910" y="2950996"/>
            <a:ext cx="504056" cy="136815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8" name="Ευθύγραμμο βέλος σύνδεσης 7">
            <a:extLst>
              <a:ext uri="{FF2B5EF4-FFF2-40B4-BE49-F238E27FC236}">
                <a16:creationId xmlns:a16="http://schemas.microsoft.com/office/drawing/2014/main" id="{5A1905D8-AEF2-4155-B2DF-B0C94AD336D0}"/>
              </a:ext>
            </a:extLst>
          </p:cNvPr>
          <p:cNvCxnSpPr>
            <a:cxnSpLocks/>
          </p:cNvCxnSpPr>
          <p:nvPr/>
        </p:nvCxnSpPr>
        <p:spPr>
          <a:xfrm flipV="1">
            <a:off x="5414910" y="2789448"/>
            <a:ext cx="2553298" cy="151996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5355868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ΠΕΝΤΕΛΙΚΟ – ΙΚΤΙΝΟΣ ΕΛΛΑΣ Α.Ε.">
            <a:extLst>
              <a:ext uri="{FF2B5EF4-FFF2-40B4-BE49-F238E27FC236}">
                <a16:creationId xmlns:a16="http://schemas.microsoft.com/office/drawing/2014/main" id="{9B0AD55B-299C-984F-FB29-358A54ECA45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841" y="0"/>
            <a:ext cx="12276841" cy="685800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EF4C9943-5E8F-4011-BE8D-3FA8E2B978B8}"/>
              </a:ext>
            </a:extLst>
          </p:cNvPr>
          <p:cNvSpPr txBox="1"/>
          <p:nvPr/>
        </p:nvSpPr>
        <p:spPr>
          <a:xfrm>
            <a:off x="3508407" y="2215498"/>
            <a:ext cx="8389088" cy="2416046"/>
          </a:xfrm>
          <a:prstGeom prst="rect">
            <a:avLst/>
          </a:prstGeom>
          <a:noFill/>
        </p:spPr>
        <p:txBody>
          <a:bodyPr wrap="square">
            <a:spAutoFit/>
          </a:bodyPr>
          <a:lstStyle/>
          <a:p>
            <a:r>
              <a:rPr lang="el-GR" sz="2400" b="1" dirty="0"/>
              <a:t>Ερυθρόμορφος ρυθμός</a:t>
            </a:r>
          </a:p>
          <a:p>
            <a:endParaRPr lang="el-GR" sz="1350" b="1" dirty="0"/>
          </a:p>
          <a:p>
            <a:endParaRPr lang="el-GR" sz="1350" b="1" dirty="0"/>
          </a:p>
          <a:p>
            <a:r>
              <a:rPr lang="el-GR" sz="2000" dirty="0"/>
              <a:t>Στα </a:t>
            </a:r>
            <a:r>
              <a:rPr lang="el-GR" sz="2000" b="1" dirty="0"/>
              <a:t>ερυθρόμορφα αγγεία οι μορφές, </a:t>
            </a:r>
            <a:r>
              <a:rPr lang="el-GR" sz="2000" dirty="0"/>
              <a:t>σε αντίθεση με τα μελανόμορφα αγγεία,  </a:t>
            </a:r>
            <a:r>
              <a:rPr lang="el-GR" sz="2000" b="1" dirty="0"/>
              <a:t>κρατάνε το χρώμα του πηλού ενώ το υπόλοιπο αγγείο είναι μαύρο</a:t>
            </a:r>
            <a:r>
              <a:rPr lang="el-GR" sz="2000" dirty="0"/>
              <a:t>, δηλαδή παίρνει την στιλπνή μαύρη υφή. </a:t>
            </a:r>
          </a:p>
          <a:p>
            <a:r>
              <a:rPr lang="el-GR" sz="2000" dirty="0"/>
              <a:t>Αποκτάει με αυτό τον τρόπο η μορφή περισσότερο βάθος </a:t>
            </a:r>
          </a:p>
          <a:p>
            <a:r>
              <a:rPr lang="el-GR" sz="2000" dirty="0"/>
              <a:t>και βοηθάει στην καλλιέργεια του σχεδίου. </a:t>
            </a:r>
          </a:p>
        </p:txBody>
      </p:sp>
      <p:pic>
        <p:nvPicPr>
          <p:cNvPr id="10" name="Picture 41" descr="kadmos,2a.jpg">
            <a:extLst>
              <a:ext uri="{FF2B5EF4-FFF2-40B4-BE49-F238E27FC236}">
                <a16:creationId xmlns:a16="http://schemas.microsoft.com/office/drawing/2014/main" id="{D2547658-F368-443A-809E-A06CBF83A8DA}"/>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20000" contrast="-40000"/>
                    </a14:imgEffect>
                  </a14:imgLayer>
                </a14:imgProps>
              </a:ext>
            </a:extLst>
          </a:blip>
          <a:srcRect l="6452" t="2875" r="3226" b="1739"/>
          <a:stretch>
            <a:fillRect/>
          </a:stretch>
        </p:blipFill>
        <p:spPr>
          <a:xfrm rot="21421076">
            <a:off x="378447" y="1772411"/>
            <a:ext cx="2886868" cy="3302220"/>
          </a:xfrm>
          <a:prstGeom prst="rect">
            <a:avLst/>
          </a:prstGeom>
        </p:spPr>
      </p:pic>
    </p:spTree>
    <p:extLst>
      <p:ext uri="{BB962C8B-B14F-4D97-AF65-F5344CB8AC3E}">
        <p14:creationId xmlns:p14="http://schemas.microsoft.com/office/powerpoint/2010/main" val="323384130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2" descr="ΠΕΝΤΕΛΙΚΟ – ΙΚΤΙΝΟΣ ΕΛΛΑΣ Α.Ε.">
            <a:extLst>
              <a:ext uri="{FF2B5EF4-FFF2-40B4-BE49-F238E27FC236}">
                <a16:creationId xmlns:a16="http://schemas.microsoft.com/office/drawing/2014/main" id="{CA0C51B8-7CF4-C65A-8886-7EA81B144B4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724" y="0"/>
            <a:ext cx="12282724"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Placeholder 4" descr="grypas.jpg"/>
          <p:cNvPicPr>
            <a:picLocks noChangeAspect="1"/>
          </p:cNvPicPr>
          <p:nvPr/>
        </p:nvPicPr>
        <p:blipFill>
          <a:blip r:embed="rId3" cstate="print"/>
          <a:srcRect l="4575" r="4575"/>
          <a:stretch>
            <a:fillRect/>
          </a:stretch>
        </p:blipFill>
        <p:spPr>
          <a:xfrm>
            <a:off x="9788113" y="1462318"/>
            <a:ext cx="1545568" cy="1159175"/>
          </a:xfrm>
          <a:prstGeom prst="rect">
            <a:avLst/>
          </a:prstGeom>
          <a:noFill/>
          <a:ln w="50800" cap="sq">
            <a:solidFill>
              <a:schemeClr val="tx1"/>
            </a:solidFill>
            <a:miter lim="800000"/>
          </a:ln>
          <a:effectLst>
            <a:outerShdw blurRad="76200" dist="50800" dir="13500000" algn="tl" rotWithShape="0">
              <a:schemeClr val="bg1">
                <a:alpha val="80000"/>
              </a:schemeClr>
            </a:outerShdw>
          </a:effectLst>
        </p:spPr>
      </p:pic>
      <p:sp>
        <p:nvSpPr>
          <p:cNvPr id="3" name="Rectangle 2"/>
          <p:cNvSpPr/>
          <p:nvPr/>
        </p:nvSpPr>
        <p:spPr>
          <a:xfrm>
            <a:off x="9669990" y="2807633"/>
            <a:ext cx="1998222" cy="253916"/>
          </a:xfrm>
          <a:prstGeom prst="rect">
            <a:avLst/>
          </a:prstGeom>
        </p:spPr>
        <p:txBody>
          <a:bodyPr wrap="square">
            <a:spAutoFit/>
          </a:bodyPr>
          <a:lstStyle/>
          <a:p>
            <a:pPr algn="ctr"/>
            <a:r>
              <a:rPr lang="el-GR" sz="1050" b="1" dirty="0">
                <a:solidFill>
                  <a:schemeClr val="accent1">
                    <a:lumMod val="50000"/>
                  </a:schemeClr>
                </a:solidFill>
              </a:rPr>
              <a:t>....................ρυθμός- εποχή</a:t>
            </a:r>
            <a:endParaRPr lang="el-GR" sz="1050" b="1" dirty="0"/>
          </a:p>
        </p:txBody>
      </p:sp>
      <p:pic>
        <p:nvPicPr>
          <p:cNvPr id="4" name="Picture 1" descr="vase.jpg"/>
          <p:cNvPicPr>
            <a:picLocks noChangeAspect="1"/>
          </p:cNvPicPr>
          <p:nvPr/>
        </p:nvPicPr>
        <p:blipFill>
          <a:blip r:embed="rId4" cstate="print"/>
          <a:srcRect t="2063" b="967"/>
          <a:stretch>
            <a:fillRect/>
          </a:stretch>
        </p:blipFill>
        <p:spPr>
          <a:xfrm>
            <a:off x="7466008" y="1602361"/>
            <a:ext cx="1623688" cy="2241580"/>
          </a:xfrm>
          <a:prstGeom prst="rect">
            <a:avLst/>
          </a:prstGeom>
        </p:spPr>
      </p:pic>
      <p:sp>
        <p:nvSpPr>
          <p:cNvPr id="5" name="4 - Ορθογώνιο"/>
          <p:cNvSpPr/>
          <p:nvPr/>
        </p:nvSpPr>
        <p:spPr>
          <a:xfrm>
            <a:off x="7412871" y="3979704"/>
            <a:ext cx="1729962" cy="253916"/>
          </a:xfrm>
          <a:prstGeom prst="rect">
            <a:avLst/>
          </a:prstGeom>
        </p:spPr>
        <p:txBody>
          <a:bodyPr wrap="none">
            <a:spAutoFit/>
          </a:bodyPr>
          <a:lstStyle/>
          <a:p>
            <a:pPr algn="ctr"/>
            <a:r>
              <a:rPr lang="el-GR" sz="1050" b="1" dirty="0">
                <a:solidFill>
                  <a:schemeClr val="accent1">
                    <a:lumMod val="50000"/>
                  </a:schemeClr>
                </a:solidFill>
              </a:rPr>
              <a:t>....................ρυθμός- εποχή</a:t>
            </a:r>
            <a:endParaRPr lang="el-GR" sz="1050" b="1" dirty="0"/>
          </a:p>
        </p:txBody>
      </p:sp>
      <p:pic>
        <p:nvPicPr>
          <p:cNvPr id="6" name="Picture 4" descr="Panathinaikoi.gif"/>
          <p:cNvPicPr>
            <a:picLocks noChangeAspect="1"/>
          </p:cNvPicPr>
          <p:nvPr/>
        </p:nvPicPr>
        <p:blipFill>
          <a:blip r:embed="rId5" cstate="print"/>
          <a:srcRect l="50781" t="35137" r="23437" b="18768"/>
          <a:stretch>
            <a:fillRect/>
          </a:stretch>
        </p:blipFill>
        <p:spPr>
          <a:xfrm>
            <a:off x="9543876" y="3492126"/>
            <a:ext cx="1998222" cy="1688142"/>
          </a:xfrm>
          <a:prstGeom prst="rect">
            <a:avLst/>
          </a:prstGeom>
        </p:spPr>
      </p:pic>
      <p:sp>
        <p:nvSpPr>
          <p:cNvPr id="7" name="6 - Ορθογώνιο"/>
          <p:cNvSpPr/>
          <p:nvPr/>
        </p:nvSpPr>
        <p:spPr>
          <a:xfrm>
            <a:off x="9938250" y="5404396"/>
            <a:ext cx="1729962" cy="253916"/>
          </a:xfrm>
          <a:prstGeom prst="rect">
            <a:avLst/>
          </a:prstGeom>
        </p:spPr>
        <p:txBody>
          <a:bodyPr wrap="none">
            <a:spAutoFit/>
          </a:bodyPr>
          <a:lstStyle/>
          <a:p>
            <a:pPr algn="ctr"/>
            <a:r>
              <a:rPr lang="el-GR" sz="1050" b="1" dirty="0">
                <a:solidFill>
                  <a:schemeClr val="accent1">
                    <a:lumMod val="50000"/>
                  </a:schemeClr>
                </a:solidFill>
              </a:rPr>
              <a:t>....................ρυθμός- εποχή</a:t>
            </a:r>
            <a:endParaRPr lang="el-GR" sz="1050" b="1" dirty="0"/>
          </a:p>
        </p:txBody>
      </p:sp>
      <p:pic>
        <p:nvPicPr>
          <p:cNvPr id="8" name="Picture Placeholder 4" descr="ΕΡΥΘΡΟΜΟΡΦΑ ΑΓΓΕΙΑ.jpg"/>
          <p:cNvPicPr>
            <a:picLocks noChangeAspect="1"/>
          </p:cNvPicPr>
          <p:nvPr/>
        </p:nvPicPr>
        <p:blipFill>
          <a:blip r:embed="rId6" cstate="print">
            <a:lum contrast="20000"/>
          </a:blip>
          <a:srcRect t="19771" r="4615" b="19771"/>
          <a:stretch>
            <a:fillRect/>
          </a:stretch>
        </p:blipFill>
        <p:spPr>
          <a:xfrm rot="21344364">
            <a:off x="1136746" y="4228990"/>
            <a:ext cx="1772623" cy="1393799"/>
          </a:xfrm>
          <a:prstGeom prst="rect">
            <a:avLst/>
          </a:prstGeom>
        </p:spPr>
      </p:pic>
      <p:sp>
        <p:nvSpPr>
          <p:cNvPr id="9" name="8 - Ορθογώνιο"/>
          <p:cNvSpPr/>
          <p:nvPr/>
        </p:nvSpPr>
        <p:spPr>
          <a:xfrm>
            <a:off x="146512" y="1036923"/>
            <a:ext cx="6295999" cy="2646878"/>
          </a:xfrm>
          <a:prstGeom prst="rect">
            <a:avLst/>
          </a:prstGeom>
        </p:spPr>
        <p:txBody>
          <a:bodyPr wrap="square">
            <a:spAutoFit/>
          </a:bodyPr>
          <a:lstStyle/>
          <a:p>
            <a:pPr algn="ctr"/>
            <a:r>
              <a:rPr lang="el-GR" sz="2000" b="1" u="sng" dirty="0"/>
              <a:t>Εργασίες για το λεύκωμα</a:t>
            </a:r>
            <a:r>
              <a:rPr lang="en-US" sz="2000" b="1" u="sng" dirty="0">
                <a:latin typeface="Old English Text MT" pitchFamily="66" charset="0"/>
              </a:rPr>
              <a:t>:</a:t>
            </a:r>
            <a:endParaRPr lang="el-GR" sz="2000" b="1" u="sng" dirty="0">
              <a:latin typeface="Old English Text MT" pitchFamily="66" charset="0"/>
            </a:endParaRPr>
          </a:p>
          <a:p>
            <a:pPr algn="ctr"/>
            <a:endParaRPr lang="el-GR" sz="2000" b="1" dirty="0"/>
          </a:p>
          <a:p>
            <a:pPr marL="285750" indent="-285750" algn="ctr">
              <a:buFont typeface="Arial" panose="020B0604020202020204" pitchFamily="34" charset="0"/>
              <a:buChar char="•"/>
            </a:pPr>
            <a:r>
              <a:rPr lang="el-GR" sz="1400" b="1" dirty="0"/>
              <a:t>Η ΑΡΧΑΙΑ ΕΛΛΗΝΙΚΗ ΑΓΓΕΙΟΓΡΑΦΙΑ ΑΝΑΠΑΡΙΣΤΑ ΣΚΗΝΕΣ ΑΠΟ ΤΗ ΜΥΘΟΛΟΓΙΑ ΑΛΛΑ ΚΑΙ ΤΗΝ ΚΑΘΗΜΕΡΙΝΗ ΖΩΗ ΤΩΝ ΑΡΧΑΙΩΝ ΕΛΛΗΝΩΝ.</a:t>
            </a:r>
          </a:p>
          <a:p>
            <a:pPr marL="285750" indent="-285750" algn="ctr">
              <a:buFont typeface="Arial" panose="020B0604020202020204" pitchFamily="34" charset="0"/>
              <a:buChar char="•"/>
            </a:pPr>
            <a:endParaRPr lang="el-GR" sz="1400" b="1" dirty="0"/>
          </a:p>
          <a:p>
            <a:pPr algn="ctr"/>
            <a:r>
              <a:rPr lang="el-GR" sz="1400" b="1" dirty="0"/>
              <a:t> ΕΙΚΟΝΟΓΡΑΦΗΣΕ ΕΝΑ ΕΡΥΘΡΟΜΟΡΦΟ ΑΓΓΕΙΟ ΜΕ ΘΕΜΑ</a:t>
            </a:r>
            <a:r>
              <a:rPr lang="en-US" sz="1400" b="1" dirty="0">
                <a:latin typeface="Old English Text MT" pitchFamily="66" charset="0"/>
              </a:rPr>
              <a:t>:</a:t>
            </a:r>
            <a:r>
              <a:rPr lang="el-GR" sz="1400" b="1" dirty="0"/>
              <a:t> </a:t>
            </a:r>
          </a:p>
          <a:p>
            <a:pPr algn="ctr"/>
            <a:r>
              <a:rPr lang="el-GR" sz="1400" b="1" dirty="0"/>
              <a:t> ΜΙΑ ΚΑΘΗΜΕΡΙΝΗ ΣΚΗΝΗ ΣΤΟ ΣΠΙΤΙ. </a:t>
            </a:r>
          </a:p>
          <a:p>
            <a:pPr algn="ctr"/>
            <a:endParaRPr lang="el-GR" sz="1400" b="1" dirty="0"/>
          </a:p>
          <a:p>
            <a:pPr algn="ctr"/>
            <a:r>
              <a:rPr lang="el-GR" sz="1400" b="1" dirty="0"/>
              <a:t>**«στυλιζάρισε»  με ψηφιακά μέσα, μία εικόνα που θα τραβήξεις από την καθημερινότητά σου και προσάρμοσέ τη – επεξεργάσου τη φωτογραφία στην επιφάνεια ενός αγγείου. </a:t>
            </a:r>
          </a:p>
        </p:txBody>
      </p:sp>
      <p:sp>
        <p:nvSpPr>
          <p:cNvPr id="10" name="9 - Ορθογώνιο"/>
          <p:cNvSpPr/>
          <p:nvPr/>
        </p:nvSpPr>
        <p:spPr>
          <a:xfrm rot="221449">
            <a:off x="4144437" y="3930711"/>
            <a:ext cx="1269386" cy="276999"/>
          </a:xfrm>
          <a:prstGeom prst="rect">
            <a:avLst/>
          </a:prstGeom>
        </p:spPr>
        <p:txBody>
          <a:bodyPr wrap="none">
            <a:prstTxWarp prst="textArchUp">
              <a:avLst/>
            </a:prstTxWarp>
            <a:spAutoFit/>
          </a:bodyPr>
          <a:lstStyle/>
          <a:p>
            <a:r>
              <a:rPr lang="el-GR" sz="1200" b="1" dirty="0"/>
              <a:t>Καλή επιτυχία! </a:t>
            </a:r>
            <a:endParaRPr lang="el-GR" sz="1200" dirty="0"/>
          </a:p>
        </p:txBody>
      </p:sp>
      <p:pic>
        <p:nvPicPr>
          <p:cNvPr id="11" name="Picture 2" descr="http://www.gargalianoi.com/wp-content/uploads/2015/03/ae2.jpg"/>
          <p:cNvPicPr>
            <a:picLocks noChangeAspect="1" noChangeArrowheads="1"/>
          </p:cNvPicPr>
          <p:nvPr/>
        </p:nvPicPr>
        <p:blipFill>
          <a:blip r:embed="rId7" cstate="print"/>
          <a:srcRect/>
          <a:stretch>
            <a:fillRect/>
          </a:stretch>
        </p:blipFill>
        <p:spPr bwMode="auto">
          <a:xfrm>
            <a:off x="3294512" y="4249777"/>
            <a:ext cx="2756126" cy="1352225"/>
          </a:xfrm>
          <a:prstGeom prst="rect">
            <a:avLst/>
          </a:prstGeom>
          <a:noFill/>
        </p:spPr>
      </p:pic>
      <p:sp>
        <p:nvSpPr>
          <p:cNvPr id="12" name="11 - Ορθογώνιο"/>
          <p:cNvSpPr/>
          <p:nvPr/>
        </p:nvSpPr>
        <p:spPr>
          <a:xfrm>
            <a:off x="767010" y="6274705"/>
            <a:ext cx="2157963" cy="300082"/>
          </a:xfrm>
          <a:prstGeom prst="rect">
            <a:avLst/>
          </a:prstGeom>
        </p:spPr>
        <p:txBody>
          <a:bodyPr wrap="none">
            <a:spAutoFit/>
          </a:bodyPr>
          <a:lstStyle/>
          <a:p>
            <a:r>
              <a:rPr lang="el-GR" sz="900" b="1" dirty="0"/>
              <a:t>Εισήγηση εργασίας</a:t>
            </a:r>
            <a:r>
              <a:rPr lang="en-US" sz="900" b="1" dirty="0">
                <a:latin typeface="Old English Text MT" pitchFamily="66" charset="0"/>
              </a:rPr>
              <a:t>: </a:t>
            </a:r>
            <a:r>
              <a:rPr lang="el-GR" sz="900" b="1" dirty="0"/>
              <a:t>Γελαδά Μαργαρίτα</a:t>
            </a:r>
            <a:r>
              <a:rPr lang="el-GR" sz="1350" b="1" dirty="0"/>
              <a:t> </a:t>
            </a:r>
            <a:endParaRPr lang="el-GR" sz="1350" dirty="0"/>
          </a:p>
        </p:txBody>
      </p:sp>
      <p:sp>
        <p:nvSpPr>
          <p:cNvPr id="13" name="12 - Ορθογώνιο"/>
          <p:cNvSpPr/>
          <p:nvPr/>
        </p:nvSpPr>
        <p:spPr>
          <a:xfrm>
            <a:off x="7528332" y="1316179"/>
            <a:ext cx="1459053" cy="253916"/>
          </a:xfrm>
          <a:prstGeom prst="rect">
            <a:avLst/>
          </a:prstGeom>
        </p:spPr>
        <p:txBody>
          <a:bodyPr wrap="none">
            <a:spAutoFit/>
          </a:bodyPr>
          <a:lstStyle/>
          <a:p>
            <a:pPr algn="ctr"/>
            <a:r>
              <a:rPr lang="el-GR" sz="1050" b="1" dirty="0"/>
              <a:t>*συμπλήρωσε τα κενά</a:t>
            </a:r>
          </a:p>
        </p:txBody>
      </p:sp>
      <p:cxnSp>
        <p:nvCxnSpPr>
          <p:cNvPr id="17" name="Ευθεία γραμμή σύνδεσης 16">
            <a:extLst>
              <a:ext uri="{FF2B5EF4-FFF2-40B4-BE49-F238E27FC236}">
                <a16:creationId xmlns:a16="http://schemas.microsoft.com/office/drawing/2014/main" id="{31A5D7FB-1C8F-D496-8B31-B283BFDABC11}"/>
              </a:ext>
            </a:extLst>
          </p:cNvPr>
          <p:cNvCxnSpPr/>
          <p:nvPr/>
        </p:nvCxnSpPr>
        <p:spPr>
          <a:xfrm>
            <a:off x="6619402" y="0"/>
            <a:ext cx="45031" cy="6858000"/>
          </a:xfrm>
          <a:prstGeom prst="line">
            <a:avLst/>
          </a:prstGeom>
        </p:spPr>
        <p:style>
          <a:lnRef idx="1">
            <a:schemeClr val="dk1"/>
          </a:lnRef>
          <a:fillRef idx="0">
            <a:schemeClr val="dk1"/>
          </a:fillRef>
          <a:effectRef idx="0">
            <a:schemeClr val="dk1"/>
          </a:effectRef>
          <a:fontRef idx="minor">
            <a:schemeClr val="tx1"/>
          </a:fontRef>
        </p:style>
      </p:cxnSp>
    </p:spTree>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a:extLst>
              <a:ext uri="{FF2B5EF4-FFF2-40B4-BE49-F238E27FC236}">
                <a16:creationId xmlns:a16="http://schemas.microsoft.com/office/drawing/2014/main" id="{0C496704-21CD-CCE0-111B-162A88D35415}"/>
              </a:ext>
            </a:extLst>
          </p:cNvPr>
          <p:cNvPicPr>
            <a:picLocks noChangeAspect="1"/>
          </p:cNvPicPr>
          <p:nvPr/>
        </p:nvPicPr>
        <p:blipFill>
          <a:blip r:embed="rId2"/>
          <a:stretch>
            <a:fillRect/>
          </a:stretch>
        </p:blipFill>
        <p:spPr>
          <a:xfrm>
            <a:off x="0" y="3426"/>
            <a:ext cx="12192000" cy="6851148"/>
          </a:xfrm>
          <a:prstGeom prst="rect">
            <a:avLst/>
          </a:prstGeom>
        </p:spPr>
      </p:pic>
      <p:pic>
        <p:nvPicPr>
          <p:cNvPr id="3" name="Εικόνα 2">
            <a:extLst>
              <a:ext uri="{FF2B5EF4-FFF2-40B4-BE49-F238E27FC236}">
                <a16:creationId xmlns:a16="http://schemas.microsoft.com/office/drawing/2014/main" id="{A09A6E95-0742-AFE1-80B5-A796BAAD5410}"/>
              </a:ext>
            </a:extLst>
          </p:cNvPr>
          <p:cNvPicPr>
            <a:picLocks noChangeAspect="1"/>
          </p:cNvPicPr>
          <p:nvPr/>
        </p:nvPicPr>
        <p:blipFill>
          <a:blip r:embed="rId3"/>
          <a:stretch>
            <a:fillRect/>
          </a:stretch>
        </p:blipFill>
        <p:spPr>
          <a:xfrm>
            <a:off x="1808287" y="2469936"/>
            <a:ext cx="4824536" cy="3723044"/>
          </a:xfrm>
          <a:prstGeom prst="rect">
            <a:avLst/>
          </a:prstGeom>
        </p:spPr>
      </p:pic>
      <p:sp>
        <p:nvSpPr>
          <p:cNvPr id="4" name="TextBox 3">
            <a:extLst>
              <a:ext uri="{FF2B5EF4-FFF2-40B4-BE49-F238E27FC236}">
                <a16:creationId xmlns:a16="http://schemas.microsoft.com/office/drawing/2014/main" id="{A4C20B57-595C-0A67-9163-D5D43AA2CA5F}"/>
              </a:ext>
            </a:extLst>
          </p:cNvPr>
          <p:cNvSpPr txBox="1"/>
          <p:nvPr/>
        </p:nvSpPr>
        <p:spPr>
          <a:xfrm>
            <a:off x="2492363" y="1916832"/>
            <a:ext cx="3456384" cy="369332"/>
          </a:xfrm>
          <a:prstGeom prst="rect">
            <a:avLst/>
          </a:prstGeom>
          <a:noFill/>
        </p:spPr>
        <p:txBody>
          <a:bodyPr wrap="square" rtlCol="0">
            <a:spAutoFit/>
          </a:bodyPr>
          <a:lstStyle/>
          <a:p>
            <a:r>
              <a:rPr lang="el-GR" b="1" dirty="0"/>
              <a:t>Να ξεκαθαρίσουμε όρους όπως</a:t>
            </a:r>
            <a:r>
              <a:rPr lang="en-ZW" b="1" dirty="0"/>
              <a:t>:</a:t>
            </a:r>
            <a:endParaRPr lang="el-GR" b="1" dirty="0"/>
          </a:p>
        </p:txBody>
      </p:sp>
      <p:sp>
        <p:nvSpPr>
          <p:cNvPr id="8" name="TextBox 7">
            <a:extLst>
              <a:ext uri="{FF2B5EF4-FFF2-40B4-BE49-F238E27FC236}">
                <a16:creationId xmlns:a16="http://schemas.microsoft.com/office/drawing/2014/main" id="{A370C3A6-DCC9-1FBA-712B-9CC67769F37C}"/>
              </a:ext>
            </a:extLst>
          </p:cNvPr>
          <p:cNvSpPr txBox="1"/>
          <p:nvPr/>
        </p:nvSpPr>
        <p:spPr>
          <a:xfrm>
            <a:off x="6860384" y="5992925"/>
            <a:ext cx="3700113" cy="400110"/>
          </a:xfrm>
          <a:prstGeom prst="rect">
            <a:avLst/>
          </a:prstGeom>
          <a:noFill/>
        </p:spPr>
        <p:txBody>
          <a:bodyPr wrap="square">
            <a:spAutoFit/>
          </a:bodyPr>
          <a:lstStyle/>
          <a:p>
            <a:r>
              <a:rPr lang="el-GR" sz="1000" b="1" dirty="0">
                <a:solidFill>
                  <a:srgbClr val="080809"/>
                </a:solidFill>
                <a:latin typeface="+mj-lt"/>
              </a:rPr>
              <a:t>Χάλκινο άγαλμα της Αθηνάς στο αρχαιολογικό μουσείο Πειραιά</a:t>
            </a:r>
            <a:br>
              <a:rPr lang="el-GR" sz="1000" b="1" dirty="0">
                <a:latin typeface="+mj-lt"/>
              </a:rPr>
            </a:br>
            <a:endParaRPr lang="el-GR" sz="1000" b="1" dirty="0">
              <a:latin typeface="+mj-lt"/>
            </a:endParaRPr>
          </a:p>
        </p:txBody>
      </p:sp>
      <p:pic>
        <p:nvPicPr>
          <p:cNvPr id="5" name="Εικόνα 4">
            <a:extLst>
              <a:ext uri="{FF2B5EF4-FFF2-40B4-BE49-F238E27FC236}">
                <a16:creationId xmlns:a16="http://schemas.microsoft.com/office/drawing/2014/main" id="{84FB3723-D12C-D45D-2F06-963A6601DC22}"/>
              </a:ext>
            </a:extLst>
          </p:cNvPr>
          <p:cNvPicPr>
            <a:picLocks noChangeAspect="1"/>
          </p:cNvPicPr>
          <p:nvPr/>
        </p:nvPicPr>
        <p:blipFill>
          <a:blip r:embed="rId4"/>
          <a:stretch>
            <a:fillRect/>
          </a:stretch>
        </p:blipFill>
        <p:spPr>
          <a:xfrm>
            <a:off x="6860384" y="385375"/>
            <a:ext cx="3556097" cy="4059793"/>
          </a:xfrm>
          <a:prstGeom prst="rect">
            <a:avLst/>
          </a:prstGeom>
        </p:spPr>
      </p:pic>
      <p:pic>
        <p:nvPicPr>
          <p:cNvPr id="7" name="Εικόνα 6">
            <a:extLst>
              <a:ext uri="{FF2B5EF4-FFF2-40B4-BE49-F238E27FC236}">
                <a16:creationId xmlns:a16="http://schemas.microsoft.com/office/drawing/2014/main" id="{99FF389C-47EB-76AE-25FA-3BB2A0AC1A84}"/>
              </a:ext>
            </a:extLst>
          </p:cNvPr>
          <p:cNvPicPr>
            <a:picLocks noChangeAspect="1"/>
          </p:cNvPicPr>
          <p:nvPr/>
        </p:nvPicPr>
        <p:blipFill>
          <a:blip r:embed="rId5"/>
          <a:stretch>
            <a:fillRect/>
          </a:stretch>
        </p:blipFill>
        <p:spPr>
          <a:xfrm>
            <a:off x="6860384" y="4234699"/>
            <a:ext cx="2331961" cy="1736894"/>
          </a:xfrm>
          <a:prstGeom prst="rect">
            <a:avLst/>
          </a:prstGeom>
        </p:spPr>
      </p:pic>
      <p:sp>
        <p:nvSpPr>
          <p:cNvPr id="10" name="TextBox 9">
            <a:extLst>
              <a:ext uri="{FF2B5EF4-FFF2-40B4-BE49-F238E27FC236}">
                <a16:creationId xmlns:a16="http://schemas.microsoft.com/office/drawing/2014/main" id="{45F15DB5-E662-1732-968A-E501C69C7C1D}"/>
              </a:ext>
            </a:extLst>
          </p:cNvPr>
          <p:cNvSpPr txBox="1"/>
          <p:nvPr/>
        </p:nvSpPr>
        <p:spPr>
          <a:xfrm>
            <a:off x="6960096" y="3140968"/>
            <a:ext cx="1944216" cy="707886"/>
          </a:xfrm>
          <a:prstGeom prst="rect">
            <a:avLst/>
          </a:prstGeom>
          <a:noFill/>
        </p:spPr>
        <p:txBody>
          <a:bodyPr wrap="square">
            <a:spAutoFit/>
          </a:bodyPr>
          <a:lstStyle/>
          <a:p>
            <a:r>
              <a:rPr lang="el-GR" sz="1000" dirty="0">
                <a:solidFill>
                  <a:schemeClr val="bg1"/>
                </a:solidFill>
                <a:latin typeface="+mj-lt"/>
              </a:rPr>
              <a:t>Δρομέας, έργο ρωμαϊκό αντίγραφο πρωτότυπου ελληνικού του 4ου αιώνα π.Χ., Αρχαιολογικό μουσείο Νεάπολης.</a:t>
            </a:r>
          </a:p>
        </p:txBody>
      </p:sp>
    </p:spTree>
    <p:extLst>
      <p:ext uri="{BB962C8B-B14F-4D97-AF65-F5344CB8AC3E}">
        <p14:creationId xmlns:p14="http://schemas.microsoft.com/office/powerpoint/2010/main" val="207825643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Pentelikon White - Ελληνικά Μάρμαρα | Stonetech">
            <a:extLst>
              <a:ext uri="{FF2B5EF4-FFF2-40B4-BE49-F238E27FC236}">
                <a16:creationId xmlns:a16="http://schemas.microsoft.com/office/drawing/2014/main" id="{AA08908C-13E2-A9F0-555E-7A63C173E2BC}"/>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524000" y="0"/>
            <a:ext cx="10668000" cy="6957392"/>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A049FB30-90BD-4FD4-A564-0C8834723140}"/>
              </a:ext>
            </a:extLst>
          </p:cNvPr>
          <p:cNvSpPr txBox="1"/>
          <p:nvPr/>
        </p:nvSpPr>
        <p:spPr>
          <a:xfrm>
            <a:off x="1784489" y="3212976"/>
            <a:ext cx="8623021" cy="3077766"/>
          </a:xfrm>
          <a:prstGeom prst="rect">
            <a:avLst/>
          </a:prstGeom>
          <a:noFill/>
        </p:spPr>
        <p:txBody>
          <a:bodyPr wrap="square">
            <a:spAutoFit/>
          </a:bodyPr>
          <a:lstStyle/>
          <a:p>
            <a:pPr algn="ctr"/>
            <a:r>
              <a:rPr lang="el-GR" sz="1200" dirty="0"/>
              <a:t>(σελ.67-68 του βιβλίου) </a:t>
            </a:r>
            <a:endParaRPr lang="en-US" sz="1200" dirty="0"/>
          </a:p>
          <a:p>
            <a:pPr algn="ctr"/>
            <a:endParaRPr lang="en-US" sz="1200" dirty="0"/>
          </a:p>
          <a:p>
            <a:pPr algn="ctr"/>
            <a:r>
              <a:rPr lang="el-GR" sz="1700" dirty="0"/>
              <a:t>Το 454 π.Χ. το συμμαχικό ταμείο μεταφέρθηκε από τη Δήλο στην Αθήνα, </a:t>
            </a:r>
            <a:endParaRPr lang="en-US" sz="1700" dirty="0"/>
          </a:p>
          <a:p>
            <a:pPr algn="ctr"/>
            <a:r>
              <a:rPr lang="el-GR" sz="1700" dirty="0"/>
              <a:t>η οποία διαχειριζόταν τα οικονομικά ποσά.</a:t>
            </a:r>
          </a:p>
          <a:p>
            <a:pPr algn="ctr"/>
            <a:endParaRPr lang="el-GR" sz="1700" dirty="0"/>
          </a:p>
          <a:p>
            <a:pPr algn="ctr"/>
            <a:r>
              <a:rPr lang="el-GR" sz="1700" dirty="0"/>
              <a:t> Η οικονομική ανάπτυξη της Αθήνας δημιούργησε τις προϋποθέσεις </a:t>
            </a:r>
          </a:p>
          <a:p>
            <a:pPr algn="ctr"/>
            <a:r>
              <a:rPr lang="el-GR" sz="1700" dirty="0"/>
              <a:t>για την ανοικοδόμηση δημόσιων κτιρίων, τα οποία αντικατοπτρίζουν την υπερηφάνεια </a:t>
            </a:r>
          </a:p>
          <a:p>
            <a:pPr algn="ctr"/>
            <a:r>
              <a:rPr lang="el-GR" sz="1700" dirty="0"/>
              <a:t>των κατοίκων και τη θέλησή τους να αφήσουν πολιτισμό. </a:t>
            </a:r>
            <a:endParaRPr lang="en-US" sz="1700" dirty="0"/>
          </a:p>
          <a:p>
            <a:pPr algn="ctr"/>
            <a:endParaRPr lang="el-GR" sz="1700" dirty="0"/>
          </a:p>
          <a:p>
            <a:pPr algn="ctr"/>
            <a:r>
              <a:rPr lang="el-GR" sz="1700" dirty="0"/>
              <a:t>Η Αθήνα του Περικλή έφθασε στο απόγειο της δύναμης και της δόξας της. </a:t>
            </a:r>
          </a:p>
          <a:p>
            <a:pPr algn="ctr"/>
            <a:r>
              <a:rPr lang="el-GR" sz="1700" dirty="0"/>
              <a:t>Συγκέντρωσε μαθηματικούς και σπουδαίους δημιουργούς, με αποτέλεσμα η πόλη </a:t>
            </a:r>
          </a:p>
          <a:p>
            <a:pPr algn="ctr"/>
            <a:r>
              <a:rPr lang="el-GR" sz="1700" dirty="0"/>
              <a:t>να αναδειχθεί σε πνευματικό κέντρο των γραμμάτων και των τεχνών.</a:t>
            </a:r>
          </a:p>
        </p:txBody>
      </p:sp>
      <p:sp>
        <p:nvSpPr>
          <p:cNvPr id="8" name="TextBox 7">
            <a:extLst>
              <a:ext uri="{FF2B5EF4-FFF2-40B4-BE49-F238E27FC236}">
                <a16:creationId xmlns:a16="http://schemas.microsoft.com/office/drawing/2014/main" id="{EA9BA555-291A-E39F-BAFF-F40C5E6B6AAB}"/>
              </a:ext>
            </a:extLst>
          </p:cNvPr>
          <p:cNvSpPr txBox="1"/>
          <p:nvPr/>
        </p:nvSpPr>
        <p:spPr>
          <a:xfrm rot="21155006">
            <a:off x="2327230" y="907520"/>
            <a:ext cx="4159682" cy="2123658"/>
          </a:xfrm>
          <a:prstGeom prst="rect">
            <a:avLst/>
          </a:prstGeom>
        </p:spPr>
        <p:style>
          <a:lnRef idx="1">
            <a:schemeClr val="dk1"/>
          </a:lnRef>
          <a:fillRef idx="2">
            <a:schemeClr val="dk1"/>
          </a:fillRef>
          <a:effectRef idx="1">
            <a:schemeClr val="dk1"/>
          </a:effectRef>
          <a:fontRef idx="minor">
            <a:schemeClr val="dk1"/>
          </a:fontRef>
        </p:style>
        <p:txBody>
          <a:bodyPr wrap="square">
            <a:spAutoFit/>
          </a:bodyPr>
          <a:lstStyle/>
          <a:p>
            <a:pPr lvl="0" algn="ctr"/>
            <a:r>
              <a:rPr lang="el-GR" sz="1200" dirty="0">
                <a:latin typeface="+mj-lt"/>
                <a:ea typeface="Verdana" pitchFamily="34" charset="0"/>
                <a:cs typeface="Aharoni" panose="02010803020104030203" pitchFamily="2" charset="-79"/>
              </a:rPr>
              <a:t>Η ΝΙΚΗ ΤΩΝ ΕΛΛΗΝΩΝ ΚΑΤΑ ΤΩΝ ΠΕΡΣΩΝ (</a:t>
            </a:r>
            <a:r>
              <a:rPr lang="el-GR" sz="1200" dirty="0">
                <a:latin typeface="+mj-lt"/>
                <a:cs typeface="Aharoni" panose="02010803020104030203" pitchFamily="2" charset="-79"/>
              </a:rPr>
              <a:t>5ος π. Χ. αιώνας)</a:t>
            </a:r>
            <a:r>
              <a:rPr lang="en-US" sz="1200" dirty="0">
                <a:latin typeface="Aharoni" panose="02010803020104030203" pitchFamily="2" charset="-79"/>
                <a:ea typeface="Verdana" pitchFamily="34" charset="0"/>
                <a:cs typeface="Aharoni" panose="02010803020104030203" pitchFamily="2" charset="-79"/>
              </a:rPr>
              <a:t> </a:t>
            </a:r>
            <a:endParaRPr lang="el-GR" sz="1200" dirty="0">
              <a:latin typeface="+mj-lt"/>
              <a:ea typeface="Verdana" pitchFamily="34" charset="0"/>
              <a:cs typeface="Aharoni" panose="02010803020104030203" pitchFamily="2" charset="-79"/>
            </a:endParaRPr>
          </a:p>
          <a:p>
            <a:pPr lvl="0" algn="ctr"/>
            <a:r>
              <a:rPr lang="el-GR" sz="1200" dirty="0">
                <a:latin typeface="+mj-lt"/>
                <a:ea typeface="Verdana" pitchFamily="34" charset="0"/>
                <a:cs typeface="Aharoni" panose="02010803020104030203" pitchFamily="2" charset="-79"/>
              </a:rPr>
              <a:t> </a:t>
            </a:r>
            <a:endParaRPr lang="en-US" sz="1200" dirty="0">
              <a:latin typeface="+mj-lt"/>
              <a:ea typeface="Verdana" pitchFamily="34" charset="0"/>
              <a:cs typeface="Aharoni" panose="02010803020104030203" pitchFamily="2" charset="-79"/>
            </a:endParaRPr>
          </a:p>
          <a:p>
            <a:pPr lvl="0" algn="ctr"/>
            <a:r>
              <a:rPr lang="el-GR" sz="1200" dirty="0">
                <a:latin typeface="+mj-lt"/>
                <a:ea typeface="Verdana" pitchFamily="34" charset="0"/>
                <a:cs typeface="Aharoni" panose="02010803020104030203" pitchFamily="2" charset="-79"/>
              </a:rPr>
              <a:t>Η ΠΟΛΙΤΙΚΗ ΥΠΕΡΟΧΗ ΤΗΣ ΑΘΗΝΑΣ</a:t>
            </a:r>
            <a:r>
              <a:rPr lang="en-US" sz="1200" dirty="0">
                <a:latin typeface="Aharoni" panose="02010803020104030203" pitchFamily="2" charset="-79"/>
                <a:ea typeface="Verdana" pitchFamily="34" charset="0"/>
                <a:cs typeface="Aharoni" panose="02010803020104030203" pitchFamily="2" charset="-79"/>
              </a:rPr>
              <a:t>,</a:t>
            </a:r>
            <a:r>
              <a:rPr lang="el-GR" sz="1200" dirty="0">
                <a:latin typeface="+mj-lt"/>
                <a:ea typeface="Verdana" pitchFamily="34" charset="0"/>
                <a:cs typeface="Aharoni" panose="02010803020104030203" pitchFamily="2" charset="-79"/>
              </a:rPr>
              <a:t> </a:t>
            </a:r>
            <a:endParaRPr lang="en-US" sz="1200" dirty="0">
              <a:latin typeface="+mj-lt"/>
              <a:ea typeface="Verdana" pitchFamily="34" charset="0"/>
              <a:cs typeface="Aharoni" panose="02010803020104030203" pitchFamily="2" charset="-79"/>
            </a:endParaRPr>
          </a:p>
          <a:p>
            <a:pPr algn="ctr"/>
            <a:r>
              <a:rPr lang="el-GR" sz="1200" dirty="0">
                <a:latin typeface="+mj-lt"/>
                <a:ea typeface="Verdana" pitchFamily="34" charset="0"/>
                <a:cs typeface="Aharoni" panose="02010803020104030203" pitchFamily="2" charset="-79"/>
              </a:rPr>
              <a:t>Η ΜΕΤΑΦΟΡΑ ΤΟΥ ΘΗΣΑΥΡΟΥ ΤΗΣ ΔΗΛΟΥ</a:t>
            </a:r>
            <a:r>
              <a:rPr lang="en-US" sz="1200" dirty="0">
                <a:latin typeface="Aharoni" panose="02010803020104030203" pitchFamily="2" charset="-79"/>
                <a:ea typeface="Verdana" pitchFamily="34" charset="0"/>
                <a:cs typeface="Aharoni" panose="02010803020104030203" pitchFamily="2" charset="-79"/>
              </a:rPr>
              <a:t> </a:t>
            </a:r>
          </a:p>
          <a:p>
            <a:pPr lvl="0" algn="ctr"/>
            <a:endParaRPr lang="el-GR" sz="1200" dirty="0">
              <a:latin typeface="+mj-lt"/>
              <a:ea typeface="Verdana" pitchFamily="34" charset="0"/>
              <a:cs typeface="Aharoni" panose="02010803020104030203" pitchFamily="2" charset="-79"/>
            </a:endParaRPr>
          </a:p>
          <a:p>
            <a:pPr lvl="0" algn="ctr"/>
            <a:r>
              <a:rPr lang="el-GR" sz="1200" dirty="0">
                <a:latin typeface="+mj-lt"/>
                <a:ea typeface="Verdana" pitchFamily="34" charset="0"/>
                <a:cs typeface="Aharoni" panose="02010803020104030203" pitchFamily="2" charset="-79"/>
              </a:rPr>
              <a:t>Η ΑΝΑΠΤΥΞΗ ΤΗΣ ΠΟΛΗΣ</a:t>
            </a:r>
            <a:endParaRPr lang="en-US" sz="1200" dirty="0">
              <a:latin typeface="Aharoni" panose="02010803020104030203" pitchFamily="2" charset="-79"/>
              <a:ea typeface="Verdana" pitchFamily="34" charset="0"/>
              <a:cs typeface="Aharoni" panose="02010803020104030203" pitchFamily="2" charset="-79"/>
            </a:endParaRPr>
          </a:p>
          <a:p>
            <a:pPr lvl="0" algn="ctr"/>
            <a:endParaRPr lang="en-US" sz="1200" dirty="0">
              <a:latin typeface="+mj-lt"/>
              <a:ea typeface="Verdana" pitchFamily="34" charset="0"/>
              <a:cs typeface="Aharoni" panose="02010803020104030203" pitchFamily="2" charset="-79"/>
            </a:endParaRPr>
          </a:p>
          <a:p>
            <a:pPr lvl="0" algn="ctr"/>
            <a:r>
              <a:rPr lang="el-GR" sz="1200" dirty="0">
                <a:latin typeface="+mj-lt"/>
                <a:ea typeface="Verdana" pitchFamily="34" charset="0"/>
                <a:cs typeface="Aharoni" panose="02010803020104030203" pitchFamily="2" charset="-79"/>
              </a:rPr>
              <a:t>Η  ΟΙΚΟΝΟΜΙΚΗ, ΠΟΛΙΤΙΚΗ ΑΝΑΠΤΥΞΗ</a:t>
            </a:r>
          </a:p>
          <a:p>
            <a:pPr lvl="0" algn="ctr"/>
            <a:r>
              <a:rPr lang="el-GR" sz="1200" dirty="0">
                <a:latin typeface="+mj-lt"/>
                <a:ea typeface="Verdana" pitchFamily="34" charset="0"/>
                <a:cs typeface="Aharoni" panose="02010803020104030203" pitchFamily="2" charset="-79"/>
              </a:rPr>
              <a:t>Η ΜΕΓΑΛΗ ΑΝΘΙΣΗ ΤΩΝ ΤΕΧΝΩΝ </a:t>
            </a:r>
            <a:r>
              <a:rPr lang="en-ZW" sz="1200" dirty="0">
                <a:latin typeface="Aharoni" panose="02010803020104030203" pitchFamily="2" charset="-79"/>
                <a:ea typeface="Verdana" pitchFamily="34" charset="0"/>
                <a:cs typeface="Aharoni" panose="02010803020104030203" pitchFamily="2" charset="-79"/>
              </a:rPr>
              <a:t>- </a:t>
            </a:r>
            <a:r>
              <a:rPr lang="el-GR" sz="1200" dirty="0">
                <a:latin typeface="+mj-lt"/>
                <a:ea typeface="Verdana" pitchFamily="34" charset="0"/>
                <a:cs typeface="Aharoni" panose="02010803020104030203" pitchFamily="2" charset="-79"/>
              </a:rPr>
              <a:t>ΓΡΑΜΜΑΤΩΝ </a:t>
            </a:r>
            <a:endParaRPr lang="en-US" sz="1200" dirty="0">
              <a:latin typeface="Aharoni" panose="02010803020104030203" pitchFamily="2" charset="-79"/>
              <a:ea typeface="Verdana" pitchFamily="34" charset="0"/>
              <a:cs typeface="Aharoni" panose="02010803020104030203" pitchFamily="2" charset="-79"/>
            </a:endParaRPr>
          </a:p>
          <a:p>
            <a:pPr lvl="0" algn="ctr"/>
            <a:endParaRPr lang="en-US" sz="1200" dirty="0">
              <a:latin typeface="Aharoni" panose="02010803020104030203" pitchFamily="2" charset="-79"/>
              <a:ea typeface="Verdana" pitchFamily="34" charset="0"/>
              <a:cs typeface="Aharoni" panose="02010803020104030203" pitchFamily="2" charset="-79"/>
            </a:endParaRPr>
          </a:p>
          <a:p>
            <a:pPr lvl="0" algn="ctr"/>
            <a:r>
              <a:rPr lang="el-GR" sz="1200" dirty="0">
                <a:latin typeface="+mj-lt"/>
                <a:ea typeface="Verdana" pitchFamily="34" charset="0"/>
                <a:cs typeface="Aharoni" panose="02010803020104030203" pitchFamily="2" charset="-79"/>
              </a:rPr>
              <a:t>ΟΔΗΓΗΣΑΝ  </a:t>
            </a:r>
            <a:r>
              <a:rPr lang="el-GR" sz="1200" dirty="0">
                <a:latin typeface="+mj-lt"/>
                <a:cs typeface="Aharoni" panose="02010803020104030203" pitchFamily="2" charset="-79"/>
              </a:rPr>
              <a:t>ΣΕ ΕΝΑΝ ΛΑΜΠΡΟ ΠΟΛΙΤΙΣΜΟ. </a:t>
            </a:r>
          </a:p>
        </p:txBody>
      </p:sp>
      <p:pic>
        <p:nvPicPr>
          <p:cNvPr id="2050" name="Picture 2">
            <a:extLst>
              <a:ext uri="{FF2B5EF4-FFF2-40B4-BE49-F238E27FC236}">
                <a16:creationId xmlns:a16="http://schemas.microsoft.com/office/drawing/2014/main" id="{7F873CE8-E20C-4E1F-8ECD-EE079B6C8357}"/>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095999" y="826444"/>
            <a:ext cx="3594724" cy="22858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3276764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4EEEA33-924A-F437-EC17-19C43CC898FA}"/>
              </a:ext>
            </a:extLst>
          </p:cNvPr>
          <p:cNvSpPr txBox="1"/>
          <p:nvPr/>
        </p:nvSpPr>
        <p:spPr>
          <a:xfrm>
            <a:off x="6093563" y="5380483"/>
            <a:ext cx="5398540" cy="954107"/>
          </a:xfrm>
          <a:prstGeom prst="rect">
            <a:avLst/>
          </a:prstGeom>
          <a:noFill/>
        </p:spPr>
        <p:txBody>
          <a:bodyPr wrap="square">
            <a:spAutoFit/>
          </a:bodyPr>
          <a:lstStyle/>
          <a:p>
            <a:pPr algn="ctr"/>
            <a:r>
              <a:rPr lang="el-GR" sz="1400" dirty="0">
                <a:solidFill>
                  <a:schemeClr val="accent5">
                    <a:lumMod val="50000"/>
                  </a:schemeClr>
                </a:solidFill>
              </a:rPr>
              <a:t>Στο παρόν εκπαιδευτικό μάθημα, έχουν χρησιμοποιηθεί εικόνες </a:t>
            </a:r>
          </a:p>
          <a:p>
            <a:pPr algn="ctr"/>
            <a:r>
              <a:rPr lang="el-GR" sz="1400" dirty="0">
                <a:solidFill>
                  <a:schemeClr val="accent5">
                    <a:lumMod val="50000"/>
                  </a:schemeClr>
                </a:solidFill>
              </a:rPr>
              <a:t>από τον κυβερνοχώρο για την διευκόλυνση-επεξήγηση  του μαθήματος στους μαθητές/</a:t>
            </a:r>
            <a:r>
              <a:rPr lang="el-GR" sz="1400" dirty="0" err="1">
                <a:solidFill>
                  <a:schemeClr val="accent5">
                    <a:lumMod val="50000"/>
                  </a:schemeClr>
                </a:solidFill>
              </a:rPr>
              <a:t>τριες</a:t>
            </a:r>
            <a:r>
              <a:rPr lang="el-GR" sz="1400" dirty="0">
                <a:solidFill>
                  <a:schemeClr val="accent5">
                    <a:lumMod val="50000"/>
                  </a:schemeClr>
                </a:solidFill>
              </a:rPr>
              <a:t>. Δεν επιτρέπεται ούτε πρόκειται να γίνει αναπαραγωγή του μαθήματος για οποιοδήποτε άλλο λόγο.</a:t>
            </a:r>
          </a:p>
        </p:txBody>
      </p:sp>
      <p:pic>
        <p:nvPicPr>
          <p:cNvPr id="3" name="Εικόνα 2">
            <a:extLst>
              <a:ext uri="{FF2B5EF4-FFF2-40B4-BE49-F238E27FC236}">
                <a16:creationId xmlns:a16="http://schemas.microsoft.com/office/drawing/2014/main" id="{A93F8219-3F90-08B1-3819-26828CA94758}"/>
              </a:ext>
            </a:extLst>
          </p:cNvPr>
          <p:cNvPicPr>
            <a:picLocks noChangeAspect="1"/>
          </p:cNvPicPr>
          <p:nvPr/>
        </p:nvPicPr>
        <p:blipFill>
          <a:blip r:embed="rId2"/>
          <a:srcRect l="6135"/>
          <a:stretch/>
        </p:blipFill>
        <p:spPr>
          <a:xfrm>
            <a:off x="1267142" y="441511"/>
            <a:ext cx="4406295" cy="6020322"/>
          </a:xfrm>
          <a:prstGeom prst="rect">
            <a:avLst/>
          </a:prstGeom>
        </p:spPr>
      </p:pic>
      <p:sp>
        <p:nvSpPr>
          <p:cNvPr id="5" name="TextBox 4">
            <a:extLst>
              <a:ext uri="{FF2B5EF4-FFF2-40B4-BE49-F238E27FC236}">
                <a16:creationId xmlns:a16="http://schemas.microsoft.com/office/drawing/2014/main" id="{27BD9A90-9730-C3C7-FC03-44934A378B22}"/>
              </a:ext>
            </a:extLst>
          </p:cNvPr>
          <p:cNvSpPr txBox="1"/>
          <p:nvPr/>
        </p:nvSpPr>
        <p:spPr>
          <a:xfrm>
            <a:off x="6518565" y="2511135"/>
            <a:ext cx="4264047" cy="1200329"/>
          </a:xfrm>
          <a:prstGeom prst="rect">
            <a:avLst/>
          </a:prstGeom>
          <a:noFill/>
        </p:spPr>
        <p:txBody>
          <a:bodyPr wrap="square">
            <a:spAutoFit/>
          </a:bodyPr>
          <a:lstStyle/>
          <a:p>
            <a:pPr algn="ctr"/>
            <a:r>
              <a:rPr lang="el-GR" dirty="0"/>
              <a:t>Ο αρχαίος ελληνικός πολιτισμός </a:t>
            </a:r>
          </a:p>
          <a:p>
            <a:pPr algn="ctr"/>
            <a:r>
              <a:rPr lang="el-GR" dirty="0"/>
              <a:t>υπήρξε η βάση </a:t>
            </a:r>
          </a:p>
          <a:p>
            <a:pPr algn="ctr"/>
            <a:r>
              <a:rPr lang="el-GR" dirty="0"/>
              <a:t>για την ανάπτυξη του δυτικού πολιτισμού </a:t>
            </a:r>
          </a:p>
          <a:p>
            <a:pPr algn="ctr"/>
            <a:r>
              <a:rPr lang="el-GR" dirty="0"/>
              <a:t>από την αρχαιότητα έως σήμερα.</a:t>
            </a:r>
          </a:p>
        </p:txBody>
      </p:sp>
      <p:sp>
        <p:nvSpPr>
          <p:cNvPr id="2" name="TextBox 1">
            <a:extLst>
              <a:ext uri="{FF2B5EF4-FFF2-40B4-BE49-F238E27FC236}">
                <a16:creationId xmlns:a16="http://schemas.microsoft.com/office/drawing/2014/main" id="{A62C122D-2BE5-751B-DD3C-40FF0113DEAC}"/>
              </a:ext>
            </a:extLst>
          </p:cNvPr>
          <p:cNvSpPr txBox="1"/>
          <p:nvPr/>
        </p:nvSpPr>
        <p:spPr>
          <a:xfrm>
            <a:off x="6935049" y="4838361"/>
            <a:ext cx="3715569" cy="369332"/>
          </a:xfrm>
          <a:prstGeom prst="rect">
            <a:avLst/>
          </a:prstGeom>
          <a:noFill/>
        </p:spPr>
        <p:txBody>
          <a:bodyPr wrap="none" rtlCol="0">
            <a:spAutoFit/>
          </a:bodyPr>
          <a:lstStyle/>
          <a:p>
            <a:r>
              <a:rPr lang="el-GR" dirty="0"/>
              <a:t>Επιμέλεια</a:t>
            </a:r>
            <a:r>
              <a:rPr lang="en-ZW" dirty="0"/>
              <a:t>: </a:t>
            </a:r>
            <a:r>
              <a:rPr lang="el-GR" dirty="0"/>
              <a:t>Μαργαρίτα Γελαδά, ΠΕ 08</a:t>
            </a:r>
          </a:p>
        </p:txBody>
      </p:sp>
    </p:spTree>
    <p:extLst>
      <p:ext uri="{BB962C8B-B14F-4D97-AF65-F5344CB8AC3E}">
        <p14:creationId xmlns:p14="http://schemas.microsoft.com/office/powerpoint/2010/main" val="318674469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ΠΕΝΤΕΛΙΚΟ – ΙΚΤΙΝΟΣ ΕΛΛΑΣ Α.Ε.">
            <a:extLst>
              <a:ext uri="{FF2B5EF4-FFF2-40B4-BE49-F238E27FC236}">
                <a16:creationId xmlns:a16="http://schemas.microsoft.com/office/drawing/2014/main" id="{E2F9CE52-06C1-FB2A-C345-52B15EE3AE1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4" name="Εικόνα 3">
            <a:extLst>
              <a:ext uri="{FF2B5EF4-FFF2-40B4-BE49-F238E27FC236}">
                <a16:creationId xmlns:a16="http://schemas.microsoft.com/office/drawing/2014/main" id="{6F6BFAB7-4776-B07D-41F6-EF55FAFC7B34}"/>
              </a:ext>
            </a:extLst>
          </p:cNvPr>
          <p:cNvPicPr>
            <a:picLocks noChangeAspect="1"/>
          </p:cNvPicPr>
          <p:nvPr/>
        </p:nvPicPr>
        <p:blipFill>
          <a:blip r:embed="rId3">
            <a:clrChange>
              <a:clrFrom>
                <a:srgbClr val="E7E7E7"/>
              </a:clrFrom>
              <a:clrTo>
                <a:srgbClr val="E7E7E7">
                  <a:alpha val="0"/>
                </a:srgbClr>
              </a:clrTo>
            </a:clrChange>
          </a:blip>
          <a:stretch>
            <a:fillRect/>
          </a:stretch>
        </p:blipFill>
        <p:spPr>
          <a:xfrm>
            <a:off x="6392282" y="856951"/>
            <a:ext cx="3814070" cy="2911850"/>
          </a:xfrm>
          <a:prstGeom prst="rect">
            <a:avLst/>
          </a:prstGeom>
          <a:ln w="12700">
            <a:solidFill>
              <a:srgbClr val="C00000"/>
            </a:solidFill>
          </a:ln>
        </p:spPr>
      </p:pic>
      <p:sp>
        <p:nvSpPr>
          <p:cNvPr id="3" name="TextBox 2">
            <a:extLst>
              <a:ext uri="{FF2B5EF4-FFF2-40B4-BE49-F238E27FC236}">
                <a16:creationId xmlns:a16="http://schemas.microsoft.com/office/drawing/2014/main" id="{37DB5B6E-4FF5-4DD6-BAB5-DE3BCB310CA7}"/>
              </a:ext>
            </a:extLst>
          </p:cNvPr>
          <p:cNvSpPr txBox="1"/>
          <p:nvPr/>
        </p:nvSpPr>
        <p:spPr>
          <a:xfrm>
            <a:off x="1418137" y="956601"/>
            <a:ext cx="3240360" cy="369332"/>
          </a:xfrm>
          <a:prstGeom prst="rect">
            <a:avLst/>
          </a:prstGeom>
          <a:noFill/>
        </p:spPr>
        <p:txBody>
          <a:bodyPr wrap="square">
            <a:spAutoFit/>
          </a:bodyPr>
          <a:lstStyle/>
          <a:p>
            <a:pPr algn="ctr"/>
            <a:r>
              <a:rPr lang="el-GR" b="1" dirty="0"/>
              <a:t>ΚΛΑΣΙΚΗ 5</a:t>
            </a:r>
            <a:r>
              <a:rPr lang="el-GR" b="1" baseline="30000" dirty="0"/>
              <a:t>ος </a:t>
            </a:r>
            <a:r>
              <a:rPr lang="el-GR" b="1" dirty="0"/>
              <a:t>- 4</a:t>
            </a:r>
            <a:r>
              <a:rPr lang="el-GR" b="1" baseline="30000" dirty="0"/>
              <a:t>ος</a:t>
            </a:r>
            <a:r>
              <a:rPr lang="el-GR" b="1" dirty="0"/>
              <a:t> αιώνας π. Χ</a:t>
            </a:r>
          </a:p>
        </p:txBody>
      </p:sp>
      <p:sp>
        <p:nvSpPr>
          <p:cNvPr id="7" name="TextBox 6">
            <a:extLst>
              <a:ext uri="{FF2B5EF4-FFF2-40B4-BE49-F238E27FC236}">
                <a16:creationId xmlns:a16="http://schemas.microsoft.com/office/drawing/2014/main" id="{8F13139D-FD66-4C4A-87FF-D849521CDE6E}"/>
              </a:ext>
            </a:extLst>
          </p:cNvPr>
          <p:cNvSpPr txBox="1"/>
          <p:nvPr/>
        </p:nvSpPr>
        <p:spPr>
          <a:xfrm>
            <a:off x="1990137" y="3861048"/>
            <a:ext cx="8000000" cy="2308324"/>
          </a:xfrm>
          <a:prstGeom prst="rect">
            <a:avLst/>
          </a:prstGeom>
          <a:noFill/>
        </p:spPr>
        <p:txBody>
          <a:bodyPr wrap="square">
            <a:spAutoFit/>
          </a:bodyPr>
          <a:lstStyle/>
          <a:p>
            <a:pPr marL="285750" indent="-285750" algn="ctr">
              <a:buFont typeface="Wingdings" panose="05000000000000000000" pitchFamily="2" charset="2"/>
              <a:buChar char="§"/>
            </a:pPr>
            <a:endParaRPr lang="el-GR" dirty="0"/>
          </a:p>
          <a:p>
            <a:pPr marL="285750" indent="-285750">
              <a:buFont typeface="Wingdings" panose="05000000000000000000" pitchFamily="2" charset="2"/>
              <a:buChar char="§"/>
            </a:pPr>
            <a:r>
              <a:rPr lang="el-GR" dirty="0"/>
              <a:t>Ο Παρθενώνας ως σύμβολο της ένωσης των Δωριέων με τους Ίωνες</a:t>
            </a:r>
            <a:endParaRPr lang="en-US" dirty="0"/>
          </a:p>
          <a:p>
            <a:endParaRPr lang="el-GR" dirty="0"/>
          </a:p>
          <a:p>
            <a:pPr marL="285750" indent="-285750">
              <a:buFont typeface="Wingdings" panose="05000000000000000000" pitchFamily="2" charset="2"/>
              <a:buChar char="§"/>
            </a:pPr>
            <a:r>
              <a:rPr lang="el-GR" dirty="0"/>
              <a:t>Ιωνικός ρυθμός στην Αρχιτεκτονική </a:t>
            </a:r>
            <a:r>
              <a:rPr lang="el-GR" sz="1400" dirty="0"/>
              <a:t>( ο Δωρικός προηγείται, ο Κορινθιακός θα ακολουθήσει)</a:t>
            </a:r>
          </a:p>
          <a:p>
            <a:pPr marL="285750" indent="-285750">
              <a:buFont typeface="Wingdings" panose="05000000000000000000" pitchFamily="2" charset="2"/>
              <a:buChar char="§"/>
            </a:pPr>
            <a:endParaRPr lang="el-GR" dirty="0"/>
          </a:p>
          <a:p>
            <a:pPr marL="285750" indent="-285750">
              <a:buFont typeface="Wingdings" panose="05000000000000000000" pitchFamily="2" charset="2"/>
              <a:buChar char="§"/>
            </a:pPr>
            <a:r>
              <a:rPr lang="el-GR" dirty="0"/>
              <a:t>Η τεχνική του χαμένου κεριού στη γλυπτική και τα Χαλκά αγάλματα</a:t>
            </a:r>
          </a:p>
          <a:p>
            <a:pPr marL="285750" indent="-285750">
              <a:buFont typeface="Wingdings" panose="05000000000000000000" pitchFamily="2" charset="2"/>
              <a:buChar char="§"/>
            </a:pPr>
            <a:endParaRPr lang="el-GR" dirty="0"/>
          </a:p>
          <a:p>
            <a:pPr marL="285750" indent="-285750">
              <a:buFont typeface="Wingdings" panose="05000000000000000000" pitchFamily="2" charset="2"/>
              <a:buChar char="§"/>
            </a:pPr>
            <a:r>
              <a:rPr lang="el-GR" dirty="0">
                <a:solidFill>
                  <a:srgbClr val="050505"/>
                </a:solidFill>
                <a:latin typeface="Calibri" panose="020F0502020204030204" pitchFamily="34" charset="0"/>
                <a:cs typeface="Calibri" panose="020F0502020204030204" pitchFamily="34" charset="0"/>
              </a:rPr>
              <a:t>Κατάκτηση του χώρου στη Γλυπτική με το</a:t>
            </a:r>
            <a:r>
              <a:rPr lang="el-GR" b="1" dirty="0"/>
              <a:t> </a:t>
            </a:r>
            <a:r>
              <a:rPr lang="el-GR" dirty="0"/>
              <a:t>contrapposto</a:t>
            </a:r>
          </a:p>
        </p:txBody>
      </p:sp>
      <p:sp>
        <p:nvSpPr>
          <p:cNvPr id="6" name="TextBox 5">
            <a:extLst>
              <a:ext uri="{FF2B5EF4-FFF2-40B4-BE49-F238E27FC236}">
                <a16:creationId xmlns:a16="http://schemas.microsoft.com/office/drawing/2014/main" id="{09BBE371-56D9-6C17-8B51-1AD509F36580}"/>
              </a:ext>
            </a:extLst>
          </p:cNvPr>
          <p:cNvSpPr txBox="1"/>
          <p:nvPr/>
        </p:nvSpPr>
        <p:spPr>
          <a:xfrm>
            <a:off x="1418137" y="1577828"/>
            <a:ext cx="4572000" cy="2031325"/>
          </a:xfrm>
          <a:prstGeom prst="rect">
            <a:avLst/>
          </a:prstGeom>
          <a:noFill/>
        </p:spPr>
        <p:txBody>
          <a:bodyPr wrap="square">
            <a:spAutoFit/>
          </a:bodyPr>
          <a:lstStyle/>
          <a:p>
            <a:pPr marL="285750" indent="-285750">
              <a:buFont typeface="Wingdings" panose="05000000000000000000" pitchFamily="2" charset="2"/>
              <a:buChar char="§"/>
            </a:pPr>
            <a:r>
              <a:rPr lang="en-US" altLang="en-US" dirty="0"/>
              <a:t>Η και</a:t>
            </a:r>
            <a:r>
              <a:rPr lang="el-GR" altLang="en-US" dirty="0"/>
              <a:t>νού</a:t>
            </a:r>
            <a:r>
              <a:rPr lang="en-US" altLang="en-US" dirty="0"/>
              <a:t>ρ</a:t>
            </a:r>
            <a:r>
              <a:rPr lang="el-GR" altLang="en-US" dirty="0"/>
              <a:t>ι</a:t>
            </a:r>
            <a:r>
              <a:rPr lang="en-US" altLang="en-US" dirty="0"/>
              <a:t>α έννοια της πόλης</a:t>
            </a:r>
            <a:endParaRPr lang="el-GR" altLang="en-US" dirty="0"/>
          </a:p>
          <a:p>
            <a:pPr marL="285750" indent="-285750">
              <a:buFont typeface="Wingdings" panose="05000000000000000000" pitchFamily="2" charset="2"/>
              <a:buChar char="§"/>
            </a:pPr>
            <a:endParaRPr lang="el-GR" altLang="en-US" dirty="0"/>
          </a:p>
          <a:p>
            <a:pPr marL="285750" indent="-285750">
              <a:buFont typeface="Wingdings" panose="05000000000000000000" pitchFamily="2" charset="2"/>
              <a:buChar char="§"/>
            </a:pPr>
            <a:r>
              <a:rPr lang="en-US" altLang="en-US" dirty="0"/>
              <a:t>Nαο</a:t>
            </a:r>
            <a:r>
              <a:rPr lang="el-GR" altLang="en-US" dirty="0"/>
              <a:t>ί και</a:t>
            </a:r>
            <a:r>
              <a:rPr lang="el-GR" dirty="0"/>
              <a:t> δημόσια κτίρια</a:t>
            </a:r>
          </a:p>
          <a:p>
            <a:pPr marL="285750" indent="-285750">
              <a:buFont typeface="Wingdings" panose="05000000000000000000" pitchFamily="2" charset="2"/>
              <a:buChar char="§"/>
            </a:pPr>
            <a:endParaRPr lang="el-GR" dirty="0"/>
          </a:p>
          <a:p>
            <a:pPr marL="285750" indent="-285750">
              <a:buFont typeface="Wingdings" panose="05000000000000000000" pitchFamily="2" charset="2"/>
              <a:buChar char="§"/>
            </a:pPr>
            <a:r>
              <a:rPr lang="el-GR" dirty="0"/>
              <a:t>Η</a:t>
            </a:r>
            <a:r>
              <a:rPr lang="en-US" altLang="en-US" dirty="0"/>
              <a:t> </a:t>
            </a:r>
            <a:r>
              <a:rPr lang="el-GR" altLang="en-US" dirty="0"/>
              <a:t>α</a:t>
            </a:r>
            <a:r>
              <a:rPr lang="en-US" altLang="en-US" dirty="0"/>
              <a:t>γορά</a:t>
            </a:r>
            <a:r>
              <a:rPr lang="el-GR" altLang="en-US" dirty="0"/>
              <a:t> και το</a:t>
            </a:r>
            <a:r>
              <a:rPr lang="en-US" altLang="en-US" dirty="0"/>
              <a:t> </a:t>
            </a:r>
            <a:r>
              <a:rPr lang="el-GR" altLang="en-US" dirty="0"/>
              <a:t>θέατρο</a:t>
            </a:r>
          </a:p>
          <a:p>
            <a:pPr marL="285750" indent="-285750">
              <a:buFont typeface="Wingdings" panose="05000000000000000000" pitchFamily="2" charset="2"/>
              <a:buChar char="§"/>
            </a:pPr>
            <a:endParaRPr lang="el-GR" dirty="0"/>
          </a:p>
          <a:p>
            <a:pPr marL="285750" indent="-285750">
              <a:buFont typeface="Wingdings" panose="05000000000000000000" pitchFamily="2" charset="2"/>
              <a:buChar char="§"/>
            </a:pPr>
            <a:r>
              <a:rPr lang="el-GR" dirty="0"/>
              <a:t>Τα κτίσματα του βράχου της Ακρόπολης</a:t>
            </a:r>
          </a:p>
        </p:txBody>
      </p:sp>
    </p:spTree>
    <p:extLst>
      <p:ext uri="{BB962C8B-B14F-4D97-AF65-F5344CB8AC3E}">
        <p14:creationId xmlns:p14="http://schemas.microsoft.com/office/powerpoint/2010/main" val="35493896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ΠΕΝΤΕΛΙΚΟ – ΙΚΤΙΝΟΣ ΕΛΛΑΣ Α.Ε.">
            <a:extLst>
              <a:ext uri="{FF2B5EF4-FFF2-40B4-BE49-F238E27FC236}">
                <a16:creationId xmlns:a16="http://schemas.microsoft.com/office/drawing/2014/main" id="{14F583D1-D68C-24E1-8EE8-399C6DB3D41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a:extLst>
              <a:ext uri="{FF2B5EF4-FFF2-40B4-BE49-F238E27FC236}">
                <a16:creationId xmlns:a16="http://schemas.microsoft.com/office/drawing/2014/main" id="{274C8308-829C-4930-72E3-7C013D99CC08}"/>
              </a:ext>
            </a:extLst>
          </p:cNvPr>
          <p:cNvSpPr txBox="1"/>
          <p:nvPr/>
        </p:nvSpPr>
        <p:spPr>
          <a:xfrm>
            <a:off x="2855640" y="641796"/>
            <a:ext cx="5392016" cy="369332"/>
          </a:xfrm>
          <a:prstGeom prst="rect">
            <a:avLst/>
          </a:prstGeom>
        </p:spPr>
        <p:style>
          <a:lnRef idx="1">
            <a:schemeClr val="accent4"/>
          </a:lnRef>
          <a:fillRef idx="2">
            <a:schemeClr val="accent4"/>
          </a:fillRef>
          <a:effectRef idx="1">
            <a:schemeClr val="accent4"/>
          </a:effectRef>
          <a:fontRef idx="minor">
            <a:schemeClr val="dk1"/>
          </a:fontRef>
        </p:style>
        <p:txBody>
          <a:bodyPr wrap="square">
            <a:spAutoFit/>
          </a:bodyPr>
          <a:lstStyle/>
          <a:p>
            <a:pPr lvl="0" algn="ctr"/>
            <a:endParaRPr lang="el-GR" dirty="0">
              <a:latin typeface="+mj-lt"/>
              <a:cs typeface="Aharoni" panose="02010803020104030203" pitchFamily="2" charset="-79"/>
            </a:endParaRPr>
          </a:p>
        </p:txBody>
      </p:sp>
      <p:sp>
        <p:nvSpPr>
          <p:cNvPr id="2" name="Τίτλος 1">
            <a:extLst>
              <a:ext uri="{FF2B5EF4-FFF2-40B4-BE49-F238E27FC236}">
                <a16:creationId xmlns:a16="http://schemas.microsoft.com/office/drawing/2014/main" id="{9E72D1B0-4AF1-7124-3992-9AB4D09897BB}"/>
              </a:ext>
            </a:extLst>
          </p:cNvPr>
          <p:cNvSpPr>
            <a:spLocks noGrp="1"/>
          </p:cNvSpPr>
          <p:nvPr>
            <p:ph type="title"/>
          </p:nvPr>
        </p:nvSpPr>
        <p:spPr>
          <a:xfrm>
            <a:off x="3071664" y="522762"/>
            <a:ext cx="6264696" cy="561121"/>
          </a:xfrm>
        </p:spPr>
        <p:txBody>
          <a:bodyPr>
            <a:normAutofit/>
          </a:bodyPr>
          <a:lstStyle/>
          <a:p>
            <a:r>
              <a:rPr lang="el-GR" sz="2000" u="sng" dirty="0"/>
              <a:t>Ποια εποχή ονομάζουμε Κλασική</a:t>
            </a:r>
            <a:r>
              <a:rPr lang="en-ZW" sz="2000" u="sng" dirty="0"/>
              <a:t>;</a:t>
            </a:r>
            <a:endParaRPr lang="el-GR" sz="2000" u="sng" dirty="0"/>
          </a:p>
        </p:txBody>
      </p:sp>
      <p:sp>
        <p:nvSpPr>
          <p:cNvPr id="4" name="TextBox 3">
            <a:extLst>
              <a:ext uri="{FF2B5EF4-FFF2-40B4-BE49-F238E27FC236}">
                <a16:creationId xmlns:a16="http://schemas.microsoft.com/office/drawing/2014/main" id="{9648AF43-C17E-5532-28DE-E7B7EEB2BD9A}"/>
              </a:ext>
            </a:extLst>
          </p:cNvPr>
          <p:cNvSpPr txBox="1"/>
          <p:nvPr/>
        </p:nvSpPr>
        <p:spPr>
          <a:xfrm>
            <a:off x="2855640" y="1134090"/>
            <a:ext cx="6840760" cy="369332"/>
          </a:xfrm>
          <a:prstGeom prst="rect">
            <a:avLst/>
          </a:prstGeom>
          <a:noFill/>
        </p:spPr>
        <p:txBody>
          <a:bodyPr wrap="square">
            <a:spAutoFit/>
          </a:bodyPr>
          <a:lstStyle/>
          <a:p>
            <a:r>
              <a:rPr lang="el-GR" b="1" dirty="0"/>
              <a:t>Κλασική χαρακτηρίζεται η περίοδος του 5ου και του 4ου αιώνα π.Χ.</a:t>
            </a:r>
          </a:p>
        </p:txBody>
      </p:sp>
      <p:sp>
        <p:nvSpPr>
          <p:cNvPr id="6" name="TextBox 5">
            <a:extLst>
              <a:ext uri="{FF2B5EF4-FFF2-40B4-BE49-F238E27FC236}">
                <a16:creationId xmlns:a16="http://schemas.microsoft.com/office/drawing/2014/main" id="{347B78BA-A554-E589-63A1-DB46D31B6447}"/>
              </a:ext>
            </a:extLst>
          </p:cNvPr>
          <p:cNvSpPr txBox="1"/>
          <p:nvPr/>
        </p:nvSpPr>
        <p:spPr>
          <a:xfrm>
            <a:off x="1919536" y="2998188"/>
            <a:ext cx="4401609" cy="369332"/>
          </a:xfrm>
          <a:prstGeom prst="rect">
            <a:avLst/>
          </a:prstGeom>
          <a:noFill/>
        </p:spPr>
        <p:txBody>
          <a:bodyPr wrap="square">
            <a:spAutoFit/>
          </a:bodyPr>
          <a:lstStyle/>
          <a:p>
            <a:r>
              <a:rPr lang="el-GR" dirty="0"/>
              <a:t>Μερικά από τα κτίρια της Αθήνας είναι</a:t>
            </a:r>
            <a:r>
              <a:rPr lang="en-ZW" dirty="0"/>
              <a:t>: </a:t>
            </a:r>
          </a:p>
        </p:txBody>
      </p:sp>
      <p:sp>
        <p:nvSpPr>
          <p:cNvPr id="7" name="TextBox 6">
            <a:extLst>
              <a:ext uri="{FF2B5EF4-FFF2-40B4-BE49-F238E27FC236}">
                <a16:creationId xmlns:a16="http://schemas.microsoft.com/office/drawing/2014/main" id="{09471A66-3FC3-877F-5E91-F34143072523}"/>
              </a:ext>
            </a:extLst>
          </p:cNvPr>
          <p:cNvSpPr txBox="1"/>
          <p:nvPr/>
        </p:nvSpPr>
        <p:spPr>
          <a:xfrm>
            <a:off x="1782548" y="1587395"/>
            <a:ext cx="8633931" cy="1138773"/>
          </a:xfrm>
          <a:prstGeom prst="rect">
            <a:avLst/>
          </a:prstGeom>
          <a:noFill/>
        </p:spPr>
        <p:txBody>
          <a:bodyPr wrap="square">
            <a:spAutoFit/>
          </a:bodyPr>
          <a:lstStyle/>
          <a:p>
            <a:r>
              <a:rPr lang="el-GR" sz="1700" dirty="0">
                <a:latin typeface="+mj-lt"/>
                <a:cs typeface="Aharoni" panose="02010803020104030203" pitchFamily="2" charset="-79"/>
              </a:rPr>
              <a:t>Στην πόλη της Αθήνας </a:t>
            </a:r>
            <a:r>
              <a:rPr lang="en-US" sz="1700" dirty="0">
                <a:latin typeface="+mj-lt"/>
                <a:cs typeface="Aharoni" panose="02010803020104030203" pitchFamily="2" charset="-79"/>
              </a:rPr>
              <a:t>o</a:t>
            </a:r>
            <a:r>
              <a:rPr lang="el-GR" sz="1700" dirty="0">
                <a:latin typeface="+mj-lt"/>
                <a:cs typeface="Aharoni" panose="02010803020104030203" pitchFamily="2" charset="-79"/>
              </a:rPr>
              <a:t> “χωροταξικός” σχεδιασμός οδήγησε στην ανάπτυξη της πόλης, που κορυφώθηκε με τα κτίσματα της Ακρόπολης.</a:t>
            </a:r>
          </a:p>
          <a:p>
            <a:r>
              <a:rPr lang="el-GR" sz="1700" dirty="0">
                <a:latin typeface="+mj-lt"/>
                <a:cs typeface="Aharoni" panose="02010803020104030203" pitchFamily="2" charset="-79"/>
              </a:rPr>
              <a:t>Σε όλη την Αττική ανοικοδομούνται Ναοί και άλλα δημόσια κτίρια στο διάστημα 450 </a:t>
            </a:r>
            <a:r>
              <a:rPr lang="en-US" sz="1700" dirty="0">
                <a:latin typeface="+mj-lt"/>
                <a:cs typeface="Aharoni" panose="02010803020104030203" pitchFamily="2" charset="-79"/>
              </a:rPr>
              <a:t>-</a:t>
            </a:r>
            <a:r>
              <a:rPr lang="el-GR" sz="1700" dirty="0">
                <a:latin typeface="+mj-lt"/>
                <a:cs typeface="Aharoni" panose="02010803020104030203" pitchFamily="2" charset="-79"/>
              </a:rPr>
              <a:t> 431 π.Χ., δηλαδή μέχρι την έναρξη του</a:t>
            </a:r>
            <a:r>
              <a:rPr lang="en-US" sz="1700" dirty="0">
                <a:latin typeface="+mj-lt"/>
                <a:cs typeface="Aharoni" panose="02010803020104030203" pitchFamily="2" charset="-79"/>
              </a:rPr>
              <a:t> </a:t>
            </a:r>
            <a:r>
              <a:rPr lang="el-GR" sz="1700" dirty="0">
                <a:latin typeface="+mj-lt"/>
                <a:cs typeface="Aharoni" panose="02010803020104030203" pitchFamily="2" charset="-79"/>
              </a:rPr>
              <a:t>Πελοποννησιακού Πολέμου.</a:t>
            </a:r>
            <a:endParaRPr lang="en-ZW" sz="1700" dirty="0">
              <a:latin typeface="+mj-lt"/>
              <a:cs typeface="Aharoni" panose="02010803020104030203" pitchFamily="2" charset="-79"/>
            </a:endParaRPr>
          </a:p>
        </p:txBody>
      </p:sp>
      <p:pic>
        <p:nvPicPr>
          <p:cNvPr id="11" name="Εικόνα 10">
            <a:extLst>
              <a:ext uri="{FF2B5EF4-FFF2-40B4-BE49-F238E27FC236}">
                <a16:creationId xmlns:a16="http://schemas.microsoft.com/office/drawing/2014/main" id="{DBA3851A-963D-3B24-820F-1B016488CF3F}"/>
              </a:ext>
            </a:extLst>
          </p:cNvPr>
          <p:cNvPicPr>
            <a:picLocks noChangeAspect="1"/>
          </p:cNvPicPr>
          <p:nvPr/>
        </p:nvPicPr>
        <p:blipFill>
          <a:blip r:embed="rId4"/>
          <a:stretch>
            <a:fillRect/>
          </a:stretch>
        </p:blipFill>
        <p:spPr>
          <a:xfrm>
            <a:off x="5951985" y="2982280"/>
            <a:ext cx="4574133" cy="1500988"/>
          </a:xfrm>
          <a:prstGeom prst="rect">
            <a:avLst/>
          </a:prstGeom>
        </p:spPr>
      </p:pic>
      <p:pic>
        <p:nvPicPr>
          <p:cNvPr id="3074" name="Picture 2" descr="Ναός του Ηφαίστου - Αρχαία Αγορά - Action Plus">
            <a:extLst>
              <a:ext uri="{FF2B5EF4-FFF2-40B4-BE49-F238E27FC236}">
                <a16:creationId xmlns:a16="http://schemas.microsoft.com/office/drawing/2014/main" id="{6615D928-68E6-E803-B95C-70168BCCFC83}"/>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4780"/>
          <a:stretch/>
        </p:blipFill>
        <p:spPr bwMode="auto">
          <a:xfrm>
            <a:off x="2338956" y="3490482"/>
            <a:ext cx="3159409" cy="1693785"/>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F1A739E0-F979-E402-F79B-CFF7C0E89D97}"/>
              </a:ext>
            </a:extLst>
          </p:cNvPr>
          <p:cNvSpPr txBox="1"/>
          <p:nvPr/>
        </p:nvSpPr>
        <p:spPr>
          <a:xfrm>
            <a:off x="6498189" y="4922992"/>
            <a:ext cx="3486239" cy="1477328"/>
          </a:xfrm>
          <a:prstGeom prst="rect">
            <a:avLst/>
          </a:prstGeom>
          <a:noFill/>
        </p:spPr>
        <p:txBody>
          <a:bodyPr wrap="square">
            <a:spAutoFit/>
          </a:bodyPr>
          <a:lstStyle/>
          <a:p>
            <a:pPr marL="285750" indent="-285750">
              <a:buFont typeface="Courier New" panose="02070309020205020404" pitchFamily="49" charset="0"/>
              <a:buChar char="o"/>
            </a:pPr>
            <a:r>
              <a:rPr lang="el-GR" dirty="0"/>
              <a:t>το Ωδείο του Περικλέους, </a:t>
            </a:r>
          </a:p>
          <a:p>
            <a:pPr marL="285750" indent="-285750">
              <a:buFont typeface="Courier New" panose="02070309020205020404" pitchFamily="49" charset="0"/>
              <a:buChar char="o"/>
            </a:pPr>
            <a:r>
              <a:rPr lang="el-GR" dirty="0"/>
              <a:t>το Στρατηγείο</a:t>
            </a:r>
          </a:p>
          <a:p>
            <a:pPr marL="285750" indent="-285750">
              <a:buFont typeface="Courier New" panose="02070309020205020404" pitchFamily="49" charset="0"/>
              <a:buChar char="o"/>
            </a:pPr>
            <a:r>
              <a:rPr lang="el-GR" dirty="0"/>
              <a:t>το Νομισματοκοπείο, </a:t>
            </a:r>
          </a:p>
          <a:p>
            <a:pPr marL="285750" indent="-285750">
              <a:buFont typeface="Courier New" panose="02070309020205020404" pitchFamily="49" charset="0"/>
              <a:buChar char="o"/>
            </a:pPr>
            <a:r>
              <a:rPr lang="el-GR" dirty="0"/>
              <a:t>ο Ναός του Ηφαίστου, </a:t>
            </a:r>
          </a:p>
          <a:p>
            <a:pPr marL="285750" indent="-285750">
              <a:buFont typeface="Courier New" panose="02070309020205020404" pitchFamily="49" charset="0"/>
              <a:buChar char="o"/>
            </a:pPr>
            <a:r>
              <a:rPr lang="el-GR" dirty="0"/>
              <a:t>η Στοά του Ελευθερίου Διός. </a:t>
            </a:r>
            <a:endParaRPr lang="en-ZW" dirty="0"/>
          </a:p>
        </p:txBody>
      </p:sp>
      <p:cxnSp>
        <p:nvCxnSpPr>
          <p:cNvPr id="15" name="Ευθεία γραμμή σύνδεσης 14">
            <a:extLst>
              <a:ext uri="{FF2B5EF4-FFF2-40B4-BE49-F238E27FC236}">
                <a16:creationId xmlns:a16="http://schemas.microsoft.com/office/drawing/2014/main" id="{2BF52C5C-E065-6F13-33A0-DB7BEA57D4AF}"/>
              </a:ext>
            </a:extLst>
          </p:cNvPr>
          <p:cNvCxnSpPr/>
          <p:nvPr/>
        </p:nvCxnSpPr>
        <p:spPr>
          <a:xfrm>
            <a:off x="6359399" y="4603844"/>
            <a:ext cx="0" cy="1692619"/>
          </a:xfrm>
          <a:prstGeom prst="line">
            <a:avLst/>
          </a:prstGeom>
        </p:spPr>
        <p:style>
          <a:lnRef idx="1">
            <a:schemeClr val="accent2"/>
          </a:lnRef>
          <a:fillRef idx="0">
            <a:schemeClr val="accent2"/>
          </a:fillRef>
          <a:effectRef idx="0">
            <a:schemeClr val="accent2"/>
          </a:effectRef>
          <a:fontRef idx="minor">
            <a:schemeClr val="tx1"/>
          </a:fontRef>
        </p:style>
      </p:cxnSp>
      <p:cxnSp>
        <p:nvCxnSpPr>
          <p:cNvPr id="17" name="Ευθεία γραμμή σύνδεσης 16">
            <a:extLst>
              <a:ext uri="{FF2B5EF4-FFF2-40B4-BE49-F238E27FC236}">
                <a16:creationId xmlns:a16="http://schemas.microsoft.com/office/drawing/2014/main" id="{70B0DD24-E267-3C14-EC64-F62399B2A424}"/>
              </a:ext>
            </a:extLst>
          </p:cNvPr>
          <p:cNvCxnSpPr>
            <a:cxnSpLocks/>
          </p:cNvCxnSpPr>
          <p:nvPr/>
        </p:nvCxnSpPr>
        <p:spPr>
          <a:xfrm>
            <a:off x="6204012" y="4869160"/>
            <a:ext cx="4032448"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Ευθεία γραμμή σύνδεσης 17">
            <a:extLst>
              <a:ext uri="{FF2B5EF4-FFF2-40B4-BE49-F238E27FC236}">
                <a16:creationId xmlns:a16="http://schemas.microsoft.com/office/drawing/2014/main" id="{100DF935-32A9-4FFD-40D8-267659CC3793}"/>
              </a:ext>
            </a:extLst>
          </p:cNvPr>
          <p:cNvCxnSpPr/>
          <p:nvPr/>
        </p:nvCxnSpPr>
        <p:spPr>
          <a:xfrm>
            <a:off x="1797082" y="2790650"/>
            <a:ext cx="0" cy="1692619"/>
          </a:xfrm>
          <a:prstGeom prst="line">
            <a:avLst/>
          </a:prstGeom>
        </p:spPr>
        <p:style>
          <a:lnRef idx="1">
            <a:schemeClr val="accent2"/>
          </a:lnRef>
          <a:fillRef idx="0">
            <a:schemeClr val="accent2"/>
          </a:fillRef>
          <a:effectRef idx="0">
            <a:schemeClr val="accent2"/>
          </a:effectRef>
          <a:fontRef idx="minor">
            <a:schemeClr val="tx1"/>
          </a:fontRef>
        </p:style>
      </p:cxnSp>
      <p:cxnSp>
        <p:nvCxnSpPr>
          <p:cNvPr id="19" name="Ευθεία γραμμή σύνδεσης 18">
            <a:extLst>
              <a:ext uri="{FF2B5EF4-FFF2-40B4-BE49-F238E27FC236}">
                <a16:creationId xmlns:a16="http://schemas.microsoft.com/office/drawing/2014/main" id="{B4004855-C70D-74C3-B5EF-FF356E72AFB9}"/>
              </a:ext>
            </a:extLst>
          </p:cNvPr>
          <p:cNvCxnSpPr/>
          <p:nvPr/>
        </p:nvCxnSpPr>
        <p:spPr>
          <a:xfrm>
            <a:off x="1703512" y="2935723"/>
            <a:ext cx="3960440" cy="0"/>
          </a:xfrm>
          <a:prstGeom prst="line">
            <a:avLst/>
          </a:prstGeom>
        </p:spPr>
        <p:style>
          <a:lnRef idx="1">
            <a:schemeClr val="accent1"/>
          </a:lnRef>
          <a:fillRef idx="0">
            <a:schemeClr val="accent1"/>
          </a:fillRef>
          <a:effectRef idx="0">
            <a:schemeClr val="accent1"/>
          </a:effectRef>
          <a:fontRef idx="minor">
            <a:schemeClr val="tx1"/>
          </a:fontRef>
        </p:style>
      </p:cxnSp>
      <p:pic>
        <p:nvPicPr>
          <p:cNvPr id="3076" name="Picture 4">
            <a:extLst>
              <a:ext uri="{FF2B5EF4-FFF2-40B4-BE49-F238E27FC236}">
                <a16:creationId xmlns:a16="http://schemas.microsoft.com/office/drawing/2014/main" id="{5D1F5386-37B4-5D1B-6E05-CA3F63EF25FD}"/>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saturation sat="33000"/>
                    </a14:imgEffect>
                  </a14:imgLayer>
                </a14:imgProps>
              </a:ext>
              <a:ext uri="{28A0092B-C50C-407E-A947-70E740481C1C}">
                <a14:useLocalDpi xmlns:a14="http://schemas.microsoft.com/office/drawing/2010/main" val="0"/>
              </a:ext>
            </a:extLst>
          </a:blip>
          <a:srcRect t="8464" r="5497" b="17788"/>
          <a:stretch/>
        </p:blipFill>
        <p:spPr bwMode="auto">
          <a:xfrm>
            <a:off x="1919536" y="4981084"/>
            <a:ext cx="4138107" cy="13611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6884037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ΠΕΝΤΕΛΙΚΟ – ΙΚΤΙΝΟΣ ΕΛΛΑΣ Α.Ε.">
            <a:extLst>
              <a:ext uri="{FF2B5EF4-FFF2-40B4-BE49-F238E27FC236}">
                <a16:creationId xmlns:a16="http://schemas.microsoft.com/office/drawing/2014/main" id="{E4085180-41B7-3F88-DCD8-3902B82E58E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 name="Εικόνα 1">
            <a:extLst>
              <a:ext uri="{FF2B5EF4-FFF2-40B4-BE49-F238E27FC236}">
                <a16:creationId xmlns:a16="http://schemas.microsoft.com/office/drawing/2014/main" id="{38EF661A-227E-488E-B4AA-69D60FA60929}"/>
              </a:ext>
            </a:extLst>
          </p:cNvPr>
          <p:cNvPicPr>
            <a:picLocks noChangeAspect="1"/>
          </p:cNvPicPr>
          <p:nvPr/>
        </p:nvPicPr>
        <p:blipFill>
          <a:blip r:embed="rId3"/>
          <a:stretch>
            <a:fillRect/>
          </a:stretch>
        </p:blipFill>
        <p:spPr>
          <a:xfrm>
            <a:off x="4928413" y="1222818"/>
            <a:ext cx="5779509" cy="4412363"/>
          </a:xfrm>
          <a:prstGeom prst="rect">
            <a:avLst/>
          </a:prstGeom>
        </p:spPr>
      </p:pic>
      <p:sp>
        <p:nvSpPr>
          <p:cNvPr id="3" name="TextBox 2">
            <a:extLst>
              <a:ext uri="{FF2B5EF4-FFF2-40B4-BE49-F238E27FC236}">
                <a16:creationId xmlns:a16="http://schemas.microsoft.com/office/drawing/2014/main" id="{0CFC103D-4E86-4449-9BDA-94D9C43A2C20}"/>
              </a:ext>
            </a:extLst>
          </p:cNvPr>
          <p:cNvSpPr txBox="1"/>
          <p:nvPr/>
        </p:nvSpPr>
        <p:spPr>
          <a:xfrm>
            <a:off x="743180" y="1847686"/>
            <a:ext cx="4042530" cy="2677656"/>
          </a:xfrm>
          <a:prstGeom prst="rect">
            <a:avLst/>
          </a:prstGeom>
          <a:noFill/>
        </p:spPr>
        <p:txBody>
          <a:bodyPr wrap="square">
            <a:spAutoFit/>
          </a:bodyPr>
          <a:lstStyle/>
          <a:p>
            <a:pPr>
              <a:defRPr/>
            </a:pPr>
            <a:r>
              <a:rPr lang="en-US" sz="2400" b="1" dirty="0">
                <a:latin typeface="DengXian" panose="02010600030101010101" pitchFamily="2" charset="-122"/>
              </a:rPr>
              <a:t>Η </a:t>
            </a:r>
            <a:r>
              <a:rPr lang="en-US" sz="2400" b="1" dirty="0" err="1">
                <a:latin typeface="DengXian" panose="02010600030101010101" pitchFamily="2" charset="-122"/>
              </a:rPr>
              <a:t>Ακρό</a:t>
            </a:r>
            <a:r>
              <a:rPr lang="en-US" sz="2400" b="1" dirty="0">
                <a:latin typeface="DengXian" panose="02010600030101010101" pitchFamily="2" charset="-122"/>
              </a:rPr>
              <a:t>πολη</a:t>
            </a:r>
            <a:endParaRPr lang="el-GR" sz="2400" b="1" dirty="0">
              <a:latin typeface="DengXian" panose="02010600030101010101" pitchFamily="2" charset="-122"/>
            </a:endParaRPr>
          </a:p>
          <a:p>
            <a:pPr>
              <a:defRPr/>
            </a:pPr>
            <a:endParaRPr lang="en-US" dirty="0">
              <a:latin typeface="DengXian" panose="02010600030101010101" pitchFamily="2" charset="-122"/>
            </a:endParaRPr>
          </a:p>
          <a:p>
            <a:pPr>
              <a:defRPr/>
            </a:pPr>
            <a:r>
              <a:rPr lang="en-US" dirty="0">
                <a:latin typeface="DengXian" panose="02010600030101010101" pitchFamily="2" charset="-122"/>
              </a:rPr>
              <a:t>• </a:t>
            </a:r>
            <a:r>
              <a:rPr lang="en-US" b="1" dirty="0">
                <a:latin typeface="DengXian" panose="02010600030101010101" pitchFamily="2" charset="-122"/>
              </a:rPr>
              <a:t>Προπ</a:t>
            </a:r>
            <a:r>
              <a:rPr lang="en-US" b="1" dirty="0" err="1">
                <a:latin typeface="DengXian" panose="02010600030101010101" pitchFamily="2" charset="-122"/>
              </a:rPr>
              <a:t>ύλ</a:t>
            </a:r>
            <a:r>
              <a:rPr lang="en-US" b="1" dirty="0">
                <a:latin typeface="DengXian" panose="02010600030101010101" pitchFamily="2" charset="-122"/>
              </a:rPr>
              <a:t>αια </a:t>
            </a:r>
            <a:endParaRPr lang="en-US" dirty="0">
              <a:latin typeface="DengXian" panose="02010600030101010101" pitchFamily="2" charset="-122"/>
            </a:endParaRPr>
          </a:p>
          <a:p>
            <a:pPr>
              <a:defRPr/>
            </a:pPr>
            <a:endParaRPr lang="en-US" dirty="0">
              <a:latin typeface="DengXian" panose="02010600030101010101" pitchFamily="2" charset="-122"/>
            </a:endParaRPr>
          </a:p>
          <a:p>
            <a:pPr>
              <a:defRPr/>
            </a:pPr>
            <a:r>
              <a:rPr lang="en-US" dirty="0">
                <a:latin typeface="DengXian" panose="02010600030101010101" pitchFamily="2" charset="-122"/>
              </a:rPr>
              <a:t>• </a:t>
            </a:r>
            <a:r>
              <a:rPr lang="en-US" b="1" dirty="0">
                <a:latin typeface="DengXian" panose="02010600030101010101" pitchFamily="2" charset="-122"/>
              </a:rPr>
              <a:t>Να</a:t>
            </a:r>
            <a:r>
              <a:rPr lang="en-US" b="1" dirty="0" err="1">
                <a:latin typeface="DengXian" panose="02010600030101010101" pitchFamily="2" charset="-122"/>
              </a:rPr>
              <a:t>ός</a:t>
            </a:r>
            <a:r>
              <a:rPr lang="en-US" b="1" dirty="0">
                <a:latin typeface="DengXian" panose="02010600030101010101" pitchFamily="2" charset="-122"/>
              </a:rPr>
              <a:t> </a:t>
            </a:r>
            <a:r>
              <a:rPr lang="en-US" b="1" dirty="0" err="1">
                <a:latin typeface="DengXian" panose="02010600030101010101" pitchFamily="2" charset="-122"/>
              </a:rPr>
              <a:t>της</a:t>
            </a:r>
            <a:r>
              <a:rPr lang="en-US" b="1" dirty="0">
                <a:latin typeface="DengXian" panose="02010600030101010101" pitchFamily="2" charset="-122"/>
              </a:rPr>
              <a:t> </a:t>
            </a:r>
            <a:r>
              <a:rPr lang="en-US" b="1" dirty="0" err="1">
                <a:latin typeface="DengXian" panose="02010600030101010101" pitchFamily="2" charset="-122"/>
              </a:rPr>
              <a:t>Αθηνάς</a:t>
            </a:r>
            <a:r>
              <a:rPr lang="en-US" b="1" dirty="0">
                <a:latin typeface="DengXian" panose="02010600030101010101" pitchFamily="2" charset="-122"/>
              </a:rPr>
              <a:t> ή Απ</a:t>
            </a:r>
            <a:r>
              <a:rPr lang="en-US" b="1" dirty="0" err="1">
                <a:latin typeface="DengXian" panose="02010600030101010101" pitchFamily="2" charset="-122"/>
              </a:rPr>
              <a:t>τέρου</a:t>
            </a:r>
            <a:r>
              <a:rPr lang="en-US" b="1" dirty="0">
                <a:latin typeface="DengXian" panose="02010600030101010101" pitchFamily="2" charset="-122"/>
              </a:rPr>
              <a:t> </a:t>
            </a:r>
            <a:r>
              <a:rPr lang="en-US" b="1" dirty="0" err="1">
                <a:latin typeface="DengXian" panose="02010600030101010101" pitchFamily="2" charset="-122"/>
              </a:rPr>
              <a:t>Νίκης</a:t>
            </a:r>
            <a:r>
              <a:rPr lang="en-US" b="1" dirty="0">
                <a:latin typeface="DengXian" panose="02010600030101010101" pitchFamily="2" charset="-122"/>
              </a:rPr>
              <a:t> </a:t>
            </a:r>
            <a:endParaRPr lang="en-US" dirty="0">
              <a:latin typeface="DengXian" panose="02010600030101010101" pitchFamily="2" charset="-122"/>
            </a:endParaRPr>
          </a:p>
          <a:p>
            <a:pPr>
              <a:defRPr/>
            </a:pPr>
            <a:r>
              <a:rPr lang="en-US" dirty="0">
                <a:latin typeface="DengXian" panose="02010600030101010101" pitchFamily="2" charset="-122"/>
              </a:rPr>
              <a:t> </a:t>
            </a:r>
          </a:p>
          <a:p>
            <a:pPr>
              <a:defRPr/>
            </a:pPr>
            <a:r>
              <a:rPr lang="en-US" dirty="0">
                <a:latin typeface="DengXian" panose="02010600030101010101" pitchFamily="2" charset="-122"/>
              </a:rPr>
              <a:t>• </a:t>
            </a:r>
            <a:r>
              <a:rPr lang="en-US" b="1" dirty="0">
                <a:effectLst>
                  <a:outerShdw blurRad="38100" dist="38100" dir="2700000" algn="tl">
                    <a:srgbClr val="C0C0C0"/>
                  </a:outerShdw>
                </a:effectLst>
                <a:latin typeface="DengXian" panose="02010600030101010101" pitchFamily="2" charset="-122"/>
              </a:rPr>
              <a:t>Πα</a:t>
            </a:r>
            <a:r>
              <a:rPr lang="en-US" b="1" dirty="0" err="1">
                <a:effectLst>
                  <a:outerShdw blurRad="38100" dist="38100" dir="2700000" algn="tl">
                    <a:srgbClr val="C0C0C0"/>
                  </a:outerShdw>
                </a:effectLst>
                <a:latin typeface="DengXian" panose="02010600030101010101" pitchFamily="2" charset="-122"/>
              </a:rPr>
              <a:t>ρθενών</a:t>
            </a:r>
            <a:r>
              <a:rPr lang="en-US" b="1" dirty="0">
                <a:effectLst>
                  <a:outerShdw blurRad="38100" dist="38100" dir="2700000" algn="tl">
                    <a:srgbClr val="C0C0C0"/>
                  </a:outerShdw>
                </a:effectLst>
                <a:latin typeface="DengXian" panose="02010600030101010101" pitchFamily="2" charset="-122"/>
              </a:rPr>
              <a:t>ας</a:t>
            </a:r>
            <a:endParaRPr lang="en-US" b="1" dirty="0">
              <a:latin typeface="DengXian" panose="02010600030101010101" pitchFamily="2" charset="-122"/>
            </a:endParaRPr>
          </a:p>
          <a:p>
            <a:pPr>
              <a:defRPr/>
            </a:pPr>
            <a:endParaRPr lang="en-US" dirty="0">
              <a:latin typeface="DengXian" panose="02010600030101010101" pitchFamily="2" charset="-122"/>
            </a:endParaRPr>
          </a:p>
          <a:p>
            <a:pPr>
              <a:defRPr/>
            </a:pPr>
            <a:r>
              <a:rPr lang="en-US" dirty="0">
                <a:latin typeface="DengXian" panose="02010600030101010101" pitchFamily="2" charset="-122"/>
              </a:rPr>
              <a:t>• </a:t>
            </a:r>
            <a:r>
              <a:rPr lang="en-US" b="1" dirty="0">
                <a:latin typeface="DengXian" panose="02010600030101010101" pitchFamily="2" charset="-122"/>
              </a:rPr>
              <a:t>Ερέχθειο </a:t>
            </a:r>
            <a:endParaRPr lang="en-US" dirty="0">
              <a:latin typeface="DengXian" panose="02010600030101010101" pitchFamily="2" charset="-122"/>
            </a:endParaRPr>
          </a:p>
        </p:txBody>
      </p:sp>
      <mc:AlternateContent xmlns:mc="http://schemas.openxmlformats.org/markup-compatibility/2006" xmlns:p14="http://schemas.microsoft.com/office/powerpoint/2010/main">
        <mc:Choice Requires="p14">
          <p:contentPart p14:bwMode="auto" r:id="rId4">
            <p14:nvContentPartPr>
              <p14:cNvPr id="7" name="Γραφή 6">
                <a:extLst>
                  <a:ext uri="{FF2B5EF4-FFF2-40B4-BE49-F238E27FC236}">
                    <a16:creationId xmlns:a16="http://schemas.microsoft.com/office/drawing/2014/main" id="{4F89E8CA-0548-42C8-AD20-730F5416ED65}"/>
                  </a:ext>
                </a:extLst>
              </p14:cNvPr>
              <p14:cNvContentPartPr/>
              <p14:nvPr/>
            </p14:nvContentPartPr>
            <p14:xfrm>
              <a:off x="743179" y="3002415"/>
              <a:ext cx="4042531" cy="495354"/>
            </p14:xfrm>
          </p:contentPart>
        </mc:Choice>
        <mc:Fallback xmlns="">
          <p:pic>
            <p:nvPicPr>
              <p:cNvPr id="7" name="Γραφή 6">
                <a:extLst>
                  <a:ext uri="{FF2B5EF4-FFF2-40B4-BE49-F238E27FC236}">
                    <a16:creationId xmlns:a16="http://schemas.microsoft.com/office/drawing/2014/main" id="{4F89E8CA-0548-42C8-AD20-730F5416ED65}"/>
                  </a:ext>
                </a:extLst>
              </p:cNvPr>
              <p:cNvPicPr/>
              <p:nvPr/>
            </p:nvPicPr>
            <p:blipFill>
              <a:blip r:embed="rId5"/>
              <a:stretch>
                <a:fillRect/>
              </a:stretch>
            </p:blipFill>
            <p:spPr>
              <a:xfrm>
                <a:off x="689178" y="2894495"/>
                <a:ext cx="4150173" cy="710835"/>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11" name="Γραφή 10">
                <a:extLst>
                  <a:ext uri="{FF2B5EF4-FFF2-40B4-BE49-F238E27FC236}">
                    <a16:creationId xmlns:a16="http://schemas.microsoft.com/office/drawing/2014/main" id="{918C312A-A177-4346-AEA2-41ACE1EDA029}"/>
                  </a:ext>
                </a:extLst>
              </p14:cNvPr>
              <p14:cNvContentPartPr/>
              <p14:nvPr/>
            </p14:nvContentPartPr>
            <p14:xfrm>
              <a:off x="723007" y="3670104"/>
              <a:ext cx="1801117" cy="422510"/>
            </p14:xfrm>
          </p:contentPart>
        </mc:Choice>
        <mc:Fallback xmlns="">
          <p:pic>
            <p:nvPicPr>
              <p:cNvPr id="11" name="Γραφή 10">
                <a:extLst>
                  <a:ext uri="{FF2B5EF4-FFF2-40B4-BE49-F238E27FC236}">
                    <a16:creationId xmlns:a16="http://schemas.microsoft.com/office/drawing/2014/main" id="{918C312A-A177-4346-AEA2-41ACE1EDA029}"/>
                  </a:ext>
                </a:extLst>
              </p:cNvPr>
              <p:cNvPicPr/>
              <p:nvPr/>
            </p:nvPicPr>
            <p:blipFill>
              <a:blip r:embed="rId7"/>
              <a:stretch>
                <a:fillRect/>
              </a:stretch>
            </p:blipFill>
            <p:spPr>
              <a:xfrm>
                <a:off x="668984" y="3562045"/>
                <a:ext cx="1908802" cy="638267"/>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12" name="Γραφή 11">
                <a:extLst>
                  <a:ext uri="{FF2B5EF4-FFF2-40B4-BE49-F238E27FC236}">
                    <a16:creationId xmlns:a16="http://schemas.microsoft.com/office/drawing/2014/main" id="{D406DD45-0939-4BA3-8CCD-485A2A113572}"/>
                  </a:ext>
                </a:extLst>
              </p14:cNvPr>
              <p14:cNvContentPartPr/>
              <p14:nvPr/>
            </p14:nvContentPartPr>
            <p14:xfrm>
              <a:off x="803090" y="4301688"/>
              <a:ext cx="1160190" cy="171497"/>
            </p14:xfrm>
          </p:contentPart>
        </mc:Choice>
        <mc:Fallback xmlns="">
          <p:pic>
            <p:nvPicPr>
              <p:cNvPr id="12" name="Γραφή 11">
                <a:extLst>
                  <a:ext uri="{FF2B5EF4-FFF2-40B4-BE49-F238E27FC236}">
                    <a16:creationId xmlns:a16="http://schemas.microsoft.com/office/drawing/2014/main" id="{D406DD45-0939-4BA3-8CCD-485A2A113572}"/>
                  </a:ext>
                </a:extLst>
              </p:cNvPr>
              <p:cNvPicPr/>
              <p:nvPr/>
            </p:nvPicPr>
            <p:blipFill>
              <a:blip r:embed="rId9"/>
              <a:stretch>
                <a:fillRect/>
              </a:stretch>
            </p:blipFill>
            <p:spPr>
              <a:xfrm>
                <a:off x="749094" y="4193828"/>
                <a:ext cx="1267822" cy="386857"/>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13" name="Γραφή 12">
                <a:extLst>
                  <a:ext uri="{FF2B5EF4-FFF2-40B4-BE49-F238E27FC236}">
                    <a16:creationId xmlns:a16="http://schemas.microsoft.com/office/drawing/2014/main" id="{EC373B55-651D-4F26-AB36-7125E761156C}"/>
                  </a:ext>
                </a:extLst>
              </p14:cNvPr>
              <p14:cNvContentPartPr/>
              <p14:nvPr/>
            </p14:nvContentPartPr>
            <p14:xfrm>
              <a:off x="803090" y="1917129"/>
              <a:ext cx="2052093" cy="312744"/>
            </p14:xfrm>
          </p:contentPart>
        </mc:Choice>
        <mc:Fallback xmlns="">
          <p:pic>
            <p:nvPicPr>
              <p:cNvPr id="13" name="Γραφή 12">
                <a:extLst>
                  <a:ext uri="{FF2B5EF4-FFF2-40B4-BE49-F238E27FC236}">
                    <a16:creationId xmlns:a16="http://schemas.microsoft.com/office/drawing/2014/main" id="{EC373B55-651D-4F26-AB36-7125E761156C}"/>
                  </a:ext>
                </a:extLst>
              </p:cNvPr>
              <p:cNvPicPr/>
              <p:nvPr/>
            </p:nvPicPr>
            <p:blipFill>
              <a:blip r:embed="rId11"/>
              <a:stretch>
                <a:fillRect/>
              </a:stretch>
            </p:blipFill>
            <p:spPr>
              <a:xfrm>
                <a:off x="749088" y="1809410"/>
                <a:ext cx="2159738" cy="527823"/>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16" name="Γραφή 15">
                <a:extLst>
                  <a:ext uri="{FF2B5EF4-FFF2-40B4-BE49-F238E27FC236}">
                    <a16:creationId xmlns:a16="http://schemas.microsoft.com/office/drawing/2014/main" id="{C2A75317-7DAB-464C-AA71-4DF2D0C3B314}"/>
                  </a:ext>
                </a:extLst>
              </p14:cNvPr>
              <p14:cNvContentPartPr/>
              <p14:nvPr/>
            </p14:nvContentPartPr>
            <p14:xfrm>
              <a:off x="744117" y="2552114"/>
              <a:ext cx="1468615" cy="241227"/>
            </p14:xfrm>
          </p:contentPart>
        </mc:Choice>
        <mc:Fallback xmlns="">
          <p:pic>
            <p:nvPicPr>
              <p:cNvPr id="16" name="Γραφή 15">
                <a:extLst>
                  <a:ext uri="{FF2B5EF4-FFF2-40B4-BE49-F238E27FC236}">
                    <a16:creationId xmlns:a16="http://schemas.microsoft.com/office/drawing/2014/main" id="{C2A75317-7DAB-464C-AA71-4DF2D0C3B314}"/>
                  </a:ext>
                </a:extLst>
              </p:cNvPr>
              <p:cNvPicPr/>
              <p:nvPr/>
            </p:nvPicPr>
            <p:blipFill>
              <a:blip r:embed="rId13"/>
              <a:stretch>
                <a:fillRect/>
              </a:stretch>
            </p:blipFill>
            <p:spPr>
              <a:xfrm>
                <a:off x="690111" y="2444263"/>
                <a:ext cx="1576268" cy="456570"/>
              </a:xfrm>
              <a:prstGeom prst="rect">
                <a:avLst/>
              </a:prstGeom>
            </p:spPr>
          </p:pic>
        </mc:Fallback>
      </mc:AlternateContent>
    </p:spTree>
    <p:extLst>
      <p:ext uri="{BB962C8B-B14F-4D97-AF65-F5344CB8AC3E}">
        <p14:creationId xmlns:p14="http://schemas.microsoft.com/office/powerpoint/2010/main" val="263551632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Pentelikon White - Ελληνικά Μάρμαρα | Stonetech">
            <a:extLst>
              <a:ext uri="{FF2B5EF4-FFF2-40B4-BE49-F238E27FC236}">
                <a16:creationId xmlns:a16="http://schemas.microsoft.com/office/drawing/2014/main" id="{B12EF61E-B3E9-2176-59F9-7A1D72381942}"/>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65988" y="0"/>
            <a:ext cx="12257988"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673949" y="1479202"/>
            <a:ext cx="10756051" cy="1184877"/>
          </a:xfrm>
          <a:ln>
            <a:solidFill>
              <a:schemeClr val="tx1"/>
            </a:solidFill>
          </a:ln>
        </p:spPr>
        <p:txBody>
          <a:bodyPr>
            <a:noAutofit/>
          </a:bodyPr>
          <a:lstStyle/>
          <a:p>
            <a:br>
              <a:rPr lang="el-GR" sz="4800" b="1" dirty="0">
                <a:solidFill>
                  <a:srgbClr val="283214"/>
                </a:solidFill>
              </a:rPr>
            </a:br>
            <a:br>
              <a:rPr lang="el-GR" sz="4800" b="1" dirty="0">
                <a:solidFill>
                  <a:srgbClr val="283214"/>
                </a:solidFill>
              </a:rPr>
            </a:br>
            <a:r>
              <a:rPr lang="el-GR" sz="4800" b="1" dirty="0">
                <a:solidFill>
                  <a:srgbClr val="283214"/>
                </a:solidFill>
              </a:rPr>
              <a:t>ΓΛΥΠΤΙΚΗ</a:t>
            </a:r>
            <a:br>
              <a:rPr lang="el-GR" sz="4800" b="1" dirty="0">
                <a:solidFill>
                  <a:srgbClr val="283214"/>
                </a:solidFill>
              </a:rPr>
            </a:br>
            <a:br>
              <a:rPr lang="en-ZW" sz="4800" b="1" dirty="0">
                <a:solidFill>
                  <a:srgbClr val="283214"/>
                </a:solidFill>
              </a:rPr>
            </a:br>
            <a:endParaRPr lang="el-GR" sz="4800" b="1" dirty="0">
              <a:solidFill>
                <a:srgbClr val="283214"/>
              </a:solidFill>
            </a:endParaRPr>
          </a:p>
        </p:txBody>
      </p:sp>
      <p:sp>
        <p:nvSpPr>
          <p:cNvPr id="3" name="Content Placeholder 2"/>
          <p:cNvSpPr>
            <a:spLocks noGrp="1"/>
          </p:cNvSpPr>
          <p:nvPr>
            <p:ph idx="1"/>
          </p:nvPr>
        </p:nvSpPr>
        <p:spPr>
          <a:xfrm>
            <a:off x="2440604" y="1247315"/>
            <a:ext cx="7393118" cy="752935"/>
          </a:xfrm>
        </p:spPr>
        <p:txBody>
          <a:bodyPr>
            <a:noAutofit/>
          </a:bodyPr>
          <a:lstStyle/>
          <a:p>
            <a:pPr algn="ctr">
              <a:buNone/>
            </a:pPr>
            <a:endParaRPr lang="el-GR" sz="1600" b="1" dirty="0">
              <a:solidFill>
                <a:srgbClr val="283214"/>
              </a:solidFill>
            </a:endParaRPr>
          </a:p>
          <a:p>
            <a:pPr algn="ctr">
              <a:buNone/>
            </a:pPr>
            <a:r>
              <a:rPr lang="el-GR" sz="1600" b="1" dirty="0">
                <a:solidFill>
                  <a:srgbClr val="283214"/>
                </a:solidFill>
              </a:rPr>
              <a:t>ΚΛΑΣΙΚΗ ΓΛΥΠΤΙΚΗ 5</a:t>
            </a:r>
            <a:r>
              <a:rPr lang="el-GR" sz="1600" b="1" baseline="30000" dirty="0">
                <a:solidFill>
                  <a:srgbClr val="283214"/>
                </a:solidFill>
              </a:rPr>
              <a:t>ο</a:t>
            </a:r>
            <a:r>
              <a:rPr lang="el-GR" sz="1600" b="1" dirty="0">
                <a:solidFill>
                  <a:srgbClr val="283214"/>
                </a:solidFill>
              </a:rPr>
              <a:t> αι. π.Χ. 480-430 π. Χ</a:t>
            </a:r>
            <a:r>
              <a:rPr lang="en-ZW" sz="1600" b="1" dirty="0">
                <a:solidFill>
                  <a:srgbClr val="283214"/>
                </a:solidFill>
              </a:rPr>
              <a:t>.</a:t>
            </a:r>
            <a:endParaRPr lang="el-GR" sz="1600" b="1" dirty="0">
              <a:solidFill>
                <a:srgbClr val="283214"/>
              </a:solidFill>
            </a:endParaRPr>
          </a:p>
          <a:p>
            <a:pPr algn="ctr">
              <a:buNone/>
            </a:pPr>
            <a:r>
              <a:rPr lang="el-GR" sz="1600" b="1" dirty="0">
                <a:solidFill>
                  <a:srgbClr val="283214"/>
                </a:solidFill>
              </a:rPr>
              <a:t>Η ΕΞΕΛΙΞΗ ΤΩΝ ΓΛΥΠΤΩΝ ΟΔΗΓΕΙ ΣΤΗΝ ΩΡΙΜΗ ΚΛΑΣΙΚΗ ΕΠΟΧΗ  </a:t>
            </a:r>
          </a:p>
          <a:p>
            <a:pPr algn="ctr">
              <a:buNone/>
            </a:pPr>
            <a:r>
              <a:rPr lang="el-GR" sz="1600" b="1" dirty="0">
                <a:solidFill>
                  <a:srgbClr val="283214"/>
                </a:solidFill>
              </a:rPr>
              <a:t>(Τρανό παράδειγμα τα Χαλκά και γλυπτά του Παρθενώνα)</a:t>
            </a:r>
          </a:p>
          <a:p>
            <a:pPr algn="ctr">
              <a:buNone/>
            </a:pPr>
            <a:endParaRPr lang="el-GR" sz="1600" b="1" dirty="0">
              <a:solidFill>
                <a:srgbClr val="283214"/>
              </a:solidFill>
            </a:endParaRPr>
          </a:p>
        </p:txBody>
      </p:sp>
      <p:pic>
        <p:nvPicPr>
          <p:cNvPr id="2055" name="Picture 7"/>
          <p:cNvPicPr>
            <a:picLocks noChangeAspect="1" noChangeArrowheads="1"/>
          </p:cNvPicPr>
          <p:nvPr/>
        </p:nvPicPr>
        <p:blipFill>
          <a:blip r:embed="rId5" cstate="print"/>
          <a:srcRect l="8595"/>
          <a:stretch>
            <a:fillRect/>
          </a:stretch>
        </p:blipFill>
        <p:spPr bwMode="auto">
          <a:xfrm>
            <a:off x="2440604" y="3489765"/>
            <a:ext cx="938264" cy="2627140"/>
          </a:xfrm>
          <a:prstGeom prst="rect">
            <a:avLst/>
          </a:prstGeom>
          <a:noFill/>
          <a:ln w="9525">
            <a:noFill/>
            <a:miter lim="800000"/>
            <a:headEnd/>
            <a:tailEnd/>
          </a:ln>
          <a:effectLst/>
        </p:spPr>
      </p:pic>
      <p:pic>
        <p:nvPicPr>
          <p:cNvPr id="11" name="Picture 2"/>
          <p:cNvPicPr>
            <a:picLocks noChangeAspect="1" noChangeArrowheads="1"/>
          </p:cNvPicPr>
          <p:nvPr/>
        </p:nvPicPr>
        <p:blipFill>
          <a:blip r:embed="rId6"/>
          <a:srcRect t="3033"/>
          <a:stretch>
            <a:fillRect/>
          </a:stretch>
        </p:blipFill>
        <p:spPr bwMode="auto">
          <a:xfrm>
            <a:off x="3684486" y="3509758"/>
            <a:ext cx="1150451" cy="2627139"/>
          </a:xfrm>
          <a:prstGeom prst="rect">
            <a:avLst/>
          </a:prstGeom>
          <a:noFill/>
          <a:ln w="9525">
            <a:noFill/>
            <a:miter lim="800000"/>
            <a:headEnd/>
            <a:tailEnd/>
          </a:ln>
          <a:effectLst/>
        </p:spPr>
      </p:pic>
      <p:pic>
        <p:nvPicPr>
          <p:cNvPr id="12" name="Picture 2"/>
          <p:cNvPicPr>
            <a:picLocks noChangeAspect="1" noChangeArrowheads="1"/>
          </p:cNvPicPr>
          <p:nvPr/>
        </p:nvPicPr>
        <p:blipFill>
          <a:blip r:embed="rId7"/>
          <a:srcRect r="4346"/>
          <a:stretch>
            <a:fillRect/>
          </a:stretch>
        </p:blipFill>
        <p:spPr bwMode="auto">
          <a:xfrm>
            <a:off x="8185979" y="3489765"/>
            <a:ext cx="1931363" cy="2688167"/>
          </a:xfrm>
          <a:prstGeom prst="rect">
            <a:avLst/>
          </a:prstGeom>
          <a:noFill/>
          <a:ln w="9525">
            <a:noFill/>
            <a:miter lim="800000"/>
            <a:headEnd/>
            <a:tailEnd/>
          </a:ln>
          <a:effectLst/>
        </p:spPr>
      </p:pic>
      <p:cxnSp>
        <p:nvCxnSpPr>
          <p:cNvPr id="7" name="Ευθύγραμμο βέλος σύνδεσης 6">
            <a:extLst>
              <a:ext uri="{FF2B5EF4-FFF2-40B4-BE49-F238E27FC236}">
                <a16:creationId xmlns:a16="http://schemas.microsoft.com/office/drawing/2014/main" id="{2B3B0142-495C-42E3-A285-597B29809902}"/>
              </a:ext>
            </a:extLst>
          </p:cNvPr>
          <p:cNvCxnSpPr>
            <a:cxnSpLocks/>
          </p:cNvCxnSpPr>
          <p:nvPr/>
        </p:nvCxnSpPr>
        <p:spPr>
          <a:xfrm>
            <a:off x="5951984" y="3049077"/>
            <a:ext cx="144016" cy="14401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 name="Ευθύγραμμο βέλος σύνδεσης 3">
            <a:extLst>
              <a:ext uri="{FF2B5EF4-FFF2-40B4-BE49-F238E27FC236}">
                <a16:creationId xmlns:a16="http://schemas.microsoft.com/office/drawing/2014/main" id="{08DF8AAC-FF85-92E6-B1A1-98A06D0EB93E}"/>
              </a:ext>
            </a:extLst>
          </p:cNvPr>
          <p:cNvCxnSpPr>
            <a:cxnSpLocks/>
          </p:cNvCxnSpPr>
          <p:nvPr/>
        </p:nvCxnSpPr>
        <p:spPr>
          <a:xfrm>
            <a:off x="4396563" y="3114658"/>
            <a:ext cx="115740" cy="14401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 name="Ευθύγραμμο βέλος σύνδεσης 5">
            <a:extLst>
              <a:ext uri="{FF2B5EF4-FFF2-40B4-BE49-F238E27FC236}">
                <a16:creationId xmlns:a16="http://schemas.microsoft.com/office/drawing/2014/main" id="{8035EC0E-41F0-2028-321C-261142A2DC03}"/>
              </a:ext>
            </a:extLst>
          </p:cNvPr>
          <p:cNvCxnSpPr>
            <a:cxnSpLocks/>
          </p:cNvCxnSpPr>
          <p:nvPr/>
        </p:nvCxnSpPr>
        <p:spPr>
          <a:xfrm>
            <a:off x="2851866" y="3042650"/>
            <a:ext cx="115740" cy="14401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9" name="Εικόνα 8">
            <a:extLst>
              <a:ext uri="{FF2B5EF4-FFF2-40B4-BE49-F238E27FC236}">
                <a16:creationId xmlns:a16="http://schemas.microsoft.com/office/drawing/2014/main" id="{A2FD496A-7BF7-3A68-9060-F30A590FBD9C}"/>
              </a:ext>
            </a:extLst>
          </p:cNvPr>
          <p:cNvPicPr>
            <a:picLocks noChangeAspect="1"/>
          </p:cNvPicPr>
          <p:nvPr/>
        </p:nvPicPr>
        <p:blipFill>
          <a:blip r:embed="rId8"/>
          <a:stretch>
            <a:fillRect/>
          </a:stretch>
        </p:blipFill>
        <p:spPr>
          <a:xfrm>
            <a:off x="5151727" y="3470891"/>
            <a:ext cx="2717462" cy="2664888"/>
          </a:xfrm>
          <a:prstGeom prst="rect">
            <a:avLst/>
          </a:prstGeom>
        </p:spPr>
      </p:pic>
      <p:cxnSp>
        <p:nvCxnSpPr>
          <p:cNvPr id="13" name="Ευθύγραμμο βέλος σύνδεσης 12">
            <a:extLst>
              <a:ext uri="{FF2B5EF4-FFF2-40B4-BE49-F238E27FC236}">
                <a16:creationId xmlns:a16="http://schemas.microsoft.com/office/drawing/2014/main" id="{D9C8C2CA-9863-627E-8C08-DC325168A758}"/>
              </a:ext>
            </a:extLst>
          </p:cNvPr>
          <p:cNvCxnSpPr>
            <a:cxnSpLocks/>
          </p:cNvCxnSpPr>
          <p:nvPr/>
        </p:nvCxnSpPr>
        <p:spPr>
          <a:xfrm>
            <a:off x="8435364" y="3042650"/>
            <a:ext cx="144016" cy="14401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Pentelikon White - Ελληνικά Μάρμαρα | Stonetech">
            <a:extLst>
              <a:ext uri="{FF2B5EF4-FFF2-40B4-BE49-F238E27FC236}">
                <a16:creationId xmlns:a16="http://schemas.microsoft.com/office/drawing/2014/main" id="{0BCED169-F385-B8DA-3D86-31F360164080}"/>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65988" y="0"/>
            <a:ext cx="12257988"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No photo description available.">
            <a:extLst>
              <a:ext uri="{FF2B5EF4-FFF2-40B4-BE49-F238E27FC236}">
                <a16:creationId xmlns:a16="http://schemas.microsoft.com/office/drawing/2014/main" id="{7BF9195A-76BF-AC8B-B098-D0D714DF1CD3}"/>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47038" y="829628"/>
            <a:ext cx="3657728" cy="4620288"/>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D2EA0D27-CC92-1A87-3DD5-AFE566D9B93E}"/>
              </a:ext>
            </a:extLst>
          </p:cNvPr>
          <p:cNvSpPr txBox="1"/>
          <p:nvPr/>
        </p:nvSpPr>
        <p:spPr>
          <a:xfrm>
            <a:off x="5910606" y="1536174"/>
            <a:ext cx="5145464" cy="3785652"/>
          </a:xfrm>
          <a:prstGeom prst="rect">
            <a:avLst/>
          </a:prstGeom>
          <a:noFill/>
        </p:spPr>
        <p:txBody>
          <a:bodyPr wrap="square">
            <a:spAutoFit/>
          </a:bodyPr>
          <a:lstStyle/>
          <a:p>
            <a:endParaRPr lang="el-GR" dirty="0">
              <a:solidFill>
                <a:srgbClr val="050505"/>
              </a:solidFill>
              <a:latin typeface="Calibri" panose="020F0502020204030204" pitchFamily="34" charset="0"/>
              <a:cs typeface="Calibri" panose="020F0502020204030204" pitchFamily="34" charset="0"/>
            </a:endParaRPr>
          </a:p>
          <a:p>
            <a:r>
              <a:rPr lang="el-GR" sz="2400" dirty="0">
                <a:solidFill>
                  <a:srgbClr val="050505"/>
                </a:solidFill>
                <a:latin typeface="Calibri" panose="020F0502020204030204" pitchFamily="34" charset="0"/>
                <a:cs typeface="Calibri" panose="020F0502020204030204" pitchFamily="34" charset="0"/>
              </a:rPr>
              <a:t>Κλασικά  αγάλματα</a:t>
            </a:r>
            <a:r>
              <a:rPr lang="en-ZW" sz="2400" dirty="0">
                <a:solidFill>
                  <a:srgbClr val="050505"/>
                </a:solidFill>
                <a:latin typeface="Calibri" panose="020F0502020204030204" pitchFamily="34" charset="0"/>
                <a:cs typeface="Calibri" panose="020F0502020204030204" pitchFamily="34" charset="0"/>
              </a:rPr>
              <a:t>:</a:t>
            </a:r>
            <a:endParaRPr lang="el-GR" sz="2400" dirty="0">
              <a:solidFill>
                <a:srgbClr val="050505"/>
              </a:solidFill>
              <a:latin typeface="Calibri" panose="020F0502020204030204" pitchFamily="34" charset="0"/>
              <a:cs typeface="Calibri" panose="020F0502020204030204" pitchFamily="34" charset="0"/>
            </a:endParaRPr>
          </a:p>
          <a:p>
            <a:endParaRPr lang="en-ZW" dirty="0">
              <a:solidFill>
                <a:srgbClr val="050505"/>
              </a:solidFill>
              <a:latin typeface="Calibri" panose="020F0502020204030204" pitchFamily="34" charset="0"/>
              <a:cs typeface="Calibri" panose="020F0502020204030204" pitchFamily="34" charset="0"/>
            </a:endParaRPr>
          </a:p>
          <a:p>
            <a:pPr marL="285750" indent="-285750">
              <a:buFont typeface="Wingdings" panose="05000000000000000000" pitchFamily="2" charset="2"/>
              <a:buChar char="q"/>
            </a:pPr>
            <a:r>
              <a:rPr lang="el-GR" dirty="0">
                <a:solidFill>
                  <a:srgbClr val="050505"/>
                </a:solidFill>
                <a:latin typeface="Calibri" panose="020F0502020204030204" pitchFamily="34" charset="0"/>
                <a:cs typeface="Calibri" panose="020F0502020204030204" pitchFamily="34" charset="0"/>
              </a:rPr>
              <a:t>Αγάπη για το ανθρώπινο σώμα</a:t>
            </a:r>
            <a:endParaRPr lang="en-ZW" dirty="0">
              <a:solidFill>
                <a:srgbClr val="050505"/>
              </a:solidFill>
              <a:latin typeface="Calibri" panose="020F0502020204030204" pitchFamily="34" charset="0"/>
              <a:cs typeface="Calibri" panose="020F0502020204030204" pitchFamily="34" charset="0"/>
            </a:endParaRPr>
          </a:p>
          <a:p>
            <a:pPr marL="285750" indent="-285750">
              <a:buFont typeface="Wingdings" panose="05000000000000000000" pitchFamily="2" charset="2"/>
              <a:buChar char="q"/>
            </a:pPr>
            <a:r>
              <a:rPr lang="el-GR" dirty="0">
                <a:solidFill>
                  <a:srgbClr val="050505"/>
                </a:solidFill>
                <a:latin typeface="Calibri" panose="020F0502020204030204" pitchFamily="34" charset="0"/>
                <a:cs typeface="Calibri" panose="020F0502020204030204" pitchFamily="34" charset="0"/>
              </a:rPr>
              <a:t>Ένταση</a:t>
            </a:r>
          </a:p>
          <a:p>
            <a:pPr marL="285750" indent="-285750">
              <a:buFont typeface="Wingdings" panose="05000000000000000000" pitchFamily="2" charset="2"/>
              <a:buChar char="q"/>
            </a:pPr>
            <a:r>
              <a:rPr lang="el-GR" dirty="0">
                <a:solidFill>
                  <a:srgbClr val="050505"/>
                </a:solidFill>
                <a:latin typeface="Calibri" panose="020F0502020204030204" pitchFamily="34" charset="0"/>
                <a:cs typeface="Calibri" panose="020F0502020204030204" pitchFamily="34" charset="0"/>
              </a:rPr>
              <a:t>Δυναμική κίνηση του σώματος</a:t>
            </a:r>
          </a:p>
          <a:p>
            <a:pPr marL="285750" indent="-285750">
              <a:buFont typeface="Wingdings" panose="05000000000000000000" pitchFamily="2" charset="2"/>
              <a:buChar char="q"/>
            </a:pPr>
            <a:r>
              <a:rPr lang="el-GR" dirty="0">
                <a:solidFill>
                  <a:srgbClr val="050505"/>
                </a:solidFill>
                <a:latin typeface="Calibri" panose="020F0502020204030204" pitchFamily="34" charset="0"/>
                <a:cs typeface="Calibri" panose="020F0502020204030204" pitchFamily="34" charset="0"/>
              </a:rPr>
              <a:t>Πλαστικότητα</a:t>
            </a:r>
          </a:p>
          <a:p>
            <a:pPr marL="285750" indent="-285750">
              <a:buFont typeface="Wingdings" panose="05000000000000000000" pitchFamily="2" charset="2"/>
              <a:buChar char="q"/>
            </a:pPr>
            <a:r>
              <a:rPr lang="el-GR" dirty="0">
                <a:solidFill>
                  <a:srgbClr val="050505"/>
                </a:solidFill>
                <a:latin typeface="Calibri" panose="020F0502020204030204" pitchFamily="34" charset="0"/>
                <a:cs typeface="Calibri" panose="020F0502020204030204" pitchFamily="34" charset="0"/>
              </a:rPr>
              <a:t>Κατάκτηση του χώρου- χιασμός κινήσεως</a:t>
            </a:r>
          </a:p>
          <a:p>
            <a:pPr marL="285750" indent="-285750">
              <a:buFont typeface="Wingdings" panose="05000000000000000000" pitchFamily="2" charset="2"/>
              <a:buChar char="q"/>
            </a:pPr>
            <a:r>
              <a:rPr lang="el-GR" dirty="0">
                <a:solidFill>
                  <a:srgbClr val="050505"/>
                </a:solidFill>
                <a:latin typeface="Calibri" panose="020F0502020204030204" pitchFamily="34" charset="0"/>
                <a:cs typeface="Calibri" panose="020F0502020204030204" pitchFamily="34" charset="0"/>
              </a:rPr>
              <a:t>Μαθηματικές αναλογίες</a:t>
            </a:r>
          </a:p>
          <a:p>
            <a:pPr marL="285750" indent="-285750">
              <a:buFont typeface="Wingdings" panose="05000000000000000000" pitchFamily="2" charset="2"/>
              <a:buChar char="q"/>
            </a:pPr>
            <a:r>
              <a:rPr lang="el-GR" dirty="0">
                <a:solidFill>
                  <a:srgbClr val="050505"/>
                </a:solidFill>
                <a:latin typeface="Calibri" panose="020F0502020204030204" pitchFamily="34" charset="0"/>
                <a:cs typeface="Calibri" panose="020F0502020204030204" pitchFamily="34" charset="0"/>
              </a:rPr>
              <a:t>Τεχνική του χαμένου κεριού και Χαλκά αγάλματα</a:t>
            </a:r>
          </a:p>
          <a:p>
            <a:pPr marL="285750" indent="-285750">
              <a:buFont typeface="Wingdings" panose="05000000000000000000" pitchFamily="2" charset="2"/>
              <a:buChar char="q"/>
            </a:pPr>
            <a:r>
              <a:rPr lang="el-GR" dirty="0">
                <a:solidFill>
                  <a:srgbClr val="050505"/>
                </a:solidFill>
                <a:latin typeface="Calibri" panose="020F0502020204030204" pitchFamily="34" charset="0"/>
                <a:cs typeface="Calibri" panose="020F0502020204030204" pitchFamily="34" charset="0"/>
              </a:rPr>
              <a:t>Μάρμαρο</a:t>
            </a:r>
          </a:p>
          <a:p>
            <a:pPr marL="285750" indent="-285750">
              <a:buFont typeface="Wingdings" panose="05000000000000000000" pitchFamily="2" charset="2"/>
              <a:buChar char="q"/>
            </a:pPr>
            <a:r>
              <a:rPr lang="el-GR" dirty="0">
                <a:solidFill>
                  <a:srgbClr val="050505"/>
                </a:solidFill>
                <a:latin typeface="Calibri" panose="020F0502020204030204" pitchFamily="34" charset="0"/>
                <a:cs typeface="Calibri" panose="020F0502020204030204" pitchFamily="34" charset="0"/>
              </a:rPr>
              <a:t>Εκζήτηση και ιδεαλισμός </a:t>
            </a:r>
            <a:r>
              <a:rPr lang="el-GR" sz="1600" dirty="0">
                <a:solidFill>
                  <a:srgbClr val="050505"/>
                </a:solidFill>
                <a:latin typeface="Calibri" panose="020F0502020204030204" pitchFamily="34" charset="0"/>
                <a:cs typeface="Calibri" panose="020F0502020204030204" pitchFamily="34" charset="0"/>
              </a:rPr>
              <a:t>(</a:t>
            </a:r>
            <a:r>
              <a:rPr lang="el-GR" sz="1600" dirty="0"/>
              <a:t>κοσμική τέχνη) </a:t>
            </a:r>
            <a:endParaRPr lang="el-GR" dirty="0">
              <a:solidFill>
                <a:srgbClr val="050505"/>
              </a:solidFill>
              <a:latin typeface="Calibri" panose="020F0502020204030204" pitchFamily="34" charset="0"/>
              <a:cs typeface="Calibri" panose="020F0502020204030204" pitchFamily="34" charset="0"/>
            </a:endParaRPr>
          </a:p>
          <a:p>
            <a:endParaRPr lang="el-GR" dirty="0">
              <a:latin typeface="Calibri" panose="020F0502020204030204" pitchFamily="34" charset="0"/>
              <a:cs typeface="Calibri" panose="020F0502020204030204" pitchFamily="34" charset="0"/>
            </a:endParaRPr>
          </a:p>
        </p:txBody>
      </p:sp>
      <p:sp>
        <p:nvSpPr>
          <p:cNvPr id="5" name="TextBox 4">
            <a:extLst>
              <a:ext uri="{FF2B5EF4-FFF2-40B4-BE49-F238E27FC236}">
                <a16:creationId xmlns:a16="http://schemas.microsoft.com/office/drawing/2014/main" id="{69068897-D367-50E1-0F2A-50AC408E8E6D}"/>
              </a:ext>
            </a:extLst>
          </p:cNvPr>
          <p:cNvSpPr txBox="1"/>
          <p:nvPr/>
        </p:nvSpPr>
        <p:spPr>
          <a:xfrm>
            <a:off x="2435196" y="5546086"/>
            <a:ext cx="2969570" cy="800219"/>
          </a:xfrm>
          <a:prstGeom prst="rect">
            <a:avLst/>
          </a:prstGeom>
          <a:noFill/>
        </p:spPr>
        <p:txBody>
          <a:bodyPr wrap="square">
            <a:spAutoFit/>
          </a:bodyPr>
          <a:lstStyle/>
          <a:p>
            <a:r>
              <a:rPr lang="el-GR" sz="1400" b="1" dirty="0">
                <a:solidFill>
                  <a:srgbClr val="050505"/>
                </a:solidFill>
                <a:latin typeface="Calibri" panose="020F0502020204030204" pitchFamily="34" charset="0"/>
                <a:cs typeface="Calibri" panose="020F0502020204030204" pitchFamily="34" charset="0"/>
              </a:rPr>
              <a:t>Αυλητής ή νέος παίζει τον αυλό.</a:t>
            </a:r>
            <a:endParaRPr lang="en-ZW" sz="1400" b="1" dirty="0">
              <a:solidFill>
                <a:srgbClr val="050505"/>
              </a:solidFill>
              <a:latin typeface="Calibri" panose="020F0502020204030204" pitchFamily="34" charset="0"/>
              <a:cs typeface="Calibri" panose="020F0502020204030204" pitchFamily="34" charset="0"/>
            </a:endParaRPr>
          </a:p>
          <a:p>
            <a:r>
              <a:rPr lang="el-GR" sz="1400" dirty="0">
                <a:solidFill>
                  <a:srgbClr val="050505"/>
                </a:solidFill>
                <a:latin typeface="Calibri" panose="020F0502020204030204" pitchFamily="34" charset="0"/>
                <a:cs typeface="Calibri" panose="020F0502020204030204" pitchFamily="34" charset="0"/>
              </a:rPr>
              <a:t>5ο</a:t>
            </a:r>
            <a:r>
              <a:rPr lang="en-US" sz="1400" dirty="0">
                <a:solidFill>
                  <a:srgbClr val="050505"/>
                </a:solidFill>
                <a:latin typeface="Calibri" panose="020F0502020204030204" pitchFamily="34" charset="0"/>
                <a:cs typeface="Calibri" panose="020F0502020204030204" pitchFamily="34" charset="0"/>
              </a:rPr>
              <a:t>s</a:t>
            </a:r>
            <a:r>
              <a:rPr lang="el-GR" sz="1400" dirty="0">
                <a:solidFill>
                  <a:srgbClr val="050505"/>
                </a:solidFill>
                <a:latin typeface="Calibri" panose="020F0502020204030204" pitchFamily="34" charset="0"/>
                <a:cs typeface="Calibri" panose="020F0502020204030204" pitchFamily="34" charset="0"/>
              </a:rPr>
              <a:t>-4ο</a:t>
            </a:r>
            <a:r>
              <a:rPr lang="en-US" sz="1400" dirty="0">
                <a:solidFill>
                  <a:srgbClr val="050505"/>
                </a:solidFill>
                <a:latin typeface="Calibri" panose="020F0502020204030204" pitchFamily="34" charset="0"/>
                <a:cs typeface="Calibri" panose="020F0502020204030204" pitchFamily="34" charset="0"/>
              </a:rPr>
              <a:t>s</a:t>
            </a:r>
            <a:r>
              <a:rPr lang="el-GR" sz="1400" dirty="0">
                <a:solidFill>
                  <a:srgbClr val="050505"/>
                </a:solidFill>
                <a:latin typeface="Calibri" panose="020F0502020204030204" pitchFamily="34" charset="0"/>
                <a:cs typeface="Calibri" panose="020F0502020204030204" pitchFamily="34" charset="0"/>
              </a:rPr>
              <a:t> π.Χ. αι. (Μουσείο Ερμιτάζ).</a:t>
            </a:r>
            <a:endParaRPr lang="en-ZW" sz="1400" dirty="0">
              <a:solidFill>
                <a:srgbClr val="050505"/>
              </a:solidFill>
              <a:latin typeface="Calibri" panose="020F0502020204030204" pitchFamily="34" charset="0"/>
              <a:cs typeface="Calibri" panose="020F0502020204030204" pitchFamily="34" charset="0"/>
            </a:endParaRPr>
          </a:p>
          <a:p>
            <a:endParaRPr lang="en-ZW" sz="1800" dirty="0">
              <a:solidFill>
                <a:srgbClr val="050505"/>
              </a:solidFill>
              <a:latin typeface="Calibri" panose="020F0502020204030204" pitchFamily="34" charset="0"/>
              <a:cs typeface="Calibri" panose="020F0502020204030204" pitchFamily="34" charset="0"/>
            </a:endParaRPr>
          </a:p>
        </p:txBody>
      </p:sp>
      <p:sp>
        <p:nvSpPr>
          <p:cNvPr id="7" name="TextBox 6">
            <a:extLst>
              <a:ext uri="{FF2B5EF4-FFF2-40B4-BE49-F238E27FC236}">
                <a16:creationId xmlns:a16="http://schemas.microsoft.com/office/drawing/2014/main" id="{CB34AD1D-F2B7-1264-594C-3EE169DC27BC}"/>
              </a:ext>
            </a:extLst>
          </p:cNvPr>
          <p:cNvSpPr txBox="1"/>
          <p:nvPr/>
        </p:nvSpPr>
        <p:spPr>
          <a:xfrm>
            <a:off x="1558568" y="6055187"/>
            <a:ext cx="4352038" cy="307777"/>
          </a:xfrm>
          <a:prstGeom prst="rect">
            <a:avLst/>
          </a:prstGeom>
          <a:noFill/>
        </p:spPr>
        <p:txBody>
          <a:bodyPr wrap="square">
            <a:spAutoFit/>
          </a:bodyPr>
          <a:lstStyle/>
          <a:p>
            <a:r>
              <a:rPr lang="el-GR" sz="1400" dirty="0">
                <a:solidFill>
                  <a:srgbClr val="050505"/>
                </a:solidFill>
                <a:latin typeface="Calibri" panose="020F0502020204030204" pitchFamily="34" charset="0"/>
                <a:cs typeface="Calibri" panose="020F0502020204030204" pitchFamily="34" charset="0"/>
              </a:rPr>
              <a:t>Ρωμαϊκό αντίγραφο ελληνικού πρωτότυπου αγάλματος.</a:t>
            </a:r>
          </a:p>
        </p:txBody>
      </p:sp>
    </p:spTree>
    <p:extLst>
      <p:ext uri="{BB962C8B-B14F-4D97-AF65-F5344CB8AC3E}">
        <p14:creationId xmlns:p14="http://schemas.microsoft.com/office/powerpoint/2010/main" val="117208582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Pentelikon White - Ελληνικά Μάρμαρα | Stonetech">
            <a:extLst>
              <a:ext uri="{FF2B5EF4-FFF2-40B4-BE49-F238E27FC236}">
                <a16:creationId xmlns:a16="http://schemas.microsoft.com/office/drawing/2014/main" id="{896DC012-D549-8EEE-7B23-1D47F14E8A55}"/>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65988" y="0"/>
            <a:ext cx="12257988"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7">
            <a:extLst>
              <a:ext uri="{FF2B5EF4-FFF2-40B4-BE49-F238E27FC236}">
                <a16:creationId xmlns:a16="http://schemas.microsoft.com/office/drawing/2014/main" id="{56A2D48E-1B61-B0A4-40F4-17EE2128A24F}"/>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saturation sat="0"/>
                    </a14:imgEffect>
                  </a14:imgLayer>
                </a14:imgProps>
              </a:ext>
            </a:extLst>
          </a:blip>
          <a:srcRect l="8595"/>
          <a:stretch>
            <a:fillRect/>
          </a:stretch>
        </p:blipFill>
        <p:spPr bwMode="auto">
          <a:xfrm>
            <a:off x="4800601" y="1573123"/>
            <a:ext cx="1508156" cy="4222839"/>
          </a:xfrm>
          <a:prstGeom prst="rect">
            <a:avLst/>
          </a:prstGeom>
          <a:noFill/>
          <a:ln w="9525">
            <a:noFill/>
            <a:miter lim="800000"/>
            <a:headEnd/>
            <a:tailEnd/>
          </a:ln>
          <a:effectLst/>
        </p:spPr>
      </p:pic>
      <p:pic>
        <p:nvPicPr>
          <p:cNvPr id="3" name="Picture 2">
            <a:extLst>
              <a:ext uri="{FF2B5EF4-FFF2-40B4-BE49-F238E27FC236}">
                <a16:creationId xmlns:a16="http://schemas.microsoft.com/office/drawing/2014/main" id="{9C345227-95C7-03D7-BF33-ED7728510BB6}"/>
              </a:ext>
            </a:extLst>
          </p:cNvPr>
          <p:cNvPicPr>
            <a:picLocks noChangeAspect="1" noChangeArrowheads="1"/>
          </p:cNvPicPr>
          <p:nvPr/>
        </p:nvPicPr>
        <p:blipFill>
          <a:blip r:embed="rId6"/>
          <a:srcRect t="3033"/>
          <a:stretch>
            <a:fillRect/>
          </a:stretch>
        </p:blipFill>
        <p:spPr bwMode="auto">
          <a:xfrm>
            <a:off x="8745059" y="1901377"/>
            <a:ext cx="1472980" cy="3363657"/>
          </a:xfrm>
          <a:prstGeom prst="rect">
            <a:avLst/>
          </a:prstGeom>
          <a:noFill/>
          <a:ln w="9525">
            <a:noFill/>
            <a:miter lim="800000"/>
            <a:headEnd/>
            <a:tailEnd/>
          </a:ln>
          <a:effectLst/>
        </p:spPr>
      </p:pic>
      <p:pic>
        <p:nvPicPr>
          <p:cNvPr id="1026" name="Picture 2">
            <a:extLst>
              <a:ext uri="{FF2B5EF4-FFF2-40B4-BE49-F238E27FC236}">
                <a16:creationId xmlns:a16="http://schemas.microsoft.com/office/drawing/2014/main" id="{D4DAA038-D0A5-A453-11D7-8F28EF4CB56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261705" y="1062037"/>
            <a:ext cx="1905000" cy="4733925"/>
          </a:xfrm>
          <a:prstGeom prst="rect">
            <a:avLst/>
          </a:prstGeom>
          <a:noFill/>
          <a:extLst>
            <a:ext uri="{909E8E84-426E-40DD-AFC4-6F175D3DCCD1}">
              <a14:hiddenFill xmlns:a14="http://schemas.microsoft.com/office/drawing/2010/main">
                <a:solidFill>
                  <a:srgbClr val="FFFFFF"/>
                </a:solidFill>
              </a14:hiddenFill>
            </a:ext>
          </a:extLst>
        </p:spPr>
      </p:pic>
      <p:pic>
        <p:nvPicPr>
          <p:cNvPr id="4" name="Εικόνα 3">
            <a:extLst>
              <a:ext uri="{FF2B5EF4-FFF2-40B4-BE49-F238E27FC236}">
                <a16:creationId xmlns:a16="http://schemas.microsoft.com/office/drawing/2014/main" id="{28639EAC-EE5B-0EA9-DF2B-7C2D7C36BB1D}"/>
              </a:ext>
            </a:extLst>
          </p:cNvPr>
          <p:cNvPicPr>
            <a:picLocks noChangeAspect="1"/>
          </p:cNvPicPr>
          <p:nvPr/>
        </p:nvPicPr>
        <p:blipFill>
          <a:blip r:embed="rId8"/>
          <a:stretch>
            <a:fillRect/>
          </a:stretch>
        </p:blipFill>
        <p:spPr>
          <a:xfrm>
            <a:off x="6942653" y="1237100"/>
            <a:ext cx="1905000" cy="4558862"/>
          </a:xfrm>
          <a:prstGeom prst="rect">
            <a:avLst/>
          </a:prstGeom>
        </p:spPr>
      </p:pic>
    </p:spTree>
    <p:extLst>
      <p:ext uri="{BB962C8B-B14F-4D97-AF65-F5344CB8AC3E}">
        <p14:creationId xmlns:p14="http://schemas.microsoft.com/office/powerpoint/2010/main" val="1511574103"/>
      </p:ext>
    </p:extLst>
  </p:cSld>
  <p:clrMapOvr>
    <a:masterClrMapping/>
  </p:clrMapOvr>
</p:sld>
</file>

<file path=ppt/theme/theme1.xml><?xml version="1.0" encoding="utf-8"?>
<a:theme xmlns:a="http://schemas.openxmlformats.org/drawingml/2006/main" name="Θέμα του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Θέμα του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354</TotalTime>
  <Words>2609</Words>
  <Application>Microsoft Office PowerPoint</Application>
  <PresentationFormat>Ευρεία οθόνη</PresentationFormat>
  <Paragraphs>315</Paragraphs>
  <Slides>30</Slides>
  <Notes>4</Notes>
  <HiddenSlides>0</HiddenSlides>
  <MMClips>0</MMClips>
  <ScaleCrop>false</ScaleCrop>
  <HeadingPairs>
    <vt:vector size="6" baseType="variant">
      <vt:variant>
        <vt:lpstr>Γραμματοσειρές που χρησιμοποιούνται</vt:lpstr>
      </vt:variant>
      <vt:variant>
        <vt:i4>8</vt:i4>
      </vt:variant>
      <vt:variant>
        <vt:lpstr>Θέμα</vt:lpstr>
      </vt:variant>
      <vt:variant>
        <vt:i4>1</vt:i4>
      </vt:variant>
      <vt:variant>
        <vt:lpstr>Τίτλοι διαφανειών</vt:lpstr>
      </vt:variant>
      <vt:variant>
        <vt:i4>30</vt:i4>
      </vt:variant>
    </vt:vector>
  </HeadingPairs>
  <TitlesOfParts>
    <vt:vector size="39" baseType="lpstr">
      <vt:lpstr>DengXian</vt:lpstr>
      <vt:lpstr>Aharoni</vt:lpstr>
      <vt:lpstr>Arial</vt:lpstr>
      <vt:lpstr>Calibri</vt:lpstr>
      <vt:lpstr>Calibri Light</vt:lpstr>
      <vt:lpstr>Courier New</vt:lpstr>
      <vt:lpstr>Old English Text MT</vt:lpstr>
      <vt:lpstr>Wingdings</vt:lpstr>
      <vt:lpstr>Θέμα του Office</vt:lpstr>
      <vt:lpstr>ΓΕΝΙΚΑ</vt:lpstr>
      <vt:lpstr>Παρουσίαση του PowerPoint</vt:lpstr>
      <vt:lpstr>Παρουσίαση του PowerPoint</vt:lpstr>
      <vt:lpstr>Παρουσίαση του PowerPoint</vt:lpstr>
      <vt:lpstr>Ποια εποχή ονομάζουμε Κλασική;</vt:lpstr>
      <vt:lpstr>Παρουσίαση του PowerPoint</vt:lpstr>
      <vt:lpstr>  ΓΛΥΠΤΙΚΗ  </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ΕΡΜΗΣ   Έργο του Πραξιτέλη (εισάγει τον αισθησιασμό στην ελληνική γλυπτική).  Το έργο παριστάνει τον Ερμή με τον μικρό Διόνυσο.   Ο Πραξιτέλης, αφαιρεί την σκληράδα από το μάρμαρο, κάνοντάς το σάρκα.  Αυτό οφείλεται στην χρήση φωτός-σκιάς.  Για να δώσει ζωντάνια στο άγαλμα, σκοπίμως αλλάζει τις αναλογίες, με μαθηματικό τρόπο.   Εάν κανείς το παρατηρήσει από τ' αριστερά, φαίνεται λυπημένο, από τα δεξιά φαίνεται γελαστό και όταν  το κοιτάξεις  από μπροστά, ήρεμο.  </vt:lpstr>
      <vt:lpstr>Παρουσίαση του PowerPoint</vt:lpstr>
      <vt:lpstr>ΚΕΡΑΜΙΚΗ                     Κυριαρχούν:</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Μαργαρίτα Γελαδά</dc:creator>
  <cp:lastModifiedBy>Μαργαρίτα Γελαδά</cp:lastModifiedBy>
  <cp:revision>14</cp:revision>
  <dcterms:created xsi:type="dcterms:W3CDTF">2025-01-10T22:03:16Z</dcterms:created>
  <dcterms:modified xsi:type="dcterms:W3CDTF">2025-01-23T17:13:30Z</dcterms:modified>
</cp:coreProperties>
</file>