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embeddedFontLst>
    <p:embeddedFont>
      <p:font typeface="PT Sans Narrow"/>
      <p:regular r:id="rId20"/>
      <p:bold r:id="rId21"/>
    </p:embeddedFont>
    <p:embeddedFont>
      <p:font typeface="Roboto Mono"/>
      <p:regular r:id="rId22"/>
      <p:bold r:id="rId23"/>
      <p:italic r:id="rId24"/>
      <p:boldItalic r:id="rId25"/>
    </p:embeddedFont>
    <p:embeddedFont>
      <p:font typeface="Open Sans"/>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TSansNarrow-regular.fntdata"/><Relationship Id="rId22" Type="http://schemas.openxmlformats.org/officeDocument/2006/relationships/font" Target="fonts/RobotoMono-regular.fntdata"/><Relationship Id="rId21" Type="http://schemas.openxmlformats.org/officeDocument/2006/relationships/font" Target="fonts/PTSansNarrow-bold.fntdata"/><Relationship Id="rId24" Type="http://schemas.openxmlformats.org/officeDocument/2006/relationships/font" Target="fonts/RobotoMono-italic.fntdata"/><Relationship Id="rId23" Type="http://schemas.openxmlformats.org/officeDocument/2006/relationships/font" Target="fonts/RobotoMono-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OpenSans-regular.fntdata"/><Relationship Id="rId25" Type="http://schemas.openxmlformats.org/officeDocument/2006/relationships/font" Target="fonts/RobotoMono-boldItalic.fntdata"/><Relationship Id="rId28" Type="http://schemas.openxmlformats.org/officeDocument/2006/relationships/font" Target="fonts/OpenSans-italic.fntdata"/><Relationship Id="rId27" Type="http://schemas.openxmlformats.org/officeDocument/2006/relationships/font" Target="fonts/OpenSans-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OpenSans-boldItalic.fnt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3381e7b7868_0_1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3381e7b7868_0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3381e7b7868_0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3381e7b7868_0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3381e7b7868_0_1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3381e7b7868_0_1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3381e7b7868_0_1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3381e7b7868_0_1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3381e7b7868_0_2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3381e7b7868_0_2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3381e7b7868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3381e7b7868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3381e7b7868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3381e7b7868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3381e7b7868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3381e7b7868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3381e7b7868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3381e7b7868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3381e7b7868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3381e7b7868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381e7b7868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3381e7b7868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3381e7b7868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3381e7b7868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3381e7b7868_0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381e7b7868_0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1004150" y="1751764"/>
            <a:ext cx="7136700" cy="10224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2137225" y="2850039"/>
            <a:ext cx="4870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311700" y="29956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9" name="Google Shape;5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311700" y="814800"/>
            <a:ext cx="8571300" cy="942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9" name="Google Shape;2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311700" y="1266175"/>
            <a:ext cx="3999900" cy="33027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5"/>
          <p:cNvSpPr txBox="1"/>
          <p:nvPr>
            <p:ph idx="2" type="body"/>
          </p:nvPr>
        </p:nvSpPr>
        <p:spPr>
          <a:xfrm>
            <a:off x="4832400" y="1266175"/>
            <a:ext cx="3999900" cy="33027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90250" y="526350"/>
            <a:ext cx="56136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65500" y="27268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311700" y="4230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3"/>
          <p:cNvSpPr txBox="1"/>
          <p:nvPr>
            <p:ph type="ctrTitle"/>
          </p:nvPr>
        </p:nvSpPr>
        <p:spPr>
          <a:xfrm>
            <a:off x="1004150" y="1751764"/>
            <a:ext cx="7136700" cy="1022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l"/>
              <a:t>Δομές δεδομένων</a:t>
            </a:r>
            <a:endParaRPr/>
          </a:p>
        </p:txBody>
      </p:sp>
      <p:sp>
        <p:nvSpPr>
          <p:cNvPr id="67" name="Google Shape;67;p13"/>
          <p:cNvSpPr txBox="1"/>
          <p:nvPr>
            <p:ph idx="1" type="subTitle"/>
          </p:nvPr>
        </p:nvSpPr>
        <p:spPr>
          <a:xfrm>
            <a:off x="2137225" y="2850039"/>
            <a:ext cx="48705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l"/>
              <a:t>Python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2"/>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Λεξικά</a:t>
            </a:r>
            <a:endParaRPr/>
          </a:p>
        </p:txBody>
      </p:sp>
      <p:sp>
        <p:nvSpPr>
          <p:cNvPr id="124" name="Google Shape;124;p22"/>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l" sz="1500">
                <a:solidFill>
                  <a:srgbClr val="000000"/>
                </a:solidFill>
                <a:latin typeface="Arial"/>
                <a:ea typeface="Arial"/>
                <a:cs typeface="Arial"/>
                <a:sym typeface="Arial"/>
              </a:rPr>
              <a:t>Τα </a:t>
            </a:r>
            <a:r>
              <a:rPr b="1" lang="el" sz="1500">
                <a:solidFill>
                  <a:srgbClr val="000000"/>
                </a:solidFill>
                <a:latin typeface="Arial"/>
                <a:ea typeface="Arial"/>
                <a:cs typeface="Arial"/>
                <a:sym typeface="Arial"/>
              </a:rPr>
              <a:t>λεξικά (</a:t>
            </a:r>
            <a:r>
              <a:rPr b="1" lang="el" sz="1400">
                <a:solidFill>
                  <a:srgbClr val="188038"/>
                </a:solidFill>
                <a:latin typeface="Roboto Mono"/>
                <a:ea typeface="Roboto Mono"/>
                <a:cs typeface="Roboto Mono"/>
                <a:sym typeface="Roboto Mono"/>
              </a:rPr>
              <a:t>dictionaries</a:t>
            </a:r>
            <a:r>
              <a:rPr b="1" lang="el" sz="1500">
                <a:solidFill>
                  <a:srgbClr val="000000"/>
                </a:solidFill>
                <a:latin typeface="Arial"/>
                <a:ea typeface="Arial"/>
                <a:cs typeface="Arial"/>
                <a:sym typeface="Arial"/>
              </a:rPr>
              <a:t>)</a:t>
            </a:r>
            <a:r>
              <a:rPr lang="el" sz="1500">
                <a:solidFill>
                  <a:srgbClr val="000000"/>
                </a:solidFill>
                <a:latin typeface="Arial"/>
                <a:ea typeface="Arial"/>
                <a:cs typeface="Arial"/>
                <a:sym typeface="Arial"/>
              </a:rPr>
              <a:t> είναι μια από τις πιο ισχυρές δομές δεδομένων της Python. Χρησιμοποιούνται για την αποθήκευση </a:t>
            </a:r>
            <a:r>
              <a:rPr b="1" lang="el" sz="1500">
                <a:solidFill>
                  <a:srgbClr val="000000"/>
                </a:solidFill>
                <a:latin typeface="Arial"/>
                <a:ea typeface="Arial"/>
                <a:cs typeface="Arial"/>
                <a:sym typeface="Arial"/>
              </a:rPr>
              <a:t>ζευγών κλειδιού-τιμής</a:t>
            </a:r>
            <a:r>
              <a:rPr lang="el" sz="1500">
                <a:solidFill>
                  <a:srgbClr val="000000"/>
                </a:solidFill>
                <a:latin typeface="Arial"/>
                <a:ea typeface="Arial"/>
                <a:cs typeface="Arial"/>
                <a:sym typeface="Arial"/>
              </a:rPr>
              <a:t> και προσφέρουν γρήγορη αναζήτηση και τροποποίηση δεδομένων.</a:t>
            </a:r>
            <a:endParaRPr sz="1500">
              <a:solidFill>
                <a:srgbClr val="000000"/>
              </a:solidFill>
              <a:latin typeface="Arial"/>
              <a:ea typeface="Arial"/>
              <a:cs typeface="Arial"/>
              <a:sym typeface="Arial"/>
            </a:endParaRPr>
          </a:p>
          <a:p>
            <a:pPr indent="0" lvl="0" marL="0" rtl="0" algn="l">
              <a:spcBef>
                <a:spcPts val="1200"/>
              </a:spcBef>
              <a:spcAft>
                <a:spcPts val="0"/>
              </a:spcAft>
              <a:buNone/>
            </a:pPr>
            <a:r>
              <a:t/>
            </a:r>
            <a:endParaRPr sz="1500">
              <a:solidFill>
                <a:srgbClr val="000000"/>
              </a:solidFill>
              <a:latin typeface="Arial"/>
              <a:ea typeface="Arial"/>
              <a:cs typeface="Arial"/>
              <a:sym typeface="Arial"/>
            </a:endParaRPr>
          </a:p>
          <a:p>
            <a:pPr indent="0" lvl="0" marL="0" rtl="0" algn="l">
              <a:spcBef>
                <a:spcPts val="1200"/>
              </a:spcBef>
              <a:spcAft>
                <a:spcPts val="0"/>
              </a:spcAft>
              <a:buNone/>
            </a:pPr>
            <a:r>
              <a:rPr lang="el" sz="1500">
                <a:solidFill>
                  <a:srgbClr val="000000"/>
                </a:solidFill>
                <a:latin typeface="Arial"/>
                <a:ea typeface="Arial"/>
                <a:cs typeface="Arial"/>
                <a:sym typeface="Arial"/>
              </a:rPr>
              <a:t>my_dict = {"name": "Alice", "age": 25, "city": "Athens"}</a:t>
            </a:r>
            <a:endParaRPr sz="1500">
              <a:solidFill>
                <a:srgbClr val="000000"/>
              </a:solidFill>
              <a:latin typeface="Arial"/>
              <a:ea typeface="Arial"/>
              <a:cs typeface="Arial"/>
              <a:sym typeface="Arial"/>
            </a:endParaRPr>
          </a:p>
          <a:p>
            <a:pPr indent="0" lvl="0" marL="0" rtl="0" algn="l">
              <a:spcBef>
                <a:spcPts val="1200"/>
              </a:spcBef>
              <a:spcAft>
                <a:spcPts val="0"/>
              </a:spcAft>
              <a:buNone/>
            </a:pPr>
            <a:r>
              <a:rPr lang="el" sz="1500">
                <a:solidFill>
                  <a:srgbClr val="000000"/>
                </a:solidFill>
                <a:latin typeface="Arial"/>
                <a:ea typeface="Arial"/>
                <a:cs typeface="Arial"/>
                <a:sym typeface="Arial"/>
              </a:rPr>
              <a:t>ή</a:t>
            </a:r>
            <a:endParaRPr sz="1500">
              <a:solidFill>
                <a:srgbClr val="000000"/>
              </a:solidFill>
              <a:latin typeface="Arial"/>
              <a:ea typeface="Arial"/>
              <a:cs typeface="Arial"/>
              <a:sym typeface="Arial"/>
            </a:endParaRPr>
          </a:p>
          <a:p>
            <a:pPr indent="0" lvl="0" marL="0" rtl="0" algn="l">
              <a:spcBef>
                <a:spcPts val="1200"/>
              </a:spcBef>
              <a:spcAft>
                <a:spcPts val="0"/>
              </a:spcAft>
              <a:buNone/>
            </a:pPr>
            <a:r>
              <a:rPr lang="el" sz="1500">
                <a:solidFill>
                  <a:srgbClr val="000000"/>
                </a:solidFill>
                <a:latin typeface="Arial"/>
                <a:ea typeface="Arial"/>
                <a:cs typeface="Arial"/>
                <a:sym typeface="Arial"/>
              </a:rPr>
              <a:t>my_dict = dict(name="Alice", age=25, city="Athens")</a:t>
            </a:r>
            <a:endParaRPr sz="1500">
              <a:solidFill>
                <a:srgbClr val="000000"/>
              </a:solidFill>
              <a:latin typeface="Arial"/>
              <a:ea typeface="Arial"/>
              <a:cs typeface="Arial"/>
              <a:sym typeface="Arial"/>
            </a:endParaRPr>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3"/>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Χαρακτηριστικά</a:t>
            </a:r>
            <a:endParaRPr/>
          </a:p>
        </p:txBody>
      </p:sp>
      <p:sp>
        <p:nvSpPr>
          <p:cNvPr id="130" name="Google Shape;130;p23"/>
          <p:cNvSpPr txBox="1"/>
          <p:nvPr>
            <p:ph idx="1" type="body"/>
          </p:nvPr>
        </p:nvSpPr>
        <p:spPr>
          <a:xfrm>
            <a:off x="311700" y="1266325"/>
            <a:ext cx="4218300" cy="3302700"/>
          </a:xfrm>
          <a:prstGeom prst="rect">
            <a:avLst/>
          </a:prstGeom>
        </p:spPr>
        <p:txBody>
          <a:bodyPr anchorCtr="0" anchor="t" bIns="91425" lIns="91425" spcFirstLastPara="1" rIns="91425" wrap="square" tIns="91425">
            <a:normAutofit fontScale="92500" lnSpcReduction="20000"/>
          </a:bodyPr>
          <a:lstStyle/>
          <a:p>
            <a:pPr indent="0" lvl="0" marL="0" rtl="0" algn="l">
              <a:spcBef>
                <a:spcPts val="1400"/>
              </a:spcBef>
              <a:spcAft>
                <a:spcPts val="0"/>
              </a:spcAft>
              <a:buNone/>
            </a:pPr>
            <a:r>
              <a:rPr b="1" lang="el" sz="1300">
                <a:solidFill>
                  <a:srgbClr val="000000"/>
                </a:solidFill>
                <a:latin typeface="Arial"/>
                <a:ea typeface="Arial"/>
                <a:cs typeface="Arial"/>
                <a:sym typeface="Arial"/>
              </a:rPr>
              <a:t>1. Αποθήκευση σε Ζεύγη Κλειδιού-Τιμής</a:t>
            </a:r>
            <a:endParaRPr b="1" sz="1300">
              <a:solidFill>
                <a:srgbClr val="000000"/>
              </a:solidFill>
              <a:latin typeface="Arial"/>
              <a:ea typeface="Arial"/>
              <a:cs typeface="Arial"/>
              <a:sym typeface="Arial"/>
            </a:endParaRPr>
          </a:p>
          <a:p>
            <a:pPr indent="-334327" lvl="0" marL="457200" rtl="0" algn="l">
              <a:spcBef>
                <a:spcPts val="1200"/>
              </a:spcBef>
              <a:spcAft>
                <a:spcPts val="0"/>
              </a:spcAft>
              <a:buSzPct val="163636"/>
              <a:buChar char="●"/>
            </a:pPr>
            <a:r>
              <a:rPr lang="el" sz="1100">
                <a:solidFill>
                  <a:srgbClr val="000000"/>
                </a:solidFill>
                <a:latin typeface="Arial"/>
                <a:ea typeface="Arial"/>
                <a:cs typeface="Arial"/>
                <a:sym typeface="Arial"/>
              </a:rPr>
              <a:t>Κάθε στοιχείο αποτελείται από </a:t>
            </a:r>
            <a:r>
              <a:rPr b="1" lang="el" sz="1100">
                <a:solidFill>
                  <a:srgbClr val="000000"/>
                </a:solidFill>
                <a:latin typeface="Arial"/>
                <a:ea typeface="Arial"/>
                <a:cs typeface="Arial"/>
                <a:sym typeface="Arial"/>
              </a:rPr>
              <a:t>κλειδί (</a:t>
            </a:r>
            <a:r>
              <a:rPr b="1" lang="el" sz="1000">
                <a:solidFill>
                  <a:srgbClr val="188038"/>
                </a:solidFill>
                <a:latin typeface="Roboto Mono"/>
                <a:ea typeface="Roboto Mono"/>
                <a:cs typeface="Roboto Mono"/>
                <a:sym typeface="Roboto Mono"/>
              </a:rPr>
              <a:t>key</a:t>
            </a:r>
            <a:r>
              <a:rPr b="1" lang="el" sz="1100">
                <a:solidFill>
                  <a:srgbClr val="000000"/>
                </a:solidFill>
                <a:latin typeface="Arial"/>
                <a:ea typeface="Arial"/>
                <a:cs typeface="Arial"/>
                <a:sym typeface="Arial"/>
              </a:rPr>
              <a:t>)</a:t>
            </a:r>
            <a:r>
              <a:rPr lang="el" sz="1100">
                <a:solidFill>
                  <a:srgbClr val="000000"/>
                </a:solidFill>
                <a:latin typeface="Arial"/>
                <a:ea typeface="Arial"/>
                <a:cs typeface="Arial"/>
                <a:sym typeface="Arial"/>
              </a:rPr>
              <a:t> και </a:t>
            </a:r>
            <a:r>
              <a:rPr b="1" lang="el" sz="1100">
                <a:solidFill>
                  <a:srgbClr val="000000"/>
                </a:solidFill>
                <a:latin typeface="Arial"/>
                <a:ea typeface="Arial"/>
                <a:cs typeface="Arial"/>
                <a:sym typeface="Arial"/>
              </a:rPr>
              <a:t>τιμή (</a:t>
            </a:r>
            <a:r>
              <a:rPr b="1" lang="el" sz="1000">
                <a:solidFill>
                  <a:srgbClr val="188038"/>
                </a:solidFill>
                <a:latin typeface="Roboto Mono"/>
                <a:ea typeface="Roboto Mono"/>
                <a:cs typeface="Roboto Mono"/>
                <a:sym typeface="Roboto Mono"/>
              </a:rPr>
              <a:t>value</a:t>
            </a:r>
            <a:r>
              <a:rPr b="1" lang="el" sz="1100">
                <a:solidFill>
                  <a:srgbClr val="000000"/>
                </a:solidFill>
                <a:latin typeface="Arial"/>
                <a:ea typeface="Arial"/>
                <a:cs typeface="Arial"/>
                <a:sym typeface="Arial"/>
              </a:rPr>
              <a:t>)</a:t>
            </a:r>
            <a:r>
              <a:rPr lang="el" sz="1100">
                <a:solidFill>
                  <a:srgbClr val="000000"/>
                </a:solidFill>
                <a:latin typeface="Arial"/>
                <a:ea typeface="Arial"/>
                <a:cs typeface="Arial"/>
                <a:sym typeface="Arial"/>
              </a:rPr>
              <a:t>.</a:t>
            </a:r>
            <a:endParaRPr sz="1100">
              <a:solidFill>
                <a:srgbClr val="000000"/>
              </a:solidFill>
              <a:latin typeface="Arial"/>
              <a:ea typeface="Arial"/>
              <a:cs typeface="Arial"/>
              <a:sym typeface="Arial"/>
            </a:endParaRPr>
          </a:p>
          <a:p>
            <a:pPr indent="-334327" lvl="0" marL="457200" rtl="0" algn="l">
              <a:spcBef>
                <a:spcPts val="0"/>
              </a:spcBef>
              <a:spcAft>
                <a:spcPts val="0"/>
              </a:spcAft>
              <a:buSzPct val="163636"/>
              <a:buChar char="●"/>
            </a:pPr>
            <a:r>
              <a:rPr lang="el" sz="1100">
                <a:solidFill>
                  <a:srgbClr val="000000"/>
                </a:solidFill>
                <a:latin typeface="Arial"/>
                <a:ea typeface="Arial"/>
                <a:cs typeface="Arial"/>
                <a:sym typeface="Arial"/>
              </a:rPr>
              <a:t>Τα κλειδιά είναι </a:t>
            </a:r>
            <a:r>
              <a:rPr b="1" lang="el" sz="1100">
                <a:solidFill>
                  <a:srgbClr val="000000"/>
                </a:solidFill>
                <a:latin typeface="Arial"/>
                <a:ea typeface="Arial"/>
                <a:cs typeface="Arial"/>
                <a:sym typeface="Arial"/>
              </a:rPr>
              <a:t>μοναδικά</a:t>
            </a:r>
            <a:r>
              <a:rPr lang="el" sz="1100">
                <a:solidFill>
                  <a:srgbClr val="000000"/>
                </a:solidFill>
                <a:latin typeface="Arial"/>
                <a:ea typeface="Arial"/>
                <a:cs typeface="Arial"/>
                <a:sym typeface="Arial"/>
              </a:rPr>
              <a:t> και πρέπει να είναι </a:t>
            </a:r>
            <a:r>
              <a:rPr b="1" lang="el" sz="1100">
                <a:solidFill>
                  <a:srgbClr val="000000"/>
                </a:solidFill>
                <a:latin typeface="Arial"/>
                <a:ea typeface="Arial"/>
                <a:cs typeface="Arial"/>
                <a:sym typeface="Arial"/>
              </a:rPr>
              <a:t>immutable</a:t>
            </a:r>
            <a:r>
              <a:rPr lang="el" sz="1100">
                <a:solidFill>
                  <a:srgbClr val="000000"/>
                </a:solidFill>
                <a:latin typeface="Arial"/>
                <a:ea typeface="Arial"/>
                <a:cs typeface="Arial"/>
                <a:sym typeface="Arial"/>
              </a:rPr>
              <a:t> (π.χ., </a:t>
            </a:r>
            <a:r>
              <a:rPr lang="el" sz="1000">
                <a:solidFill>
                  <a:srgbClr val="188038"/>
                </a:solidFill>
                <a:latin typeface="Roboto Mono"/>
                <a:ea typeface="Roboto Mono"/>
                <a:cs typeface="Roboto Mono"/>
                <a:sym typeface="Roboto Mono"/>
              </a:rPr>
              <a:t>int</a:t>
            </a:r>
            <a:r>
              <a:rPr lang="el" sz="1100">
                <a:solidFill>
                  <a:srgbClr val="000000"/>
                </a:solidFill>
                <a:latin typeface="Arial"/>
                <a:ea typeface="Arial"/>
                <a:cs typeface="Arial"/>
                <a:sym typeface="Arial"/>
              </a:rPr>
              <a:t>, </a:t>
            </a:r>
            <a:r>
              <a:rPr lang="el" sz="1000">
                <a:solidFill>
                  <a:srgbClr val="188038"/>
                </a:solidFill>
                <a:latin typeface="Roboto Mono"/>
                <a:ea typeface="Roboto Mono"/>
                <a:cs typeface="Roboto Mono"/>
                <a:sym typeface="Roboto Mono"/>
              </a:rPr>
              <a:t>string</a:t>
            </a:r>
            <a:r>
              <a:rPr lang="el" sz="1100">
                <a:solidFill>
                  <a:srgbClr val="000000"/>
                </a:solidFill>
                <a:latin typeface="Arial"/>
                <a:ea typeface="Arial"/>
                <a:cs typeface="Arial"/>
                <a:sym typeface="Arial"/>
              </a:rPr>
              <a:t>, </a:t>
            </a:r>
            <a:r>
              <a:rPr lang="el" sz="1000">
                <a:solidFill>
                  <a:srgbClr val="188038"/>
                </a:solidFill>
                <a:latin typeface="Roboto Mono"/>
                <a:ea typeface="Roboto Mono"/>
                <a:cs typeface="Roboto Mono"/>
                <a:sym typeface="Roboto Mono"/>
              </a:rPr>
              <a:t>tuple</a:t>
            </a:r>
            <a:r>
              <a:rPr lang="el" sz="1100">
                <a:solidFill>
                  <a:srgbClr val="000000"/>
                </a:solidFill>
                <a:latin typeface="Arial"/>
                <a:ea typeface="Arial"/>
                <a:cs typeface="Arial"/>
                <a:sym typeface="Arial"/>
              </a:rPr>
              <a:t>).</a:t>
            </a:r>
            <a:endParaRPr sz="1100">
              <a:solidFill>
                <a:srgbClr val="000000"/>
              </a:solidFill>
              <a:latin typeface="Arial"/>
              <a:ea typeface="Arial"/>
              <a:cs typeface="Arial"/>
              <a:sym typeface="Arial"/>
            </a:endParaRPr>
          </a:p>
          <a:p>
            <a:pPr indent="-334327" lvl="0" marL="457200" rtl="0" algn="l">
              <a:spcBef>
                <a:spcPts val="0"/>
              </a:spcBef>
              <a:spcAft>
                <a:spcPts val="0"/>
              </a:spcAft>
              <a:buSzPct val="163636"/>
              <a:buChar char="●"/>
            </a:pPr>
            <a:r>
              <a:rPr lang="el" sz="1100">
                <a:solidFill>
                  <a:srgbClr val="000000"/>
                </a:solidFill>
                <a:latin typeface="Arial"/>
                <a:ea typeface="Arial"/>
                <a:cs typeface="Arial"/>
                <a:sym typeface="Arial"/>
              </a:rPr>
              <a:t>Οι τιμές μπορούν να είναι οποιοσδήποτε τύπος (</a:t>
            </a:r>
            <a:r>
              <a:rPr lang="el" sz="1000">
                <a:solidFill>
                  <a:srgbClr val="188038"/>
                </a:solidFill>
                <a:latin typeface="Roboto Mono"/>
                <a:ea typeface="Roboto Mono"/>
                <a:cs typeface="Roboto Mono"/>
                <a:sym typeface="Roboto Mono"/>
              </a:rPr>
              <a:t>int</a:t>
            </a:r>
            <a:r>
              <a:rPr lang="el" sz="1100">
                <a:solidFill>
                  <a:srgbClr val="000000"/>
                </a:solidFill>
                <a:latin typeface="Arial"/>
                <a:ea typeface="Arial"/>
                <a:cs typeface="Arial"/>
                <a:sym typeface="Arial"/>
              </a:rPr>
              <a:t>, </a:t>
            </a:r>
            <a:r>
              <a:rPr lang="el" sz="1000">
                <a:solidFill>
                  <a:srgbClr val="188038"/>
                </a:solidFill>
                <a:latin typeface="Roboto Mono"/>
                <a:ea typeface="Roboto Mono"/>
                <a:cs typeface="Roboto Mono"/>
                <a:sym typeface="Roboto Mono"/>
              </a:rPr>
              <a:t>str</a:t>
            </a:r>
            <a:r>
              <a:rPr lang="el" sz="1100">
                <a:solidFill>
                  <a:srgbClr val="000000"/>
                </a:solidFill>
                <a:latin typeface="Arial"/>
                <a:ea typeface="Arial"/>
                <a:cs typeface="Arial"/>
                <a:sym typeface="Arial"/>
              </a:rPr>
              <a:t>, </a:t>
            </a:r>
            <a:r>
              <a:rPr lang="el" sz="1000">
                <a:solidFill>
                  <a:srgbClr val="188038"/>
                </a:solidFill>
                <a:latin typeface="Roboto Mono"/>
                <a:ea typeface="Roboto Mono"/>
                <a:cs typeface="Roboto Mono"/>
                <a:sym typeface="Roboto Mono"/>
              </a:rPr>
              <a:t>list</a:t>
            </a:r>
            <a:r>
              <a:rPr lang="el" sz="1100">
                <a:solidFill>
                  <a:srgbClr val="000000"/>
                </a:solidFill>
                <a:latin typeface="Arial"/>
                <a:ea typeface="Arial"/>
                <a:cs typeface="Arial"/>
                <a:sym typeface="Arial"/>
              </a:rPr>
              <a:t>, </a:t>
            </a:r>
            <a:r>
              <a:rPr lang="el" sz="1000">
                <a:solidFill>
                  <a:srgbClr val="188038"/>
                </a:solidFill>
                <a:latin typeface="Roboto Mono"/>
                <a:ea typeface="Roboto Mono"/>
                <a:cs typeface="Roboto Mono"/>
                <a:sym typeface="Roboto Mono"/>
              </a:rPr>
              <a:t>dict</a:t>
            </a:r>
            <a:r>
              <a:rPr lang="el" sz="1100">
                <a:solidFill>
                  <a:srgbClr val="000000"/>
                </a:solidFill>
                <a:latin typeface="Arial"/>
                <a:ea typeface="Arial"/>
                <a:cs typeface="Arial"/>
                <a:sym typeface="Arial"/>
              </a:rPr>
              <a:t> κτλ.).</a:t>
            </a:r>
            <a:endParaRPr sz="1100">
              <a:solidFill>
                <a:srgbClr val="000000"/>
              </a:solidFill>
              <a:latin typeface="Arial"/>
              <a:ea typeface="Arial"/>
              <a:cs typeface="Arial"/>
              <a:sym typeface="Arial"/>
            </a:endParaRPr>
          </a:p>
          <a:p>
            <a:pPr indent="0" lvl="0" marL="0" rtl="0" algn="l">
              <a:spcBef>
                <a:spcPts val="1200"/>
              </a:spcBef>
              <a:spcAft>
                <a:spcPts val="0"/>
              </a:spcAft>
              <a:buNone/>
            </a:pPr>
            <a:r>
              <a:rPr lang="el" sz="1100">
                <a:solidFill>
                  <a:srgbClr val="000000"/>
                </a:solidFill>
                <a:latin typeface="Arial"/>
                <a:ea typeface="Arial"/>
                <a:cs typeface="Arial"/>
                <a:sym typeface="Arial"/>
              </a:rPr>
              <a:t>my_dict = {"name": "Alice", "age": 25, "city": "Athens"}</a:t>
            </a:r>
            <a:endParaRPr sz="1100">
              <a:solidFill>
                <a:srgbClr val="000000"/>
              </a:solidFill>
              <a:latin typeface="Arial"/>
              <a:ea typeface="Arial"/>
              <a:cs typeface="Arial"/>
              <a:sym typeface="Arial"/>
            </a:endParaRPr>
          </a:p>
          <a:p>
            <a:pPr indent="0" lvl="0" marL="0" rtl="0" algn="l">
              <a:spcBef>
                <a:spcPts val="1400"/>
              </a:spcBef>
              <a:spcAft>
                <a:spcPts val="0"/>
              </a:spcAft>
              <a:buNone/>
            </a:pPr>
            <a:r>
              <a:rPr b="1" lang="el" sz="1300">
                <a:solidFill>
                  <a:srgbClr val="000000"/>
                </a:solidFill>
                <a:latin typeface="Arial"/>
                <a:ea typeface="Arial"/>
                <a:cs typeface="Arial"/>
                <a:sym typeface="Arial"/>
              </a:rPr>
              <a:t>2. Μη Διατεταγμένα (Unordered)</a:t>
            </a:r>
            <a:endParaRPr b="1" sz="1300">
              <a:solidFill>
                <a:srgbClr val="000000"/>
              </a:solidFill>
              <a:latin typeface="Arial"/>
              <a:ea typeface="Arial"/>
              <a:cs typeface="Arial"/>
              <a:sym typeface="Arial"/>
            </a:endParaRPr>
          </a:p>
          <a:p>
            <a:pPr indent="-293211" lvl="0" marL="457200" rtl="0" algn="l">
              <a:spcBef>
                <a:spcPts val="1200"/>
              </a:spcBef>
              <a:spcAft>
                <a:spcPts val="0"/>
              </a:spcAft>
              <a:buClr>
                <a:srgbClr val="000000"/>
              </a:buClr>
              <a:buSzPct val="100000"/>
              <a:buFont typeface="Arial"/>
              <a:buChar char="●"/>
            </a:pPr>
            <a:r>
              <a:rPr lang="el" sz="1100">
                <a:solidFill>
                  <a:srgbClr val="000000"/>
                </a:solidFill>
                <a:latin typeface="Arial"/>
                <a:ea typeface="Arial"/>
                <a:cs typeface="Arial"/>
                <a:sym typeface="Arial"/>
              </a:rPr>
              <a:t>Έως την </a:t>
            </a:r>
            <a:r>
              <a:rPr b="1" lang="el" sz="1100">
                <a:solidFill>
                  <a:srgbClr val="000000"/>
                </a:solidFill>
                <a:latin typeface="Arial"/>
                <a:ea typeface="Arial"/>
                <a:cs typeface="Arial"/>
                <a:sym typeface="Arial"/>
              </a:rPr>
              <a:t>Python 3.6</a:t>
            </a:r>
            <a:r>
              <a:rPr lang="el" sz="1100">
                <a:solidFill>
                  <a:srgbClr val="000000"/>
                </a:solidFill>
                <a:latin typeface="Arial"/>
                <a:ea typeface="Arial"/>
                <a:cs typeface="Arial"/>
                <a:sym typeface="Arial"/>
              </a:rPr>
              <a:t>, τα λεξικά </a:t>
            </a:r>
            <a:r>
              <a:rPr b="1" lang="el" sz="1100">
                <a:solidFill>
                  <a:srgbClr val="000000"/>
                </a:solidFill>
                <a:latin typeface="Arial"/>
                <a:ea typeface="Arial"/>
                <a:cs typeface="Arial"/>
                <a:sym typeface="Arial"/>
              </a:rPr>
              <a:t>δεν είχαν εγγυημένη σειρά</a:t>
            </a:r>
            <a:r>
              <a:rPr lang="el" sz="1100">
                <a:solidFill>
                  <a:srgbClr val="000000"/>
                </a:solidFill>
                <a:latin typeface="Arial"/>
                <a:ea typeface="Arial"/>
                <a:cs typeface="Arial"/>
                <a:sym typeface="Arial"/>
              </a:rPr>
              <a:t>.</a:t>
            </a:r>
            <a:endParaRPr sz="1100">
              <a:solidFill>
                <a:srgbClr val="000000"/>
              </a:solidFill>
              <a:latin typeface="Arial"/>
              <a:ea typeface="Arial"/>
              <a:cs typeface="Arial"/>
              <a:sym typeface="Arial"/>
            </a:endParaRPr>
          </a:p>
          <a:p>
            <a:pPr indent="-293211" lvl="0" marL="457200" rtl="0" algn="l">
              <a:spcBef>
                <a:spcPts val="0"/>
              </a:spcBef>
              <a:spcAft>
                <a:spcPts val="0"/>
              </a:spcAft>
              <a:buClr>
                <a:srgbClr val="000000"/>
              </a:buClr>
              <a:buSzPct val="100000"/>
              <a:buFont typeface="Arial"/>
              <a:buChar char="●"/>
            </a:pPr>
            <a:r>
              <a:rPr lang="el" sz="1100">
                <a:solidFill>
                  <a:srgbClr val="000000"/>
                </a:solidFill>
                <a:latin typeface="Arial"/>
                <a:ea typeface="Arial"/>
                <a:cs typeface="Arial"/>
                <a:sym typeface="Arial"/>
              </a:rPr>
              <a:t>Από την </a:t>
            </a:r>
            <a:r>
              <a:rPr b="1" lang="el" sz="1100">
                <a:solidFill>
                  <a:srgbClr val="000000"/>
                </a:solidFill>
                <a:latin typeface="Arial"/>
                <a:ea typeface="Arial"/>
                <a:cs typeface="Arial"/>
                <a:sym typeface="Arial"/>
              </a:rPr>
              <a:t>Python 3.7+</a:t>
            </a:r>
            <a:r>
              <a:rPr lang="el" sz="1100">
                <a:solidFill>
                  <a:srgbClr val="000000"/>
                </a:solidFill>
                <a:latin typeface="Arial"/>
                <a:ea typeface="Arial"/>
                <a:cs typeface="Arial"/>
                <a:sym typeface="Arial"/>
              </a:rPr>
              <a:t>, τα στοιχεία διατηρούν τη </a:t>
            </a:r>
            <a:r>
              <a:rPr b="1" lang="el" sz="1100">
                <a:solidFill>
                  <a:srgbClr val="000000"/>
                </a:solidFill>
                <a:latin typeface="Arial"/>
                <a:ea typeface="Arial"/>
                <a:cs typeface="Arial"/>
                <a:sym typeface="Arial"/>
              </a:rPr>
              <a:t>σειρά εισαγωγής</a:t>
            </a:r>
            <a:r>
              <a:rPr lang="el" sz="1100">
                <a:solidFill>
                  <a:srgbClr val="000000"/>
                </a:solidFill>
                <a:latin typeface="Arial"/>
                <a:ea typeface="Arial"/>
                <a:cs typeface="Arial"/>
                <a:sym typeface="Arial"/>
              </a:rPr>
              <a:t>.</a:t>
            </a:r>
            <a:endParaRPr sz="1100">
              <a:solidFill>
                <a:srgbClr val="000000"/>
              </a:solidFill>
              <a:latin typeface="Arial"/>
              <a:ea typeface="Arial"/>
              <a:cs typeface="Arial"/>
              <a:sym typeface="Arial"/>
            </a:endParaRPr>
          </a:p>
          <a:p>
            <a:pPr indent="0" lvl="0" marL="0" rtl="0" algn="l">
              <a:spcBef>
                <a:spcPts val="1400"/>
              </a:spcBef>
              <a:spcAft>
                <a:spcPts val="400"/>
              </a:spcAft>
              <a:buNone/>
            </a:pPr>
            <a:r>
              <a:rPr b="1" lang="el" sz="1300">
                <a:solidFill>
                  <a:srgbClr val="000000"/>
                </a:solidFill>
                <a:latin typeface="Arial"/>
                <a:ea typeface="Arial"/>
                <a:cs typeface="Arial"/>
                <a:sym typeface="Arial"/>
              </a:rPr>
              <a:t> </a:t>
            </a:r>
            <a:endParaRPr/>
          </a:p>
        </p:txBody>
      </p:sp>
      <p:sp>
        <p:nvSpPr>
          <p:cNvPr id="131" name="Google Shape;131;p23"/>
          <p:cNvSpPr txBox="1"/>
          <p:nvPr/>
        </p:nvSpPr>
        <p:spPr>
          <a:xfrm>
            <a:off x="4847900" y="1263700"/>
            <a:ext cx="3606300" cy="3606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400"/>
              </a:spcBef>
              <a:spcAft>
                <a:spcPts val="0"/>
              </a:spcAft>
              <a:buNone/>
            </a:pPr>
            <a:r>
              <a:rPr b="1" lang="el" sz="1300"/>
              <a:t>3. Μπορούν να Αλλάξουν (Mutable)</a:t>
            </a:r>
            <a:endParaRPr b="1" sz="1300"/>
          </a:p>
          <a:p>
            <a:pPr indent="0" lvl="0" marL="0" rtl="0" algn="l">
              <a:lnSpc>
                <a:spcPct val="115000"/>
              </a:lnSpc>
              <a:spcBef>
                <a:spcPts val="1200"/>
              </a:spcBef>
              <a:spcAft>
                <a:spcPts val="0"/>
              </a:spcAft>
              <a:buNone/>
            </a:pPr>
            <a:r>
              <a:rPr lang="el" sz="1100"/>
              <a:t>Μπορείς να </a:t>
            </a:r>
            <a:r>
              <a:rPr b="1" lang="el" sz="1100"/>
              <a:t>προσθέσεις, να τροποποιήσεις και να διαγράψεις</a:t>
            </a:r>
            <a:r>
              <a:rPr lang="el" sz="1100"/>
              <a:t> στοιχεία.</a:t>
            </a:r>
            <a:endParaRPr sz="1100"/>
          </a:p>
          <a:p>
            <a:pPr indent="0" lvl="0" marL="0" rtl="0" algn="l">
              <a:lnSpc>
                <a:spcPct val="115000"/>
              </a:lnSpc>
              <a:spcBef>
                <a:spcPts val="1200"/>
              </a:spcBef>
              <a:spcAft>
                <a:spcPts val="0"/>
              </a:spcAft>
              <a:buNone/>
            </a:pPr>
            <a:r>
              <a:rPr lang="el" sz="1100"/>
              <a:t>my_dict["job"] = "Engineer"  # Προσθήκη νέου κλειδιού</a:t>
            </a:r>
            <a:endParaRPr sz="1100"/>
          </a:p>
          <a:p>
            <a:pPr indent="0" lvl="0" marL="0" rtl="0" algn="l">
              <a:lnSpc>
                <a:spcPct val="115000"/>
              </a:lnSpc>
              <a:spcBef>
                <a:spcPts val="0"/>
              </a:spcBef>
              <a:spcAft>
                <a:spcPts val="0"/>
              </a:spcAft>
              <a:buNone/>
            </a:pPr>
            <a:r>
              <a:rPr lang="el" sz="1100"/>
              <a:t>my_dict["age"] = 30  # Τροποποίηση υπάρχοντος κλειδιού</a:t>
            </a:r>
            <a:endParaRPr sz="1100"/>
          </a:p>
          <a:p>
            <a:pPr indent="0" lvl="0" marL="0" rtl="0" algn="l">
              <a:lnSpc>
                <a:spcPct val="115000"/>
              </a:lnSpc>
              <a:spcBef>
                <a:spcPts val="1200"/>
              </a:spcBef>
              <a:spcAft>
                <a:spcPts val="0"/>
              </a:spcAft>
              <a:buNone/>
            </a:pPr>
            <a:r>
              <a:rPr lang="el" sz="1100"/>
              <a:t>del my_dict["city"]  # Διαγραφή κλειδιού</a:t>
            </a:r>
            <a:endParaRPr sz="1100"/>
          </a:p>
          <a:p>
            <a:pPr indent="0" lvl="0" marL="0" rtl="0" algn="l">
              <a:lnSpc>
                <a:spcPct val="115000"/>
              </a:lnSpc>
              <a:spcBef>
                <a:spcPts val="1400"/>
              </a:spcBef>
              <a:spcAft>
                <a:spcPts val="0"/>
              </a:spcAft>
              <a:buNone/>
            </a:pPr>
            <a:r>
              <a:rPr b="1" lang="el" sz="1300"/>
              <a:t>4. Γρήγορη Πρόσβαση σε Τιμές (O(1) Χρόνος)</a:t>
            </a:r>
            <a:endParaRPr b="1" sz="1300"/>
          </a:p>
          <a:p>
            <a:pPr indent="0" lvl="0" marL="0" rtl="0" algn="l">
              <a:lnSpc>
                <a:spcPct val="115000"/>
              </a:lnSpc>
              <a:spcBef>
                <a:spcPts val="1200"/>
              </a:spcBef>
              <a:spcAft>
                <a:spcPts val="0"/>
              </a:spcAft>
              <a:buNone/>
            </a:pPr>
            <a:r>
              <a:rPr lang="el" sz="1100"/>
              <a:t> Χρησιμοποιούν </a:t>
            </a:r>
            <a:r>
              <a:rPr b="1" lang="el" sz="1100"/>
              <a:t>hash table</a:t>
            </a:r>
            <a:r>
              <a:rPr lang="el" sz="1100"/>
              <a:t>, επιτρέποντας γρήγορη αναζήτηση.</a:t>
            </a:r>
            <a:endParaRPr sz="1100"/>
          </a:p>
          <a:p>
            <a:pPr indent="0" lvl="0" marL="0" rtl="0" algn="l">
              <a:lnSpc>
                <a:spcPct val="115000"/>
              </a:lnSpc>
              <a:spcBef>
                <a:spcPts val="1200"/>
              </a:spcBef>
              <a:spcAft>
                <a:spcPts val="0"/>
              </a:spcAft>
              <a:buNone/>
            </a:pPr>
            <a:r>
              <a:rPr lang="el" sz="1100"/>
              <a:t>print(my_dict["name"])  # Alice</a:t>
            </a:r>
            <a:endParaRPr sz="1100"/>
          </a:p>
          <a:p>
            <a:pPr indent="0" lvl="0" marL="0" rtl="0" algn="l">
              <a:spcBef>
                <a:spcPts val="0"/>
              </a:spcBef>
              <a:spcAft>
                <a:spcPts val="0"/>
              </a:spcAft>
              <a:buNone/>
            </a:pPr>
            <a:r>
              <a:t/>
            </a:r>
            <a:endParaRPr sz="1800">
              <a:solidFill>
                <a:schemeClr val="dk2"/>
              </a:solidFill>
              <a:latin typeface="Open Sans"/>
              <a:ea typeface="Open Sans"/>
              <a:cs typeface="Open Sans"/>
              <a:sym typeface="Open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4"/>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Βασικές λειτουργίες</a:t>
            </a:r>
            <a:endParaRPr/>
          </a:p>
        </p:txBody>
      </p:sp>
      <p:sp>
        <p:nvSpPr>
          <p:cNvPr id="137" name="Google Shape;137;p24"/>
          <p:cNvSpPr txBox="1"/>
          <p:nvPr>
            <p:ph idx="1" type="body"/>
          </p:nvPr>
        </p:nvSpPr>
        <p:spPr>
          <a:xfrm>
            <a:off x="311700" y="1266325"/>
            <a:ext cx="4676700" cy="3302700"/>
          </a:xfrm>
          <a:prstGeom prst="rect">
            <a:avLst/>
          </a:prstGeom>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1800"/>
              </a:spcBef>
              <a:spcAft>
                <a:spcPts val="0"/>
              </a:spcAft>
              <a:buNone/>
            </a:pPr>
            <a:r>
              <a:rPr b="1" lang="el" sz="1300">
                <a:solidFill>
                  <a:srgbClr val="000000"/>
                </a:solidFill>
                <a:latin typeface="Cambria"/>
                <a:ea typeface="Cambria"/>
                <a:cs typeface="Cambria"/>
                <a:sym typeface="Cambria"/>
              </a:rPr>
              <a:t>Πρόσβαση σε Στοιχεία </a:t>
            </a:r>
            <a:r>
              <a:rPr b="1" lang="el" sz="1300">
                <a:solidFill>
                  <a:srgbClr val="000000"/>
                </a:solidFill>
                <a:latin typeface="Arial"/>
                <a:ea typeface="Arial"/>
                <a:cs typeface="Arial"/>
                <a:sym typeface="Arial"/>
              </a:rPr>
              <a:t>Με </a:t>
            </a:r>
            <a:r>
              <a:rPr b="1" lang="el" sz="1300">
                <a:solidFill>
                  <a:srgbClr val="188038"/>
                </a:solidFill>
                <a:latin typeface="Roboto Mono"/>
                <a:ea typeface="Roboto Mono"/>
                <a:cs typeface="Roboto Mono"/>
                <a:sym typeface="Roboto Mono"/>
              </a:rPr>
              <a:t>[]</a:t>
            </a:r>
            <a:endParaRPr b="1" sz="1300">
              <a:solidFill>
                <a:srgbClr val="188038"/>
              </a:solidFill>
              <a:latin typeface="Roboto Mono"/>
              <a:ea typeface="Roboto Mono"/>
              <a:cs typeface="Roboto Mono"/>
              <a:sym typeface="Roboto Mono"/>
            </a:endParaRPr>
          </a:p>
          <a:p>
            <a:pPr indent="0" lvl="0" marL="0" rtl="0" algn="l">
              <a:spcBef>
                <a:spcPts val="400"/>
              </a:spcBef>
              <a:spcAft>
                <a:spcPts val="0"/>
              </a:spcAft>
              <a:buNone/>
            </a:pPr>
            <a:r>
              <a:rPr lang="el" sz="1200">
                <a:solidFill>
                  <a:srgbClr val="000000"/>
                </a:solidFill>
                <a:latin typeface="Arial"/>
                <a:ea typeface="Arial"/>
                <a:cs typeface="Arial"/>
                <a:sym typeface="Arial"/>
              </a:rPr>
              <a:t>print(my_dict["name"])  # Alice</a:t>
            </a:r>
            <a:endParaRPr sz="1200">
              <a:solidFill>
                <a:srgbClr val="000000"/>
              </a:solidFill>
              <a:latin typeface="Arial"/>
              <a:ea typeface="Arial"/>
              <a:cs typeface="Arial"/>
              <a:sym typeface="Arial"/>
            </a:endParaRPr>
          </a:p>
          <a:p>
            <a:pPr indent="0" lvl="0" marL="0" rtl="0" algn="l">
              <a:spcBef>
                <a:spcPts val="0"/>
              </a:spcBef>
              <a:spcAft>
                <a:spcPts val="0"/>
              </a:spcAft>
              <a:buNone/>
            </a:pPr>
            <a:r>
              <a:t/>
            </a:r>
            <a:endParaRPr sz="1200">
              <a:solidFill>
                <a:srgbClr val="000000"/>
              </a:solidFill>
              <a:latin typeface="Arial"/>
              <a:ea typeface="Arial"/>
              <a:cs typeface="Arial"/>
              <a:sym typeface="Arial"/>
            </a:endParaRPr>
          </a:p>
          <a:p>
            <a:pPr indent="0" lvl="0" marL="0" rtl="0" algn="l">
              <a:spcBef>
                <a:spcPts val="0"/>
              </a:spcBef>
              <a:spcAft>
                <a:spcPts val="0"/>
              </a:spcAft>
              <a:buNone/>
            </a:pPr>
            <a:r>
              <a:t/>
            </a:r>
            <a:endParaRPr b="1" sz="1200">
              <a:solidFill>
                <a:srgbClr val="000000"/>
              </a:solidFill>
              <a:latin typeface="Cambria"/>
              <a:ea typeface="Cambria"/>
              <a:cs typeface="Cambria"/>
              <a:sym typeface="Cambria"/>
            </a:endParaRPr>
          </a:p>
          <a:p>
            <a:pPr indent="0" lvl="0" marL="0" rtl="0" algn="l">
              <a:spcBef>
                <a:spcPts val="1200"/>
              </a:spcBef>
              <a:spcAft>
                <a:spcPts val="0"/>
              </a:spcAft>
              <a:buNone/>
            </a:pPr>
            <a:r>
              <a:rPr b="1" lang="el" sz="1400">
                <a:solidFill>
                  <a:srgbClr val="000000"/>
                </a:solidFill>
                <a:latin typeface="Cambria"/>
                <a:ea typeface="Cambria"/>
                <a:cs typeface="Cambria"/>
                <a:sym typeface="Cambria"/>
              </a:rPr>
              <a:t>Προσθήκη και Τροποποίηση Στοιχείων</a:t>
            </a:r>
            <a:endParaRPr b="1" sz="1400">
              <a:solidFill>
                <a:srgbClr val="000000"/>
              </a:solidFill>
              <a:latin typeface="Cambria"/>
              <a:ea typeface="Cambria"/>
              <a:cs typeface="Cambria"/>
              <a:sym typeface="Cambria"/>
            </a:endParaRPr>
          </a:p>
          <a:p>
            <a:pPr indent="0" lvl="0" marL="0" rtl="0" algn="l">
              <a:spcBef>
                <a:spcPts val="1200"/>
              </a:spcBef>
              <a:spcAft>
                <a:spcPts val="0"/>
              </a:spcAft>
              <a:buNone/>
            </a:pPr>
            <a:r>
              <a:rPr lang="el" sz="1100">
                <a:solidFill>
                  <a:srgbClr val="000000"/>
                </a:solidFill>
                <a:latin typeface="Arial"/>
                <a:ea typeface="Arial"/>
                <a:cs typeface="Arial"/>
                <a:sym typeface="Arial"/>
              </a:rPr>
              <a:t>my_dict["job"] = "Engineer"  # Προσθήκη νέου κλειδιού</a:t>
            </a:r>
            <a:endParaRPr sz="1100">
              <a:solidFill>
                <a:srgbClr val="000000"/>
              </a:solidFill>
              <a:latin typeface="Arial"/>
              <a:ea typeface="Arial"/>
              <a:cs typeface="Arial"/>
              <a:sym typeface="Arial"/>
            </a:endParaRPr>
          </a:p>
          <a:p>
            <a:pPr indent="0" lvl="0" marL="0" rtl="0" algn="l">
              <a:spcBef>
                <a:spcPts val="0"/>
              </a:spcBef>
              <a:spcAft>
                <a:spcPts val="0"/>
              </a:spcAft>
              <a:buNone/>
            </a:pPr>
            <a:r>
              <a:rPr lang="el" sz="1100">
                <a:solidFill>
                  <a:srgbClr val="000000"/>
                </a:solidFill>
                <a:latin typeface="Arial"/>
                <a:ea typeface="Arial"/>
                <a:cs typeface="Arial"/>
                <a:sym typeface="Arial"/>
              </a:rPr>
              <a:t>my_dict["age"] = 30  # Τροποποίηση υπάρχοντος</a:t>
            </a:r>
            <a:endParaRPr sz="1100">
              <a:solidFill>
                <a:srgbClr val="000000"/>
              </a:solidFill>
              <a:latin typeface="Arial"/>
              <a:ea typeface="Arial"/>
              <a:cs typeface="Arial"/>
              <a:sym typeface="Arial"/>
            </a:endParaRPr>
          </a:p>
          <a:p>
            <a:pPr indent="0" lvl="0" marL="0" rtl="0" algn="l">
              <a:spcBef>
                <a:spcPts val="1200"/>
              </a:spcBef>
              <a:spcAft>
                <a:spcPts val="0"/>
              </a:spcAft>
              <a:buNone/>
            </a:pPr>
            <a:r>
              <a:rPr lang="el" sz="1100">
                <a:solidFill>
                  <a:srgbClr val="000000"/>
                </a:solidFill>
                <a:latin typeface="Arial"/>
                <a:ea typeface="Arial"/>
                <a:cs typeface="Arial"/>
                <a:sym typeface="Arial"/>
              </a:rPr>
              <a:t>print(my_dict)  # {'name': 'Alice', 'age': 30, 'city': 'Athens', 'job': 'Engineer'}</a:t>
            </a:r>
            <a:endParaRPr sz="1100">
              <a:solidFill>
                <a:srgbClr val="000000"/>
              </a:solidFill>
              <a:latin typeface="Arial"/>
              <a:ea typeface="Arial"/>
              <a:cs typeface="Arial"/>
              <a:sym typeface="Arial"/>
            </a:endParaRPr>
          </a:p>
          <a:p>
            <a:pPr indent="0" lvl="0" marL="0" rtl="0" algn="l">
              <a:spcBef>
                <a:spcPts val="1200"/>
              </a:spcBef>
              <a:spcAft>
                <a:spcPts val="1200"/>
              </a:spcAft>
              <a:buNone/>
            </a:pPr>
            <a:r>
              <a:t/>
            </a:r>
            <a:endParaRPr sz="1200"/>
          </a:p>
        </p:txBody>
      </p:sp>
      <p:sp>
        <p:nvSpPr>
          <p:cNvPr id="138" name="Google Shape;138;p24"/>
          <p:cNvSpPr txBox="1"/>
          <p:nvPr/>
        </p:nvSpPr>
        <p:spPr>
          <a:xfrm>
            <a:off x="5032650" y="1152425"/>
            <a:ext cx="3902100" cy="3584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l" sz="1300">
                <a:latin typeface="Cambria"/>
                <a:ea typeface="Cambria"/>
                <a:cs typeface="Cambria"/>
                <a:sym typeface="Cambria"/>
              </a:rPr>
              <a:t>Διαγραφή Στοιχείων</a:t>
            </a:r>
            <a:endParaRPr b="1" sz="1300">
              <a:latin typeface="Cambria"/>
              <a:ea typeface="Cambria"/>
              <a:cs typeface="Cambria"/>
              <a:sym typeface="Cambria"/>
            </a:endParaRPr>
          </a:p>
          <a:p>
            <a:pPr indent="0" lvl="0" marL="0" rtl="0" algn="l">
              <a:lnSpc>
                <a:spcPct val="115000"/>
              </a:lnSpc>
              <a:spcBef>
                <a:spcPts val="1200"/>
              </a:spcBef>
              <a:spcAft>
                <a:spcPts val="0"/>
              </a:spcAft>
              <a:buNone/>
            </a:pPr>
            <a:r>
              <a:rPr b="1" lang="el" sz="1200"/>
              <a:t>✅ Με </a:t>
            </a:r>
            <a:r>
              <a:rPr b="1" lang="el" sz="1200">
                <a:solidFill>
                  <a:srgbClr val="188038"/>
                </a:solidFill>
                <a:latin typeface="Roboto Mono"/>
                <a:ea typeface="Roboto Mono"/>
                <a:cs typeface="Roboto Mono"/>
                <a:sym typeface="Roboto Mono"/>
              </a:rPr>
              <a:t>del</a:t>
            </a:r>
            <a:endParaRPr b="1" sz="1200">
              <a:solidFill>
                <a:srgbClr val="188038"/>
              </a:solidFill>
              <a:latin typeface="Roboto Mono"/>
              <a:ea typeface="Roboto Mono"/>
              <a:cs typeface="Roboto Mono"/>
              <a:sym typeface="Roboto Mono"/>
            </a:endParaRPr>
          </a:p>
          <a:p>
            <a:pPr indent="0" lvl="0" marL="0" rtl="0" algn="l">
              <a:lnSpc>
                <a:spcPct val="115000"/>
              </a:lnSpc>
              <a:spcBef>
                <a:spcPts val="1200"/>
              </a:spcBef>
              <a:spcAft>
                <a:spcPts val="0"/>
              </a:spcAft>
              <a:buNone/>
            </a:pPr>
            <a:r>
              <a:rPr lang="el" sz="1200"/>
              <a:t>del my_dict["city"]</a:t>
            </a:r>
            <a:endParaRPr sz="1200"/>
          </a:p>
          <a:p>
            <a:pPr indent="0" lvl="0" marL="0" rtl="0" algn="l">
              <a:lnSpc>
                <a:spcPct val="115000"/>
              </a:lnSpc>
              <a:spcBef>
                <a:spcPts val="0"/>
              </a:spcBef>
              <a:spcAft>
                <a:spcPts val="0"/>
              </a:spcAft>
              <a:buNone/>
            </a:pPr>
            <a:r>
              <a:rPr lang="el" sz="1200"/>
              <a:t>print(my_dict)  # {'name': 'Alice', 'age': 30, 'job': 'Engineer'}</a:t>
            </a:r>
            <a:endParaRPr sz="1200"/>
          </a:p>
          <a:p>
            <a:pPr indent="0" lvl="0" marL="0" rtl="0" algn="l">
              <a:lnSpc>
                <a:spcPct val="115000"/>
              </a:lnSpc>
              <a:spcBef>
                <a:spcPts val="1400"/>
              </a:spcBef>
              <a:spcAft>
                <a:spcPts val="0"/>
              </a:spcAft>
              <a:buNone/>
            </a:pPr>
            <a:r>
              <a:rPr b="1" lang="el" sz="1200"/>
              <a:t>✅ 4.2 Με </a:t>
            </a:r>
            <a:r>
              <a:rPr b="1" lang="el" sz="1200">
                <a:solidFill>
                  <a:srgbClr val="188038"/>
                </a:solidFill>
                <a:latin typeface="Roboto Mono"/>
                <a:ea typeface="Roboto Mono"/>
                <a:cs typeface="Roboto Mono"/>
                <a:sym typeface="Roboto Mono"/>
              </a:rPr>
              <a:t>.pop()</a:t>
            </a:r>
            <a:endParaRPr b="1" sz="1200">
              <a:solidFill>
                <a:srgbClr val="188038"/>
              </a:solidFill>
              <a:latin typeface="Roboto Mono"/>
              <a:ea typeface="Roboto Mono"/>
              <a:cs typeface="Roboto Mono"/>
              <a:sym typeface="Roboto Mono"/>
            </a:endParaRPr>
          </a:p>
          <a:p>
            <a:pPr indent="0" lvl="0" marL="0" rtl="0" algn="l">
              <a:lnSpc>
                <a:spcPct val="115000"/>
              </a:lnSpc>
              <a:spcBef>
                <a:spcPts val="400"/>
              </a:spcBef>
              <a:spcAft>
                <a:spcPts val="0"/>
              </a:spcAft>
              <a:buNone/>
            </a:pPr>
            <a:r>
              <a:rPr lang="el" sz="1200"/>
              <a:t>age = my_dict.pop("age")</a:t>
            </a:r>
            <a:endParaRPr sz="1200"/>
          </a:p>
          <a:p>
            <a:pPr indent="0" lvl="0" marL="0" rtl="0" algn="l">
              <a:lnSpc>
                <a:spcPct val="115000"/>
              </a:lnSpc>
              <a:spcBef>
                <a:spcPts val="0"/>
              </a:spcBef>
              <a:spcAft>
                <a:spcPts val="0"/>
              </a:spcAft>
              <a:buNone/>
            </a:pPr>
            <a:r>
              <a:rPr lang="el" sz="1200"/>
              <a:t>print(age)  # 30</a:t>
            </a:r>
            <a:endParaRPr sz="1200"/>
          </a:p>
          <a:p>
            <a:pPr indent="0" lvl="0" marL="0" rtl="0" algn="l">
              <a:lnSpc>
                <a:spcPct val="115000"/>
              </a:lnSpc>
              <a:spcBef>
                <a:spcPts val="1200"/>
              </a:spcBef>
              <a:spcAft>
                <a:spcPts val="0"/>
              </a:spcAft>
              <a:buNone/>
            </a:pPr>
            <a:r>
              <a:rPr lang="el" sz="1200"/>
              <a:t>print(my_dict)  # {'name': 'Alice', 'job': 'Engineer'}}</a:t>
            </a:r>
            <a:endParaRPr sz="1200"/>
          </a:p>
          <a:p>
            <a:pPr indent="0" lvl="0" marL="0" rtl="0" algn="l">
              <a:lnSpc>
                <a:spcPct val="115000"/>
              </a:lnSpc>
              <a:spcBef>
                <a:spcPts val="1400"/>
              </a:spcBef>
              <a:spcAft>
                <a:spcPts val="0"/>
              </a:spcAft>
              <a:buNone/>
            </a:pPr>
            <a:r>
              <a:rPr b="1" lang="el" sz="1200"/>
              <a:t>✅ 4.4 Με </a:t>
            </a:r>
            <a:r>
              <a:rPr b="1" lang="el" sz="1200">
                <a:solidFill>
                  <a:srgbClr val="188038"/>
                </a:solidFill>
                <a:latin typeface="Roboto Mono"/>
                <a:ea typeface="Roboto Mono"/>
                <a:cs typeface="Roboto Mono"/>
                <a:sym typeface="Roboto Mono"/>
              </a:rPr>
              <a:t>.clear()</a:t>
            </a:r>
            <a:r>
              <a:rPr b="1" lang="el" sz="1200"/>
              <a:t> (Διαγράφει όλα τα στοιχεία)</a:t>
            </a:r>
            <a:endParaRPr b="1" sz="1200"/>
          </a:p>
          <a:p>
            <a:pPr indent="0" lvl="0" marL="0" rtl="0" algn="l">
              <a:lnSpc>
                <a:spcPct val="115000"/>
              </a:lnSpc>
              <a:spcBef>
                <a:spcPts val="400"/>
              </a:spcBef>
              <a:spcAft>
                <a:spcPts val="0"/>
              </a:spcAft>
              <a:buNone/>
            </a:pPr>
            <a:r>
              <a:rPr lang="el" sz="1200"/>
              <a:t>my_dict.clear()</a:t>
            </a:r>
            <a:endParaRPr sz="1200"/>
          </a:p>
          <a:p>
            <a:pPr indent="0" lvl="0" marL="0" rtl="0" algn="l">
              <a:lnSpc>
                <a:spcPct val="115000"/>
              </a:lnSpc>
              <a:spcBef>
                <a:spcPts val="0"/>
              </a:spcBef>
              <a:spcAft>
                <a:spcPts val="0"/>
              </a:spcAft>
              <a:buNone/>
            </a:pPr>
            <a:r>
              <a:rPr lang="el" sz="1200"/>
              <a:t>print(my_dict)  # {}</a:t>
            </a:r>
            <a:endParaRPr sz="1200"/>
          </a:p>
          <a:p>
            <a:pPr indent="0" lvl="0" marL="0" rtl="0" algn="l">
              <a:lnSpc>
                <a:spcPct val="115000"/>
              </a:lnSpc>
              <a:spcBef>
                <a:spcPts val="1200"/>
              </a:spcBef>
              <a:spcAft>
                <a:spcPts val="0"/>
              </a:spcAft>
              <a:buNone/>
            </a:pPr>
            <a:r>
              <a:t/>
            </a:r>
            <a:endParaRPr b="1" sz="1700">
              <a:latin typeface="Cambria"/>
              <a:ea typeface="Cambria"/>
              <a:cs typeface="Cambria"/>
              <a:sym typeface="Cambria"/>
            </a:endParaRPr>
          </a:p>
          <a:p>
            <a:pPr indent="0" lvl="0" marL="0" rtl="0" algn="l">
              <a:spcBef>
                <a:spcPts val="1200"/>
              </a:spcBef>
              <a:spcAft>
                <a:spcPts val="0"/>
              </a:spcAft>
              <a:buNone/>
            </a:pPr>
            <a:r>
              <a:t/>
            </a:r>
            <a:endParaRPr sz="1800">
              <a:solidFill>
                <a:schemeClr val="dk2"/>
              </a:solidFill>
              <a:latin typeface="Open Sans"/>
              <a:ea typeface="Open Sans"/>
              <a:cs typeface="Open Sans"/>
              <a:sym typeface="Open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5"/>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Βασικές λειτουργίες</a:t>
            </a:r>
            <a:endParaRPr/>
          </a:p>
        </p:txBody>
      </p:sp>
      <p:sp>
        <p:nvSpPr>
          <p:cNvPr id="144" name="Google Shape;144;p25"/>
          <p:cNvSpPr txBox="1"/>
          <p:nvPr>
            <p:ph idx="1" type="body"/>
          </p:nvPr>
        </p:nvSpPr>
        <p:spPr>
          <a:xfrm>
            <a:off x="311700" y="1266325"/>
            <a:ext cx="4794900" cy="3596400"/>
          </a:xfrm>
          <a:prstGeom prst="rect">
            <a:avLst/>
          </a:prstGeom>
        </p:spPr>
        <p:txBody>
          <a:bodyPr anchorCtr="0" anchor="t" bIns="91425" lIns="91425" spcFirstLastPara="1" rIns="91425" wrap="square" tIns="91425">
            <a:noAutofit/>
          </a:bodyPr>
          <a:lstStyle/>
          <a:p>
            <a:pPr indent="0" lvl="0" marL="0" rtl="0" algn="l">
              <a:spcBef>
                <a:spcPts val="1800"/>
              </a:spcBef>
              <a:spcAft>
                <a:spcPts val="0"/>
              </a:spcAft>
              <a:buNone/>
            </a:pPr>
            <a:r>
              <a:rPr b="1" lang="el" sz="1700">
                <a:solidFill>
                  <a:srgbClr val="000000"/>
                </a:solidFill>
                <a:latin typeface="Cambria"/>
                <a:ea typeface="Cambria"/>
                <a:cs typeface="Cambria"/>
                <a:sym typeface="Cambria"/>
              </a:rPr>
              <a:t>Έλεγχος Αν Κλειδί Υπάρχει (</a:t>
            </a:r>
            <a:r>
              <a:rPr b="1" lang="el" sz="1000">
                <a:solidFill>
                  <a:srgbClr val="188038"/>
                </a:solidFill>
                <a:latin typeface="Roboto Mono"/>
                <a:ea typeface="Roboto Mono"/>
                <a:cs typeface="Roboto Mono"/>
                <a:sym typeface="Roboto Mono"/>
              </a:rPr>
              <a:t>in</a:t>
            </a:r>
            <a:r>
              <a:rPr b="1" lang="el" sz="1700">
                <a:solidFill>
                  <a:srgbClr val="000000"/>
                </a:solidFill>
                <a:latin typeface="Cambria"/>
                <a:ea typeface="Cambria"/>
                <a:cs typeface="Cambria"/>
                <a:sym typeface="Cambria"/>
              </a:rPr>
              <a:t>)</a:t>
            </a:r>
            <a:endParaRPr b="1" sz="1700">
              <a:solidFill>
                <a:srgbClr val="000000"/>
              </a:solidFill>
              <a:latin typeface="Cambria"/>
              <a:ea typeface="Cambria"/>
              <a:cs typeface="Cambria"/>
              <a:sym typeface="Cambria"/>
            </a:endParaRPr>
          </a:p>
          <a:p>
            <a:pPr indent="0" lvl="0" marL="0" rtl="0" algn="l">
              <a:spcBef>
                <a:spcPts val="400"/>
              </a:spcBef>
              <a:spcAft>
                <a:spcPts val="0"/>
              </a:spcAft>
              <a:buNone/>
            </a:pPr>
            <a:r>
              <a:rPr lang="el" sz="1100">
                <a:solidFill>
                  <a:srgbClr val="000000"/>
                </a:solidFill>
                <a:latin typeface="Arial"/>
                <a:ea typeface="Arial"/>
                <a:cs typeface="Arial"/>
                <a:sym typeface="Arial"/>
              </a:rPr>
              <a:t>if "name" in my_dict:</a:t>
            </a:r>
            <a:endParaRPr sz="1100">
              <a:solidFill>
                <a:srgbClr val="000000"/>
              </a:solidFill>
              <a:latin typeface="Arial"/>
              <a:ea typeface="Arial"/>
              <a:cs typeface="Arial"/>
              <a:sym typeface="Arial"/>
            </a:endParaRPr>
          </a:p>
          <a:p>
            <a:pPr indent="0" lvl="0" marL="0" rtl="0" algn="l">
              <a:spcBef>
                <a:spcPts val="0"/>
              </a:spcBef>
              <a:spcAft>
                <a:spcPts val="0"/>
              </a:spcAft>
              <a:buNone/>
            </a:pPr>
            <a:r>
              <a:rPr lang="el" sz="1100">
                <a:solidFill>
                  <a:srgbClr val="000000"/>
                </a:solidFill>
                <a:latin typeface="Arial"/>
                <a:ea typeface="Arial"/>
                <a:cs typeface="Arial"/>
                <a:sym typeface="Arial"/>
              </a:rPr>
              <a:t>	print("Το κλειδί υπάρχει!")</a:t>
            </a:r>
            <a:endParaRPr sz="1100">
              <a:solidFill>
                <a:srgbClr val="000000"/>
              </a:solidFill>
              <a:latin typeface="Arial"/>
              <a:ea typeface="Arial"/>
              <a:cs typeface="Arial"/>
              <a:sym typeface="Arial"/>
            </a:endParaRPr>
          </a:p>
          <a:p>
            <a:pPr indent="0" lvl="0" marL="0" rtl="0" algn="l">
              <a:spcBef>
                <a:spcPts val="1800"/>
              </a:spcBef>
              <a:spcAft>
                <a:spcPts val="0"/>
              </a:spcAft>
              <a:buNone/>
            </a:pPr>
            <a:r>
              <a:rPr b="1" lang="el" sz="1700">
                <a:solidFill>
                  <a:srgbClr val="000000"/>
                </a:solidFill>
                <a:latin typeface="Cambria"/>
                <a:ea typeface="Cambria"/>
                <a:cs typeface="Cambria"/>
                <a:sym typeface="Cambria"/>
              </a:rPr>
              <a:t>Επανάληψη (</a:t>
            </a:r>
            <a:r>
              <a:rPr b="1" lang="el" sz="1000">
                <a:solidFill>
                  <a:srgbClr val="188038"/>
                </a:solidFill>
                <a:latin typeface="Roboto Mono"/>
                <a:ea typeface="Roboto Mono"/>
                <a:cs typeface="Roboto Mono"/>
                <a:sym typeface="Roboto Mono"/>
              </a:rPr>
              <a:t>for</a:t>
            </a:r>
            <a:r>
              <a:rPr b="1" lang="el" sz="1700">
                <a:solidFill>
                  <a:srgbClr val="000000"/>
                </a:solidFill>
                <a:latin typeface="Cambria"/>
                <a:ea typeface="Cambria"/>
                <a:cs typeface="Cambria"/>
                <a:sym typeface="Cambria"/>
              </a:rPr>
              <a:t> loop)</a:t>
            </a:r>
            <a:endParaRPr b="1" sz="1700">
              <a:solidFill>
                <a:srgbClr val="000000"/>
              </a:solidFill>
              <a:latin typeface="Cambria"/>
              <a:ea typeface="Cambria"/>
              <a:cs typeface="Cambria"/>
              <a:sym typeface="Cambria"/>
            </a:endParaRPr>
          </a:p>
          <a:p>
            <a:pPr indent="0" lvl="0" marL="0" rtl="0" algn="l">
              <a:spcBef>
                <a:spcPts val="400"/>
              </a:spcBef>
              <a:spcAft>
                <a:spcPts val="0"/>
              </a:spcAft>
              <a:buNone/>
            </a:pPr>
            <a:r>
              <a:rPr lang="el" sz="1100">
                <a:solidFill>
                  <a:srgbClr val="000000"/>
                </a:solidFill>
                <a:latin typeface="Arial"/>
                <a:ea typeface="Arial"/>
                <a:cs typeface="Arial"/>
                <a:sym typeface="Arial"/>
              </a:rPr>
              <a:t>for key, value in my_dict.items():</a:t>
            </a:r>
            <a:endParaRPr sz="1100">
              <a:solidFill>
                <a:srgbClr val="000000"/>
              </a:solidFill>
              <a:latin typeface="Arial"/>
              <a:ea typeface="Arial"/>
              <a:cs typeface="Arial"/>
              <a:sym typeface="Arial"/>
            </a:endParaRPr>
          </a:p>
          <a:p>
            <a:pPr indent="0" lvl="0" marL="0" rtl="0" algn="l">
              <a:spcBef>
                <a:spcPts val="0"/>
              </a:spcBef>
              <a:spcAft>
                <a:spcPts val="0"/>
              </a:spcAft>
              <a:buNone/>
            </a:pPr>
            <a:r>
              <a:rPr lang="el" sz="1100">
                <a:solidFill>
                  <a:srgbClr val="000000"/>
                </a:solidFill>
                <a:latin typeface="Arial"/>
                <a:ea typeface="Arial"/>
                <a:cs typeface="Arial"/>
                <a:sym typeface="Arial"/>
              </a:rPr>
              <a:t>	print(f"{key}: {value}")</a:t>
            </a:r>
            <a:endParaRPr sz="1100">
              <a:solidFill>
                <a:srgbClr val="000000"/>
              </a:solidFill>
              <a:latin typeface="Arial"/>
              <a:ea typeface="Arial"/>
              <a:cs typeface="Arial"/>
              <a:sym typeface="Arial"/>
            </a:endParaRPr>
          </a:p>
          <a:p>
            <a:pPr indent="0" lvl="0" marL="0" rtl="0" algn="l">
              <a:spcBef>
                <a:spcPts val="1800"/>
              </a:spcBef>
              <a:spcAft>
                <a:spcPts val="0"/>
              </a:spcAft>
              <a:buNone/>
            </a:pPr>
            <a:r>
              <a:rPr b="1" lang="el" sz="1700">
                <a:solidFill>
                  <a:srgbClr val="000000"/>
                </a:solidFill>
                <a:latin typeface="Cambria"/>
                <a:ea typeface="Cambria"/>
                <a:cs typeface="Cambria"/>
                <a:sym typeface="Cambria"/>
              </a:rPr>
              <a:t>Συνένωση Λεξικών (</a:t>
            </a:r>
            <a:r>
              <a:rPr b="1" lang="el" sz="1000">
                <a:solidFill>
                  <a:srgbClr val="188038"/>
                </a:solidFill>
                <a:latin typeface="Roboto Mono"/>
                <a:ea typeface="Roboto Mono"/>
                <a:cs typeface="Roboto Mono"/>
                <a:sym typeface="Roboto Mono"/>
              </a:rPr>
              <a:t>update()</a:t>
            </a:r>
            <a:r>
              <a:rPr b="1" lang="el" sz="1700">
                <a:solidFill>
                  <a:srgbClr val="000000"/>
                </a:solidFill>
                <a:latin typeface="Cambria"/>
                <a:ea typeface="Cambria"/>
                <a:cs typeface="Cambria"/>
                <a:sym typeface="Cambria"/>
              </a:rPr>
              <a:t>)</a:t>
            </a:r>
            <a:endParaRPr b="1" sz="1700">
              <a:solidFill>
                <a:srgbClr val="000000"/>
              </a:solidFill>
              <a:latin typeface="Cambria"/>
              <a:ea typeface="Cambria"/>
              <a:cs typeface="Cambria"/>
              <a:sym typeface="Cambria"/>
            </a:endParaRPr>
          </a:p>
          <a:p>
            <a:pPr indent="0" lvl="0" marL="0" rtl="0" algn="l">
              <a:spcBef>
                <a:spcPts val="400"/>
              </a:spcBef>
              <a:spcAft>
                <a:spcPts val="0"/>
              </a:spcAft>
              <a:buNone/>
            </a:pPr>
            <a:r>
              <a:rPr lang="el" sz="1100">
                <a:solidFill>
                  <a:srgbClr val="000000"/>
                </a:solidFill>
                <a:latin typeface="Arial"/>
                <a:ea typeface="Arial"/>
                <a:cs typeface="Arial"/>
                <a:sym typeface="Arial"/>
              </a:rPr>
              <a:t>dict1 = {"a": 1, "b": 2}</a:t>
            </a:r>
            <a:endParaRPr sz="1100">
              <a:solidFill>
                <a:srgbClr val="000000"/>
              </a:solidFill>
              <a:latin typeface="Arial"/>
              <a:ea typeface="Arial"/>
              <a:cs typeface="Arial"/>
              <a:sym typeface="Arial"/>
            </a:endParaRPr>
          </a:p>
          <a:p>
            <a:pPr indent="0" lvl="0" marL="0" rtl="0" algn="l">
              <a:spcBef>
                <a:spcPts val="0"/>
              </a:spcBef>
              <a:spcAft>
                <a:spcPts val="0"/>
              </a:spcAft>
              <a:buNone/>
            </a:pPr>
            <a:r>
              <a:rPr lang="el" sz="1100">
                <a:solidFill>
                  <a:srgbClr val="000000"/>
                </a:solidFill>
                <a:latin typeface="Arial"/>
                <a:ea typeface="Arial"/>
                <a:cs typeface="Arial"/>
                <a:sym typeface="Arial"/>
              </a:rPr>
              <a:t>dict2 = {"c": 3, "d": 4} </a:t>
            </a:r>
            <a:endParaRPr sz="1100">
              <a:solidFill>
                <a:srgbClr val="000000"/>
              </a:solidFill>
              <a:latin typeface="Arial"/>
              <a:ea typeface="Arial"/>
              <a:cs typeface="Arial"/>
              <a:sym typeface="Arial"/>
            </a:endParaRPr>
          </a:p>
          <a:p>
            <a:pPr indent="0" lvl="0" marL="0" rtl="0" algn="l">
              <a:spcBef>
                <a:spcPts val="1200"/>
              </a:spcBef>
              <a:spcAft>
                <a:spcPts val="0"/>
              </a:spcAft>
              <a:buNone/>
            </a:pPr>
            <a:r>
              <a:rPr lang="el" sz="1100">
                <a:solidFill>
                  <a:srgbClr val="000000"/>
                </a:solidFill>
                <a:latin typeface="Arial"/>
                <a:ea typeface="Arial"/>
                <a:cs typeface="Arial"/>
                <a:sym typeface="Arial"/>
              </a:rPr>
              <a:t>dict1.update(dict2)</a:t>
            </a:r>
            <a:endParaRPr sz="1100">
              <a:solidFill>
                <a:srgbClr val="000000"/>
              </a:solidFill>
              <a:latin typeface="Arial"/>
              <a:ea typeface="Arial"/>
              <a:cs typeface="Arial"/>
              <a:sym typeface="Arial"/>
            </a:endParaRPr>
          </a:p>
          <a:p>
            <a:pPr indent="0" lvl="0" marL="0" rtl="0" algn="l">
              <a:spcBef>
                <a:spcPts val="1200"/>
              </a:spcBef>
              <a:spcAft>
                <a:spcPts val="0"/>
              </a:spcAft>
              <a:buNone/>
            </a:pPr>
            <a:r>
              <a:rPr lang="el" sz="1100">
                <a:solidFill>
                  <a:srgbClr val="000000"/>
                </a:solidFill>
                <a:latin typeface="Arial"/>
                <a:ea typeface="Arial"/>
                <a:cs typeface="Arial"/>
                <a:sym typeface="Arial"/>
              </a:rPr>
              <a:t>print(dict1)  # {'a': 1, 'b': 2, 'c': 3, 'd': 4}</a:t>
            </a:r>
            <a:endParaRPr sz="1100">
              <a:solidFill>
                <a:srgbClr val="000000"/>
              </a:solidFill>
              <a:latin typeface="Arial"/>
              <a:ea typeface="Arial"/>
              <a:cs typeface="Arial"/>
              <a:sym typeface="Arial"/>
            </a:endParaRPr>
          </a:p>
          <a:p>
            <a:pPr indent="0" lvl="0" marL="0" rtl="0" algn="l">
              <a:spcBef>
                <a:spcPts val="1200"/>
              </a:spcBef>
              <a:spcAft>
                <a:spcPts val="1200"/>
              </a:spcAft>
              <a:buNone/>
            </a:pPr>
            <a:r>
              <a:t/>
            </a:r>
            <a:endParaRPr sz="1200"/>
          </a:p>
        </p:txBody>
      </p:sp>
      <p:sp>
        <p:nvSpPr>
          <p:cNvPr id="145" name="Google Shape;145;p25"/>
          <p:cNvSpPr txBox="1"/>
          <p:nvPr/>
        </p:nvSpPr>
        <p:spPr>
          <a:xfrm>
            <a:off x="5439100" y="1152425"/>
            <a:ext cx="3111300" cy="3710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800"/>
              </a:spcBef>
              <a:spcAft>
                <a:spcPts val="0"/>
              </a:spcAft>
              <a:buNone/>
            </a:pPr>
            <a:r>
              <a:rPr b="1" lang="el" sz="1700">
                <a:latin typeface="Cambria"/>
                <a:ea typeface="Cambria"/>
                <a:cs typeface="Cambria"/>
                <a:sym typeface="Cambria"/>
              </a:rPr>
              <a:t>Αντιγραφή (</a:t>
            </a:r>
            <a:r>
              <a:rPr b="1" lang="el" sz="1000">
                <a:solidFill>
                  <a:srgbClr val="188038"/>
                </a:solidFill>
                <a:latin typeface="Roboto Mono"/>
                <a:ea typeface="Roboto Mono"/>
                <a:cs typeface="Roboto Mono"/>
                <a:sym typeface="Roboto Mono"/>
              </a:rPr>
              <a:t>copy()</a:t>
            </a:r>
            <a:r>
              <a:rPr b="1" lang="el" sz="1700">
                <a:latin typeface="Cambria"/>
                <a:ea typeface="Cambria"/>
                <a:cs typeface="Cambria"/>
                <a:sym typeface="Cambria"/>
              </a:rPr>
              <a:t>)</a:t>
            </a:r>
            <a:endParaRPr b="1" sz="1700">
              <a:latin typeface="Cambria"/>
              <a:ea typeface="Cambria"/>
              <a:cs typeface="Cambria"/>
              <a:sym typeface="Cambria"/>
            </a:endParaRPr>
          </a:p>
          <a:p>
            <a:pPr indent="0" lvl="0" marL="0" rtl="0" algn="l">
              <a:lnSpc>
                <a:spcPct val="115000"/>
              </a:lnSpc>
              <a:spcBef>
                <a:spcPts val="400"/>
              </a:spcBef>
              <a:spcAft>
                <a:spcPts val="0"/>
              </a:spcAft>
              <a:buNone/>
            </a:pPr>
            <a:r>
              <a:rPr lang="el" sz="1100"/>
              <a:t>new_dict = my_dict.copy()</a:t>
            </a:r>
            <a:endParaRPr sz="1100"/>
          </a:p>
          <a:p>
            <a:pPr indent="0" lvl="0" marL="0" rtl="0" algn="l">
              <a:lnSpc>
                <a:spcPct val="115000"/>
              </a:lnSpc>
              <a:spcBef>
                <a:spcPts val="1200"/>
              </a:spcBef>
              <a:spcAft>
                <a:spcPts val="0"/>
              </a:spcAft>
              <a:buNone/>
            </a:pPr>
            <a:r>
              <a:rPr b="1" lang="el" sz="1100"/>
              <a:t>Μην κάνεις </a:t>
            </a:r>
            <a:r>
              <a:rPr b="1" lang="el" sz="1000">
                <a:solidFill>
                  <a:srgbClr val="188038"/>
                </a:solidFill>
                <a:latin typeface="Roboto Mono"/>
                <a:ea typeface="Roboto Mono"/>
                <a:cs typeface="Roboto Mono"/>
                <a:sym typeface="Roboto Mono"/>
              </a:rPr>
              <a:t>new_dict = my_dict</a:t>
            </a:r>
            <a:r>
              <a:rPr b="1" lang="el" sz="1100"/>
              <a:t>, γιατί θα δείχνουν στο ίδιο αντικείμενο!</a:t>
            </a:r>
            <a:endParaRPr b="1" sz="1100"/>
          </a:p>
          <a:p>
            <a:pPr indent="0" lvl="0" marL="0" rtl="0" algn="l">
              <a:lnSpc>
                <a:spcPct val="115000"/>
              </a:lnSpc>
              <a:spcBef>
                <a:spcPts val="1800"/>
              </a:spcBef>
              <a:spcAft>
                <a:spcPts val="0"/>
              </a:spcAft>
              <a:buNone/>
            </a:pPr>
            <a:r>
              <a:rPr b="1" lang="el" sz="1700">
                <a:latin typeface="Cambria"/>
                <a:ea typeface="Cambria"/>
                <a:cs typeface="Cambria"/>
                <a:sym typeface="Cambria"/>
              </a:rPr>
              <a:t>Λίστα με Όλα τα Κλειδιά, Τιμές και Ζεύγη</a:t>
            </a:r>
            <a:endParaRPr b="1" sz="1700">
              <a:latin typeface="Cambria"/>
              <a:ea typeface="Cambria"/>
              <a:cs typeface="Cambria"/>
              <a:sym typeface="Cambria"/>
            </a:endParaRPr>
          </a:p>
          <a:p>
            <a:pPr indent="0" lvl="0" marL="0" rtl="0" algn="l">
              <a:lnSpc>
                <a:spcPct val="115000"/>
              </a:lnSpc>
              <a:spcBef>
                <a:spcPts val="400"/>
              </a:spcBef>
              <a:spcAft>
                <a:spcPts val="0"/>
              </a:spcAft>
              <a:buNone/>
            </a:pPr>
            <a:r>
              <a:rPr lang="el" sz="1100"/>
              <a:t>print(my_dict.keys())  # dict_keys(['name', 'age', 'city'])</a:t>
            </a:r>
            <a:endParaRPr sz="1100"/>
          </a:p>
          <a:p>
            <a:pPr indent="0" lvl="0" marL="0" rtl="0" algn="l">
              <a:lnSpc>
                <a:spcPct val="115000"/>
              </a:lnSpc>
              <a:spcBef>
                <a:spcPts val="0"/>
              </a:spcBef>
              <a:spcAft>
                <a:spcPts val="0"/>
              </a:spcAft>
              <a:buNone/>
            </a:pPr>
            <a:r>
              <a:rPr lang="el" sz="1100"/>
              <a:t>print(my_dict.values())  # dict_values(['Alice', 30, 'Athens'])</a:t>
            </a:r>
            <a:endParaRPr sz="1100"/>
          </a:p>
          <a:p>
            <a:pPr indent="0" lvl="0" marL="0" rtl="0" algn="l">
              <a:lnSpc>
                <a:spcPct val="115000"/>
              </a:lnSpc>
              <a:spcBef>
                <a:spcPts val="1200"/>
              </a:spcBef>
              <a:spcAft>
                <a:spcPts val="0"/>
              </a:spcAft>
              <a:buNone/>
            </a:pPr>
            <a:r>
              <a:rPr lang="el" sz="1100"/>
              <a:t>print(my_dict.items())  # dict_items([('name', 'Alice'), ('age', 30), ('city', 'Athens')])</a:t>
            </a:r>
            <a:endParaRPr sz="1100"/>
          </a:p>
          <a:p>
            <a:pPr indent="0" lvl="0" marL="0" rtl="0" algn="l">
              <a:spcBef>
                <a:spcPts val="1200"/>
              </a:spcBef>
              <a:spcAft>
                <a:spcPts val="0"/>
              </a:spcAft>
              <a:buNone/>
            </a:pPr>
            <a:r>
              <a:t/>
            </a:r>
            <a:endParaRPr sz="1800">
              <a:solidFill>
                <a:schemeClr val="dk2"/>
              </a:solidFill>
              <a:latin typeface="Open Sans"/>
              <a:ea typeface="Open Sans"/>
              <a:cs typeface="Open Sans"/>
              <a:sym typeface="Open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6"/>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Πότε τα χρησιμοποιώ;</a:t>
            </a:r>
            <a:endParaRPr/>
          </a:p>
        </p:txBody>
      </p:sp>
      <p:sp>
        <p:nvSpPr>
          <p:cNvPr id="151" name="Google Shape;151;p26"/>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sz="1100">
                <a:solidFill>
                  <a:srgbClr val="000000"/>
                </a:solidFill>
                <a:latin typeface="Arial"/>
                <a:ea typeface="Arial"/>
                <a:cs typeface="Arial"/>
                <a:sym typeface="Arial"/>
              </a:rPr>
              <a:t>Τα </a:t>
            </a:r>
            <a:r>
              <a:rPr b="1" lang="el" sz="1100">
                <a:solidFill>
                  <a:srgbClr val="000000"/>
                </a:solidFill>
                <a:latin typeface="Arial"/>
                <a:ea typeface="Arial"/>
                <a:cs typeface="Arial"/>
                <a:sym typeface="Arial"/>
              </a:rPr>
              <a:t>λεξικά (</a:t>
            </a:r>
            <a:r>
              <a:rPr b="1" lang="el" sz="1100">
                <a:solidFill>
                  <a:srgbClr val="188038"/>
                </a:solidFill>
                <a:latin typeface="Roboto Mono"/>
                <a:ea typeface="Roboto Mono"/>
                <a:cs typeface="Roboto Mono"/>
                <a:sym typeface="Roboto Mono"/>
              </a:rPr>
              <a:t>dict</a:t>
            </a:r>
            <a:r>
              <a:rPr b="1" lang="el" sz="1100">
                <a:solidFill>
                  <a:srgbClr val="000000"/>
                </a:solidFill>
                <a:latin typeface="Arial"/>
                <a:ea typeface="Arial"/>
                <a:cs typeface="Arial"/>
                <a:sym typeface="Arial"/>
              </a:rPr>
              <a:t>)</a:t>
            </a:r>
            <a:r>
              <a:rPr lang="el" sz="1100">
                <a:solidFill>
                  <a:srgbClr val="000000"/>
                </a:solidFill>
                <a:latin typeface="Arial"/>
                <a:ea typeface="Arial"/>
                <a:cs typeface="Arial"/>
                <a:sym typeface="Arial"/>
              </a:rPr>
              <a:t> είναι </a:t>
            </a:r>
            <a:r>
              <a:rPr b="1" lang="el" sz="1100">
                <a:solidFill>
                  <a:srgbClr val="000000"/>
                </a:solidFill>
                <a:latin typeface="Arial"/>
                <a:ea typeface="Arial"/>
                <a:cs typeface="Arial"/>
                <a:sym typeface="Arial"/>
              </a:rPr>
              <a:t>ιδανικά</a:t>
            </a:r>
            <a:r>
              <a:rPr lang="el" sz="1100">
                <a:solidFill>
                  <a:srgbClr val="000000"/>
                </a:solidFill>
                <a:latin typeface="Arial"/>
                <a:ea typeface="Arial"/>
                <a:cs typeface="Arial"/>
                <a:sym typeface="Arial"/>
              </a:rPr>
              <a:t> όταν χρειάζεσαι:</a:t>
            </a:r>
            <a:endParaRPr sz="1100">
              <a:solidFill>
                <a:srgbClr val="000000"/>
              </a:solidFill>
              <a:latin typeface="Arial"/>
              <a:ea typeface="Arial"/>
              <a:cs typeface="Arial"/>
              <a:sym typeface="Arial"/>
            </a:endParaRPr>
          </a:p>
          <a:p>
            <a:pPr indent="-298450" lvl="0" marL="457200" rtl="0" algn="l">
              <a:spcBef>
                <a:spcPts val="1200"/>
              </a:spcBef>
              <a:spcAft>
                <a:spcPts val="0"/>
              </a:spcAft>
              <a:buClr>
                <a:srgbClr val="000000"/>
              </a:buClr>
              <a:buSzPts val="1100"/>
              <a:buFont typeface="Arial"/>
              <a:buChar char="❏"/>
            </a:pPr>
            <a:r>
              <a:rPr lang="el" sz="1100">
                <a:solidFill>
                  <a:srgbClr val="000000"/>
                </a:solidFill>
                <a:latin typeface="Arial"/>
                <a:ea typeface="Arial"/>
                <a:cs typeface="Arial"/>
                <a:sym typeface="Arial"/>
              </a:rPr>
              <a:t> </a:t>
            </a:r>
            <a:r>
              <a:rPr b="1" lang="el" sz="1100">
                <a:solidFill>
                  <a:srgbClr val="000000"/>
                </a:solidFill>
                <a:latin typeface="Arial"/>
                <a:ea typeface="Arial"/>
                <a:cs typeface="Arial"/>
                <a:sym typeface="Arial"/>
              </a:rPr>
              <a:t>Γρήγορη αναζήτηση </a:t>
            </a:r>
            <a:br>
              <a:rPr b="1" lang="el" sz="1100">
                <a:solidFill>
                  <a:srgbClr val="000000"/>
                </a:solidFill>
                <a:latin typeface="Arial"/>
                <a:ea typeface="Arial"/>
                <a:cs typeface="Arial"/>
                <a:sym typeface="Arial"/>
              </a:rPr>
            </a:br>
            <a:endParaRPr b="1" sz="1100">
              <a:solidFill>
                <a:srgbClr val="000000"/>
              </a:solidFill>
              <a:latin typeface="Arial"/>
              <a:ea typeface="Arial"/>
              <a:cs typeface="Arial"/>
              <a:sym typeface="Arial"/>
            </a:endParaRPr>
          </a:p>
          <a:p>
            <a:pPr indent="-298450" lvl="0" marL="457200" rtl="0" algn="l">
              <a:spcBef>
                <a:spcPts val="0"/>
              </a:spcBef>
              <a:spcAft>
                <a:spcPts val="0"/>
              </a:spcAft>
              <a:buSzPts val="1100"/>
              <a:buChar char="❏"/>
            </a:pPr>
            <a:r>
              <a:rPr lang="el" sz="1100">
                <a:solidFill>
                  <a:srgbClr val="000000"/>
                </a:solidFill>
                <a:latin typeface="Arial"/>
                <a:ea typeface="Arial"/>
                <a:cs typeface="Arial"/>
                <a:sym typeface="Arial"/>
              </a:rPr>
              <a:t> </a:t>
            </a:r>
            <a:r>
              <a:rPr b="1" lang="el" sz="1100">
                <a:solidFill>
                  <a:srgbClr val="000000"/>
                </a:solidFill>
                <a:latin typeface="Arial"/>
                <a:ea typeface="Arial"/>
                <a:cs typeface="Arial"/>
                <a:sym typeface="Arial"/>
              </a:rPr>
              <a:t>Αποθήκευση δεδομένων σε μορφή "κλειδί-τιμή" (</a:t>
            </a:r>
            <a:r>
              <a:rPr b="1" lang="el" sz="1100">
                <a:solidFill>
                  <a:srgbClr val="188038"/>
                </a:solidFill>
                <a:latin typeface="Roboto Mono"/>
                <a:ea typeface="Roboto Mono"/>
                <a:cs typeface="Roboto Mono"/>
                <a:sym typeface="Roboto Mono"/>
              </a:rPr>
              <a:t>key-value</a:t>
            </a:r>
            <a:r>
              <a:rPr b="1" lang="el" sz="1100">
                <a:solidFill>
                  <a:srgbClr val="000000"/>
                </a:solidFill>
                <a:latin typeface="Arial"/>
                <a:ea typeface="Arial"/>
                <a:cs typeface="Arial"/>
                <a:sym typeface="Arial"/>
              </a:rPr>
              <a:t>)</a:t>
            </a:r>
            <a:br>
              <a:rPr b="1" lang="el" sz="1100">
                <a:solidFill>
                  <a:srgbClr val="000000"/>
                </a:solidFill>
                <a:latin typeface="Arial"/>
                <a:ea typeface="Arial"/>
                <a:cs typeface="Arial"/>
                <a:sym typeface="Arial"/>
              </a:rPr>
            </a:br>
            <a:endParaRPr b="1" sz="1100">
              <a:solidFill>
                <a:srgbClr val="000000"/>
              </a:solidFill>
              <a:latin typeface="Arial"/>
              <a:ea typeface="Arial"/>
              <a:cs typeface="Arial"/>
              <a:sym typeface="Arial"/>
            </a:endParaRPr>
          </a:p>
          <a:p>
            <a:pPr indent="-298450" lvl="0" marL="457200" rtl="0" algn="l">
              <a:spcBef>
                <a:spcPts val="0"/>
              </a:spcBef>
              <a:spcAft>
                <a:spcPts val="0"/>
              </a:spcAft>
              <a:buClr>
                <a:srgbClr val="000000"/>
              </a:buClr>
              <a:buSzPts val="1100"/>
              <a:buFont typeface="Arial"/>
              <a:buChar char="❏"/>
            </a:pPr>
            <a:r>
              <a:rPr lang="el" sz="1100">
                <a:solidFill>
                  <a:srgbClr val="000000"/>
                </a:solidFill>
                <a:latin typeface="Arial"/>
                <a:ea typeface="Arial"/>
                <a:cs typeface="Arial"/>
                <a:sym typeface="Arial"/>
              </a:rPr>
              <a:t> </a:t>
            </a:r>
            <a:r>
              <a:rPr b="1" lang="el" sz="1100">
                <a:solidFill>
                  <a:srgbClr val="000000"/>
                </a:solidFill>
                <a:latin typeface="Arial"/>
                <a:ea typeface="Arial"/>
                <a:cs typeface="Arial"/>
                <a:sym typeface="Arial"/>
              </a:rPr>
              <a:t>Ευελιξία στην αποθήκευση διαφόρων τύπων δεδομένων</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4"/>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Σύνολα (sets)</a:t>
            </a:r>
            <a:endParaRPr/>
          </a:p>
        </p:txBody>
      </p:sp>
      <p:sp>
        <p:nvSpPr>
          <p:cNvPr id="73" name="Google Shape;73;p1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Τα σύνολα αποτελούν μία από τις ενσωματωμένες δομές δεδομένων της Python και υλοποιούν τα ομώνυμα μαθηματικά αντικείμενα. Ένα σύνολο, είναι μια ομάδα από </a:t>
            </a:r>
            <a:r>
              <a:rPr b="1" lang="el"/>
              <a:t>μη διατεταγμένα αντικείμενα</a:t>
            </a:r>
            <a:r>
              <a:rPr lang="el"/>
              <a:t>, με κάθε αντικείμενο να </a:t>
            </a:r>
            <a:r>
              <a:rPr b="1" lang="el"/>
              <a:t>εμφανίζεται μία φορά</a:t>
            </a:r>
            <a:r>
              <a:rPr lang="el"/>
              <a:t>.</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l"/>
              <a:t>my_set = {1, 2, 3} ή my_set = set([1, 2, 3])</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l"/>
              <a:t>για </a:t>
            </a:r>
            <a:r>
              <a:rPr b="1" lang="el"/>
              <a:t>Άδειο σύνολο </a:t>
            </a:r>
            <a:r>
              <a:rPr lang="el"/>
              <a:t>δηλώνω: </a:t>
            </a:r>
            <a:r>
              <a:rPr lang="el" sz="1300">
                <a:solidFill>
                  <a:srgbClr val="188038"/>
                </a:solidFill>
                <a:latin typeface="Roboto Mono"/>
                <a:ea typeface="Roboto Mono"/>
                <a:cs typeface="Roboto Mono"/>
                <a:sym typeface="Roboto Mono"/>
              </a:rPr>
              <a:t>empty_set = set()</a:t>
            </a:r>
            <a:r>
              <a:rPr lang="el" sz="1300">
                <a:solidFill>
                  <a:srgbClr val="000000"/>
                </a:solidFill>
                <a:latin typeface="Arial"/>
                <a:ea typeface="Arial"/>
                <a:cs typeface="Arial"/>
                <a:sym typeface="Arial"/>
              </a:rPr>
              <a:t> </a:t>
            </a:r>
            <a:r>
              <a:rPr i="1" lang="el" sz="1300" u="sng">
                <a:solidFill>
                  <a:srgbClr val="000000"/>
                </a:solidFill>
                <a:latin typeface="Arial"/>
                <a:ea typeface="Arial"/>
                <a:cs typeface="Arial"/>
                <a:sym typeface="Arial"/>
              </a:rPr>
              <a:t>(ΠΡΟΣΟΧΗ: </a:t>
            </a:r>
            <a:r>
              <a:rPr i="1" lang="el" sz="1300" u="sng">
                <a:solidFill>
                  <a:srgbClr val="188038"/>
                </a:solidFill>
                <a:latin typeface="Roboto Mono"/>
                <a:ea typeface="Roboto Mono"/>
                <a:cs typeface="Roboto Mono"/>
                <a:sym typeface="Roboto Mono"/>
              </a:rPr>
              <a:t>{}</a:t>
            </a:r>
            <a:r>
              <a:rPr i="1" lang="el" sz="1300" u="sng">
                <a:solidFill>
                  <a:srgbClr val="000000"/>
                </a:solidFill>
                <a:latin typeface="Arial"/>
                <a:ea typeface="Arial"/>
                <a:cs typeface="Arial"/>
                <a:sym typeface="Arial"/>
              </a:rPr>
              <a:t> είναι dictionary!)</a:t>
            </a:r>
            <a:endParaRPr i="1" sz="2000" u="sng"/>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5"/>
          <p:cNvSpPr txBox="1"/>
          <p:nvPr>
            <p:ph type="title"/>
          </p:nvPr>
        </p:nvSpPr>
        <p:spPr>
          <a:xfrm>
            <a:off x="274750" y="46717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Βασικά Χαρακτηριστικά</a:t>
            </a:r>
            <a:endParaRPr/>
          </a:p>
        </p:txBody>
      </p:sp>
      <p:sp>
        <p:nvSpPr>
          <p:cNvPr id="79" name="Google Shape;79;p15"/>
          <p:cNvSpPr txBox="1"/>
          <p:nvPr>
            <p:ph idx="1" type="body"/>
          </p:nvPr>
        </p:nvSpPr>
        <p:spPr>
          <a:xfrm>
            <a:off x="311700" y="1266325"/>
            <a:ext cx="3760200" cy="3596400"/>
          </a:xfrm>
          <a:prstGeom prst="rect">
            <a:avLst/>
          </a:prstGeom>
        </p:spPr>
        <p:txBody>
          <a:bodyPr anchorCtr="0" anchor="t" bIns="91425" lIns="91425" spcFirstLastPara="1" rIns="91425" wrap="square" tIns="91425">
            <a:normAutofit fontScale="25000" lnSpcReduction="20000"/>
          </a:bodyPr>
          <a:lstStyle/>
          <a:p>
            <a:pPr indent="0" lvl="0" marL="0" rtl="0" algn="l">
              <a:spcBef>
                <a:spcPts val="1200"/>
              </a:spcBef>
              <a:spcAft>
                <a:spcPts val="0"/>
              </a:spcAft>
              <a:buNone/>
            </a:pPr>
            <a:r>
              <a:rPr b="1" lang="el" sz="3965">
                <a:solidFill>
                  <a:srgbClr val="000000"/>
                </a:solidFill>
                <a:latin typeface="Times New Roman"/>
                <a:ea typeface="Times New Roman"/>
                <a:cs typeface="Times New Roman"/>
                <a:sym typeface="Times New Roman"/>
              </a:rPr>
              <a:t>Μοναδικά Στοιχεία</a:t>
            </a:r>
            <a:endParaRPr b="1" sz="3965">
              <a:solidFill>
                <a:srgbClr val="000000"/>
              </a:solidFill>
              <a:latin typeface="Times New Roman"/>
              <a:ea typeface="Times New Roman"/>
              <a:cs typeface="Times New Roman"/>
              <a:sym typeface="Times New Roman"/>
            </a:endParaRPr>
          </a:p>
          <a:p>
            <a:pPr indent="-291550" lvl="0" marL="457200" rtl="0" algn="l">
              <a:spcBef>
                <a:spcPts val="1200"/>
              </a:spcBef>
              <a:spcAft>
                <a:spcPts val="0"/>
              </a:spcAft>
              <a:buClr>
                <a:srgbClr val="000000"/>
              </a:buClr>
              <a:buSzPct val="100000"/>
              <a:buChar char="●"/>
            </a:pPr>
            <a:r>
              <a:rPr lang="el" sz="3965">
                <a:solidFill>
                  <a:srgbClr val="000000"/>
                </a:solidFill>
                <a:latin typeface="Times New Roman"/>
                <a:ea typeface="Times New Roman"/>
                <a:cs typeface="Times New Roman"/>
                <a:sym typeface="Times New Roman"/>
              </a:rPr>
              <a:t>Ένα </a:t>
            </a:r>
            <a:r>
              <a:rPr lang="el" sz="3965">
                <a:solidFill>
                  <a:srgbClr val="000000"/>
                </a:solidFill>
                <a:latin typeface="Courier New"/>
                <a:ea typeface="Courier New"/>
                <a:cs typeface="Courier New"/>
                <a:sym typeface="Courier New"/>
              </a:rPr>
              <a:t>set</a:t>
            </a:r>
            <a:r>
              <a:rPr lang="el" sz="3965">
                <a:solidFill>
                  <a:srgbClr val="000000"/>
                </a:solidFill>
                <a:latin typeface="Times New Roman"/>
                <a:ea typeface="Times New Roman"/>
                <a:cs typeface="Times New Roman"/>
                <a:sym typeface="Times New Roman"/>
              </a:rPr>
              <a:t> δεν μπορεί να περιέχει διπλότυπα στοιχεία.</a:t>
            </a:r>
            <a:endParaRPr sz="3965">
              <a:solidFill>
                <a:srgbClr val="000000"/>
              </a:solidFill>
              <a:latin typeface="Times New Roman"/>
              <a:ea typeface="Times New Roman"/>
              <a:cs typeface="Times New Roman"/>
              <a:sym typeface="Times New Roman"/>
            </a:endParaRPr>
          </a:p>
          <a:p>
            <a:pPr indent="-291550" lvl="0" marL="457200" rtl="0" algn="l">
              <a:spcBef>
                <a:spcPts val="0"/>
              </a:spcBef>
              <a:spcAft>
                <a:spcPts val="0"/>
              </a:spcAft>
              <a:buClr>
                <a:srgbClr val="000000"/>
              </a:buClr>
              <a:buSzPct val="100000"/>
              <a:buChar char="●"/>
            </a:pPr>
            <a:r>
              <a:rPr lang="el" sz="3965">
                <a:solidFill>
                  <a:srgbClr val="000000"/>
                </a:solidFill>
                <a:latin typeface="Times New Roman"/>
                <a:ea typeface="Times New Roman"/>
                <a:cs typeface="Times New Roman"/>
                <a:sym typeface="Times New Roman"/>
              </a:rPr>
              <a:t>Αν προσπαθήσεις να προσθέσεις ένα ήδη υπάρχον στοιχείο, δεν θα προστεθεί δεύτερη φορά.</a:t>
            </a:r>
            <a:endParaRPr sz="3965">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lang="el" sz="3965">
                <a:solidFill>
                  <a:srgbClr val="000000"/>
                </a:solidFill>
                <a:latin typeface="Times New Roman"/>
                <a:ea typeface="Times New Roman"/>
                <a:cs typeface="Times New Roman"/>
                <a:sym typeface="Times New Roman"/>
              </a:rPr>
              <a:t> </a:t>
            </a:r>
            <a:r>
              <a:rPr b="1" lang="el" sz="3965">
                <a:solidFill>
                  <a:srgbClr val="000000"/>
                </a:solidFill>
                <a:latin typeface="Times New Roman"/>
                <a:ea typeface="Times New Roman"/>
                <a:cs typeface="Times New Roman"/>
                <a:sym typeface="Times New Roman"/>
              </a:rPr>
              <a:t>Μη Διατεταγμένη Δομή (Unordered)</a:t>
            </a:r>
            <a:endParaRPr b="1" sz="3965">
              <a:solidFill>
                <a:srgbClr val="000000"/>
              </a:solidFill>
              <a:latin typeface="Times New Roman"/>
              <a:ea typeface="Times New Roman"/>
              <a:cs typeface="Times New Roman"/>
              <a:sym typeface="Times New Roman"/>
            </a:endParaRPr>
          </a:p>
          <a:p>
            <a:pPr indent="-291550" lvl="0" marL="457200" rtl="0" algn="l">
              <a:spcBef>
                <a:spcPts val="1200"/>
              </a:spcBef>
              <a:spcAft>
                <a:spcPts val="0"/>
              </a:spcAft>
              <a:buClr>
                <a:srgbClr val="000000"/>
              </a:buClr>
              <a:buSzPct val="100000"/>
              <a:buFont typeface="Arial"/>
              <a:buChar char="●"/>
            </a:pPr>
            <a:r>
              <a:rPr lang="el" sz="3965">
                <a:solidFill>
                  <a:srgbClr val="000000"/>
                </a:solidFill>
                <a:latin typeface="Times New Roman"/>
                <a:ea typeface="Times New Roman"/>
                <a:cs typeface="Times New Roman"/>
                <a:sym typeface="Times New Roman"/>
              </a:rPr>
              <a:t>Τα </a:t>
            </a:r>
            <a:r>
              <a:rPr lang="el" sz="3965">
                <a:solidFill>
                  <a:srgbClr val="000000"/>
                </a:solidFill>
                <a:latin typeface="Courier New"/>
                <a:ea typeface="Courier New"/>
                <a:cs typeface="Courier New"/>
                <a:sym typeface="Courier New"/>
              </a:rPr>
              <a:t>sets</a:t>
            </a:r>
            <a:r>
              <a:rPr lang="el" sz="3965">
                <a:solidFill>
                  <a:srgbClr val="000000"/>
                </a:solidFill>
                <a:latin typeface="Times New Roman"/>
                <a:ea typeface="Times New Roman"/>
                <a:cs typeface="Times New Roman"/>
                <a:sym typeface="Times New Roman"/>
              </a:rPr>
              <a:t> </a:t>
            </a:r>
            <a:r>
              <a:rPr b="1" lang="el" sz="3965">
                <a:solidFill>
                  <a:srgbClr val="000000"/>
                </a:solidFill>
                <a:latin typeface="Times New Roman"/>
                <a:ea typeface="Times New Roman"/>
                <a:cs typeface="Times New Roman"/>
                <a:sym typeface="Times New Roman"/>
              </a:rPr>
              <a:t>δεν διατηρούν τη σειρά</a:t>
            </a:r>
            <a:r>
              <a:rPr lang="el" sz="3965">
                <a:solidFill>
                  <a:srgbClr val="000000"/>
                </a:solidFill>
                <a:latin typeface="Times New Roman"/>
                <a:ea typeface="Times New Roman"/>
                <a:cs typeface="Times New Roman"/>
                <a:sym typeface="Times New Roman"/>
              </a:rPr>
              <a:t> των στοιχείων.</a:t>
            </a:r>
            <a:endParaRPr sz="3965">
              <a:solidFill>
                <a:srgbClr val="000000"/>
              </a:solidFill>
              <a:latin typeface="Times New Roman"/>
              <a:ea typeface="Times New Roman"/>
              <a:cs typeface="Times New Roman"/>
              <a:sym typeface="Times New Roman"/>
            </a:endParaRPr>
          </a:p>
          <a:p>
            <a:pPr indent="-291550" lvl="0" marL="457200" rtl="0" algn="l">
              <a:spcBef>
                <a:spcPts val="0"/>
              </a:spcBef>
              <a:spcAft>
                <a:spcPts val="0"/>
              </a:spcAft>
              <a:buClr>
                <a:srgbClr val="000000"/>
              </a:buClr>
              <a:buSzPct val="100000"/>
              <a:buFont typeface="Arial"/>
              <a:buChar char="●"/>
            </a:pPr>
            <a:r>
              <a:rPr lang="el" sz="3965">
                <a:solidFill>
                  <a:srgbClr val="000000"/>
                </a:solidFill>
                <a:latin typeface="Times New Roman"/>
                <a:ea typeface="Times New Roman"/>
                <a:cs typeface="Times New Roman"/>
                <a:sym typeface="Times New Roman"/>
              </a:rPr>
              <a:t>Η σειρά των στοιχείων μπορεί να αλλάξει κάθε φορά που εκτυπώνεται ή μεταβάλλεται το </a:t>
            </a:r>
            <a:r>
              <a:rPr lang="el" sz="3965">
                <a:solidFill>
                  <a:srgbClr val="000000"/>
                </a:solidFill>
                <a:latin typeface="Courier New"/>
                <a:ea typeface="Courier New"/>
                <a:cs typeface="Courier New"/>
                <a:sym typeface="Courier New"/>
              </a:rPr>
              <a:t>set</a:t>
            </a:r>
            <a:r>
              <a:rPr lang="el" sz="3965">
                <a:solidFill>
                  <a:srgbClr val="000000"/>
                </a:solidFill>
                <a:latin typeface="Times New Roman"/>
                <a:ea typeface="Times New Roman"/>
                <a:cs typeface="Times New Roman"/>
                <a:sym typeface="Times New Roman"/>
              </a:rPr>
              <a:t>.</a:t>
            </a:r>
            <a:endParaRPr sz="3965">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b="1" lang="el" sz="3965">
                <a:solidFill>
                  <a:srgbClr val="000000"/>
                </a:solidFill>
                <a:latin typeface="Times New Roman"/>
                <a:ea typeface="Times New Roman"/>
                <a:cs typeface="Times New Roman"/>
                <a:sym typeface="Times New Roman"/>
              </a:rPr>
              <a:t>Μη Μεταβλητά (Immutable) Στοιχεία</a:t>
            </a:r>
            <a:endParaRPr b="1" sz="3965">
              <a:solidFill>
                <a:srgbClr val="000000"/>
              </a:solidFill>
              <a:latin typeface="Times New Roman"/>
              <a:ea typeface="Times New Roman"/>
              <a:cs typeface="Times New Roman"/>
              <a:sym typeface="Times New Roman"/>
            </a:endParaRPr>
          </a:p>
          <a:p>
            <a:pPr indent="-291550" lvl="0" marL="457200" rtl="0" algn="l">
              <a:spcBef>
                <a:spcPts val="1200"/>
              </a:spcBef>
              <a:spcAft>
                <a:spcPts val="0"/>
              </a:spcAft>
              <a:buClr>
                <a:srgbClr val="000000"/>
              </a:buClr>
              <a:buSzPct val="100000"/>
              <a:buFont typeface="Arial"/>
              <a:buChar char="●"/>
            </a:pPr>
            <a:r>
              <a:rPr lang="el" sz="3965">
                <a:solidFill>
                  <a:srgbClr val="000000"/>
                </a:solidFill>
                <a:latin typeface="Times New Roman"/>
                <a:ea typeface="Times New Roman"/>
                <a:cs typeface="Times New Roman"/>
                <a:sym typeface="Times New Roman"/>
              </a:rPr>
              <a:t>Τα στοιχεία ενός </a:t>
            </a:r>
            <a:r>
              <a:rPr lang="el" sz="3965">
                <a:solidFill>
                  <a:srgbClr val="000000"/>
                </a:solidFill>
                <a:latin typeface="Courier New"/>
                <a:ea typeface="Courier New"/>
                <a:cs typeface="Courier New"/>
                <a:sym typeface="Courier New"/>
              </a:rPr>
              <a:t>set</a:t>
            </a:r>
            <a:r>
              <a:rPr lang="el" sz="3965">
                <a:solidFill>
                  <a:srgbClr val="000000"/>
                </a:solidFill>
                <a:latin typeface="Times New Roman"/>
                <a:ea typeface="Times New Roman"/>
                <a:cs typeface="Times New Roman"/>
                <a:sym typeface="Times New Roman"/>
              </a:rPr>
              <a:t> </a:t>
            </a:r>
            <a:r>
              <a:rPr b="1" lang="el" sz="3965">
                <a:solidFill>
                  <a:srgbClr val="000000"/>
                </a:solidFill>
                <a:latin typeface="Times New Roman"/>
                <a:ea typeface="Times New Roman"/>
                <a:cs typeface="Times New Roman"/>
                <a:sym typeface="Times New Roman"/>
              </a:rPr>
              <a:t>πρέπει να είναι αμετάβλητα</a:t>
            </a:r>
            <a:r>
              <a:rPr lang="el" sz="3965">
                <a:solidFill>
                  <a:srgbClr val="000000"/>
                </a:solidFill>
                <a:latin typeface="Times New Roman"/>
                <a:ea typeface="Times New Roman"/>
                <a:cs typeface="Times New Roman"/>
                <a:sym typeface="Times New Roman"/>
              </a:rPr>
              <a:t> (</a:t>
            </a:r>
            <a:r>
              <a:rPr lang="el" sz="3965">
                <a:solidFill>
                  <a:srgbClr val="000000"/>
                </a:solidFill>
                <a:latin typeface="Courier New"/>
                <a:ea typeface="Courier New"/>
                <a:cs typeface="Courier New"/>
                <a:sym typeface="Courier New"/>
              </a:rPr>
              <a:t>immutable</a:t>
            </a:r>
            <a:r>
              <a:rPr lang="el" sz="3965">
                <a:solidFill>
                  <a:srgbClr val="000000"/>
                </a:solidFill>
                <a:latin typeface="Times New Roman"/>
                <a:ea typeface="Times New Roman"/>
                <a:cs typeface="Times New Roman"/>
                <a:sym typeface="Times New Roman"/>
              </a:rPr>
              <a:t>).</a:t>
            </a:r>
            <a:endParaRPr sz="3965">
              <a:solidFill>
                <a:srgbClr val="000000"/>
              </a:solidFill>
              <a:latin typeface="Times New Roman"/>
              <a:ea typeface="Times New Roman"/>
              <a:cs typeface="Times New Roman"/>
              <a:sym typeface="Times New Roman"/>
            </a:endParaRPr>
          </a:p>
          <a:p>
            <a:pPr indent="-291550" lvl="0" marL="457200" rtl="0" algn="l">
              <a:spcBef>
                <a:spcPts val="0"/>
              </a:spcBef>
              <a:spcAft>
                <a:spcPts val="0"/>
              </a:spcAft>
              <a:buClr>
                <a:srgbClr val="000000"/>
              </a:buClr>
              <a:buSzPct val="100000"/>
              <a:buFont typeface="Arial"/>
              <a:buChar char="●"/>
            </a:pPr>
            <a:r>
              <a:rPr lang="el" sz="3965">
                <a:solidFill>
                  <a:srgbClr val="000000"/>
                </a:solidFill>
                <a:latin typeface="Times New Roman"/>
                <a:ea typeface="Times New Roman"/>
                <a:cs typeface="Times New Roman"/>
                <a:sym typeface="Times New Roman"/>
              </a:rPr>
              <a:t>Μπορεί να περιέχει </a:t>
            </a:r>
            <a:r>
              <a:rPr lang="el" sz="3965">
                <a:solidFill>
                  <a:srgbClr val="000000"/>
                </a:solidFill>
                <a:latin typeface="Courier New"/>
                <a:ea typeface="Courier New"/>
                <a:cs typeface="Courier New"/>
                <a:sym typeface="Courier New"/>
              </a:rPr>
              <a:t>int</a:t>
            </a:r>
            <a:r>
              <a:rPr lang="el" sz="3965">
                <a:solidFill>
                  <a:srgbClr val="000000"/>
                </a:solidFill>
                <a:latin typeface="Times New Roman"/>
                <a:ea typeface="Times New Roman"/>
                <a:cs typeface="Times New Roman"/>
                <a:sym typeface="Times New Roman"/>
              </a:rPr>
              <a:t>, </a:t>
            </a:r>
            <a:r>
              <a:rPr lang="el" sz="3965">
                <a:solidFill>
                  <a:srgbClr val="000000"/>
                </a:solidFill>
                <a:latin typeface="Courier New"/>
                <a:ea typeface="Courier New"/>
                <a:cs typeface="Courier New"/>
                <a:sym typeface="Courier New"/>
              </a:rPr>
              <a:t>float</a:t>
            </a:r>
            <a:r>
              <a:rPr lang="el" sz="3965">
                <a:solidFill>
                  <a:srgbClr val="000000"/>
                </a:solidFill>
                <a:latin typeface="Times New Roman"/>
                <a:ea typeface="Times New Roman"/>
                <a:cs typeface="Times New Roman"/>
                <a:sym typeface="Times New Roman"/>
              </a:rPr>
              <a:t>, </a:t>
            </a:r>
            <a:r>
              <a:rPr lang="el" sz="3965">
                <a:solidFill>
                  <a:srgbClr val="000000"/>
                </a:solidFill>
                <a:latin typeface="Courier New"/>
                <a:ea typeface="Courier New"/>
                <a:cs typeface="Courier New"/>
                <a:sym typeface="Courier New"/>
              </a:rPr>
              <a:t>str</a:t>
            </a:r>
            <a:r>
              <a:rPr lang="el" sz="3965">
                <a:solidFill>
                  <a:srgbClr val="000000"/>
                </a:solidFill>
                <a:latin typeface="Times New Roman"/>
                <a:ea typeface="Times New Roman"/>
                <a:cs typeface="Times New Roman"/>
                <a:sym typeface="Times New Roman"/>
              </a:rPr>
              <a:t>, </a:t>
            </a:r>
            <a:r>
              <a:rPr lang="el" sz="3965">
                <a:solidFill>
                  <a:srgbClr val="000000"/>
                </a:solidFill>
                <a:latin typeface="Courier New"/>
                <a:ea typeface="Courier New"/>
                <a:cs typeface="Courier New"/>
                <a:sym typeface="Courier New"/>
              </a:rPr>
              <a:t>tuple</a:t>
            </a:r>
            <a:r>
              <a:rPr lang="el" sz="3965">
                <a:solidFill>
                  <a:srgbClr val="000000"/>
                </a:solidFill>
                <a:latin typeface="Times New Roman"/>
                <a:ea typeface="Times New Roman"/>
                <a:cs typeface="Times New Roman"/>
                <a:sym typeface="Times New Roman"/>
              </a:rPr>
              <a:t>, αλλά </a:t>
            </a:r>
            <a:r>
              <a:rPr b="1" lang="el" sz="3965">
                <a:solidFill>
                  <a:srgbClr val="000000"/>
                </a:solidFill>
                <a:latin typeface="Times New Roman"/>
                <a:ea typeface="Times New Roman"/>
                <a:cs typeface="Times New Roman"/>
                <a:sym typeface="Times New Roman"/>
              </a:rPr>
              <a:t>όχι λίστες ή άλλα sets</a:t>
            </a:r>
            <a:r>
              <a:rPr lang="el" sz="3965">
                <a:solidFill>
                  <a:srgbClr val="000000"/>
                </a:solidFill>
                <a:latin typeface="Times New Roman"/>
                <a:ea typeface="Times New Roman"/>
                <a:cs typeface="Times New Roman"/>
                <a:sym typeface="Times New Roman"/>
              </a:rPr>
              <a:t>.</a:t>
            </a:r>
            <a:endParaRPr sz="3965">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b="1" lang="el" sz="3965">
                <a:solidFill>
                  <a:srgbClr val="000000"/>
                </a:solidFill>
                <a:latin typeface="Times New Roman"/>
                <a:ea typeface="Times New Roman"/>
                <a:cs typeface="Times New Roman"/>
                <a:sym typeface="Times New Roman"/>
              </a:rPr>
              <a:t>Υποστηρίζει Γρήγορες Αναζητήσεις</a:t>
            </a:r>
            <a:endParaRPr b="1" sz="3965">
              <a:solidFill>
                <a:srgbClr val="000000"/>
              </a:solidFill>
              <a:latin typeface="Times New Roman"/>
              <a:ea typeface="Times New Roman"/>
              <a:cs typeface="Times New Roman"/>
              <a:sym typeface="Times New Roman"/>
            </a:endParaRPr>
          </a:p>
          <a:p>
            <a:pPr indent="-291550" lvl="0" marL="457200" rtl="0" algn="l">
              <a:spcBef>
                <a:spcPts val="1200"/>
              </a:spcBef>
              <a:spcAft>
                <a:spcPts val="0"/>
              </a:spcAft>
              <a:buClr>
                <a:srgbClr val="000000"/>
              </a:buClr>
              <a:buSzPct val="100000"/>
              <a:buFont typeface="Arial"/>
              <a:buChar char="●"/>
            </a:pPr>
            <a:r>
              <a:rPr lang="el" sz="3965">
                <a:solidFill>
                  <a:srgbClr val="000000"/>
                </a:solidFill>
                <a:latin typeface="Times New Roman"/>
                <a:ea typeface="Times New Roman"/>
                <a:cs typeface="Times New Roman"/>
                <a:sym typeface="Times New Roman"/>
              </a:rPr>
              <a:t>Οι </a:t>
            </a:r>
            <a:r>
              <a:rPr lang="el" sz="3965">
                <a:solidFill>
                  <a:srgbClr val="000000"/>
                </a:solidFill>
                <a:latin typeface="Courier New"/>
                <a:ea typeface="Courier New"/>
                <a:cs typeface="Courier New"/>
                <a:sym typeface="Courier New"/>
              </a:rPr>
              <a:t>set</a:t>
            </a:r>
            <a:r>
              <a:rPr lang="el" sz="3965">
                <a:solidFill>
                  <a:srgbClr val="000000"/>
                </a:solidFill>
                <a:latin typeface="Times New Roman"/>
                <a:ea typeface="Times New Roman"/>
                <a:cs typeface="Times New Roman"/>
                <a:sym typeface="Times New Roman"/>
              </a:rPr>
              <a:t> λειτουργίες είναι ταχύτερες από τις </a:t>
            </a:r>
            <a:r>
              <a:rPr lang="el" sz="3965">
                <a:solidFill>
                  <a:srgbClr val="000000"/>
                </a:solidFill>
                <a:latin typeface="Courier New"/>
                <a:ea typeface="Courier New"/>
                <a:cs typeface="Courier New"/>
                <a:sym typeface="Courier New"/>
              </a:rPr>
              <a:t>list</a:t>
            </a:r>
            <a:r>
              <a:rPr lang="el" sz="3965">
                <a:solidFill>
                  <a:srgbClr val="000000"/>
                </a:solidFill>
                <a:latin typeface="Times New Roman"/>
                <a:ea typeface="Times New Roman"/>
                <a:cs typeface="Times New Roman"/>
                <a:sym typeface="Times New Roman"/>
              </a:rPr>
              <a:t> για αναζητήσεις (</a:t>
            </a:r>
            <a:r>
              <a:rPr lang="el" sz="3965">
                <a:solidFill>
                  <a:srgbClr val="000000"/>
                </a:solidFill>
                <a:latin typeface="Courier New"/>
                <a:ea typeface="Courier New"/>
                <a:cs typeface="Courier New"/>
                <a:sym typeface="Courier New"/>
              </a:rPr>
              <a:t>in</a:t>
            </a:r>
            <a:r>
              <a:rPr lang="el" sz="3965">
                <a:solidFill>
                  <a:srgbClr val="000000"/>
                </a:solidFill>
                <a:latin typeface="Times New Roman"/>
                <a:ea typeface="Times New Roman"/>
                <a:cs typeface="Times New Roman"/>
                <a:sym typeface="Times New Roman"/>
              </a:rPr>
              <a:t> operator).</a:t>
            </a:r>
            <a:endParaRPr sz="3965">
              <a:solidFill>
                <a:srgbClr val="000000"/>
              </a:solidFill>
              <a:latin typeface="Times New Roman"/>
              <a:ea typeface="Times New Roman"/>
              <a:cs typeface="Times New Roman"/>
              <a:sym typeface="Times New Roman"/>
            </a:endParaRPr>
          </a:p>
          <a:p>
            <a:pPr indent="0" lvl="0" marL="0" rtl="0" algn="l">
              <a:spcBef>
                <a:spcPts val="1200"/>
              </a:spcBef>
              <a:spcAft>
                <a:spcPts val="1200"/>
              </a:spcAft>
              <a:buNone/>
            </a:pPr>
            <a:r>
              <a:t/>
            </a:r>
            <a:endParaRPr/>
          </a:p>
        </p:txBody>
      </p:sp>
      <p:sp>
        <p:nvSpPr>
          <p:cNvPr id="80" name="Google Shape;80;p15"/>
          <p:cNvSpPr txBox="1"/>
          <p:nvPr>
            <p:ph idx="1" type="body"/>
          </p:nvPr>
        </p:nvSpPr>
        <p:spPr>
          <a:xfrm>
            <a:off x="4175400" y="1330050"/>
            <a:ext cx="4766700" cy="35328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l" sz="1000">
                <a:solidFill>
                  <a:srgbClr val="000000"/>
                </a:solidFill>
                <a:latin typeface="Courier New"/>
                <a:ea typeface="Courier New"/>
                <a:cs typeface="Courier New"/>
                <a:sym typeface="Courier New"/>
              </a:rPr>
              <a:t>my_set = {1, 2, 2, 3, 4, 4, 5}</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print(my_set)  # {1, 2, 3, 4, 5}</a:t>
            </a:r>
            <a:endParaRPr sz="1000">
              <a:solidFill>
                <a:srgbClr val="000000"/>
              </a:solidFill>
              <a:latin typeface="Courier New"/>
              <a:ea typeface="Courier New"/>
              <a:cs typeface="Courier New"/>
              <a:sym typeface="Courier New"/>
            </a:endParaRPr>
          </a:p>
          <a:p>
            <a:pPr indent="0" lvl="0" marL="0" rtl="0" algn="l">
              <a:spcBef>
                <a:spcPts val="1200"/>
              </a:spcBef>
              <a:spcAft>
                <a:spcPts val="0"/>
              </a:spcAft>
              <a:buNone/>
            </a:pPr>
            <a:r>
              <a:t/>
            </a:r>
            <a:endParaRPr sz="1200">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lang="el" sz="1000">
                <a:solidFill>
                  <a:srgbClr val="000000"/>
                </a:solidFill>
                <a:latin typeface="Courier New"/>
                <a:ea typeface="Courier New"/>
                <a:cs typeface="Courier New"/>
                <a:sym typeface="Courier New"/>
              </a:rPr>
              <a:t>my_set = {3, 1, 4, 2}</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print(my_set)  # </a:t>
            </a:r>
            <a:r>
              <a:rPr lang="el" sz="700">
                <a:solidFill>
                  <a:srgbClr val="000000"/>
                </a:solidFill>
                <a:latin typeface="Courier New"/>
                <a:ea typeface="Courier New"/>
                <a:cs typeface="Courier New"/>
                <a:sym typeface="Courier New"/>
              </a:rPr>
              <a:t>Η έξοδος μπορεί να είναι {1, 2, 3, 4} ή {4, 1, 2, 3}, κλπ.</a:t>
            </a:r>
            <a:endParaRPr sz="700">
              <a:solidFill>
                <a:srgbClr val="000000"/>
              </a:solidFill>
              <a:latin typeface="Courier New"/>
              <a:ea typeface="Courier New"/>
              <a:cs typeface="Courier New"/>
              <a:sym typeface="Courier New"/>
            </a:endParaRPr>
          </a:p>
          <a:p>
            <a:pPr indent="0" lvl="0" marL="0" rtl="0" algn="l">
              <a:spcBef>
                <a:spcPts val="1200"/>
              </a:spcBef>
              <a:spcAft>
                <a:spcPts val="0"/>
              </a:spcAft>
              <a:buNone/>
            </a:pPr>
            <a:br>
              <a:rPr lang="el" sz="1000">
                <a:solidFill>
                  <a:srgbClr val="000000"/>
                </a:solidFill>
                <a:latin typeface="Courier New"/>
                <a:ea typeface="Courier New"/>
                <a:cs typeface="Courier New"/>
                <a:sym typeface="Courier New"/>
              </a:rPr>
            </a:b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my_set = {1, 2, (3, 4)}  # Επιτρέπεται</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invalid_set = {1, 2, [3, 4]}  # ❌ </a:t>
            </a:r>
            <a:r>
              <a:rPr lang="el" sz="900">
                <a:solidFill>
                  <a:srgbClr val="000000"/>
                </a:solidFill>
                <a:latin typeface="Courier New"/>
                <a:ea typeface="Courier New"/>
                <a:cs typeface="Courier New"/>
                <a:sym typeface="Courier New"/>
              </a:rPr>
              <a:t>Αυτό θα προκαλέσει σφάλμα!</a:t>
            </a:r>
            <a:endParaRPr sz="900">
              <a:solidFill>
                <a:srgbClr val="000000"/>
              </a:solidFill>
              <a:latin typeface="Courier New"/>
              <a:ea typeface="Courier New"/>
              <a:cs typeface="Courier New"/>
              <a:sym typeface="Courier New"/>
            </a:endParaRPr>
          </a:p>
          <a:p>
            <a:pPr indent="0" lvl="0" marL="0" rtl="0" algn="l">
              <a:spcBef>
                <a:spcPts val="1200"/>
              </a:spcBef>
              <a:spcAft>
                <a:spcPts val="0"/>
              </a:spcAft>
              <a:buNone/>
            </a:pPr>
            <a:r>
              <a:t/>
            </a:r>
            <a:endParaRPr sz="1200">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lang="el" sz="1000">
                <a:solidFill>
                  <a:srgbClr val="000000"/>
                </a:solidFill>
                <a:latin typeface="Courier New"/>
                <a:ea typeface="Courier New"/>
                <a:cs typeface="Courier New"/>
                <a:sym typeface="Courier New"/>
              </a:rPr>
              <a:t>my_set = {1, 2, 3, 4, 5}</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print(3 in my_set)  # True (γρήγορη αναζήτηση)</a:t>
            </a:r>
            <a:endParaRPr sz="1000">
              <a:solidFill>
                <a:srgbClr val="000000"/>
              </a:solidFill>
              <a:latin typeface="Courier New"/>
              <a:ea typeface="Courier New"/>
              <a:cs typeface="Courier New"/>
              <a:sym typeface="Courier New"/>
            </a:endParaRPr>
          </a:p>
          <a:p>
            <a:pPr indent="0" lvl="0" marL="0" rtl="0" algn="l">
              <a:spcBef>
                <a:spcPts val="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Βασικές λειτουργίες</a:t>
            </a:r>
            <a:endParaRPr/>
          </a:p>
        </p:txBody>
      </p:sp>
      <p:sp>
        <p:nvSpPr>
          <p:cNvPr id="86" name="Google Shape;86;p16"/>
          <p:cNvSpPr txBox="1"/>
          <p:nvPr>
            <p:ph idx="1" type="body"/>
          </p:nvPr>
        </p:nvSpPr>
        <p:spPr>
          <a:xfrm>
            <a:off x="311700" y="1266325"/>
            <a:ext cx="8520600" cy="3759000"/>
          </a:xfrm>
          <a:prstGeom prst="rect">
            <a:avLst/>
          </a:prstGeom>
        </p:spPr>
        <p:txBody>
          <a:bodyPr anchorCtr="0" anchor="t" bIns="91425" lIns="91425" spcFirstLastPara="1" rIns="91425" wrap="square" tIns="91425">
            <a:normAutofit fontScale="92500" lnSpcReduction="20000"/>
          </a:bodyPr>
          <a:lstStyle/>
          <a:p>
            <a:pPr indent="0" lvl="0" marL="0" rtl="0" algn="l">
              <a:spcBef>
                <a:spcPts val="1200"/>
              </a:spcBef>
              <a:spcAft>
                <a:spcPts val="0"/>
              </a:spcAft>
              <a:buNone/>
            </a:pPr>
            <a:r>
              <a:rPr lang="el" sz="1200">
                <a:solidFill>
                  <a:srgbClr val="000000"/>
                </a:solidFill>
                <a:latin typeface="MS Mincho"/>
                <a:ea typeface="MS Mincho"/>
                <a:cs typeface="MS Mincho"/>
                <a:sym typeface="MS Mincho"/>
              </a:rPr>
              <a:t>✔</a:t>
            </a:r>
            <a:r>
              <a:rPr lang="el" sz="1200">
                <a:solidFill>
                  <a:srgbClr val="000000"/>
                </a:solidFill>
                <a:latin typeface="Times New Roman"/>
                <a:ea typeface="Times New Roman"/>
                <a:cs typeface="Times New Roman"/>
                <a:sym typeface="Times New Roman"/>
              </a:rPr>
              <a:t> </a:t>
            </a:r>
            <a:r>
              <a:rPr b="1" lang="el" sz="1200">
                <a:solidFill>
                  <a:srgbClr val="000000"/>
                </a:solidFill>
                <a:latin typeface="Times New Roman"/>
                <a:ea typeface="Times New Roman"/>
                <a:cs typeface="Times New Roman"/>
                <a:sym typeface="Times New Roman"/>
              </a:rPr>
              <a:t>Δημιουργία Set</a:t>
            </a:r>
            <a:br>
              <a:rPr b="1" lang="el" sz="1200">
                <a:solidFill>
                  <a:srgbClr val="000000"/>
                </a:solidFill>
                <a:latin typeface="Times New Roman"/>
                <a:ea typeface="Times New Roman"/>
                <a:cs typeface="Times New Roman"/>
                <a:sym typeface="Times New Roman"/>
              </a:rPr>
            </a:br>
            <a:r>
              <a:rPr lang="el" sz="1000">
                <a:solidFill>
                  <a:srgbClr val="000000"/>
                </a:solidFill>
                <a:latin typeface="Courier New"/>
                <a:ea typeface="Courier New"/>
                <a:cs typeface="Courier New"/>
                <a:sym typeface="Courier New"/>
              </a:rPr>
              <a:t>my_set = {1, 2, 3}</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empty_set = set()  # Έτσι δημιουργούμε άδειο set (όχι με {})</a:t>
            </a:r>
            <a:endParaRPr sz="1000">
              <a:solidFill>
                <a:srgbClr val="000000"/>
              </a:solidFill>
              <a:latin typeface="Courier New"/>
              <a:ea typeface="Courier New"/>
              <a:cs typeface="Courier New"/>
              <a:sym typeface="Courier New"/>
            </a:endParaRPr>
          </a:p>
          <a:p>
            <a:pPr indent="0" lvl="0" marL="0" rtl="0" algn="l">
              <a:spcBef>
                <a:spcPts val="1200"/>
              </a:spcBef>
              <a:spcAft>
                <a:spcPts val="0"/>
              </a:spcAft>
              <a:buNone/>
            </a:pPr>
            <a:r>
              <a:rPr lang="el" sz="1200">
                <a:solidFill>
                  <a:srgbClr val="000000"/>
                </a:solidFill>
                <a:latin typeface="MS Mincho"/>
                <a:ea typeface="MS Mincho"/>
                <a:cs typeface="MS Mincho"/>
                <a:sym typeface="MS Mincho"/>
              </a:rPr>
              <a:t>✔</a:t>
            </a:r>
            <a:r>
              <a:rPr lang="el" sz="1200">
                <a:solidFill>
                  <a:srgbClr val="000000"/>
                </a:solidFill>
                <a:latin typeface="Times New Roman"/>
                <a:ea typeface="Times New Roman"/>
                <a:cs typeface="Times New Roman"/>
                <a:sym typeface="Times New Roman"/>
              </a:rPr>
              <a:t> </a:t>
            </a:r>
            <a:r>
              <a:rPr b="1" lang="el" sz="1200">
                <a:solidFill>
                  <a:srgbClr val="000000"/>
                </a:solidFill>
                <a:latin typeface="Times New Roman"/>
                <a:ea typeface="Times New Roman"/>
                <a:cs typeface="Times New Roman"/>
                <a:sym typeface="Times New Roman"/>
              </a:rPr>
              <a:t>Προσθήκη Στοιχείου</a:t>
            </a:r>
            <a:br>
              <a:rPr b="1" lang="el" sz="1200">
                <a:solidFill>
                  <a:srgbClr val="000000"/>
                </a:solidFill>
                <a:latin typeface="Times New Roman"/>
                <a:ea typeface="Times New Roman"/>
                <a:cs typeface="Times New Roman"/>
                <a:sym typeface="Times New Roman"/>
              </a:rPr>
            </a:br>
            <a:r>
              <a:rPr lang="el" sz="1000">
                <a:solidFill>
                  <a:srgbClr val="000000"/>
                </a:solidFill>
                <a:latin typeface="Courier New"/>
                <a:ea typeface="Courier New"/>
                <a:cs typeface="Courier New"/>
                <a:sym typeface="Courier New"/>
              </a:rPr>
              <a:t>my_set.add(4)</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print(my_set)  # {1, 2, 3, 4}</a:t>
            </a:r>
            <a:endParaRPr sz="1000">
              <a:solidFill>
                <a:srgbClr val="000000"/>
              </a:solidFill>
              <a:latin typeface="Courier New"/>
              <a:ea typeface="Courier New"/>
              <a:cs typeface="Courier New"/>
              <a:sym typeface="Courier New"/>
            </a:endParaRPr>
          </a:p>
          <a:p>
            <a:pPr indent="0" lvl="0" marL="0" rtl="0" algn="l">
              <a:spcBef>
                <a:spcPts val="1200"/>
              </a:spcBef>
              <a:spcAft>
                <a:spcPts val="0"/>
              </a:spcAft>
              <a:buNone/>
            </a:pPr>
            <a:r>
              <a:rPr lang="el" sz="1200">
                <a:solidFill>
                  <a:srgbClr val="000000"/>
                </a:solidFill>
                <a:latin typeface="MS Mincho"/>
                <a:ea typeface="MS Mincho"/>
                <a:cs typeface="MS Mincho"/>
                <a:sym typeface="MS Mincho"/>
              </a:rPr>
              <a:t>✔</a:t>
            </a:r>
            <a:r>
              <a:rPr lang="el" sz="1200">
                <a:solidFill>
                  <a:srgbClr val="000000"/>
                </a:solidFill>
                <a:latin typeface="Times New Roman"/>
                <a:ea typeface="Times New Roman"/>
                <a:cs typeface="Times New Roman"/>
                <a:sym typeface="Times New Roman"/>
              </a:rPr>
              <a:t> </a:t>
            </a:r>
            <a:r>
              <a:rPr b="1" lang="el" sz="1200">
                <a:solidFill>
                  <a:srgbClr val="000000"/>
                </a:solidFill>
                <a:latin typeface="Times New Roman"/>
                <a:ea typeface="Times New Roman"/>
                <a:cs typeface="Times New Roman"/>
                <a:sym typeface="Times New Roman"/>
              </a:rPr>
              <a:t>Αφαίρεση Στοιχείου</a:t>
            </a:r>
            <a:br>
              <a:rPr b="1" lang="el" sz="1200">
                <a:solidFill>
                  <a:srgbClr val="000000"/>
                </a:solidFill>
                <a:latin typeface="Times New Roman"/>
                <a:ea typeface="Times New Roman"/>
                <a:cs typeface="Times New Roman"/>
                <a:sym typeface="Times New Roman"/>
              </a:rPr>
            </a:br>
            <a:r>
              <a:rPr lang="el" sz="1000">
                <a:solidFill>
                  <a:srgbClr val="000000"/>
                </a:solidFill>
                <a:latin typeface="Courier New"/>
                <a:ea typeface="Courier New"/>
                <a:cs typeface="Courier New"/>
                <a:sym typeface="Courier New"/>
              </a:rPr>
              <a:t>my_set.remove(2)  # Αν το στοιχείο δεν υπάρχει, προκαλεί σφάλμα</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my_set.discard(5)  # Δεν προκαλεί σφάλμα αν δεν υπάρχει το στοιχείο</a:t>
            </a:r>
            <a:endParaRPr sz="1000">
              <a:solidFill>
                <a:srgbClr val="000000"/>
              </a:solidFill>
              <a:latin typeface="Courier New"/>
              <a:ea typeface="Courier New"/>
              <a:cs typeface="Courier New"/>
              <a:sym typeface="Courier New"/>
            </a:endParaRPr>
          </a:p>
          <a:p>
            <a:pPr indent="0" lvl="0" marL="0" rtl="0" algn="l">
              <a:spcBef>
                <a:spcPts val="1200"/>
              </a:spcBef>
              <a:spcAft>
                <a:spcPts val="0"/>
              </a:spcAft>
              <a:buNone/>
            </a:pPr>
            <a:r>
              <a:rPr lang="el" sz="1200">
                <a:solidFill>
                  <a:srgbClr val="000000"/>
                </a:solidFill>
                <a:latin typeface="MS Mincho"/>
                <a:ea typeface="MS Mincho"/>
                <a:cs typeface="MS Mincho"/>
                <a:sym typeface="MS Mincho"/>
              </a:rPr>
              <a:t>✔</a:t>
            </a:r>
            <a:r>
              <a:rPr lang="el" sz="1200">
                <a:solidFill>
                  <a:srgbClr val="000000"/>
                </a:solidFill>
                <a:latin typeface="Times New Roman"/>
                <a:ea typeface="Times New Roman"/>
                <a:cs typeface="Times New Roman"/>
                <a:sym typeface="Times New Roman"/>
              </a:rPr>
              <a:t> </a:t>
            </a:r>
            <a:r>
              <a:rPr b="1" lang="el" sz="1200">
                <a:solidFill>
                  <a:srgbClr val="000000"/>
                </a:solidFill>
                <a:latin typeface="Times New Roman"/>
                <a:ea typeface="Times New Roman"/>
                <a:cs typeface="Times New Roman"/>
                <a:sym typeface="Times New Roman"/>
              </a:rPr>
              <a:t>Ένωση, Τομή, Διαφορά</a:t>
            </a:r>
            <a:br>
              <a:rPr b="1" lang="el" sz="1200">
                <a:solidFill>
                  <a:srgbClr val="000000"/>
                </a:solidFill>
                <a:latin typeface="Times New Roman"/>
                <a:ea typeface="Times New Roman"/>
                <a:cs typeface="Times New Roman"/>
                <a:sym typeface="Times New Roman"/>
              </a:rPr>
            </a:br>
            <a:r>
              <a:rPr lang="el" sz="1000">
                <a:solidFill>
                  <a:srgbClr val="000000"/>
                </a:solidFill>
                <a:latin typeface="Courier New"/>
                <a:ea typeface="Courier New"/>
                <a:cs typeface="Courier New"/>
                <a:sym typeface="Courier New"/>
              </a:rPr>
              <a:t>set1 = {1, 2, 3}</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set2 = {3, 4, 5}</a:t>
            </a:r>
            <a:endParaRPr sz="1000">
              <a:solidFill>
                <a:srgbClr val="000000"/>
              </a:solidFill>
              <a:latin typeface="Courier New"/>
              <a:ea typeface="Courier New"/>
              <a:cs typeface="Courier New"/>
              <a:sym typeface="Courier New"/>
            </a:endParaRPr>
          </a:p>
          <a:p>
            <a:pPr indent="0" lvl="0" marL="0" rtl="0" algn="l">
              <a:spcBef>
                <a:spcPts val="1200"/>
              </a:spcBef>
              <a:spcAft>
                <a:spcPts val="0"/>
              </a:spcAft>
              <a:buNone/>
            </a:pPr>
            <a:r>
              <a:rPr lang="el" sz="1000">
                <a:solidFill>
                  <a:srgbClr val="000000"/>
                </a:solidFill>
                <a:latin typeface="Courier New"/>
                <a:ea typeface="Courier New"/>
                <a:cs typeface="Courier New"/>
                <a:sym typeface="Courier New"/>
              </a:rPr>
              <a:t>print(set1 | set2)  # Ένωση -&gt; {1, 2, 3, 4, 5}</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print(set1 &amp; set2)  # Τομή -&gt; {3}</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print(set1 - set2)  # Διαφορά -&gt; {1, 2}</a:t>
            </a:r>
            <a:endParaRPr sz="1000">
              <a:solidFill>
                <a:srgbClr val="000000"/>
              </a:solidFill>
              <a:latin typeface="Courier New"/>
              <a:ea typeface="Courier New"/>
              <a:cs typeface="Courier New"/>
              <a:sym typeface="Courier New"/>
            </a:endParaRPr>
          </a:p>
          <a:p>
            <a:pPr indent="0" lvl="0" marL="0" rtl="0" algn="l">
              <a:spcBef>
                <a:spcPts val="1200"/>
              </a:spcBef>
              <a:spcAft>
                <a:spcPts val="0"/>
              </a:spcAft>
              <a:buNone/>
            </a:pPr>
            <a:r>
              <a:rPr lang="el" sz="1200">
                <a:solidFill>
                  <a:srgbClr val="000000"/>
                </a:solidFill>
                <a:latin typeface="MS Mincho"/>
                <a:ea typeface="MS Mincho"/>
                <a:cs typeface="MS Mincho"/>
                <a:sym typeface="MS Mincho"/>
              </a:rPr>
              <a:t>✔</a:t>
            </a:r>
            <a:r>
              <a:rPr lang="el" sz="1200">
                <a:solidFill>
                  <a:srgbClr val="000000"/>
                </a:solidFill>
                <a:latin typeface="Times New Roman"/>
                <a:ea typeface="Times New Roman"/>
                <a:cs typeface="Times New Roman"/>
                <a:sym typeface="Times New Roman"/>
              </a:rPr>
              <a:t> </a:t>
            </a:r>
            <a:r>
              <a:rPr b="1" lang="el" sz="1200">
                <a:solidFill>
                  <a:srgbClr val="000000"/>
                </a:solidFill>
                <a:latin typeface="Times New Roman"/>
                <a:ea typeface="Times New Roman"/>
                <a:cs typeface="Times New Roman"/>
                <a:sym typeface="Times New Roman"/>
              </a:rPr>
              <a:t>Μετατροπή Set σε Λίστα</a:t>
            </a:r>
            <a:endParaRPr b="1" sz="1200">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lang="el" sz="1000">
                <a:solidFill>
                  <a:srgbClr val="000000"/>
                </a:solidFill>
                <a:latin typeface="Courier New"/>
                <a:ea typeface="Courier New"/>
                <a:cs typeface="Courier New"/>
                <a:sym typeface="Courier New"/>
              </a:rPr>
              <a:t>my_list = list(my_set)</a:t>
            </a:r>
            <a:endParaRPr sz="1000">
              <a:solidFill>
                <a:srgbClr val="000000"/>
              </a:solidFill>
              <a:latin typeface="Courier New"/>
              <a:ea typeface="Courier New"/>
              <a:cs typeface="Courier New"/>
              <a:sym typeface="Courier New"/>
            </a:endParaRPr>
          </a:p>
          <a:p>
            <a:pPr indent="0" lvl="0" marL="0" rtl="0" algn="l">
              <a:spcBef>
                <a:spcPts val="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Πότε τις χρησιμοποιώ;</a:t>
            </a:r>
            <a:endParaRPr/>
          </a:p>
        </p:txBody>
      </p:sp>
      <p:sp>
        <p:nvSpPr>
          <p:cNvPr id="92" name="Google Shape;92;p17"/>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sz="1600">
                <a:solidFill>
                  <a:srgbClr val="000000"/>
                </a:solidFill>
                <a:latin typeface="Times New Roman"/>
                <a:ea typeface="Times New Roman"/>
                <a:cs typeface="Times New Roman"/>
                <a:sym typeface="Times New Roman"/>
              </a:rPr>
              <a:t>Τα σύνολα (</a:t>
            </a:r>
            <a:r>
              <a:rPr lang="el" sz="1400">
                <a:solidFill>
                  <a:srgbClr val="000000"/>
                </a:solidFill>
                <a:latin typeface="Courier New"/>
                <a:ea typeface="Courier New"/>
                <a:cs typeface="Courier New"/>
                <a:sym typeface="Courier New"/>
              </a:rPr>
              <a:t>sets)</a:t>
            </a:r>
            <a:r>
              <a:rPr lang="el" sz="1600">
                <a:solidFill>
                  <a:srgbClr val="000000"/>
                </a:solidFill>
                <a:latin typeface="Times New Roman"/>
                <a:ea typeface="Times New Roman"/>
                <a:cs typeface="Times New Roman"/>
                <a:sym typeface="Times New Roman"/>
              </a:rPr>
              <a:t> είναι χρήσιμα όταν χρειαζόμαστε </a:t>
            </a:r>
            <a:r>
              <a:rPr b="1" lang="el" sz="1600">
                <a:solidFill>
                  <a:srgbClr val="000000"/>
                </a:solidFill>
                <a:latin typeface="Times New Roman"/>
                <a:ea typeface="Times New Roman"/>
                <a:cs typeface="Times New Roman"/>
                <a:sym typeface="Times New Roman"/>
              </a:rPr>
              <a:t>μοναδικές τιμές</a:t>
            </a:r>
            <a:r>
              <a:rPr lang="el" sz="1600">
                <a:solidFill>
                  <a:srgbClr val="000000"/>
                </a:solidFill>
                <a:latin typeface="Times New Roman"/>
                <a:ea typeface="Times New Roman"/>
                <a:cs typeface="Times New Roman"/>
                <a:sym typeface="Times New Roman"/>
              </a:rPr>
              <a:t> και </a:t>
            </a:r>
            <a:r>
              <a:rPr b="1" lang="el" sz="1600">
                <a:solidFill>
                  <a:srgbClr val="000000"/>
                </a:solidFill>
                <a:latin typeface="Times New Roman"/>
                <a:ea typeface="Times New Roman"/>
                <a:cs typeface="Times New Roman"/>
                <a:sym typeface="Times New Roman"/>
              </a:rPr>
              <a:t>γρήγορη αναζήτηση στοιχείων</a:t>
            </a:r>
            <a:r>
              <a:rPr lang="el" sz="1600">
                <a:solidFill>
                  <a:srgbClr val="000000"/>
                </a:solidFill>
                <a:latin typeface="Times New Roman"/>
                <a:ea typeface="Times New Roman"/>
                <a:cs typeface="Times New Roman"/>
                <a:sym typeface="Times New Roman"/>
              </a:rPr>
              <a:t>. </a:t>
            </a:r>
            <a:endParaRPr sz="1600">
              <a:solidFill>
                <a:srgbClr val="000000"/>
              </a:solidFill>
              <a:latin typeface="Times New Roman"/>
              <a:ea typeface="Times New Roman"/>
              <a:cs typeface="Times New Roman"/>
              <a:sym typeface="Times New Roman"/>
            </a:endParaRPr>
          </a:p>
          <a:p>
            <a:pPr indent="0" lvl="0" marL="0" rtl="0" algn="l">
              <a:spcBef>
                <a:spcPts val="1200"/>
              </a:spcBef>
              <a:spcAft>
                <a:spcPts val="1200"/>
              </a:spcAft>
              <a:buNone/>
            </a:pPr>
            <a:r>
              <a:rPr lang="el" sz="1600">
                <a:solidFill>
                  <a:srgbClr val="000000"/>
                </a:solidFill>
                <a:latin typeface="Times New Roman"/>
                <a:ea typeface="Times New Roman"/>
                <a:cs typeface="Times New Roman"/>
                <a:sym typeface="Times New Roman"/>
              </a:rPr>
              <a:t>Δεν διατηρούν σειρά, αλλά είναι ιδιαίτερα αποδοτικά στις πράξεις μεταξύ συνόλων.</a:t>
            </a:r>
            <a:endParaRPr sz="22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Πλειάδες (tuples)</a:t>
            </a:r>
            <a:endParaRPr/>
          </a:p>
        </p:txBody>
      </p:sp>
      <p:sp>
        <p:nvSpPr>
          <p:cNvPr id="98" name="Google Shape;98;p18"/>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sz="1400">
                <a:solidFill>
                  <a:srgbClr val="000000"/>
                </a:solidFill>
                <a:latin typeface="Arial"/>
                <a:ea typeface="Arial"/>
                <a:cs typeface="Arial"/>
                <a:sym typeface="Arial"/>
              </a:rPr>
              <a:t>Οι </a:t>
            </a:r>
            <a:r>
              <a:rPr b="1" lang="el" sz="1400">
                <a:solidFill>
                  <a:srgbClr val="000000"/>
                </a:solidFill>
                <a:latin typeface="Arial"/>
                <a:ea typeface="Arial"/>
                <a:cs typeface="Arial"/>
                <a:sym typeface="Arial"/>
              </a:rPr>
              <a:t>πλειάδες</a:t>
            </a:r>
            <a:r>
              <a:rPr lang="el" sz="1400">
                <a:solidFill>
                  <a:srgbClr val="000000"/>
                </a:solidFill>
                <a:latin typeface="Arial"/>
                <a:ea typeface="Arial"/>
                <a:cs typeface="Arial"/>
                <a:sym typeface="Arial"/>
              </a:rPr>
              <a:t> (</a:t>
            </a:r>
            <a:r>
              <a:rPr lang="el" sz="1400">
                <a:solidFill>
                  <a:srgbClr val="188038"/>
                </a:solidFill>
                <a:latin typeface="Roboto Mono"/>
                <a:ea typeface="Roboto Mono"/>
                <a:cs typeface="Roboto Mono"/>
                <a:sym typeface="Roboto Mono"/>
              </a:rPr>
              <a:t>tuples</a:t>
            </a:r>
            <a:r>
              <a:rPr lang="el" sz="1400">
                <a:solidFill>
                  <a:srgbClr val="000000"/>
                </a:solidFill>
                <a:latin typeface="Arial"/>
                <a:ea typeface="Arial"/>
                <a:cs typeface="Arial"/>
                <a:sym typeface="Arial"/>
              </a:rPr>
              <a:t>) είναι ένας τύπος δεδομένων στην Python που χρησιμοποιείται για την αποθήκευση </a:t>
            </a:r>
            <a:r>
              <a:rPr b="1" lang="el" sz="1400">
                <a:solidFill>
                  <a:srgbClr val="000000"/>
                </a:solidFill>
                <a:latin typeface="Arial"/>
                <a:ea typeface="Arial"/>
                <a:cs typeface="Arial"/>
                <a:sym typeface="Arial"/>
              </a:rPr>
              <a:t>μιας σταθερής ακολουθίας τιμών</a:t>
            </a:r>
            <a:r>
              <a:rPr lang="el" sz="1400">
                <a:solidFill>
                  <a:srgbClr val="000000"/>
                </a:solidFill>
                <a:latin typeface="Arial"/>
                <a:ea typeface="Arial"/>
                <a:cs typeface="Arial"/>
                <a:sym typeface="Arial"/>
              </a:rPr>
              <a:t>. Χρησιμοποιούνται συχνά όταν θέλουμε να αποθηκεύσουμε μια σταθερή συλλογή τιμών.</a:t>
            </a:r>
            <a:endParaRPr sz="1400">
              <a:solidFill>
                <a:srgbClr val="000000"/>
              </a:solidFill>
              <a:latin typeface="Arial"/>
              <a:ea typeface="Arial"/>
              <a:cs typeface="Arial"/>
              <a:sym typeface="Arial"/>
            </a:endParaRPr>
          </a:p>
          <a:p>
            <a:pPr indent="0" lvl="0" marL="0" rtl="0" algn="l">
              <a:spcBef>
                <a:spcPts val="1200"/>
              </a:spcBef>
              <a:spcAft>
                <a:spcPts val="0"/>
              </a:spcAft>
              <a:buNone/>
            </a:pPr>
            <a:r>
              <a:rPr lang="el" sz="1400">
                <a:solidFill>
                  <a:srgbClr val="000000"/>
                </a:solidFill>
                <a:latin typeface="Arial"/>
                <a:ea typeface="Arial"/>
                <a:cs typeface="Arial"/>
                <a:sym typeface="Arial"/>
              </a:rPr>
              <a:t> Για παράδειγμα, θέλουμε να έχουμε σε μια λίστα τα στοιχεία των υπαλλήλων μιας επιχείρησης, όπως όνομα, επώνυμο, βαθμός, τηλέφωνο, τμήμα, μισθός κ.λπ. Αυτό θα το υλοποιήσουμε με μια λίστα από πλειάδες, όπου κάθε πλειάδα θα αντιστοιχεί σε έναν εργαζόμενο.</a:t>
            </a:r>
            <a:endParaRPr sz="1400">
              <a:solidFill>
                <a:srgbClr val="000000"/>
              </a:solidFill>
              <a:latin typeface="Arial"/>
              <a:ea typeface="Arial"/>
              <a:cs typeface="Arial"/>
              <a:sym typeface="Arial"/>
            </a:endParaRPr>
          </a:p>
          <a:p>
            <a:pPr indent="0" lvl="0" marL="0" rtl="0" algn="l">
              <a:spcBef>
                <a:spcPts val="1200"/>
              </a:spcBef>
              <a:spcAft>
                <a:spcPts val="0"/>
              </a:spcAft>
              <a:buNone/>
            </a:pPr>
            <a:r>
              <a:rPr lang="el" sz="1400">
                <a:solidFill>
                  <a:srgbClr val="000000"/>
                </a:solidFill>
                <a:latin typeface="Arial"/>
                <a:ea typeface="Arial"/>
                <a:cs typeface="Arial"/>
                <a:sym typeface="Arial"/>
              </a:rPr>
              <a:t>Ορισμός:</a:t>
            </a:r>
            <a:endParaRPr sz="1400">
              <a:solidFill>
                <a:srgbClr val="000000"/>
              </a:solidFill>
              <a:latin typeface="Arial"/>
              <a:ea typeface="Arial"/>
              <a:cs typeface="Arial"/>
              <a:sym typeface="Arial"/>
            </a:endParaRPr>
          </a:p>
          <a:p>
            <a:pPr indent="0" lvl="0" marL="0" rtl="0" algn="l">
              <a:spcBef>
                <a:spcPts val="1200"/>
              </a:spcBef>
              <a:spcAft>
                <a:spcPts val="1200"/>
              </a:spcAft>
              <a:buNone/>
            </a:pPr>
            <a:r>
              <a:rPr lang="el" sz="1400">
                <a:solidFill>
                  <a:srgbClr val="000000"/>
                </a:solidFill>
                <a:latin typeface="Arial"/>
                <a:ea typeface="Arial"/>
                <a:cs typeface="Arial"/>
                <a:sym typeface="Arial"/>
              </a:rPr>
              <a:t>my_tuple = (1, 2, 3) ή my_tuple = 1, 2, 3</a:t>
            </a:r>
            <a:endParaRPr sz="1400">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Χαρακτηριστικά</a:t>
            </a:r>
            <a:endParaRPr/>
          </a:p>
        </p:txBody>
      </p:sp>
      <p:sp>
        <p:nvSpPr>
          <p:cNvPr id="104" name="Google Shape;104;p19"/>
          <p:cNvSpPr txBox="1"/>
          <p:nvPr>
            <p:ph idx="1" type="body"/>
          </p:nvPr>
        </p:nvSpPr>
        <p:spPr>
          <a:xfrm>
            <a:off x="311700" y="1266325"/>
            <a:ext cx="3989400" cy="3581700"/>
          </a:xfrm>
          <a:prstGeom prst="rect">
            <a:avLst/>
          </a:prstGeom>
        </p:spPr>
        <p:txBody>
          <a:bodyPr anchorCtr="0" anchor="t" bIns="91425" lIns="91425" spcFirstLastPara="1" rIns="91425" wrap="square" tIns="91425">
            <a:normAutofit lnSpcReduction="10000"/>
          </a:bodyPr>
          <a:lstStyle/>
          <a:p>
            <a:pPr indent="0" lvl="0" marL="0" rtl="0" algn="l">
              <a:spcBef>
                <a:spcPts val="1200"/>
              </a:spcBef>
              <a:spcAft>
                <a:spcPts val="0"/>
              </a:spcAft>
              <a:buNone/>
            </a:pPr>
            <a:r>
              <a:rPr b="1" lang="el" sz="1200">
                <a:solidFill>
                  <a:srgbClr val="000000"/>
                </a:solidFill>
                <a:latin typeface="Times New Roman"/>
                <a:ea typeface="Times New Roman"/>
                <a:cs typeface="Times New Roman"/>
                <a:sym typeface="Times New Roman"/>
              </a:rPr>
              <a:t>Αμετάβλητες (Immutable)</a:t>
            </a:r>
            <a:endParaRPr b="1" sz="1200">
              <a:solidFill>
                <a:srgbClr val="000000"/>
              </a:solidFill>
              <a:latin typeface="Times New Roman"/>
              <a:ea typeface="Times New Roman"/>
              <a:cs typeface="Times New Roman"/>
              <a:sym typeface="Times New Roman"/>
            </a:endParaRPr>
          </a:p>
          <a:p>
            <a:pPr indent="-298450" lvl="0" marL="457200" rtl="0" algn="l">
              <a:spcBef>
                <a:spcPts val="1200"/>
              </a:spcBef>
              <a:spcAft>
                <a:spcPts val="0"/>
              </a:spcAft>
              <a:buClr>
                <a:srgbClr val="000000"/>
              </a:buClr>
              <a:buSzPts val="1100"/>
              <a:buFont typeface="Arial"/>
              <a:buChar char="❏"/>
            </a:pPr>
            <a:r>
              <a:rPr lang="el" sz="1200">
                <a:solidFill>
                  <a:srgbClr val="000000"/>
                </a:solidFill>
                <a:latin typeface="Times New Roman"/>
                <a:ea typeface="Times New Roman"/>
                <a:cs typeface="Times New Roman"/>
                <a:sym typeface="Times New Roman"/>
              </a:rPr>
              <a:t>Οι πλειάδες </a:t>
            </a:r>
            <a:r>
              <a:rPr b="1" lang="el" sz="1200">
                <a:solidFill>
                  <a:srgbClr val="000000"/>
                </a:solidFill>
                <a:latin typeface="Times New Roman"/>
                <a:ea typeface="Times New Roman"/>
                <a:cs typeface="Times New Roman"/>
                <a:sym typeface="Times New Roman"/>
              </a:rPr>
              <a:t>δεν μπορούν να τροποποιηθούν</a:t>
            </a:r>
            <a:r>
              <a:rPr lang="el" sz="1200">
                <a:solidFill>
                  <a:srgbClr val="000000"/>
                </a:solidFill>
                <a:latin typeface="Times New Roman"/>
                <a:ea typeface="Times New Roman"/>
                <a:cs typeface="Times New Roman"/>
                <a:sym typeface="Times New Roman"/>
              </a:rPr>
              <a:t> μετά τη δημιουργία τους.</a:t>
            </a:r>
            <a:endParaRPr sz="1200">
              <a:solidFill>
                <a:srgbClr val="000000"/>
              </a:solidFill>
              <a:latin typeface="Times New Roman"/>
              <a:ea typeface="Times New Roman"/>
              <a:cs typeface="Times New Roman"/>
              <a:sym typeface="Times New Roman"/>
            </a:endParaRPr>
          </a:p>
          <a:p>
            <a:pPr indent="-298450" lvl="0" marL="457200" rtl="0" algn="l">
              <a:spcBef>
                <a:spcPts val="0"/>
              </a:spcBef>
              <a:spcAft>
                <a:spcPts val="0"/>
              </a:spcAft>
              <a:buClr>
                <a:srgbClr val="000000"/>
              </a:buClr>
              <a:buSzPts val="1100"/>
              <a:buFont typeface="Arial"/>
              <a:buChar char="❏"/>
            </a:pPr>
            <a:r>
              <a:rPr lang="el" sz="1200">
                <a:solidFill>
                  <a:srgbClr val="000000"/>
                </a:solidFill>
                <a:latin typeface="Times New Roman"/>
                <a:ea typeface="Times New Roman"/>
                <a:cs typeface="Times New Roman"/>
                <a:sym typeface="Times New Roman"/>
              </a:rPr>
              <a:t>Δεν μπορούμε να προσθέσουμε, αφαιρέσουμε ή αλλάξουμε στοιχεία.</a:t>
            </a:r>
            <a:endParaRPr sz="1200">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lang="el" sz="1000">
                <a:solidFill>
                  <a:srgbClr val="000000"/>
                </a:solidFill>
                <a:latin typeface="Courier New"/>
                <a:ea typeface="Courier New"/>
                <a:cs typeface="Courier New"/>
                <a:sym typeface="Courier New"/>
              </a:rPr>
              <a:t>my_tuple = (1, 2, 3)</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my_tuple[0] = 10  # ❌ Προκαλεί σφάλμα</a:t>
            </a:r>
            <a:endParaRPr sz="1000">
              <a:solidFill>
                <a:srgbClr val="000000"/>
              </a:solidFill>
              <a:latin typeface="Courier New"/>
              <a:ea typeface="Courier New"/>
              <a:cs typeface="Courier New"/>
              <a:sym typeface="Courier New"/>
            </a:endParaRPr>
          </a:p>
          <a:p>
            <a:pPr indent="0" lvl="0" marL="0" rtl="0" algn="l">
              <a:spcBef>
                <a:spcPts val="1200"/>
              </a:spcBef>
              <a:spcAft>
                <a:spcPts val="0"/>
              </a:spcAft>
              <a:buNone/>
            </a:pPr>
            <a:r>
              <a:rPr b="1" lang="el" sz="1200">
                <a:solidFill>
                  <a:srgbClr val="000000"/>
                </a:solidFill>
                <a:latin typeface="Times New Roman"/>
                <a:ea typeface="Times New Roman"/>
                <a:cs typeface="Times New Roman"/>
                <a:sym typeface="Times New Roman"/>
              </a:rPr>
              <a:t>Διατηρούν τη Σειρά Τους (Ordered)</a:t>
            </a:r>
            <a:endParaRPr b="1" sz="1200">
              <a:solidFill>
                <a:srgbClr val="000000"/>
              </a:solidFill>
              <a:latin typeface="Times New Roman"/>
              <a:ea typeface="Times New Roman"/>
              <a:cs typeface="Times New Roman"/>
              <a:sym typeface="Times New Roman"/>
            </a:endParaRPr>
          </a:p>
          <a:p>
            <a:pPr indent="-298450" lvl="0" marL="457200" rtl="0" algn="l">
              <a:spcBef>
                <a:spcPts val="1200"/>
              </a:spcBef>
              <a:spcAft>
                <a:spcPts val="0"/>
              </a:spcAft>
              <a:buClr>
                <a:srgbClr val="000000"/>
              </a:buClr>
              <a:buSzPts val="1100"/>
              <a:buFont typeface="Arial"/>
              <a:buChar char="❏"/>
            </a:pPr>
            <a:r>
              <a:rPr lang="el" sz="1200">
                <a:solidFill>
                  <a:srgbClr val="000000"/>
                </a:solidFill>
                <a:latin typeface="Times New Roman"/>
                <a:ea typeface="Times New Roman"/>
                <a:cs typeface="Times New Roman"/>
                <a:sym typeface="Times New Roman"/>
              </a:rPr>
              <a:t>Σε αντίθεση με τα </a:t>
            </a:r>
            <a:r>
              <a:rPr lang="el" sz="1000">
                <a:solidFill>
                  <a:srgbClr val="000000"/>
                </a:solidFill>
                <a:latin typeface="Courier New"/>
                <a:ea typeface="Courier New"/>
                <a:cs typeface="Courier New"/>
                <a:sym typeface="Courier New"/>
              </a:rPr>
              <a:t>sets</a:t>
            </a:r>
            <a:r>
              <a:rPr lang="el" sz="1200">
                <a:solidFill>
                  <a:srgbClr val="000000"/>
                </a:solidFill>
                <a:latin typeface="Times New Roman"/>
                <a:ea typeface="Times New Roman"/>
                <a:cs typeface="Times New Roman"/>
                <a:sym typeface="Times New Roman"/>
              </a:rPr>
              <a:t>, οι </a:t>
            </a:r>
            <a:r>
              <a:rPr lang="el" sz="1000">
                <a:solidFill>
                  <a:srgbClr val="000000"/>
                </a:solidFill>
                <a:latin typeface="Courier New"/>
                <a:ea typeface="Courier New"/>
                <a:cs typeface="Courier New"/>
                <a:sym typeface="Courier New"/>
              </a:rPr>
              <a:t>tuples</a:t>
            </a:r>
            <a:r>
              <a:rPr lang="el" sz="1200">
                <a:solidFill>
                  <a:srgbClr val="000000"/>
                </a:solidFill>
                <a:latin typeface="Times New Roman"/>
                <a:ea typeface="Times New Roman"/>
                <a:cs typeface="Times New Roman"/>
                <a:sym typeface="Times New Roman"/>
              </a:rPr>
              <a:t> διατηρούν τη σειρά των στοιχείων τους.</a:t>
            </a:r>
            <a:endParaRPr sz="1200">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lang="el" sz="1000">
                <a:solidFill>
                  <a:srgbClr val="000000"/>
                </a:solidFill>
                <a:latin typeface="Courier New"/>
                <a:ea typeface="Courier New"/>
                <a:cs typeface="Courier New"/>
                <a:sym typeface="Courier New"/>
              </a:rPr>
              <a:t>my_tuple = (1, 2, 3)</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print(my_tuple[0])  # 1</a:t>
            </a:r>
            <a:endParaRPr sz="1000">
              <a:solidFill>
                <a:srgbClr val="000000"/>
              </a:solidFill>
              <a:latin typeface="Courier New"/>
              <a:ea typeface="Courier New"/>
              <a:cs typeface="Courier New"/>
              <a:sym typeface="Courier New"/>
            </a:endParaRPr>
          </a:p>
          <a:p>
            <a:pPr indent="0" lvl="0" marL="0" rtl="0" algn="l">
              <a:spcBef>
                <a:spcPts val="1200"/>
              </a:spcBef>
              <a:spcAft>
                <a:spcPts val="0"/>
              </a:spcAft>
              <a:buNone/>
            </a:pPr>
            <a:r>
              <a:t/>
            </a:r>
            <a:endParaRPr/>
          </a:p>
        </p:txBody>
      </p:sp>
      <p:sp>
        <p:nvSpPr>
          <p:cNvPr id="105" name="Google Shape;105;p19"/>
          <p:cNvSpPr txBox="1"/>
          <p:nvPr/>
        </p:nvSpPr>
        <p:spPr>
          <a:xfrm>
            <a:off x="4663150" y="1330225"/>
            <a:ext cx="4293600" cy="3074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1" lang="el" sz="1200">
                <a:latin typeface="Times New Roman"/>
                <a:ea typeface="Times New Roman"/>
                <a:cs typeface="Times New Roman"/>
                <a:sym typeface="Times New Roman"/>
              </a:rPr>
              <a:t>Μπορούν να Περιέχουν Διάφορους Τύπους Δεδομένων</a:t>
            </a:r>
            <a:endParaRPr b="1" sz="1200">
              <a:latin typeface="Times New Roman"/>
              <a:ea typeface="Times New Roman"/>
              <a:cs typeface="Times New Roman"/>
              <a:sym typeface="Times New Roman"/>
            </a:endParaRPr>
          </a:p>
          <a:p>
            <a:pPr indent="-298450" lvl="0" marL="457200" rtl="0" algn="l">
              <a:lnSpc>
                <a:spcPct val="115000"/>
              </a:lnSpc>
              <a:spcBef>
                <a:spcPts val="1200"/>
              </a:spcBef>
              <a:spcAft>
                <a:spcPts val="0"/>
              </a:spcAft>
              <a:buSzPts val="1100"/>
              <a:buChar char="❏"/>
            </a:pPr>
            <a:r>
              <a:rPr lang="el" sz="1200">
                <a:latin typeface="Times New Roman"/>
                <a:ea typeface="Times New Roman"/>
                <a:cs typeface="Times New Roman"/>
                <a:sym typeface="Times New Roman"/>
              </a:rPr>
              <a:t>Οι </a:t>
            </a:r>
            <a:r>
              <a:rPr lang="el" sz="1000">
                <a:latin typeface="Courier New"/>
                <a:ea typeface="Courier New"/>
                <a:cs typeface="Courier New"/>
                <a:sym typeface="Courier New"/>
              </a:rPr>
              <a:t>tuples</a:t>
            </a:r>
            <a:r>
              <a:rPr lang="el" sz="1200">
                <a:latin typeface="Times New Roman"/>
                <a:ea typeface="Times New Roman"/>
                <a:cs typeface="Times New Roman"/>
                <a:sym typeface="Times New Roman"/>
              </a:rPr>
              <a:t> μπορούν να αποθηκεύσουν διαφορετικούς τύπους δεδομένων, π.χ. </a:t>
            </a:r>
            <a:r>
              <a:rPr lang="el" sz="1000">
                <a:latin typeface="Courier New"/>
                <a:ea typeface="Courier New"/>
                <a:cs typeface="Courier New"/>
                <a:sym typeface="Courier New"/>
              </a:rPr>
              <a:t>int</a:t>
            </a:r>
            <a:r>
              <a:rPr lang="el" sz="1200">
                <a:latin typeface="Times New Roman"/>
                <a:ea typeface="Times New Roman"/>
                <a:cs typeface="Times New Roman"/>
                <a:sym typeface="Times New Roman"/>
              </a:rPr>
              <a:t>, </a:t>
            </a:r>
            <a:r>
              <a:rPr lang="el" sz="1000">
                <a:latin typeface="Courier New"/>
                <a:ea typeface="Courier New"/>
                <a:cs typeface="Courier New"/>
                <a:sym typeface="Courier New"/>
              </a:rPr>
              <a:t>str</a:t>
            </a:r>
            <a:r>
              <a:rPr lang="el" sz="1200">
                <a:latin typeface="Times New Roman"/>
                <a:ea typeface="Times New Roman"/>
                <a:cs typeface="Times New Roman"/>
                <a:sym typeface="Times New Roman"/>
              </a:rPr>
              <a:t>, </a:t>
            </a:r>
            <a:r>
              <a:rPr lang="el" sz="1000">
                <a:latin typeface="Courier New"/>
                <a:ea typeface="Courier New"/>
                <a:cs typeface="Courier New"/>
                <a:sym typeface="Courier New"/>
              </a:rPr>
              <a:t>float</a:t>
            </a:r>
            <a:r>
              <a:rPr lang="el" sz="1200">
                <a:latin typeface="Times New Roman"/>
                <a:ea typeface="Times New Roman"/>
                <a:cs typeface="Times New Roman"/>
                <a:sym typeface="Times New Roman"/>
              </a:rPr>
              <a:t>, ακόμα και άλλες δομές δεδομένων.</a:t>
            </a:r>
            <a:endParaRPr sz="1200">
              <a:latin typeface="Times New Roman"/>
              <a:ea typeface="Times New Roman"/>
              <a:cs typeface="Times New Roman"/>
              <a:sym typeface="Times New Roman"/>
            </a:endParaRPr>
          </a:p>
          <a:p>
            <a:pPr indent="0" lvl="0" marL="0" rtl="0" algn="l">
              <a:lnSpc>
                <a:spcPct val="115000"/>
              </a:lnSpc>
              <a:spcBef>
                <a:spcPts val="1200"/>
              </a:spcBef>
              <a:spcAft>
                <a:spcPts val="0"/>
              </a:spcAft>
              <a:buNone/>
            </a:pPr>
            <a:r>
              <a:rPr lang="el" sz="1000">
                <a:latin typeface="Courier New"/>
                <a:ea typeface="Courier New"/>
                <a:cs typeface="Courier New"/>
                <a:sym typeface="Courier New"/>
              </a:rPr>
              <a:t>mixed_tuple = (1, "hello", 3.14, [5, 6])</a:t>
            </a:r>
            <a:br>
              <a:rPr lang="el" sz="1000">
                <a:latin typeface="Courier New"/>
                <a:ea typeface="Courier New"/>
                <a:cs typeface="Courier New"/>
                <a:sym typeface="Courier New"/>
              </a:rPr>
            </a:br>
            <a:r>
              <a:rPr lang="el" sz="1000">
                <a:latin typeface="Courier New"/>
                <a:ea typeface="Courier New"/>
                <a:cs typeface="Courier New"/>
                <a:sym typeface="Courier New"/>
              </a:rPr>
              <a:t>print(mixed_tuple)</a:t>
            </a:r>
            <a:endParaRPr sz="1000">
              <a:latin typeface="Courier New"/>
              <a:ea typeface="Courier New"/>
              <a:cs typeface="Courier New"/>
              <a:sym typeface="Courier New"/>
            </a:endParaRPr>
          </a:p>
          <a:p>
            <a:pPr indent="0" lvl="0" marL="0" rtl="0" algn="l">
              <a:lnSpc>
                <a:spcPct val="115000"/>
              </a:lnSpc>
              <a:spcBef>
                <a:spcPts val="1200"/>
              </a:spcBef>
              <a:spcAft>
                <a:spcPts val="0"/>
              </a:spcAft>
              <a:buNone/>
            </a:pPr>
            <a:r>
              <a:rPr b="1" lang="el" sz="1200">
                <a:latin typeface="Times New Roman"/>
                <a:ea typeface="Times New Roman"/>
                <a:cs typeface="Times New Roman"/>
                <a:sym typeface="Times New Roman"/>
              </a:rPr>
              <a:t>Επιτρέπουν Επανάληψη Στοιχείων</a:t>
            </a:r>
            <a:endParaRPr b="1" sz="1200">
              <a:latin typeface="Times New Roman"/>
              <a:ea typeface="Times New Roman"/>
              <a:cs typeface="Times New Roman"/>
              <a:sym typeface="Times New Roman"/>
            </a:endParaRPr>
          </a:p>
          <a:p>
            <a:pPr indent="-298450" lvl="0" marL="457200" rtl="0" algn="l">
              <a:lnSpc>
                <a:spcPct val="115000"/>
              </a:lnSpc>
              <a:spcBef>
                <a:spcPts val="1200"/>
              </a:spcBef>
              <a:spcAft>
                <a:spcPts val="0"/>
              </a:spcAft>
              <a:buSzPts val="1100"/>
              <a:buChar char="❏"/>
            </a:pPr>
            <a:r>
              <a:rPr lang="el" sz="1200">
                <a:latin typeface="Times New Roman"/>
                <a:ea typeface="Times New Roman"/>
                <a:cs typeface="Times New Roman"/>
                <a:sym typeface="Times New Roman"/>
              </a:rPr>
              <a:t>Σε αντίθεση με τα </a:t>
            </a:r>
            <a:r>
              <a:rPr lang="el" sz="1000">
                <a:latin typeface="Courier New"/>
                <a:ea typeface="Courier New"/>
                <a:cs typeface="Courier New"/>
                <a:sym typeface="Courier New"/>
              </a:rPr>
              <a:t>sets</a:t>
            </a:r>
            <a:r>
              <a:rPr lang="el" sz="1200">
                <a:latin typeface="Times New Roman"/>
                <a:ea typeface="Times New Roman"/>
                <a:cs typeface="Times New Roman"/>
                <a:sym typeface="Times New Roman"/>
              </a:rPr>
              <a:t>, οι </a:t>
            </a:r>
            <a:r>
              <a:rPr lang="el" sz="1000">
                <a:latin typeface="Courier New"/>
                <a:ea typeface="Courier New"/>
                <a:cs typeface="Courier New"/>
                <a:sym typeface="Courier New"/>
              </a:rPr>
              <a:t>tuples</a:t>
            </a:r>
            <a:r>
              <a:rPr lang="el" sz="1200">
                <a:latin typeface="Times New Roman"/>
                <a:ea typeface="Times New Roman"/>
                <a:cs typeface="Times New Roman"/>
                <a:sym typeface="Times New Roman"/>
              </a:rPr>
              <a:t> μπορούν να έχουν </a:t>
            </a:r>
            <a:r>
              <a:rPr b="1" lang="el" sz="1200">
                <a:latin typeface="Times New Roman"/>
                <a:ea typeface="Times New Roman"/>
                <a:cs typeface="Times New Roman"/>
                <a:sym typeface="Times New Roman"/>
              </a:rPr>
              <a:t>διπλότυπα στοιχεία</a:t>
            </a:r>
            <a:r>
              <a:rPr lang="el" sz="1200">
                <a:latin typeface="Times New Roman"/>
                <a:ea typeface="Times New Roman"/>
                <a:cs typeface="Times New Roman"/>
                <a:sym typeface="Times New Roman"/>
              </a:rPr>
              <a:t>.</a:t>
            </a:r>
            <a:endParaRPr sz="1200">
              <a:latin typeface="Times New Roman"/>
              <a:ea typeface="Times New Roman"/>
              <a:cs typeface="Times New Roman"/>
              <a:sym typeface="Times New Roman"/>
            </a:endParaRPr>
          </a:p>
          <a:p>
            <a:pPr indent="0" lvl="0" marL="0" rtl="0" algn="l">
              <a:lnSpc>
                <a:spcPct val="115000"/>
              </a:lnSpc>
              <a:spcBef>
                <a:spcPts val="1200"/>
              </a:spcBef>
              <a:spcAft>
                <a:spcPts val="0"/>
              </a:spcAft>
              <a:buNone/>
            </a:pPr>
            <a:r>
              <a:rPr lang="el" sz="1000">
                <a:latin typeface="Courier New"/>
                <a:ea typeface="Courier New"/>
                <a:cs typeface="Courier New"/>
                <a:sym typeface="Courier New"/>
              </a:rPr>
              <a:t>my_tuple = (1, 2, 2, 3, 3, 3)</a:t>
            </a:r>
            <a:br>
              <a:rPr lang="el" sz="1000">
                <a:latin typeface="Courier New"/>
                <a:ea typeface="Courier New"/>
                <a:cs typeface="Courier New"/>
                <a:sym typeface="Courier New"/>
              </a:rPr>
            </a:br>
            <a:r>
              <a:rPr lang="el" sz="1000">
                <a:latin typeface="Courier New"/>
                <a:ea typeface="Courier New"/>
                <a:cs typeface="Courier New"/>
                <a:sym typeface="Courier New"/>
              </a:rPr>
              <a:t>print(my_tuple)  # (1, 2, 2, 3, 3, 3)</a:t>
            </a:r>
            <a:endParaRPr sz="1800">
              <a:solidFill>
                <a:schemeClr val="dk2"/>
              </a:solidFill>
              <a:latin typeface="Open Sans"/>
              <a:ea typeface="Open Sans"/>
              <a:cs typeface="Open Sans"/>
              <a:sym typeface="Open Sans"/>
            </a:endParaRPr>
          </a:p>
          <a:p>
            <a:pPr indent="0" lvl="0" marL="0" rtl="0" algn="l">
              <a:spcBef>
                <a:spcPts val="0"/>
              </a:spcBef>
              <a:spcAft>
                <a:spcPts val="0"/>
              </a:spcAft>
              <a:buNone/>
            </a:pPr>
            <a:r>
              <a:t/>
            </a:r>
            <a:endParaRPr sz="1800">
              <a:solidFill>
                <a:schemeClr val="dk2"/>
              </a:solidFill>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0"/>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Βασικές λειτουργίες</a:t>
            </a:r>
            <a:endParaRPr/>
          </a:p>
        </p:txBody>
      </p:sp>
      <p:sp>
        <p:nvSpPr>
          <p:cNvPr id="111" name="Google Shape;111;p20"/>
          <p:cNvSpPr txBox="1"/>
          <p:nvPr>
            <p:ph idx="1" type="body"/>
          </p:nvPr>
        </p:nvSpPr>
        <p:spPr>
          <a:xfrm>
            <a:off x="311700" y="1266325"/>
            <a:ext cx="3509100" cy="3302700"/>
          </a:xfrm>
          <a:prstGeom prst="rect">
            <a:avLst/>
          </a:prstGeom>
        </p:spPr>
        <p:txBody>
          <a:bodyPr anchorCtr="0" anchor="t" bIns="91425" lIns="91425" spcFirstLastPara="1" rIns="91425" wrap="square" tIns="91425">
            <a:normAutofit fontScale="92500" lnSpcReduction="20000"/>
          </a:bodyPr>
          <a:lstStyle/>
          <a:p>
            <a:pPr indent="0" lvl="0" marL="0" rtl="0" algn="l">
              <a:spcBef>
                <a:spcPts val="1200"/>
              </a:spcBef>
              <a:spcAft>
                <a:spcPts val="0"/>
              </a:spcAft>
              <a:buNone/>
            </a:pPr>
            <a:r>
              <a:rPr lang="el" sz="1200">
                <a:solidFill>
                  <a:srgbClr val="000000"/>
                </a:solidFill>
                <a:latin typeface="MS Mincho"/>
                <a:ea typeface="MS Mincho"/>
                <a:cs typeface="MS Mincho"/>
                <a:sym typeface="MS Mincho"/>
              </a:rPr>
              <a:t>✔</a:t>
            </a:r>
            <a:r>
              <a:rPr lang="el" sz="1200">
                <a:solidFill>
                  <a:srgbClr val="000000"/>
                </a:solidFill>
                <a:latin typeface="Times New Roman"/>
                <a:ea typeface="Times New Roman"/>
                <a:cs typeface="Times New Roman"/>
                <a:sym typeface="Times New Roman"/>
              </a:rPr>
              <a:t> </a:t>
            </a:r>
            <a:r>
              <a:rPr b="1" lang="el" sz="1200">
                <a:solidFill>
                  <a:srgbClr val="000000"/>
                </a:solidFill>
                <a:latin typeface="Times New Roman"/>
                <a:ea typeface="Times New Roman"/>
                <a:cs typeface="Times New Roman"/>
                <a:sym typeface="Times New Roman"/>
              </a:rPr>
              <a:t>Δημιουργία Πλειάδας</a:t>
            </a:r>
            <a:br>
              <a:rPr b="1" lang="el" sz="1200">
                <a:solidFill>
                  <a:srgbClr val="000000"/>
                </a:solidFill>
                <a:latin typeface="Times New Roman"/>
                <a:ea typeface="Times New Roman"/>
                <a:cs typeface="Times New Roman"/>
                <a:sym typeface="Times New Roman"/>
              </a:rPr>
            </a:br>
            <a:r>
              <a:rPr lang="el" sz="1000">
                <a:solidFill>
                  <a:srgbClr val="000000"/>
                </a:solidFill>
                <a:latin typeface="Courier New"/>
                <a:ea typeface="Courier New"/>
                <a:cs typeface="Courier New"/>
                <a:sym typeface="Courier New"/>
              </a:rPr>
              <a:t>my_tuple = (1, 2, 3)</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empty_tuple = ()  # Άδεια πλειάδα</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single_tuple = (5,)  # ΠΡΟΣΟΧΗ: Χρειάζεται κόμμα για να αναγνωριστεί ως πλειάδα</a:t>
            </a:r>
            <a:endParaRPr sz="1000">
              <a:solidFill>
                <a:srgbClr val="000000"/>
              </a:solidFill>
              <a:latin typeface="Courier New"/>
              <a:ea typeface="Courier New"/>
              <a:cs typeface="Courier New"/>
              <a:sym typeface="Courier New"/>
            </a:endParaRPr>
          </a:p>
          <a:p>
            <a:pPr indent="0" lvl="0" marL="0" rtl="0" algn="l">
              <a:spcBef>
                <a:spcPts val="1200"/>
              </a:spcBef>
              <a:spcAft>
                <a:spcPts val="0"/>
              </a:spcAft>
              <a:buNone/>
            </a:pPr>
            <a:r>
              <a:rPr lang="el" sz="1200">
                <a:solidFill>
                  <a:srgbClr val="000000"/>
                </a:solidFill>
                <a:latin typeface="MS Mincho"/>
                <a:ea typeface="MS Mincho"/>
                <a:cs typeface="MS Mincho"/>
                <a:sym typeface="MS Mincho"/>
              </a:rPr>
              <a:t>✔</a:t>
            </a:r>
            <a:r>
              <a:rPr lang="el" sz="1200">
                <a:solidFill>
                  <a:srgbClr val="000000"/>
                </a:solidFill>
                <a:latin typeface="Times New Roman"/>
                <a:ea typeface="Times New Roman"/>
                <a:cs typeface="Times New Roman"/>
                <a:sym typeface="Times New Roman"/>
              </a:rPr>
              <a:t> </a:t>
            </a:r>
            <a:r>
              <a:rPr b="1" lang="el" sz="1200">
                <a:solidFill>
                  <a:srgbClr val="000000"/>
                </a:solidFill>
                <a:latin typeface="Times New Roman"/>
                <a:ea typeface="Times New Roman"/>
                <a:cs typeface="Times New Roman"/>
                <a:sym typeface="Times New Roman"/>
              </a:rPr>
              <a:t>Πρόσβαση σε Στοιχεία</a:t>
            </a:r>
            <a:br>
              <a:rPr b="1" lang="el" sz="1200">
                <a:solidFill>
                  <a:srgbClr val="000000"/>
                </a:solidFill>
                <a:latin typeface="Times New Roman"/>
                <a:ea typeface="Times New Roman"/>
                <a:cs typeface="Times New Roman"/>
                <a:sym typeface="Times New Roman"/>
              </a:rPr>
            </a:br>
            <a:r>
              <a:rPr lang="el" sz="1000">
                <a:solidFill>
                  <a:srgbClr val="000000"/>
                </a:solidFill>
                <a:latin typeface="Courier New"/>
                <a:ea typeface="Courier New"/>
                <a:cs typeface="Courier New"/>
                <a:sym typeface="Courier New"/>
              </a:rPr>
              <a:t>print(my_tuple[0])  # 1</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print(my_tuple[-1])  # 3 (τελευταίο στοιχείο)</a:t>
            </a:r>
            <a:endParaRPr sz="1000">
              <a:solidFill>
                <a:srgbClr val="000000"/>
              </a:solidFill>
              <a:latin typeface="Courier New"/>
              <a:ea typeface="Courier New"/>
              <a:cs typeface="Courier New"/>
              <a:sym typeface="Courier New"/>
            </a:endParaRPr>
          </a:p>
          <a:p>
            <a:pPr indent="0" lvl="0" marL="0" rtl="0" algn="l">
              <a:spcBef>
                <a:spcPts val="1200"/>
              </a:spcBef>
              <a:spcAft>
                <a:spcPts val="0"/>
              </a:spcAft>
              <a:buNone/>
            </a:pPr>
            <a:r>
              <a:rPr lang="el" sz="1200">
                <a:solidFill>
                  <a:srgbClr val="000000"/>
                </a:solidFill>
                <a:latin typeface="MS Mincho"/>
                <a:ea typeface="MS Mincho"/>
                <a:cs typeface="MS Mincho"/>
                <a:sym typeface="MS Mincho"/>
              </a:rPr>
              <a:t>✔</a:t>
            </a:r>
            <a:r>
              <a:rPr lang="el" sz="1200">
                <a:solidFill>
                  <a:srgbClr val="000000"/>
                </a:solidFill>
                <a:latin typeface="Times New Roman"/>
                <a:ea typeface="Times New Roman"/>
                <a:cs typeface="Times New Roman"/>
                <a:sym typeface="Times New Roman"/>
              </a:rPr>
              <a:t> </a:t>
            </a:r>
            <a:r>
              <a:rPr b="1" lang="el" sz="1200">
                <a:solidFill>
                  <a:srgbClr val="000000"/>
                </a:solidFill>
                <a:latin typeface="Times New Roman"/>
                <a:ea typeface="Times New Roman"/>
                <a:cs typeface="Times New Roman"/>
                <a:sym typeface="Times New Roman"/>
              </a:rPr>
              <a:t>Τεμαχισμός (Slicing)</a:t>
            </a:r>
            <a:br>
              <a:rPr b="1" lang="el" sz="1200">
                <a:solidFill>
                  <a:srgbClr val="000000"/>
                </a:solidFill>
                <a:latin typeface="Times New Roman"/>
                <a:ea typeface="Times New Roman"/>
                <a:cs typeface="Times New Roman"/>
                <a:sym typeface="Times New Roman"/>
              </a:rPr>
            </a:br>
            <a:r>
              <a:rPr lang="el" sz="1000">
                <a:solidFill>
                  <a:srgbClr val="000000"/>
                </a:solidFill>
                <a:latin typeface="Courier New"/>
                <a:ea typeface="Courier New"/>
                <a:cs typeface="Courier New"/>
                <a:sym typeface="Courier New"/>
              </a:rPr>
              <a:t>print(my_tuple[1:])  # (2, 3)</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print(my_tuple[:2])  # (1, 2)</a:t>
            </a:r>
            <a:endParaRPr sz="1000">
              <a:solidFill>
                <a:srgbClr val="000000"/>
              </a:solidFill>
              <a:latin typeface="Courier New"/>
              <a:ea typeface="Courier New"/>
              <a:cs typeface="Courier New"/>
              <a:sym typeface="Courier New"/>
            </a:endParaRPr>
          </a:p>
          <a:p>
            <a:pPr indent="0" lvl="0" marL="0" rtl="0" algn="l">
              <a:spcBef>
                <a:spcPts val="1200"/>
              </a:spcBef>
              <a:spcAft>
                <a:spcPts val="0"/>
              </a:spcAft>
              <a:buNone/>
            </a:pPr>
            <a:r>
              <a:rPr lang="el" sz="1200">
                <a:solidFill>
                  <a:srgbClr val="000000"/>
                </a:solidFill>
                <a:latin typeface="MS Mincho"/>
                <a:ea typeface="MS Mincho"/>
                <a:cs typeface="MS Mincho"/>
                <a:sym typeface="MS Mincho"/>
              </a:rPr>
              <a:t>✔</a:t>
            </a:r>
            <a:r>
              <a:rPr lang="el" sz="1200">
                <a:solidFill>
                  <a:srgbClr val="000000"/>
                </a:solidFill>
                <a:latin typeface="Times New Roman"/>
                <a:ea typeface="Times New Roman"/>
                <a:cs typeface="Times New Roman"/>
                <a:sym typeface="Times New Roman"/>
              </a:rPr>
              <a:t> </a:t>
            </a:r>
            <a:r>
              <a:rPr b="1" lang="el" sz="1200">
                <a:solidFill>
                  <a:srgbClr val="000000"/>
                </a:solidFill>
                <a:latin typeface="Times New Roman"/>
                <a:ea typeface="Times New Roman"/>
                <a:cs typeface="Times New Roman"/>
                <a:sym typeface="Times New Roman"/>
              </a:rPr>
              <a:t>Σύνδεση Πλειάδων (Concatenation)</a:t>
            </a:r>
            <a:br>
              <a:rPr b="1" lang="el" sz="1200">
                <a:solidFill>
                  <a:srgbClr val="000000"/>
                </a:solidFill>
                <a:latin typeface="Times New Roman"/>
                <a:ea typeface="Times New Roman"/>
                <a:cs typeface="Times New Roman"/>
                <a:sym typeface="Times New Roman"/>
              </a:rPr>
            </a:br>
            <a:r>
              <a:rPr lang="el" sz="1000">
                <a:solidFill>
                  <a:srgbClr val="000000"/>
                </a:solidFill>
                <a:latin typeface="Courier New"/>
                <a:ea typeface="Courier New"/>
                <a:cs typeface="Courier New"/>
                <a:sym typeface="Courier New"/>
              </a:rPr>
              <a:t>tuple1 = (1, 2)</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tuple2 = (3, 4)</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new_tuple = tuple1 + tuple2</a:t>
            </a:r>
            <a:br>
              <a:rPr lang="el" sz="1000">
                <a:solidFill>
                  <a:srgbClr val="000000"/>
                </a:solidFill>
                <a:latin typeface="Courier New"/>
                <a:ea typeface="Courier New"/>
                <a:cs typeface="Courier New"/>
                <a:sym typeface="Courier New"/>
              </a:rPr>
            </a:br>
            <a:r>
              <a:rPr lang="el" sz="1000">
                <a:solidFill>
                  <a:srgbClr val="000000"/>
                </a:solidFill>
                <a:latin typeface="Courier New"/>
                <a:ea typeface="Courier New"/>
                <a:cs typeface="Courier New"/>
                <a:sym typeface="Courier New"/>
              </a:rPr>
              <a:t>print(new_tuple)  # (1, 2, 3, 4)</a:t>
            </a:r>
            <a:endParaRPr sz="1000">
              <a:solidFill>
                <a:srgbClr val="000000"/>
              </a:solidFill>
              <a:latin typeface="Courier New"/>
              <a:ea typeface="Courier New"/>
              <a:cs typeface="Courier New"/>
              <a:sym typeface="Courier New"/>
            </a:endParaRPr>
          </a:p>
          <a:p>
            <a:pPr indent="0" lvl="0" marL="0" rtl="0" algn="l">
              <a:spcBef>
                <a:spcPts val="1200"/>
              </a:spcBef>
              <a:spcAft>
                <a:spcPts val="1200"/>
              </a:spcAft>
              <a:buNone/>
            </a:pPr>
            <a:r>
              <a:t/>
            </a:r>
            <a:endParaRPr/>
          </a:p>
        </p:txBody>
      </p:sp>
      <p:sp>
        <p:nvSpPr>
          <p:cNvPr id="112" name="Google Shape;112;p20"/>
          <p:cNvSpPr txBox="1"/>
          <p:nvPr/>
        </p:nvSpPr>
        <p:spPr>
          <a:xfrm>
            <a:off x="4315800" y="1256325"/>
            <a:ext cx="4426800" cy="3258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l" sz="1200">
                <a:latin typeface="MS Mincho"/>
                <a:ea typeface="MS Mincho"/>
                <a:cs typeface="MS Mincho"/>
                <a:sym typeface="MS Mincho"/>
              </a:rPr>
              <a:t>✔</a:t>
            </a:r>
            <a:r>
              <a:rPr lang="el" sz="1200">
                <a:latin typeface="Times New Roman"/>
                <a:ea typeface="Times New Roman"/>
                <a:cs typeface="Times New Roman"/>
                <a:sym typeface="Times New Roman"/>
              </a:rPr>
              <a:t> </a:t>
            </a:r>
            <a:r>
              <a:rPr b="1" lang="el" sz="1200">
                <a:latin typeface="Times New Roman"/>
                <a:ea typeface="Times New Roman"/>
                <a:cs typeface="Times New Roman"/>
                <a:sym typeface="Times New Roman"/>
              </a:rPr>
              <a:t>Επανάληψη Πλειάδας</a:t>
            </a:r>
            <a:br>
              <a:rPr b="1" lang="el" sz="1200">
                <a:latin typeface="Times New Roman"/>
                <a:ea typeface="Times New Roman"/>
                <a:cs typeface="Times New Roman"/>
                <a:sym typeface="Times New Roman"/>
              </a:rPr>
            </a:br>
            <a:r>
              <a:rPr lang="el" sz="1000">
                <a:latin typeface="Courier New"/>
                <a:ea typeface="Courier New"/>
                <a:cs typeface="Courier New"/>
                <a:sym typeface="Courier New"/>
              </a:rPr>
              <a:t>print(tuple1 * 3)  # (1, 2, 1, 2, 1, 2)</a:t>
            </a:r>
            <a:endParaRPr sz="1000">
              <a:latin typeface="Courier New"/>
              <a:ea typeface="Courier New"/>
              <a:cs typeface="Courier New"/>
              <a:sym typeface="Courier New"/>
            </a:endParaRPr>
          </a:p>
          <a:p>
            <a:pPr indent="0" lvl="0" marL="0" rtl="0" algn="l">
              <a:lnSpc>
                <a:spcPct val="115000"/>
              </a:lnSpc>
              <a:spcBef>
                <a:spcPts val="1200"/>
              </a:spcBef>
              <a:spcAft>
                <a:spcPts val="0"/>
              </a:spcAft>
              <a:buNone/>
            </a:pPr>
            <a:r>
              <a:rPr lang="el" sz="1200">
                <a:latin typeface="MS Mincho"/>
                <a:ea typeface="MS Mincho"/>
                <a:cs typeface="MS Mincho"/>
                <a:sym typeface="MS Mincho"/>
              </a:rPr>
              <a:t>✔</a:t>
            </a:r>
            <a:r>
              <a:rPr lang="el" sz="1200">
                <a:latin typeface="Times New Roman"/>
                <a:ea typeface="Times New Roman"/>
                <a:cs typeface="Times New Roman"/>
                <a:sym typeface="Times New Roman"/>
              </a:rPr>
              <a:t> </a:t>
            </a:r>
            <a:r>
              <a:rPr b="1" lang="el" sz="1200">
                <a:latin typeface="Times New Roman"/>
                <a:ea typeface="Times New Roman"/>
                <a:cs typeface="Times New Roman"/>
                <a:sym typeface="Times New Roman"/>
              </a:rPr>
              <a:t>Έλεγχος Ύπαρξης Στοιχείου</a:t>
            </a:r>
            <a:br>
              <a:rPr b="1" lang="el" sz="1200">
                <a:latin typeface="Times New Roman"/>
                <a:ea typeface="Times New Roman"/>
                <a:cs typeface="Times New Roman"/>
                <a:sym typeface="Times New Roman"/>
              </a:rPr>
            </a:br>
            <a:r>
              <a:rPr lang="el" sz="1000">
                <a:latin typeface="Courier New"/>
                <a:ea typeface="Courier New"/>
                <a:cs typeface="Courier New"/>
                <a:sym typeface="Courier New"/>
              </a:rPr>
              <a:t>print(2 in my_tuple)  # True</a:t>
            </a:r>
            <a:endParaRPr sz="1000">
              <a:latin typeface="Courier New"/>
              <a:ea typeface="Courier New"/>
              <a:cs typeface="Courier New"/>
              <a:sym typeface="Courier New"/>
            </a:endParaRPr>
          </a:p>
          <a:p>
            <a:pPr indent="0" lvl="0" marL="0" rtl="0" algn="l">
              <a:lnSpc>
                <a:spcPct val="115000"/>
              </a:lnSpc>
              <a:spcBef>
                <a:spcPts val="1200"/>
              </a:spcBef>
              <a:spcAft>
                <a:spcPts val="0"/>
              </a:spcAft>
              <a:buNone/>
            </a:pPr>
            <a:r>
              <a:rPr lang="el" sz="1200">
                <a:latin typeface="MS Mincho"/>
                <a:ea typeface="MS Mincho"/>
                <a:cs typeface="MS Mincho"/>
                <a:sym typeface="MS Mincho"/>
              </a:rPr>
              <a:t>✔</a:t>
            </a:r>
            <a:r>
              <a:rPr lang="el" sz="1200">
                <a:latin typeface="Times New Roman"/>
                <a:ea typeface="Times New Roman"/>
                <a:cs typeface="Times New Roman"/>
                <a:sym typeface="Times New Roman"/>
              </a:rPr>
              <a:t> </a:t>
            </a:r>
            <a:r>
              <a:rPr b="1" lang="el" sz="1200">
                <a:latin typeface="Times New Roman"/>
                <a:ea typeface="Times New Roman"/>
                <a:cs typeface="Times New Roman"/>
                <a:sym typeface="Times New Roman"/>
              </a:rPr>
              <a:t>Μέγεθος Πλειάδας</a:t>
            </a:r>
            <a:br>
              <a:rPr b="1" lang="el" sz="1200">
                <a:latin typeface="Times New Roman"/>
                <a:ea typeface="Times New Roman"/>
                <a:cs typeface="Times New Roman"/>
                <a:sym typeface="Times New Roman"/>
              </a:rPr>
            </a:br>
            <a:r>
              <a:rPr lang="el" sz="1000">
                <a:latin typeface="Courier New"/>
                <a:ea typeface="Courier New"/>
                <a:cs typeface="Courier New"/>
                <a:sym typeface="Courier New"/>
              </a:rPr>
              <a:t>print(len(my_tuple))  # 3</a:t>
            </a:r>
            <a:endParaRPr sz="1000">
              <a:latin typeface="Courier New"/>
              <a:ea typeface="Courier New"/>
              <a:cs typeface="Courier New"/>
              <a:sym typeface="Courier New"/>
            </a:endParaRPr>
          </a:p>
          <a:p>
            <a:pPr indent="0" lvl="0" marL="0" rtl="0" algn="l">
              <a:lnSpc>
                <a:spcPct val="115000"/>
              </a:lnSpc>
              <a:spcBef>
                <a:spcPts val="1200"/>
              </a:spcBef>
              <a:spcAft>
                <a:spcPts val="0"/>
              </a:spcAft>
              <a:buNone/>
            </a:pPr>
            <a:r>
              <a:rPr lang="el" sz="1200">
                <a:latin typeface="MS Mincho"/>
                <a:ea typeface="MS Mincho"/>
                <a:cs typeface="MS Mincho"/>
                <a:sym typeface="MS Mincho"/>
              </a:rPr>
              <a:t>✔</a:t>
            </a:r>
            <a:r>
              <a:rPr lang="el" sz="1200">
                <a:latin typeface="Times New Roman"/>
                <a:ea typeface="Times New Roman"/>
                <a:cs typeface="Times New Roman"/>
                <a:sym typeface="Times New Roman"/>
              </a:rPr>
              <a:t> </a:t>
            </a:r>
            <a:r>
              <a:rPr b="1" lang="el" sz="1200">
                <a:latin typeface="Times New Roman"/>
                <a:ea typeface="Times New Roman"/>
                <a:cs typeface="Times New Roman"/>
                <a:sym typeface="Times New Roman"/>
              </a:rPr>
              <a:t>Μετατροπή Πλειάδας σε Λίστα</a:t>
            </a:r>
            <a:br>
              <a:rPr b="1" lang="el" sz="1200">
                <a:latin typeface="Times New Roman"/>
                <a:ea typeface="Times New Roman"/>
                <a:cs typeface="Times New Roman"/>
                <a:sym typeface="Times New Roman"/>
              </a:rPr>
            </a:br>
            <a:r>
              <a:rPr lang="el" sz="1000">
                <a:latin typeface="Courier New"/>
                <a:ea typeface="Courier New"/>
                <a:cs typeface="Courier New"/>
                <a:sym typeface="Courier New"/>
              </a:rPr>
              <a:t>my_list = list(my_tuple)</a:t>
            </a:r>
            <a:br>
              <a:rPr lang="el" sz="1000">
                <a:latin typeface="Courier New"/>
                <a:ea typeface="Courier New"/>
                <a:cs typeface="Courier New"/>
                <a:sym typeface="Courier New"/>
              </a:rPr>
            </a:br>
            <a:r>
              <a:rPr lang="el" sz="1000">
                <a:latin typeface="Courier New"/>
                <a:ea typeface="Courier New"/>
                <a:cs typeface="Courier New"/>
                <a:sym typeface="Courier New"/>
              </a:rPr>
              <a:t>print(my_list)  # [1, 2, 3]</a:t>
            </a:r>
            <a:endParaRPr sz="1000">
              <a:latin typeface="Courier New"/>
              <a:ea typeface="Courier New"/>
              <a:cs typeface="Courier New"/>
              <a:sym typeface="Courier New"/>
            </a:endParaRPr>
          </a:p>
          <a:p>
            <a:pPr indent="0" lvl="0" marL="0" rtl="0" algn="l">
              <a:lnSpc>
                <a:spcPct val="115000"/>
              </a:lnSpc>
              <a:spcBef>
                <a:spcPts val="1200"/>
              </a:spcBef>
              <a:spcAft>
                <a:spcPts val="0"/>
              </a:spcAft>
              <a:buNone/>
            </a:pPr>
            <a:r>
              <a:rPr lang="el" sz="1200">
                <a:latin typeface="MS Mincho"/>
                <a:ea typeface="MS Mincho"/>
                <a:cs typeface="MS Mincho"/>
                <a:sym typeface="MS Mincho"/>
              </a:rPr>
              <a:t>✔</a:t>
            </a:r>
            <a:r>
              <a:rPr lang="el" sz="1200">
                <a:latin typeface="Times New Roman"/>
                <a:ea typeface="Times New Roman"/>
                <a:cs typeface="Times New Roman"/>
                <a:sym typeface="Times New Roman"/>
              </a:rPr>
              <a:t> </a:t>
            </a:r>
            <a:r>
              <a:rPr b="1" lang="el" sz="1200">
                <a:latin typeface="Times New Roman"/>
                <a:ea typeface="Times New Roman"/>
                <a:cs typeface="Times New Roman"/>
                <a:sym typeface="Times New Roman"/>
              </a:rPr>
              <a:t>Μετατροπή Λίστας σε Πλειάδα</a:t>
            </a:r>
            <a:br>
              <a:rPr b="1" lang="el" sz="1200">
                <a:latin typeface="Times New Roman"/>
                <a:ea typeface="Times New Roman"/>
                <a:cs typeface="Times New Roman"/>
                <a:sym typeface="Times New Roman"/>
              </a:rPr>
            </a:br>
            <a:r>
              <a:rPr lang="el" sz="1000">
                <a:latin typeface="Courier New"/>
                <a:ea typeface="Courier New"/>
                <a:cs typeface="Courier New"/>
                <a:sym typeface="Courier New"/>
              </a:rPr>
              <a:t>my_new_tuple = tuple(my_list)</a:t>
            </a:r>
            <a:br>
              <a:rPr lang="el" sz="1000">
                <a:latin typeface="Courier New"/>
                <a:ea typeface="Courier New"/>
                <a:cs typeface="Courier New"/>
                <a:sym typeface="Courier New"/>
              </a:rPr>
            </a:br>
            <a:r>
              <a:rPr lang="el" sz="1000">
                <a:latin typeface="Courier New"/>
                <a:ea typeface="Courier New"/>
                <a:cs typeface="Courier New"/>
                <a:sym typeface="Courier New"/>
              </a:rPr>
              <a:t>print(my_new_tuple)  # (1, 2, 3)</a:t>
            </a:r>
            <a:endParaRPr sz="1800">
              <a:solidFill>
                <a:schemeClr val="dk2"/>
              </a:solidFill>
              <a:latin typeface="Open Sans"/>
              <a:ea typeface="Open Sans"/>
              <a:cs typeface="Open Sans"/>
              <a:sym typeface="Open Sans"/>
            </a:endParaRPr>
          </a:p>
          <a:p>
            <a:pPr indent="0" lvl="0" marL="0" rtl="0" algn="l">
              <a:spcBef>
                <a:spcPts val="1200"/>
              </a:spcBef>
              <a:spcAft>
                <a:spcPts val="0"/>
              </a:spcAft>
              <a:buNone/>
            </a:pPr>
            <a:r>
              <a:t/>
            </a:r>
            <a:endParaRPr sz="1800">
              <a:solidFill>
                <a:schemeClr val="dk2"/>
              </a:solidFill>
              <a:latin typeface="Open Sans"/>
              <a:ea typeface="Open Sans"/>
              <a:cs typeface="Open Sans"/>
              <a:sym typeface="Open San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1"/>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Πότε τις χρησιμοποιώ;</a:t>
            </a:r>
            <a:endParaRPr/>
          </a:p>
        </p:txBody>
      </p:sp>
      <p:sp>
        <p:nvSpPr>
          <p:cNvPr id="118" name="Google Shape;118;p21"/>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317500" lvl="0" marL="457200" rtl="0" algn="l">
              <a:lnSpc>
                <a:spcPct val="115000"/>
              </a:lnSpc>
              <a:spcBef>
                <a:spcPts val="0"/>
              </a:spcBef>
              <a:spcAft>
                <a:spcPts val="0"/>
              </a:spcAft>
              <a:buClr>
                <a:srgbClr val="000000"/>
              </a:buClr>
              <a:buSzPts val="1400"/>
              <a:buFont typeface="Times New Roman"/>
              <a:buChar char="●"/>
            </a:pPr>
            <a:r>
              <a:rPr b="1" lang="el" sz="1400">
                <a:solidFill>
                  <a:srgbClr val="000000"/>
                </a:solidFill>
                <a:latin typeface="Times New Roman"/>
                <a:ea typeface="Times New Roman"/>
                <a:cs typeface="Times New Roman"/>
                <a:sym typeface="Times New Roman"/>
              </a:rPr>
              <a:t>Όταν δεν θέλουμε να αλλάζουν τα δεδομένα μας.</a:t>
            </a:r>
            <a:br>
              <a:rPr b="1" lang="el" sz="1400">
                <a:solidFill>
                  <a:srgbClr val="000000"/>
                </a:solidFill>
                <a:latin typeface="Times New Roman"/>
                <a:ea typeface="Times New Roman"/>
                <a:cs typeface="Times New Roman"/>
                <a:sym typeface="Times New Roman"/>
              </a:rPr>
            </a:br>
            <a:endParaRPr b="1" sz="1400">
              <a:solidFill>
                <a:srgbClr val="000000"/>
              </a:solidFill>
              <a:latin typeface="Times New Roman"/>
              <a:ea typeface="Times New Roman"/>
              <a:cs typeface="Times New Roman"/>
              <a:sym typeface="Times New Roman"/>
            </a:endParaRPr>
          </a:p>
          <a:p>
            <a:pPr indent="-317500" lvl="0" marL="457200" rtl="0" algn="l">
              <a:lnSpc>
                <a:spcPct val="115000"/>
              </a:lnSpc>
              <a:spcBef>
                <a:spcPts val="0"/>
              </a:spcBef>
              <a:spcAft>
                <a:spcPts val="0"/>
              </a:spcAft>
              <a:buClr>
                <a:srgbClr val="000000"/>
              </a:buClr>
              <a:buSzPts val="1400"/>
              <a:buFont typeface="Times New Roman"/>
              <a:buChar char="●"/>
            </a:pPr>
            <a:r>
              <a:rPr b="1" lang="el" sz="1400">
                <a:solidFill>
                  <a:srgbClr val="000000"/>
                </a:solidFill>
                <a:latin typeface="Times New Roman"/>
                <a:ea typeface="Times New Roman"/>
                <a:cs typeface="Times New Roman"/>
                <a:sym typeface="Times New Roman"/>
              </a:rPr>
              <a:t>Όταν χρειαζόμαστε γρηγορότερη πρόσβαση</a:t>
            </a:r>
            <a:r>
              <a:rPr lang="el" sz="1400">
                <a:solidFill>
                  <a:srgbClr val="000000"/>
                </a:solidFill>
                <a:latin typeface="Times New Roman"/>
                <a:ea typeface="Times New Roman"/>
                <a:cs typeface="Times New Roman"/>
                <a:sym typeface="Times New Roman"/>
              </a:rPr>
              <a:t> (είναι ελαφρώς πιο γρήγορες από τις λίστες).</a:t>
            </a:r>
            <a:br>
              <a:rPr lang="el" sz="1400">
                <a:solidFill>
                  <a:srgbClr val="000000"/>
                </a:solidFill>
                <a:latin typeface="Times New Roman"/>
                <a:ea typeface="Times New Roman"/>
                <a:cs typeface="Times New Roman"/>
                <a:sym typeface="Times New Roman"/>
              </a:rPr>
            </a:br>
            <a:endParaRPr sz="1400">
              <a:solidFill>
                <a:srgbClr val="000000"/>
              </a:solidFill>
              <a:latin typeface="Times New Roman"/>
              <a:ea typeface="Times New Roman"/>
              <a:cs typeface="Times New Roman"/>
              <a:sym typeface="Times New Roman"/>
            </a:endParaRPr>
          </a:p>
          <a:p>
            <a:pPr indent="-317500" lvl="0" marL="457200" rtl="0" algn="l">
              <a:lnSpc>
                <a:spcPct val="115000"/>
              </a:lnSpc>
              <a:spcBef>
                <a:spcPts val="0"/>
              </a:spcBef>
              <a:spcAft>
                <a:spcPts val="0"/>
              </a:spcAft>
              <a:buClr>
                <a:srgbClr val="000000"/>
              </a:buClr>
              <a:buSzPts val="1400"/>
              <a:buFont typeface="Times New Roman"/>
              <a:buChar char="●"/>
            </a:pPr>
            <a:r>
              <a:rPr lang="el" sz="1400">
                <a:solidFill>
                  <a:srgbClr val="000000"/>
                </a:solidFill>
                <a:latin typeface="Times New Roman"/>
                <a:ea typeface="Times New Roman"/>
                <a:cs typeface="Times New Roman"/>
                <a:sym typeface="Times New Roman"/>
              </a:rPr>
              <a:t>Οι πλειάδες καταναλώνουν λιγότερη μνήμη</a:t>
            </a:r>
            <a:endParaRPr sz="1400">
              <a:solidFill>
                <a:srgbClr val="000000"/>
              </a:solidFill>
              <a:latin typeface="Times New Roman"/>
              <a:ea typeface="Times New Roman"/>
              <a:cs typeface="Times New Roman"/>
              <a:sym typeface="Times New Roman"/>
            </a:endParaRPr>
          </a:p>
          <a:p>
            <a:pPr indent="0" lvl="0" marL="457200" rtl="0" algn="l">
              <a:lnSpc>
                <a:spcPct val="115000"/>
              </a:lnSpc>
              <a:spcBef>
                <a:spcPts val="0"/>
              </a:spcBef>
              <a:spcAft>
                <a:spcPts val="0"/>
              </a:spcAft>
              <a:buNone/>
            </a:pPr>
            <a:r>
              <a:t/>
            </a:r>
            <a:endParaRPr sz="1400">
              <a:solidFill>
                <a:srgbClr val="000000"/>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sz="1200">
              <a:solidFill>
                <a:srgbClr val="000000"/>
              </a:solidFill>
              <a:latin typeface="Times New Roman"/>
              <a:ea typeface="Times New Roman"/>
              <a:cs typeface="Times New Roman"/>
              <a:sym typeface="Times New Roman"/>
            </a:endParaRPr>
          </a:p>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