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3" r:id="rId27"/>
    <p:sldId id="281" r:id="rId28"/>
    <p:sldId id="282" r:id="rId2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Ενότητα χωρίς τίτλο" id="{5DD16E97-A2FE-4868-8A97-78EB3707B259}">
          <p14:sldIdLst>
            <p14:sldId id="256"/>
            <p14:sldId id="257"/>
            <p14:sldId id="25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3"/>
            <p14:sldId id="281"/>
            <p14:sldId id="28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8" d="100"/>
          <a:sy n="108" d="100"/>
        </p:scale>
        <p:origin x="65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C779EB-0F4F-EFFD-AC49-C3CB436F309F}"/>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219054DD-E936-BA6C-83B4-DCE287E030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01EB1D2E-C4B1-91D8-A4B0-91430C5B645E}"/>
              </a:ext>
            </a:extLst>
          </p:cNvPr>
          <p:cNvSpPr>
            <a:spLocks noGrp="1"/>
          </p:cNvSpPr>
          <p:nvPr>
            <p:ph type="dt" sz="half" idx="10"/>
          </p:nvPr>
        </p:nvSpPr>
        <p:spPr/>
        <p:txBody>
          <a:bodyPr/>
          <a:lstStyle/>
          <a:p>
            <a:fld id="{A2A2DB0E-2F46-47F2-8E8E-FDC06C40FE94}" type="datetimeFigureOut">
              <a:rPr lang="el-GR" smtClean="0"/>
              <a:t>4/3/2025</a:t>
            </a:fld>
            <a:endParaRPr lang="el-GR"/>
          </a:p>
        </p:txBody>
      </p:sp>
      <p:sp>
        <p:nvSpPr>
          <p:cNvPr id="5" name="Θέση υποσέλιδου 4">
            <a:extLst>
              <a:ext uri="{FF2B5EF4-FFF2-40B4-BE49-F238E27FC236}">
                <a16:creationId xmlns:a16="http://schemas.microsoft.com/office/drawing/2014/main" id="{6DCFB211-6C48-72C7-EC22-34C354E40B5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DDDF596-FC0E-146C-B0DF-1813BB9A8F90}"/>
              </a:ext>
            </a:extLst>
          </p:cNvPr>
          <p:cNvSpPr>
            <a:spLocks noGrp="1"/>
          </p:cNvSpPr>
          <p:nvPr>
            <p:ph type="sldNum" sz="quarter" idx="12"/>
          </p:nvPr>
        </p:nvSpPr>
        <p:spPr/>
        <p:txBody>
          <a:bodyPr/>
          <a:lstStyle/>
          <a:p>
            <a:fld id="{C6681D21-36EF-435D-8D89-B87AF1520816}" type="slidenum">
              <a:rPr lang="el-GR" smtClean="0"/>
              <a:t>‹#›</a:t>
            </a:fld>
            <a:endParaRPr lang="el-GR"/>
          </a:p>
        </p:txBody>
      </p:sp>
    </p:spTree>
    <p:extLst>
      <p:ext uri="{BB962C8B-B14F-4D97-AF65-F5344CB8AC3E}">
        <p14:creationId xmlns:p14="http://schemas.microsoft.com/office/powerpoint/2010/main" val="3754856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4A8EBB-4C5D-F194-8528-81EA0DA334E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9BE742B-5751-0E12-734A-0DD3C25C2EAC}"/>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E31F806-5A88-4E76-BDC6-2AF24CE1D71E}"/>
              </a:ext>
            </a:extLst>
          </p:cNvPr>
          <p:cNvSpPr>
            <a:spLocks noGrp="1"/>
          </p:cNvSpPr>
          <p:nvPr>
            <p:ph type="dt" sz="half" idx="10"/>
          </p:nvPr>
        </p:nvSpPr>
        <p:spPr/>
        <p:txBody>
          <a:bodyPr/>
          <a:lstStyle/>
          <a:p>
            <a:fld id="{A2A2DB0E-2F46-47F2-8E8E-FDC06C40FE94}" type="datetimeFigureOut">
              <a:rPr lang="el-GR" smtClean="0"/>
              <a:t>4/3/2025</a:t>
            </a:fld>
            <a:endParaRPr lang="el-GR"/>
          </a:p>
        </p:txBody>
      </p:sp>
      <p:sp>
        <p:nvSpPr>
          <p:cNvPr id="5" name="Θέση υποσέλιδου 4">
            <a:extLst>
              <a:ext uri="{FF2B5EF4-FFF2-40B4-BE49-F238E27FC236}">
                <a16:creationId xmlns:a16="http://schemas.microsoft.com/office/drawing/2014/main" id="{ED013252-473E-90A8-062C-8E6A89BF53A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45B5B7D-C437-7D82-F3D5-7CD86A23ED0A}"/>
              </a:ext>
            </a:extLst>
          </p:cNvPr>
          <p:cNvSpPr>
            <a:spLocks noGrp="1"/>
          </p:cNvSpPr>
          <p:nvPr>
            <p:ph type="sldNum" sz="quarter" idx="12"/>
          </p:nvPr>
        </p:nvSpPr>
        <p:spPr/>
        <p:txBody>
          <a:bodyPr/>
          <a:lstStyle/>
          <a:p>
            <a:fld id="{C6681D21-36EF-435D-8D89-B87AF1520816}" type="slidenum">
              <a:rPr lang="el-GR" smtClean="0"/>
              <a:t>‹#›</a:t>
            </a:fld>
            <a:endParaRPr lang="el-GR"/>
          </a:p>
        </p:txBody>
      </p:sp>
    </p:spTree>
    <p:extLst>
      <p:ext uri="{BB962C8B-B14F-4D97-AF65-F5344CB8AC3E}">
        <p14:creationId xmlns:p14="http://schemas.microsoft.com/office/powerpoint/2010/main" val="2800888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FCB45B42-58EE-9CD4-949F-96AFB984D2F5}"/>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6B703EA-8CA3-B8B3-E212-543CBF863194}"/>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01C8056-0C30-3E50-694C-E153F8E0036E}"/>
              </a:ext>
            </a:extLst>
          </p:cNvPr>
          <p:cNvSpPr>
            <a:spLocks noGrp="1"/>
          </p:cNvSpPr>
          <p:nvPr>
            <p:ph type="dt" sz="half" idx="10"/>
          </p:nvPr>
        </p:nvSpPr>
        <p:spPr/>
        <p:txBody>
          <a:bodyPr/>
          <a:lstStyle/>
          <a:p>
            <a:fld id="{A2A2DB0E-2F46-47F2-8E8E-FDC06C40FE94}" type="datetimeFigureOut">
              <a:rPr lang="el-GR" smtClean="0"/>
              <a:t>4/3/2025</a:t>
            </a:fld>
            <a:endParaRPr lang="el-GR"/>
          </a:p>
        </p:txBody>
      </p:sp>
      <p:sp>
        <p:nvSpPr>
          <p:cNvPr id="5" name="Θέση υποσέλιδου 4">
            <a:extLst>
              <a:ext uri="{FF2B5EF4-FFF2-40B4-BE49-F238E27FC236}">
                <a16:creationId xmlns:a16="http://schemas.microsoft.com/office/drawing/2014/main" id="{5A61CFDD-4BE7-A17D-C706-3EAFC798BF9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9049582-EEF4-6D65-8391-1BA924860C59}"/>
              </a:ext>
            </a:extLst>
          </p:cNvPr>
          <p:cNvSpPr>
            <a:spLocks noGrp="1"/>
          </p:cNvSpPr>
          <p:nvPr>
            <p:ph type="sldNum" sz="quarter" idx="12"/>
          </p:nvPr>
        </p:nvSpPr>
        <p:spPr/>
        <p:txBody>
          <a:bodyPr/>
          <a:lstStyle/>
          <a:p>
            <a:fld id="{C6681D21-36EF-435D-8D89-B87AF1520816}" type="slidenum">
              <a:rPr lang="el-GR" smtClean="0"/>
              <a:t>‹#›</a:t>
            </a:fld>
            <a:endParaRPr lang="el-GR"/>
          </a:p>
        </p:txBody>
      </p:sp>
    </p:spTree>
    <p:extLst>
      <p:ext uri="{BB962C8B-B14F-4D97-AF65-F5344CB8AC3E}">
        <p14:creationId xmlns:p14="http://schemas.microsoft.com/office/powerpoint/2010/main" val="3320581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3403D4-4157-90F3-AA44-3076350F647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E135B8A-1DE2-F360-502D-314B6B160D14}"/>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E29DFB0-644A-87A6-87E9-46440E04739C}"/>
              </a:ext>
            </a:extLst>
          </p:cNvPr>
          <p:cNvSpPr>
            <a:spLocks noGrp="1"/>
          </p:cNvSpPr>
          <p:nvPr>
            <p:ph type="dt" sz="half" idx="10"/>
          </p:nvPr>
        </p:nvSpPr>
        <p:spPr/>
        <p:txBody>
          <a:bodyPr/>
          <a:lstStyle/>
          <a:p>
            <a:fld id="{A2A2DB0E-2F46-47F2-8E8E-FDC06C40FE94}" type="datetimeFigureOut">
              <a:rPr lang="el-GR" smtClean="0"/>
              <a:t>4/3/2025</a:t>
            </a:fld>
            <a:endParaRPr lang="el-GR"/>
          </a:p>
        </p:txBody>
      </p:sp>
      <p:sp>
        <p:nvSpPr>
          <p:cNvPr id="5" name="Θέση υποσέλιδου 4">
            <a:extLst>
              <a:ext uri="{FF2B5EF4-FFF2-40B4-BE49-F238E27FC236}">
                <a16:creationId xmlns:a16="http://schemas.microsoft.com/office/drawing/2014/main" id="{3AD84F1C-C5E4-3570-736A-F5C4D91B6C6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F9A92EC-6EE3-650B-A274-8404BF81EAAE}"/>
              </a:ext>
            </a:extLst>
          </p:cNvPr>
          <p:cNvSpPr>
            <a:spLocks noGrp="1"/>
          </p:cNvSpPr>
          <p:nvPr>
            <p:ph type="sldNum" sz="quarter" idx="12"/>
          </p:nvPr>
        </p:nvSpPr>
        <p:spPr/>
        <p:txBody>
          <a:bodyPr/>
          <a:lstStyle/>
          <a:p>
            <a:fld id="{C6681D21-36EF-435D-8D89-B87AF1520816}" type="slidenum">
              <a:rPr lang="el-GR" smtClean="0"/>
              <a:t>‹#›</a:t>
            </a:fld>
            <a:endParaRPr lang="el-GR"/>
          </a:p>
        </p:txBody>
      </p:sp>
    </p:spTree>
    <p:extLst>
      <p:ext uri="{BB962C8B-B14F-4D97-AF65-F5344CB8AC3E}">
        <p14:creationId xmlns:p14="http://schemas.microsoft.com/office/powerpoint/2010/main" val="217858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D9971E-45D5-08A5-E795-02250C4BE554}"/>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FCFF811-3C00-B5C4-4F64-8EE4113CB8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B9FCFAC7-52EB-5F06-E1BE-57438599FEAD}"/>
              </a:ext>
            </a:extLst>
          </p:cNvPr>
          <p:cNvSpPr>
            <a:spLocks noGrp="1"/>
          </p:cNvSpPr>
          <p:nvPr>
            <p:ph type="dt" sz="half" idx="10"/>
          </p:nvPr>
        </p:nvSpPr>
        <p:spPr/>
        <p:txBody>
          <a:bodyPr/>
          <a:lstStyle/>
          <a:p>
            <a:fld id="{A2A2DB0E-2F46-47F2-8E8E-FDC06C40FE94}" type="datetimeFigureOut">
              <a:rPr lang="el-GR" smtClean="0"/>
              <a:t>4/3/2025</a:t>
            </a:fld>
            <a:endParaRPr lang="el-GR"/>
          </a:p>
        </p:txBody>
      </p:sp>
      <p:sp>
        <p:nvSpPr>
          <p:cNvPr id="5" name="Θέση υποσέλιδου 4">
            <a:extLst>
              <a:ext uri="{FF2B5EF4-FFF2-40B4-BE49-F238E27FC236}">
                <a16:creationId xmlns:a16="http://schemas.microsoft.com/office/drawing/2014/main" id="{9B547616-5CC4-75B7-3971-A31CD5586BC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CA20ACA-61B8-5074-74A1-53FAB1AE5F73}"/>
              </a:ext>
            </a:extLst>
          </p:cNvPr>
          <p:cNvSpPr>
            <a:spLocks noGrp="1"/>
          </p:cNvSpPr>
          <p:nvPr>
            <p:ph type="sldNum" sz="quarter" idx="12"/>
          </p:nvPr>
        </p:nvSpPr>
        <p:spPr/>
        <p:txBody>
          <a:bodyPr/>
          <a:lstStyle/>
          <a:p>
            <a:fld id="{C6681D21-36EF-435D-8D89-B87AF1520816}" type="slidenum">
              <a:rPr lang="el-GR" smtClean="0"/>
              <a:t>‹#›</a:t>
            </a:fld>
            <a:endParaRPr lang="el-GR"/>
          </a:p>
        </p:txBody>
      </p:sp>
    </p:spTree>
    <p:extLst>
      <p:ext uri="{BB962C8B-B14F-4D97-AF65-F5344CB8AC3E}">
        <p14:creationId xmlns:p14="http://schemas.microsoft.com/office/powerpoint/2010/main" val="3683536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79FA6E-94EC-5568-6D8B-4692F60B179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09EFFB7-E0B1-0FEC-7F55-32B7EDD0EB98}"/>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43F7BD1D-58C4-7D3F-82F3-037FA5AEDA74}"/>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EF63D55F-9281-A25E-251B-5FDC97D4D052}"/>
              </a:ext>
            </a:extLst>
          </p:cNvPr>
          <p:cNvSpPr>
            <a:spLocks noGrp="1"/>
          </p:cNvSpPr>
          <p:nvPr>
            <p:ph type="dt" sz="half" idx="10"/>
          </p:nvPr>
        </p:nvSpPr>
        <p:spPr/>
        <p:txBody>
          <a:bodyPr/>
          <a:lstStyle/>
          <a:p>
            <a:fld id="{A2A2DB0E-2F46-47F2-8E8E-FDC06C40FE94}" type="datetimeFigureOut">
              <a:rPr lang="el-GR" smtClean="0"/>
              <a:t>4/3/2025</a:t>
            </a:fld>
            <a:endParaRPr lang="el-GR"/>
          </a:p>
        </p:txBody>
      </p:sp>
      <p:sp>
        <p:nvSpPr>
          <p:cNvPr id="6" name="Θέση υποσέλιδου 5">
            <a:extLst>
              <a:ext uri="{FF2B5EF4-FFF2-40B4-BE49-F238E27FC236}">
                <a16:creationId xmlns:a16="http://schemas.microsoft.com/office/drawing/2014/main" id="{D04E3F44-7BFF-6E8E-33DB-A93C8F75C52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F27A109-22FC-ED27-4E19-0EA730328B3C}"/>
              </a:ext>
            </a:extLst>
          </p:cNvPr>
          <p:cNvSpPr>
            <a:spLocks noGrp="1"/>
          </p:cNvSpPr>
          <p:nvPr>
            <p:ph type="sldNum" sz="quarter" idx="12"/>
          </p:nvPr>
        </p:nvSpPr>
        <p:spPr/>
        <p:txBody>
          <a:bodyPr/>
          <a:lstStyle/>
          <a:p>
            <a:fld id="{C6681D21-36EF-435D-8D89-B87AF1520816}" type="slidenum">
              <a:rPr lang="el-GR" smtClean="0"/>
              <a:t>‹#›</a:t>
            </a:fld>
            <a:endParaRPr lang="el-GR"/>
          </a:p>
        </p:txBody>
      </p:sp>
    </p:spTree>
    <p:extLst>
      <p:ext uri="{BB962C8B-B14F-4D97-AF65-F5344CB8AC3E}">
        <p14:creationId xmlns:p14="http://schemas.microsoft.com/office/powerpoint/2010/main" val="2161490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FC2F5E-796A-F84B-E5DD-D581954C32AC}"/>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187B60B-4292-6AF6-EE6E-C32C38D4A3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BB07EA9-EB00-1E58-33A8-291C523408E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09955C9E-9BC0-2911-4826-17A1B9576C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5464E592-9752-7D28-0D1E-7EC3299B988D}"/>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B7F0A981-3454-0037-8862-49EAD5EFCA58}"/>
              </a:ext>
            </a:extLst>
          </p:cNvPr>
          <p:cNvSpPr>
            <a:spLocks noGrp="1"/>
          </p:cNvSpPr>
          <p:nvPr>
            <p:ph type="dt" sz="half" idx="10"/>
          </p:nvPr>
        </p:nvSpPr>
        <p:spPr/>
        <p:txBody>
          <a:bodyPr/>
          <a:lstStyle/>
          <a:p>
            <a:fld id="{A2A2DB0E-2F46-47F2-8E8E-FDC06C40FE94}" type="datetimeFigureOut">
              <a:rPr lang="el-GR" smtClean="0"/>
              <a:t>4/3/2025</a:t>
            </a:fld>
            <a:endParaRPr lang="el-GR"/>
          </a:p>
        </p:txBody>
      </p:sp>
      <p:sp>
        <p:nvSpPr>
          <p:cNvPr id="8" name="Θέση υποσέλιδου 7">
            <a:extLst>
              <a:ext uri="{FF2B5EF4-FFF2-40B4-BE49-F238E27FC236}">
                <a16:creationId xmlns:a16="http://schemas.microsoft.com/office/drawing/2014/main" id="{66B415B8-0814-9AA4-E39C-FD9ADBCFFED3}"/>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0146D031-D865-49F9-ACDB-51C55F9E36BE}"/>
              </a:ext>
            </a:extLst>
          </p:cNvPr>
          <p:cNvSpPr>
            <a:spLocks noGrp="1"/>
          </p:cNvSpPr>
          <p:nvPr>
            <p:ph type="sldNum" sz="quarter" idx="12"/>
          </p:nvPr>
        </p:nvSpPr>
        <p:spPr/>
        <p:txBody>
          <a:bodyPr/>
          <a:lstStyle/>
          <a:p>
            <a:fld id="{C6681D21-36EF-435D-8D89-B87AF1520816}" type="slidenum">
              <a:rPr lang="el-GR" smtClean="0"/>
              <a:t>‹#›</a:t>
            </a:fld>
            <a:endParaRPr lang="el-GR"/>
          </a:p>
        </p:txBody>
      </p:sp>
    </p:spTree>
    <p:extLst>
      <p:ext uri="{BB962C8B-B14F-4D97-AF65-F5344CB8AC3E}">
        <p14:creationId xmlns:p14="http://schemas.microsoft.com/office/powerpoint/2010/main" val="1914674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EFC8B8-DD44-E061-9F22-3B017E32737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73AA5FE0-9592-AEB9-2DE2-A12E5BD759D4}"/>
              </a:ext>
            </a:extLst>
          </p:cNvPr>
          <p:cNvSpPr>
            <a:spLocks noGrp="1"/>
          </p:cNvSpPr>
          <p:nvPr>
            <p:ph type="dt" sz="half" idx="10"/>
          </p:nvPr>
        </p:nvSpPr>
        <p:spPr/>
        <p:txBody>
          <a:bodyPr/>
          <a:lstStyle/>
          <a:p>
            <a:fld id="{A2A2DB0E-2F46-47F2-8E8E-FDC06C40FE94}" type="datetimeFigureOut">
              <a:rPr lang="el-GR" smtClean="0"/>
              <a:t>4/3/2025</a:t>
            </a:fld>
            <a:endParaRPr lang="el-GR"/>
          </a:p>
        </p:txBody>
      </p:sp>
      <p:sp>
        <p:nvSpPr>
          <p:cNvPr id="4" name="Θέση υποσέλιδου 3">
            <a:extLst>
              <a:ext uri="{FF2B5EF4-FFF2-40B4-BE49-F238E27FC236}">
                <a16:creationId xmlns:a16="http://schemas.microsoft.com/office/drawing/2014/main" id="{623FB88B-7683-CEF3-7A58-A21E502F35AC}"/>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B780F61E-15EC-0FB4-D236-5DEB1C8153FB}"/>
              </a:ext>
            </a:extLst>
          </p:cNvPr>
          <p:cNvSpPr>
            <a:spLocks noGrp="1"/>
          </p:cNvSpPr>
          <p:nvPr>
            <p:ph type="sldNum" sz="quarter" idx="12"/>
          </p:nvPr>
        </p:nvSpPr>
        <p:spPr/>
        <p:txBody>
          <a:bodyPr/>
          <a:lstStyle/>
          <a:p>
            <a:fld id="{C6681D21-36EF-435D-8D89-B87AF1520816}" type="slidenum">
              <a:rPr lang="el-GR" smtClean="0"/>
              <a:t>‹#›</a:t>
            </a:fld>
            <a:endParaRPr lang="el-GR"/>
          </a:p>
        </p:txBody>
      </p:sp>
    </p:spTree>
    <p:extLst>
      <p:ext uri="{BB962C8B-B14F-4D97-AF65-F5344CB8AC3E}">
        <p14:creationId xmlns:p14="http://schemas.microsoft.com/office/powerpoint/2010/main" val="4238082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381D092F-4E4C-4477-175D-94B74F02348A}"/>
              </a:ext>
            </a:extLst>
          </p:cNvPr>
          <p:cNvSpPr>
            <a:spLocks noGrp="1"/>
          </p:cNvSpPr>
          <p:nvPr>
            <p:ph type="dt" sz="half" idx="10"/>
          </p:nvPr>
        </p:nvSpPr>
        <p:spPr/>
        <p:txBody>
          <a:bodyPr/>
          <a:lstStyle/>
          <a:p>
            <a:fld id="{A2A2DB0E-2F46-47F2-8E8E-FDC06C40FE94}" type="datetimeFigureOut">
              <a:rPr lang="el-GR" smtClean="0"/>
              <a:t>4/3/2025</a:t>
            </a:fld>
            <a:endParaRPr lang="el-GR"/>
          </a:p>
        </p:txBody>
      </p:sp>
      <p:sp>
        <p:nvSpPr>
          <p:cNvPr id="3" name="Θέση υποσέλιδου 2">
            <a:extLst>
              <a:ext uri="{FF2B5EF4-FFF2-40B4-BE49-F238E27FC236}">
                <a16:creationId xmlns:a16="http://schemas.microsoft.com/office/drawing/2014/main" id="{9A2C51DC-0CB7-7CB8-C640-0D90D51AD503}"/>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F9CDD8A3-7883-753B-3BD3-0AFBF7E79515}"/>
              </a:ext>
            </a:extLst>
          </p:cNvPr>
          <p:cNvSpPr>
            <a:spLocks noGrp="1"/>
          </p:cNvSpPr>
          <p:nvPr>
            <p:ph type="sldNum" sz="quarter" idx="12"/>
          </p:nvPr>
        </p:nvSpPr>
        <p:spPr/>
        <p:txBody>
          <a:bodyPr/>
          <a:lstStyle/>
          <a:p>
            <a:fld id="{C6681D21-36EF-435D-8D89-B87AF1520816}" type="slidenum">
              <a:rPr lang="el-GR" smtClean="0"/>
              <a:t>‹#›</a:t>
            </a:fld>
            <a:endParaRPr lang="el-GR"/>
          </a:p>
        </p:txBody>
      </p:sp>
    </p:spTree>
    <p:extLst>
      <p:ext uri="{BB962C8B-B14F-4D97-AF65-F5344CB8AC3E}">
        <p14:creationId xmlns:p14="http://schemas.microsoft.com/office/powerpoint/2010/main" val="3364643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AF42F6-431A-FD6C-317F-8458A58AF2E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8EB865E-7D81-9373-FEFD-DADD3564C2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102B0FEB-D815-0070-C6A8-1E36A84ED4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2F7F76C-8204-D482-3E05-0F4EEB559297}"/>
              </a:ext>
            </a:extLst>
          </p:cNvPr>
          <p:cNvSpPr>
            <a:spLocks noGrp="1"/>
          </p:cNvSpPr>
          <p:nvPr>
            <p:ph type="dt" sz="half" idx="10"/>
          </p:nvPr>
        </p:nvSpPr>
        <p:spPr/>
        <p:txBody>
          <a:bodyPr/>
          <a:lstStyle/>
          <a:p>
            <a:fld id="{A2A2DB0E-2F46-47F2-8E8E-FDC06C40FE94}" type="datetimeFigureOut">
              <a:rPr lang="el-GR" smtClean="0"/>
              <a:t>4/3/2025</a:t>
            </a:fld>
            <a:endParaRPr lang="el-GR"/>
          </a:p>
        </p:txBody>
      </p:sp>
      <p:sp>
        <p:nvSpPr>
          <p:cNvPr id="6" name="Θέση υποσέλιδου 5">
            <a:extLst>
              <a:ext uri="{FF2B5EF4-FFF2-40B4-BE49-F238E27FC236}">
                <a16:creationId xmlns:a16="http://schemas.microsoft.com/office/drawing/2014/main" id="{841A4061-4991-E074-6AB1-96F71582BF7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A8287CE-81E5-DE8D-7CAD-1449B4FEFA72}"/>
              </a:ext>
            </a:extLst>
          </p:cNvPr>
          <p:cNvSpPr>
            <a:spLocks noGrp="1"/>
          </p:cNvSpPr>
          <p:nvPr>
            <p:ph type="sldNum" sz="quarter" idx="12"/>
          </p:nvPr>
        </p:nvSpPr>
        <p:spPr/>
        <p:txBody>
          <a:bodyPr/>
          <a:lstStyle/>
          <a:p>
            <a:fld id="{C6681D21-36EF-435D-8D89-B87AF1520816}" type="slidenum">
              <a:rPr lang="el-GR" smtClean="0"/>
              <a:t>‹#›</a:t>
            </a:fld>
            <a:endParaRPr lang="el-GR"/>
          </a:p>
        </p:txBody>
      </p:sp>
    </p:spTree>
    <p:extLst>
      <p:ext uri="{BB962C8B-B14F-4D97-AF65-F5344CB8AC3E}">
        <p14:creationId xmlns:p14="http://schemas.microsoft.com/office/powerpoint/2010/main" val="2314960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173AD9-9CF1-E75F-ADA8-E24C7F207FB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72AC204F-E5C0-8F35-B0EB-B55723E619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EC5848F5-CAF2-C266-C598-4D4BE136F7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8DDB6D1-4A84-5C14-E21B-9D7B6BAA59C7}"/>
              </a:ext>
            </a:extLst>
          </p:cNvPr>
          <p:cNvSpPr>
            <a:spLocks noGrp="1"/>
          </p:cNvSpPr>
          <p:nvPr>
            <p:ph type="dt" sz="half" idx="10"/>
          </p:nvPr>
        </p:nvSpPr>
        <p:spPr/>
        <p:txBody>
          <a:bodyPr/>
          <a:lstStyle/>
          <a:p>
            <a:fld id="{A2A2DB0E-2F46-47F2-8E8E-FDC06C40FE94}" type="datetimeFigureOut">
              <a:rPr lang="el-GR" smtClean="0"/>
              <a:t>4/3/2025</a:t>
            </a:fld>
            <a:endParaRPr lang="el-GR"/>
          </a:p>
        </p:txBody>
      </p:sp>
      <p:sp>
        <p:nvSpPr>
          <p:cNvPr id="6" name="Θέση υποσέλιδου 5">
            <a:extLst>
              <a:ext uri="{FF2B5EF4-FFF2-40B4-BE49-F238E27FC236}">
                <a16:creationId xmlns:a16="http://schemas.microsoft.com/office/drawing/2014/main" id="{12D407D9-C1BE-D247-69DA-2897EA65EC3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E61F862-C824-C0F0-BC23-FADD47B4F7E3}"/>
              </a:ext>
            </a:extLst>
          </p:cNvPr>
          <p:cNvSpPr>
            <a:spLocks noGrp="1"/>
          </p:cNvSpPr>
          <p:nvPr>
            <p:ph type="sldNum" sz="quarter" idx="12"/>
          </p:nvPr>
        </p:nvSpPr>
        <p:spPr/>
        <p:txBody>
          <a:bodyPr/>
          <a:lstStyle/>
          <a:p>
            <a:fld id="{C6681D21-36EF-435D-8D89-B87AF1520816}" type="slidenum">
              <a:rPr lang="el-GR" smtClean="0"/>
              <a:t>‹#›</a:t>
            </a:fld>
            <a:endParaRPr lang="el-GR"/>
          </a:p>
        </p:txBody>
      </p:sp>
    </p:spTree>
    <p:extLst>
      <p:ext uri="{BB962C8B-B14F-4D97-AF65-F5344CB8AC3E}">
        <p14:creationId xmlns:p14="http://schemas.microsoft.com/office/powerpoint/2010/main" val="4282341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D5AE353F-F6A7-890D-3829-32F171B099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62FDFD1-6A19-499F-D21C-AE5F3A6F5E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46EB00A-AE9C-BC67-BCB7-4A2578F4C5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A2DB0E-2F46-47F2-8E8E-FDC06C40FE94}" type="datetimeFigureOut">
              <a:rPr lang="el-GR" smtClean="0"/>
              <a:t>4/3/2025</a:t>
            </a:fld>
            <a:endParaRPr lang="el-GR"/>
          </a:p>
        </p:txBody>
      </p:sp>
      <p:sp>
        <p:nvSpPr>
          <p:cNvPr id="5" name="Θέση υποσέλιδου 4">
            <a:extLst>
              <a:ext uri="{FF2B5EF4-FFF2-40B4-BE49-F238E27FC236}">
                <a16:creationId xmlns:a16="http://schemas.microsoft.com/office/drawing/2014/main" id="{A497C4C8-DBEC-28D8-181D-DCD182D01D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D4155142-5E6A-33CF-BD9D-C4692B1A06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681D21-36EF-435D-8D89-B87AF1520816}" type="slidenum">
              <a:rPr lang="el-GR" smtClean="0"/>
              <a:t>‹#›</a:t>
            </a:fld>
            <a:endParaRPr lang="el-GR"/>
          </a:p>
        </p:txBody>
      </p:sp>
    </p:spTree>
    <p:extLst>
      <p:ext uri="{BB962C8B-B14F-4D97-AF65-F5344CB8AC3E}">
        <p14:creationId xmlns:p14="http://schemas.microsoft.com/office/powerpoint/2010/main" val="454618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0A57D7-92DA-1284-4F13-9A7DBE7EAC2D}"/>
              </a:ext>
            </a:extLst>
          </p:cNvPr>
          <p:cNvSpPr>
            <a:spLocks noGrp="1"/>
          </p:cNvSpPr>
          <p:nvPr>
            <p:ph type="ctrTitle"/>
          </p:nvPr>
        </p:nvSpPr>
        <p:spPr/>
        <p:txBody>
          <a:bodyPr/>
          <a:lstStyle/>
          <a:p>
            <a:r>
              <a:rPr lang="el-GR" dirty="0"/>
              <a:t>ΑΙΜΑΤΟΛΟΓΙΑ- ΑΙΜΟΔΟΣΙΑ Ι&amp;ΙΙ</a:t>
            </a:r>
          </a:p>
        </p:txBody>
      </p:sp>
      <p:sp>
        <p:nvSpPr>
          <p:cNvPr id="3" name="Υπότιτλος 2">
            <a:extLst>
              <a:ext uri="{FF2B5EF4-FFF2-40B4-BE49-F238E27FC236}">
                <a16:creationId xmlns:a16="http://schemas.microsoft.com/office/drawing/2014/main" id="{ACDA83AB-1346-FC5E-43B7-B189B9DCB45E}"/>
              </a:ext>
            </a:extLst>
          </p:cNvPr>
          <p:cNvSpPr>
            <a:spLocks noGrp="1"/>
          </p:cNvSpPr>
          <p:nvPr>
            <p:ph type="subTitle" idx="1"/>
          </p:nvPr>
        </p:nvSpPr>
        <p:spPr/>
        <p:txBody>
          <a:bodyPr/>
          <a:lstStyle/>
          <a:p>
            <a:r>
              <a:rPr lang="el-GR" dirty="0"/>
              <a:t>ΚΑΘΗΓΗΤΗΣ</a:t>
            </a:r>
            <a:r>
              <a:rPr lang="en-US" dirty="0"/>
              <a:t>:</a:t>
            </a:r>
            <a:r>
              <a:rPr lang="el-GR" dirty="0"/>
              <a:t>ΙΩΑΝΝΗΣ ΠΑΝΑΓΙΩΤΑΚΟΣ</a:t>
            </a:r>
          </a:p>
          <a:p>
            <a:r>
              <a:rPr lang="el-GR" dirty="0"/>
              <a:t>ΘΕΜΑ</a:t>
            </a:r>
            <a:r>
              <a:rPr lang="en-US" dirty="0"/>
              <a:t>:</a:t>
            </a:r>
            <a:r>
              <a:rPr lang="el-GR" dirty="0"/>
              <a:t>ΕΞΕΤΑΣΕΙΣ ΠΟΥ ΠΡΑΓΜΑΤΟΠΟΙΟΥΝΤΑΙ ΣΤΟ ΚΕΝΤΡΟ ΑΙΜΟΔΟΣΙΑΣ</a:t>
            </a:r>
          </a:p>
        </p:txBody>
      </p:sp>
    </p:spTree>
    <p:extLst>
      <p:ext uri="{BB962C8B-B14F-4D97-AF65-F5344CB8AC3E}">
        <p14:creationId xmlns:p14="http://schemas.microsoft.com/office/powerpoint/2010/main" val="2134664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CE44CA-BE67-96DC-D6D9-504747A2F483}"/>
              </a:ext>
            </a:extLst>
          </p:cNvPr>
          <p:cNvSpPr>
            <a:spLocks noGrp="1"/>
          </p:cNvSpPr>
          <p:nvPr>
            <p:ph type="title"/>
          </p:nvPr>
        </p:nvSpPr>
        <p:spPr/>
        <p:txBody>
          <a:bodyPr/>
          <a:lstStyle/>
          <a:p>
            <a:pPr algn="ctr"/>
            <a:r>
              <a:rPr lang="en-US" dirty="0"/>
              <a:t>Anti-</a:t>
            </a:r>
            <a:r>
              <a:rPr lang="en-US" dirty="0" err="1"/>
              <a:t>Hbs</a:t>
            </a:r>
            <a:endParaRPr lang="el-GR" dirty="0"/>
          </a:p>
        </p:txBody>
      </p:sp>
      <p:sp>
        <p:nvSpPr>
          <p:cNvPr id="3" name="Θέση περιεχομένου 2">
            <a:extLst>
              <a:ext uri="{FF2B5EF4-FFF2-40B4-BE49-F238E27FC236}">
                <a16:creationId xmlns:a16="http://schemas.microsoft.com/office/drawing/2014/main" id="{9A4E1BF9-641E-8CFE-ADBE-A3CDE9245D48}"/>
              </a:ext>
            </a:extLst>
          </p:cNvPr>
          <p:cNvSpPr>
            <a:spLocks noGrp="1"/>
          </p:cNvSpPr>
          <p:nvPr>
            <p:ph idx="1"/>
          </p:nvPr>
        </p:nvSpPr>
        <p:spPr/>
        <p:txBody>
          <a:bodyPr>
            <a:normAutofit lnSpcReduction="10000"/>
          </a:bodyPr>
          <a:lstStyle/>
          <a:p>
            <a:r>
              <a:rPr lang="el-GR" dirty="0"/>
              <a:t>Το  αντίσωμα  της επιφανείας της Ηπατίτιδας Β (</a:t>
            </a:r>
            <a:r>
              <a:rPr lang="el-GR" dirty="0" err="1"/>
              <a:t>anti-HBs</a:t>
            </a:r>
            <a:r>
              <a:rPr lang="el-GR" dirty="0"/>
              <a:t>) είναι η πιο διαδεδομένη εξέταση. Η παρουσία του καταδεικνύει έκθεση του οργανισμού στο παρελθόν στον ιό της Ηπατίτιδας Β αλλά μη ύπαρξη του ιού (</a:t>
            </a:r>
            <a:r>
              <a:rPr lang="el-GR" dirty="0" err="1"/>
              <a:t>virus</a:t>
            </a:r>
            <a:r>
              <a:rPr lang="el-GR" dirty="0"/>
              <a:t>) στο παρόν και απουσία κινδύνου μετάδοσης του ιού σε άλλους. Το αντίσωμα αυτό επίσης προστατεύει τον οργανισμό από μελλοντική λοίμωξη από τον ιό της Ηπατίτιδας Β. Εκτός όμως από την έκθεση στον ιό της Ηπατίτιδας Β τα παραπάνω αντισώματα μπορούν να αναπτυχθούν μετά από επιτυχή εμβολιασμό.  Η εξέταση γίνεται πρώτον, για να προσδιοριστεί η ανάγκη εμβολιασμού εάν το </a:t>
            </a:r>
            <a:r>
              <a:rPr lang="el-GR" dirty="0" err="1"/>
              <a:t>anti-HBs</a:t>
            </a:r>
            <a:r>
              <a:rPr lang="el-GR" dirty="0"/>
              <a:t> απουσιάζει, δεύτερον, μετά την ολοκλήρωση του εμβολιασμού απέναντι στη νόσο και τρίτον, μετά από μία ενεργό λοίμωξη. </a:t>
            </a:r>
          </a:p>
        </p:txBody>
      </p:sp>
    </p:spTree>
    <p:extLst>
      <p:ext uri="{BB962C8B-B14F-4D97-AF65-F5344CB8AC3E}">
        <p14:creationId xmlns:p14="http://schemas.microsoft.com/office/powerpoint/2010/main" val="1935688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25C5BA-F459-1D73-3525-5C5A9647E44E}"/>
              </a:ext>
            </a:extLst>
          </p:cNvPr>
          <p:cNvSpPr>
            <a:spLocks noGrp="1"/>
          </p:cNvSpPr>
          <p:nvPr>
            <p:ph type="title"/>
          </p:nvPr>
        </p:nvSpPr>
        <p:spPr/>
        <p:txBody>
          <a:bodyPr/>
          <a:lstStyle/>
          <a:p>
            <a:pPr algn="ctr"/>
            <a:r>
              <a:rPr lang="en-US" dirty="0"/>
              <a:t>Anti-</a:t>
            </a:r>
            <a:r>
              <a:rPr lang="en-US" dirty="0" err="1"/>
              <a:t>Hbc</a:t>
            </a:r>
            <a:endParaRPr lang="el-GR" dirty="0"/>
          </a:p>
        </p:txBody>
      </p:sp>
      <p:sp>
        <p:nvSpPr>
          <p:cNvPr id="3" name="Θέση περιεχομένου 2">
            <a:extLst>
              <a:ext uri="{FF2B5EF4-FFF2-40B4-BE49-F238E27FC236}">
                <a16:creationId xmlns:a16="http://schemas.microsoft.com/office/drawing/2014/main" id="{28301C19-8005-1A45-DD19-475041860E59}"/>
              </a:ext>
            </a:extLst>
          </p:cNvPr>
          <p:cNvSpPr>
            <a:spLocks noGrp="1"/>
          </p:cNvSpPr>
          <p:nvPr>
            <p:ph idx="1"/>
          </p:nvPr>
        </p:nvSpPr>
        <p:spPr/>
        <p:txBody>
          <a:bodyPr/>
          <a:lstStyle/>
          <a:p>
            <a:r>
              <a:rPr lang="el-GR" dirty="0"/>
              <a:t>Αντίσωμα Επιφανείας Ηπατίτιδας Β (</a:t>
            </a:r>
            <a:r>
              <a:rPr lang="el-GR" dirty="0" err="1"/>
              <a:t>HBsAb</a:t>
            </a:r>
            <a:r>
              <a:rPr lang="el-GR" dirty="0"/>
              <a:t>, </a:t>
            </a:r>
            <a:r>
              <a:rPr lang="el-GR" dirty="0" err="1"/>
              <a:t>αντι-HBs</a:t>
            </a:r>
            <a:r>
              <a:rPr lang="el-GR" dirty="0"/>
              <a:t>)</a:t>
            </a:r>
          </a:p>
          <a:p>
            <a:r>
              <a:rPr lang="el-GR" dirty="0"/>
              <a:t>Αυτή η εξέταση χρησιμοποιείται επίσης για να προσδιοριστεί εάν είναι απαραίτητος ο εμβολιασμός σε πρόσωπα αυξημένου κινδύνου για την ηπατίτιδα Β. Το θετικό αποτέλεσμα της εξέτασης δείχνει ανοσία έναντι της ηπατίτιδας Β από εμβολιασμό ή ανάρρωση από τη λοίμωξη.</a:t>
            </a:r>
          </a:p>
        </p:txBody>
      </p:sp>
    </p:spTree>
    <p:extLst>
      <p:ext uri="{BB962C8B-B14F-4D97-AF65-F5344CB8AC3E}">
        <p14:creationId xmlns:p14="http://schemas.microsoft.com/office/powerpoint/2010/main" val="1775195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515CA5-0DAC-C108-66FC-47890E9245C0}"/>
              </a:ext>
            </a:extLst>
          </p:cNvPr>
          <p:cNvSpPr>
            <a:spLocks noGrp="1"/>
          </p:cNvSpPr>
          <p:nvPr>
            <p:ph type="title"/>
          </p:nvPr>
        </p:nvSpPr>
        <p:spPr/>
        <p:txBody>
          <a:bodyPr/>
          <a:lstStyle/>
          <a:p>
            <a:pPr algn="ctr"/>
            <a:r>
              <a:rPr lang="en-US" dirty="0"/>
              <a:t>IgM anti-</a:t>
            </a:r>
            <a:r>
              <a:rPr lang="en-US" dirty="0" err="1"/>
              <a:t>Hbc</a:t>
            </a:r>
            <a:endParaRPr lang="el-GR" dirty="0"/>
          </a:p>
        </p:txBody>
      </p:sp>
      <p:sp>
        <p:nvSpPr>
          <p:cNvPr id="3" name="Θέση περιεχομένου 2">
            <a:extLst>
              <a:ext uri="{FF2B5EF4-FFF2-40B4-BE49-F238E27FC236}">
                <a16:creationId xmlns:a16="http://schemas.microsoft.com/office/drawing/2014/main" id="{102D9EEE-0B27-B630-104C-D409C64E71F2}"/>
              </a:ext>
            </a:extLst>
          </p:cNvPr>
          <p:cNvSpPr>
            <a:spLocks noGrp="1"/>
          </p:cNvSpPr>
          <p:nvPr>
            <p:ph idx="1"/>
          </p:nvPr>
        </p:nvSpPr>
        <p:spPr/>
        <p:txBody>
          <a:bodyPr/>
          <a:lstStyle/>
          <a:p>
            <a:r>
              <a:rPr lang="el-GR" dirty="0"/>
              <a:t>Η μέτρηση των </a:t>
            </a:r>
            <a:r>
              <a:rPr lang="el-GR" dirty="0" err="1"/>
              <a:t>IgM</a:t>
            </a:r>
            <a:r>
              <a:rPr lang="el-GR" dirty="0"/>
              <a:t> αντισωμάτων έναντι του αντιγόνου του πυρήνα του ιού της ηπατίτιδας Β (</a:t>
            </a:r>
            <a:r>
              <a:rPr lang="el-GR" dirty="0" err="1"/>
              <a:t>HBcAb</a:t>
            </a:r>
            <a:r>
              <a:rPr lang="el-GR" dirty="0"/>
              <a:t> </a:t>
            </a:r>
            <a:r>
              <a:rPr lang="el-GR" dirty="0" err="1"/>
              <a:t>IgM</a:t>
            </a:r>
            <a:r>
              <a:rPr lang="el-GR" dirty="0"/>
              <a:t>) χρησιμοποιείται για τη διάγνωση της οξείας λοίμωξης από ηπατίτιδα Β, για τον προσδιορισμό της οξείας λοίμωξης από τον ιό της ηπατίτιδας Β στην περίοδο του ορολογικού παραθύρου πυρήνα.</a:t>
            </a:r>
          </a:p>
        </p:txBody>
      </p:sp>
    </p:spTree>
    <p:extLst>
      <p:ext uri="{BB962C8B-B14F-4D97-AF65-F5344CB8AC3E}">
        <p14:creationId xmlns:p14="http://schemas.microsoft.com/office/powerpoint/2010/main" val="617021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7A025E-13D2-3408-9E7B-AC2134B46C69}"/>
              </a:ext>
            </a:extLst>
          </p:cNvPr>
          <p:cNvSpPr>
            <a:spLocks noGrp="1"/>
          </p:cNvSpPr>
          <p:nvPr>
            <p:ph type="title"/>
          </p:nvPr>
        </p:nvSpPr>
        <p:spPr/>
        <p:txBody>
          <a:bodyPr/>
          <a:lstStyle/>
          <a:p>
            <a:pPr algn="ctr"/>
            <a:r>
              <a:rPr lang="en-US" dirty="0" err="1"/>
              <a:t>Hbe</a:t>
            </a:r>
            <a:r>
              <a:rPr lang="en-US" dirty="0"/>
              <a:t> Ag</a:t>
            </a:r>
            <a:endParaRPr lang="el-GR" dirty="0"/>
          </a:p>
        </p:txBody>
      </p:sp>
      <p:sp>
        <p:nvSpPr>
          <p:cNvPr id="3" name="Θέση περιεχομένου 2">
            <a:extLst>
              <a:ext uri="{FF2B5EF4-FFF2-40B4-BE49-F238E27FC236}">
                <a16:creationId xmlns:a16="http://schemas.microsoft.com/office/drawing/2014/main" id="{5215376A-7363-0A66-C57F-4A86EF597BB6}"/>
              </a:ext>
            </a:extLst>
          </p:cNvPr>
          <p:cNvSpPr>
            <a:spLocks noGrp="1"/>
          </p:cNvSpPr>
          <p:nvPr>
            <p:ph idx="1"/>
          </p:nvPr>
        </p:nvSpPr>
        <p:spPr/>
        <p:txBody>
          <a:bodyPr>
            <a:normAutofit fontScale="92500" lnSpcReduction="10000"/>
          </a:bodyPr>
          <a:lstStyle/>
          <a:p>
            <a:r>
              <a:rPr lang="el-GR" dirty="0"/>
              <a:t>Ορός χωρίς έντονη </a:t>
            </a:r>
            <a:r>
              <a:rPr lang="el-GR" dirty="0" err="1"/>
              <a:t>αιμόλυση</a:t>
            </a:r>
            <a:r>
              <a:rPr lang="el-GR" dirty="0"/>
              <a:t> και έντονη </a:t>
            </a:r>
            <a:r>
              <a:rPr lang="el-GR" dirty="0" err="1"/>
              <a:t>λιπαιμικότητα</a:t>
            </a:r>
            <a:r>
              <a:rPr lang="el-GR" dirty="0"/>
              <a:t>, που συλλέγεται τηρώντας τις γενικές προφυλάξεις για τη </a:t>
            </a:r>
            <a:r>
              <a:rPr lang="el-GR" dirty="0" err="1"/>
              <a:t>φλεβοπαρακέντηση</a:t>
            </a:r>
            <a:r>
              <a:rPr lang="el-GR" dirty="0"/>
              <a:t>. Αποχωρίζεται ο ορός από τον θρόμβο ή τα κύτταρα εντός 2 ωρών ,με </a:t>
            </a:r>
            <a:r>
              <a:rPr lang="el-GR" dirty="0" err="1"/>
              <a:t>φυγοκέντρηση</a:t>
            </a:r>
            <a:r>
              <a:rPr lang="el-GR" dirty="0"/>
              <a:t>, και συντηρείται σε πωματισμένο πλαστικό σωληνάριο.</a:t>
            </a:r>
          </a:p>
          <a:p>
            <a:r>
              <a:rPr lang="el-GR" dirty="0"/>
              <a:t>Η παρουσία του </a:t>
            </a:r>
            <a:r>
              <a:rPr lang="el-GR" dirty="0" err="1"/>
              <a:t>HbeAg</a:t>
            </a:r>
            <a:r>
              <a:rPr lang="el-GR" dirty="0"/>
              <a:t> σχετίζεται με αυξημένους αριθμούς λοιμωδών ιών (σωματίδια Dane), με την εμφάνιση πυρηνικών σωματιδίων στον πυρήνα του </a:t>
            </a:r>
            <a:r>
              <a:rPr lang="el-GR" dirty="0" err="1"/>
              <a:t>ηπατοκυττάρου</a:t>
            </a:r>
            <a:r>
              <a:rPr lang="el-GR" dirty="0"/>
              <a:t>, καθώς και την παρουσία του ειδικού για τον ιό της ηπατίτιδας B DNA και της </a:t>
            </a:r>
            <a:r>
              <a:rPr lang="el-GR" dirty="0" err="1"/>
              <a:t>πολυμεράσης</a:t>
            </a:r>
            <a:r>
              <a:rPr lang="el-GR" dirty="0"/>
              <a:t> DNA στον ορό.</a:t>
            </a:r>
          </a:p>
          <a:p>
            <a:endParaRPr lang="el-GR" dirty="0"/>
          </a:p>
          <a:p>
            <a:r>
              <a:rPr lang="el-GR" dirty="0"/>
              <a:t>Στη χρόνια ιογενή μόλυνση από τον ιό της ηπατίτιδας Β, το </a:t>
            </a:r>
            <a:r>
              <a:rPr lang="el-GR" dirty="0" err="1"/>
              <a:t>HBeAg</a:t>
            </a:r>
            <a:r>
              <a:rPr lang="el-GR" dirty="0"/>
              <a:t> ενδέχεται να παραμένει μαζί με το </a:t>
            </a:r>
            <a:r>
              <a:rPr lang="el-GR" dirty="0" err="1"/>
              <a:t>HBsAg</a:t>
            </a:r>
            <a:r>
              <a:rPr lang="el-GR" dirty="0"/>
              <a:t>. Παραμονή του </a:t>
            </a:r>
            <a:r>
              <a:rPr lang="el-GR" dirty="0" err="1"/>
              <a:t>HBeAg</a:t>
            </a:r>
            <a:r>
              <a:rPr lang="el-GR" dirty="0"/>
              <a:t> πέρα των 12 εβδομάδων είναι ενδεικτική μετάπτωσης σε χρονιότητα</a:t>
            </a:r>
          </a:p>
        </p:txBody>
      </p:sp>
    </p:spTree>
    <p:extLst>
      <p:ext uri="{BB962C8B-B14F-4D97-AF65-F5344CB8AC3E}">
        <p14:creationId xmlns:p14="http://schemas.microsoft.com/office/powerpoint/2010/main" val="1162013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00C4A4-233C-F469-6844-71F44479D226}"/>
              </a:ext>
            </a:extLst>
          </p:cNvPr>
          <p:cNvSpPr>
            <a:spLocks noGrp="1"/>
          </p:cNvSpPr>
          <p:nvPr>
            <p:ph type="title"/>
          </p:nvPr>
        </p:nvSpPr>
        <p:spPr/>
        <p:txBody>
          <a:bodyPr/>
          <a:lstStyle/>
          <a:p>
            <a:pPr algn="ctr"/>
            <a:r>
              <a:rPr lang="en-US" dirty="0"/>
              <a:t>Anti-</a:t>
            </a:r>
            <a:r>
              <a:rPr lang="en-US" dirty="0" err="1"/>
              <a:t>Hbe</a:t>
            </a:r>
            <a:endParaRPr lang="el-GR" dirty="0"/>
          </a:p>
        </p:txBody>
      </p:sp>
      <p:sp>
        <p:nvSpPr>
          <p:cNvPr id="3" name="Θέση περιεχομένου 2">
            <a:extLst>
              <a:ext uri="{FF2B5EF4-FFF2-40B4-BE49-F238E27FC236}">
                <a16:creationId xmlns:a16="http://schemas.microsoft.com/office/drawing/2014/main" id="{A2773064-3AF6-24FC-7D48-78EEACCA0E68}"/>
              </a:ext>
            </a:extLst>
          </p:cNvPr>
          <p:cNvSpPr>
            <a:spLocks noGrp="1"/>
          </p:cNvSpPr>
          <p:nvPr>
            <p:ph idx="1"/>
          </p:nvPr>
        </p:nvSpPr>
        <p:spPr/>
        <p:txBody>
          <a:bodyPr>
            <a:noAutofit/>
          </a:bodyPr>
          <a:lstStyle/>
          <a:p>
            <a:r>
              <a:rPr lang="el-GR" sz="2400" dirty="0"/>
              <a:t>Το </a:t>
            </a:r>
            <a:r>
              <a:rPr lang="el-GR" sz="2400" dirty="0" err="1"/>
              <a:t>HBeAg</a:t>
            </a:r>
            <a:r>
              <a:rPr lang="el-GR" sz="2400" dirty="0"/>
              <a:t> ανιχνεύεται για πρώτη φορά στην πρώιμη φάση της ιογενούς λοίμωξης από ηπατίτιδα Β, μετά την εμφάνιση του επιφανειακού αντιγόνου της ηπατίτιδας Β (</a:t>
            </a:r>
            <a:r>
              <a:rPr lang="el-GR" sz="2400" dirty="0" err="1"/>
              <a:t>HBsAg</a:t>
            </a:r>
            <a:r>
              <a:rPr lang="el-GR" sz="2400" dirty="0"/>
              <a:t>), ή σταθερά κατά τη διάρκεια ή μετά από μια έκρηξη </a:t>
            </a:r>
            <a:r>
              <a:rPr lang="el-GR" sz="2400" dirty="0" err="1"/>
              <a:t>ιικής</a:t>
            </a:r>
            <a:r>
              <a:rPr lang="el-GR" sz="2400" dirty="0"/>
              <a:t> αντιγραφής. Οι τίτλοι και των δύο αντιγόνων αυξάνονται γρήγορα κατά την περίοδο της </a:t>
            </a:r>
            <a:r>
              <a:rPr lang="el-GR" sz="2400" dirty="0" err="1"/>
              <a:t>ιικής</a:t>
            </a:r>
            <a:r>
              <a:rPr lang="el-GR" sz="2400" dirty="0"/>
              <a:t> αντιγραφής σε οξεία μόλυνση. Η αυθόρμητη μετατροπή από το αντιγόνο e σε αντίσωμα e (μια αλλαγή γνωστή ως </a:t>
            </a:r>
            <a:r>
              <a:rPr lang="el-GR" sz="2400" dirty="0" err="1"/>
              <a:t>ορομετατροπή</a:t>
            </a:r>
            <a:r>
              <a:rPr lang="el-GR" sz="2400" dirty="0"/>
              <a:t>) αποτελεί προγνωστικό παράγοντα της μακροχρόνιας κάθαρσης του HBV σε ασθενείς που υποβάλλονται σε </a:t>
            </a:r>
            <a:r>
              <a:rPr lang="el-GR" sz="2400" dirty="0" err="1"/>
              <a:t>αντιική</a:t>
            </a:r>
            <a:r>
              <a:rPr lang="el-GR" sz="2400" dirty="0"/>
              <a:t> θεραπεία και υποδηλώνει χαμηλότερα επίπεδα HBV και συνεπώς χαμηλότερη μολυσματικότητα. Ένα αρνητικό αποτέλεσμα </a:t>
            </a:r>
            <a:r>
              <a:rPr lang="el-GR" sz="2400" dirty="0" err="1"/>
              <a:t>HBeAg</a:t>
            </a:r>
            <a:r>
              <a:rPr lang="el-GR" sz="2400" dirty="0"/>
              <a:t> μπορεί να υποδεικνύει (1) πρώιμη οξεία λοίμωξη πριν από την κορύφωση της </a:t>
            </a:r>
            <a:r>
              <a:rPr lang="el-GR" sz="2400" dirty="0" err="1"/>
              <a:t>ιικής</a:t>
            </a:r>
            <a:r>
              <a:rPr lang="el-GR" sz="2400" dirty="0"/>
              <a:t> αντιγραφής ή (2) πρώιμη ανάρρωση όταν το </a:t>
            </a:r>
            <a:r>
              <a:rPr lang="el-GR" sz="2400" dirty="0" err="1"/>
              <a:t>HBeAg</a:t>
            </a:r>
            <a:r>
              <a:rPr lang="el-GR" sz="2400" dirty="0"/>
              <a:t> έχει μειωθεί κάτω από τα ανιχνεύσιμα επίπεδα. Η παρουσία του </a:t>
            </a:r>
            <a:r>
              <a:rPr lang="el-GR" sz="2400" dirty="0" err="1"/>
              <a:t>anti-HBe</a:t>
            </a:r>
            <a:r>
              <a:rPr lang="el-GR" sz="2400" dirty="0"/>
              <a:t> χρησιμεύει για τη διάκριση μεταξύ αυτών των δύο φάσεων. </a:t>
            </a:r>
          </a:p>
        </p:txBody>
      </p:sp>
    </p:spTree>
    <p:extLst>
      <p:ext uri="{BB962C8B-B14F-4D97-AF65-F5344CB8AC3E}">
        <p14:creationId xmlns:p14="http://schemas.microsoft.com/office/powerpoint/2010/main" val="3329582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4D08E1-E0DD-CD59-B211-C236B922254A}"/>
              </a:ext>
            </a:extLst>
          </p:cNvPr>
          <p:cNvSpPr>
            <a:spLocks noGrp="1"/>
          </p:cNvSpPr>
          <p:nvPr>
            <p:ph type="title"/>
          </p:nvPr>
        </p:nvSpPr>
        <p:spPr/>
        <p:txBody>
          <a:bodyPr/>
          <a:lstStyle/>
          <a:p>
            <a:pPr algn="ctr"/>
            <a:r>
              <a:rPr lang="en-US" dirty="0"/>
              <a:t>Anti HAV IgM</a:t>
            </a:r>
            <a:endParaRPr lang="el-GR" dirty="0"/>
          </a:p>
        </p:txBody>
      </p:sp>
      <p:sp>
        <p:nvSpPr>
          <p:cNvPr id="3" name="Θέση περιεχομένου 2">
            <a:extLst>
              <a:ext uri="{FF2B5EF4-FFF2-40B4-BE49-F238E27FC236}">
                <a16:creationId xmlns:a16="http://schemas.microsoft.com/office/drawing/2014/main" id="{0CDAFFCB-B0BE-9B55-6F6A-ADC05F12B7DC}"/>
              </a:ext>
            </a:extLst>
          </p:cNvPr>
          <p:cNvSpPr>
            <a:spLocks noGrp="1"/>
          </p:cNvSpPr>
          <p:nvPr>
            <p:ph idx="1"/>
          </p:nvPr>
        </p:nvSpPr>
        <p:spPr/>
        <p:txBody>
          <a:bodyPr>
            <a:normAutofit fontScale="85000" lnSpcReduction="20000"/>
          </a:bodyPr>
          <a:lstStyle/>
          <a:p>
            <a:r>
              <a:rPr lang="el-GR" dirty="0"/>
              <a:t>Ο ιός της ηπατίτιδας Α έχει παγκόσμια κατανομή. Ετησίως εμφανίζονται περίπου 1,5 εκατ. νέες περιπτώσεις ηπατίτιδας Α σε όλο τον κόσμο. Η νόσος έχει ενδημικό χαρακτήρα σε περιοχές του πλανήτη καθώς η μετάδοσή του ιού ευνοείται από κακές συνθήκες διαβίωσης. Πιο συγκεκριμένα ο ιός της ηπατίτιδας Α (HAV) μεταδίδεται μέσω της κατάποσης μολυσμένων τροφίμων και νερού ή μέσω άμεσης επαφής με ένα μολυσματικό άτομο.</a:t>
            </a:r>
          </a:p>
          <a:p>
            <a:r>
              <a:rPr lang="el-GR" dirty="0"/>
              <a:t>Πολλοί ασθενείς παρουσιάζουν λίγα ή καθόλου συμπτώματα, ειδικά σε νεαρές ηλικίες. Ο χρόνος μεταξύ μόλυνσης και έναρξης των συμπτωμάτων κυμαίνεται μεταξύ δύο και έξι εβδομάδων. Σπάνια ενδέχεται να παρουσιαστεί οξεία ηπατική ανεπάρκεια, με μεγαλύτερες πιθανότητες να παρουσιαστεί σε μεγαλύτερες ηλικίες.</a:t>
            </a:r>
          </a:p>
          <a:p>
            <a:endParaRPr lang="el-GR" dirty="0"/>
          </a:p>
          <a:p>
            <a:r>
              <a:rPr lang="el-GR" dirty="0"/>
              <a:t>H διάγνωση της ηπατίτιδας Α γίνεται με ανίχνευση των </a:t>
            </a:r>
            <a:r>
              <a:rPr lang="el-GR" dirty="0" err="1"/>
              <a:t>IgM</a:t>
            </a:r>
            <a:r>
              <a:rPr lang="el-GR" dirty="0"/>
              <a:t> </a:t>
            </a:r>
            <a:r>
              <a:rPr lang="el-GR" dirty="0" err="1"/>
              <a:t>anti</a:t>
            </a:r>
            <a:r>
              <a:rPr lang="el-GR" dirty="0"/>
              <a:t> HAV αντισωμάτων στο αίμα του ασθενή. </a:t>
            </a:r>
          </a:p>
        </p:txBody>
      </p:sp>
    </p:spTree>
    <p:extLst>
      <p:ext uri="{BB962C8B-B14F-4D97-AF65-F5344CB8AC3E}">
        <p14:creationId xmlns:p14="http://schemas.microsoft.com/office/powerpoint/2010/main" val="1261821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90DD47-FB81-181C-9B55-6B6EF25BA705}"/>
              </a:ext>
            </a:extLst>
          </p:cNvPr>
          <p:cNvSpPr>
            <a:spLocks noGrp="1"/>
          </p:cNvSpPr>
          <p:nvPr>
            <p:ph type="title"/>
          </p:nvPr>
        </p:nvSpPr>
        <p:spPr/>
        <p:txBody>
          <a:bodyPr/>
          <a:lstStyle/>
          <a:p>
            <a:pPr algn="ctr"/>
            <a:r>
              <a:rPr lang="en-US" dirty="0"/>
              <a:t>Syphilis (</a:t>
            </a:r>
            <a:r>
              <a:rPr lang="el-GR" dirty="0"/>
              <a:t>μόνο στους αιμοδότες)</a:t>
            </a:r>
          </a:p>
        </p:txBody>
      </p:sp>
      <p:sp>
        <p:nvSpPr>
          <p:cNvPr id="3" name="Θέση περιεχομένου 2">
            <a:extLst>
              <a:ext uri="{FF2B5EF4-FFF2-40B4-BE49-F238E27FC236}">
                <a16:creationId xmlns:a16="http://schemas.microsoft.com/office/drawing/2014/main" id="{CCC02FA2-E367-D845-8C76-BD0F42644F4A}"/>
              </a:ext>
            </a:extLst>
          </p:cNvPr>
          <p:cNvSpPr>
            <a:spLocks noGrp="1"/>
          </p:cNvSpPr>
          <p:nvPr>
            <p:ph idx="1"/>
          </p:nvPr>
        </p:nvSpPr>
        <p:spPr/>
        <p:txBody>
          <a:bodyPr/>
          <a:lstStyle/>
          <a:p>
            <a:r>
              <a:rPr lang="el-GR" dirty="0"/>
              <a:t>Η σύφιλη είναι σεξουαλικώς μεταδιδόμενο νόσημα που προσβάλλει άνδρες και γυναίκες και προκαλείται από το βακτήριο </a:t>
            </a:r>
            <a:r>
              <a:rPr lang="el-GR" dirty="0" err="1"/>
              <a:t>Treponema</a:t>
            </a:r>
            <a:r>
              <a:rPr lang="el-GR" dirty="0"/>
              <a:t> </a:t>
            </a:r>
            <a:r>
              <a:rPr lang="el-GR" dirty="0" err="1"/>
              <a:t>pallidum</a:t>
            </a:r>
            <a:r>
              <a:rPr lang="el-GR" dirty="0"/>
              <a:t> ή ωχρά σπειροχαίτη. Η βασική οδός μετάδοσης είναι μέσω της σεξουαλικής επαφής. Μπορεί, επίσης, να μεταδοθεί από τη μητέρα στο έμβρυο κατά τη διάρκεια της εγκυμοσύνης ή κατά τον τοκετό, που έχει ως αποτέλεσμα τη συγγενή σύφιλη. Άλλες ανθρώπινες νόσοι που προκαλούνται από την συγγενική ωχρά σπειροχαίτη περιλαμβάνουν το τροπικό θήλωμα και την ενδημική σύφιλη.</a:t>
            </a:r>
          </a:p>
        </p:txBody>
      </p:sp>
    </p:spTree>
    <p:extLst>
      <p:ext uri="{BB962C8B-B14F-4D97-AF65-F5344CB8AC3E}">
        <p14:creationId xmlns:p14="http://schemas.microsoft.com/office/powerpoint/2010/main" val="74977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F83DB3-7C98-2C60-3DB4-60749897EB13}"/>
              </a:ext>
            </a:extLst>
          </p:cNvPr>
          <p:cNvSpPr>
            <a:spLocks noGrp="1"/>
          </p:cNvSpPr>
          <p:nvPr>
            <p:ph type="title"/>
          </p:nvPr>
        </p:nvSpPr>
        <p:spPr/>
        <p:txBody>
          <a:bodyPr/>
          <a:lstStyle/>
          <a:p>
            <a:r>
              <a:rPr lang="el-GR" dirty="0"/>
              <a:t>HTLV I και HTLV ΙΙ   (μόνο στους αιμοδότες)</a:t>
            </a:r>
          </a:p>
        </p:txBody>
      </p:sp>
      <p:sp>
        <p:nvSpPr>
          <p:cNvPr id="3" name="Θέση περιεχομένου 2">
            <a:extLst>
              <a:ext uri="{FF2B5EF4-FFF2-40B4-BE49-F238E27FC236}">
                <a16:creationId xmlns:a16="http://schemas.microsoft.com/office/drawing/2014/main" id="{F77DEA48-C42E-5DE0-B802-7B2A6E2E9111}"/>
              </a:ext>
            </a:extLst>
          </p:cNvPr>
          <p:cNvSpPr>
            <a:spLocks noGrp="1"/>
          </p:cNvSpPr>
          <p:nvPr>
            <p:ph idx="1"/>
          </p:nvPr>
        </p:nvSpPr>
        <p:spPr/>
        <p:txBody>
          <a:bodyPr>
            <a:normAutofit fontScale="70000" lnSpcReduction="20000"/>
          </a:bodyPr>
          <a:lstStyle/>
          <a:p>
            <a:r>
              <a:rPr lang="el-GR" dirty="0"/>
              <a:t>Η ανακάλυψη και συσχέτιση των </a:t>
            </a:r>
            <a:r>
              <a:rPr lang="el-GR" dirty="0" err="1"/>
              <a:t>ρετροϊών</a:t>
            </a:r>
            <a:r>
              <a:rPr lang="el-GR" dirty="0"/>
              <a:t> με την ανάπτυξη όγκων</a:t>
            </a:r>
          </a:p>
          <a:p>
            <a:r>
              <a:rPr lang="el-GR" dirty="0"/>
              <a:t>αναφέρεται για πρώτη φορά το 1908 από τους </a:t>
            </a:r>
            <a:r>
              <a:rPr lang="el-GR" dirty="0" err="1"/>
              <a:t>Ellerman</a:t>
            </a:r>
            <a:r>
              <a:rPr lang="el-GR" dirty="0"/>
              <a:t> και </a:t>
            </a:r>
            <a:r>
              <a:rPr lang="el-GR" dirty="0" err="1"/>
              <a:t>Bang</a:t>
            </a:r>
            <a:r>
              <a:rPr lang="el-GR" dirty="0"/>
              <a:t>, οι οποίοι</a:t>
            </a:r>
          </a:p>
          <a:p>
            <a:r>
              <a:rPr lang="el-GR" dirty="0"/>
              <a:t>περιγράφουν την λευχαιμία των πουλερικών (ALV). Έκτοτε, ακολούθησαν</a:t>
            </a:r>
          </a:p>
          <a:p>
            <a:r>
              <a:rPr lang="el-GR" dirty="0"/>
              <a:t>εκτεταμένες έρευνες όπου αποδεικνύεται η αιτιολογική τους σχέση με την</a:t>
            </a:r>
          </a:p>
          <a:p>
            <a:r>
              <a:rPr lang="el-GR" dirty="0"/>
              <a:t>πρόκληση λευχαιμίας/λεμφώματος στα ζώα. Το 1980 απομονώνεται ο</a:t>
            </a:r>
          </a:p>
          <a:p>
            <a:r>
              <a:rPr lang="el-GR" dirty="0"/>
              <a:t>Τ-</a:t>
            </a:r>
            <a:r>
              <a:rPr lang="el-GR" dirty="0" err="1"/>
              <a:t>λεμφοτρόπος</a:t>
            </a:r>
            <a:r>
              <a:rPr lang="el-GR" dirty="0"/>
              <a:t> ιός ανθρώπου τύπου I (HTLV I), ο πρώτος παθογόνος</a:t>
            </a:r>
          </a:p>
          <a:p>
            <a:r>
              <a:rPr lang="el-GR" dirty="0"/>
              <a:t>ανθρώπινος </a:t>
            </a:r>
            <a:r>
              <a:rPr lang="el-GR" dirty="0" err="1"/>
              <a:t>ρετροϊός</a:t>
            </a:r>
            <a:r>
              <a:rPr lang="el-GR" dirty="0"/>
              <a:t> από τους </a:t>
            </a:r>
            <a:r>
              <a:rPr lang="el-GR" dirty="0" err="1"/>
              <a:t>Poiesz</a:t>
            </a:r>
            <a:r>
              <a:rPr lang="el-GR" dirty="0"/>
              <a:t> και </a:t>
            </a:r>
            <a:r>
              <a:rPr lang="el-GR" dirty="0" err="1"/>
              <a:t>Gallo</a:t>
            </a:r>
            <a:r>
              <a:rPr lang="el-GR" dirty="0"/>
              <a:t>, ο οποίος προκαλεί </a:t>
            </a:r>
            <a:r>
              <a:rPr lang="el-GR" dirty="0" err="1"/>
              <a:t>Τλεμφοκυτταρική</a:t>
            </a:r>
            <a:r>
              <a:rPr lang="el-GR" dirty="0"/>
              <a:t> λευχαιμία ενηλίκων (ATL) και μυελοπάθεια/τροπική</a:t>
            </a:r>
          </a:p>
          <a:p>
            <a:r>
              <a:rPr lang="el-GR" dirty="0"/>
              <a:t>σπαστική </a:t>
            </a:r>
            <a:r>
              <a:rPr lang="el-GR" dirty="0" err="1"/>
              <a:t>παραπάρεση</a:t>
            </a:r>
            <a:r>
              <a:rPr lang="el-GR" dirty="0"/>
              <a:t> (HAM/TSP). Δυο χρόνια αργότερα, απομονώνεται</a:t>
            </a:r>
          </a:p>
          <a:p>
            <a:r>
              <a:rPr lang="el-GR" dirty="0"/>
              <a:t>από την ίδια ομάδα ερευνητών </a:t>
            </a:r>
            <a:r>
              <a:rPr lang="el-GR" dirty="0" err="1"/>
              <a:t>οHTLVII</a:t>
            </a:r>
            <a:r>
              <a:rPr lang="el-GR" dirty="0"/>
              <a:t> ο οποίος συνδέεται με</a:t>
            </a:r>
          </a:p>
          <a:p>
            <a:r>
              <a:rPr lang="el-GR" dirty="0"/>
              <a:t>νευρολογικές ασθένειες και χρόνιες φλεγμονώδεις αρθροπάθειες. Η</a:t>
            </a:r>
          </a:p>
          <a:p>
            <a:r>
              <a:rPr lang="el-GR" dirty="0"/>
              <a:t>μόλυνση από HTLV παραμένει δια βίου και το 95% των μολυσμένων</a:t>
            </a:r>
          </a:p>
          <a:p>
            <a:r>
              <a:rPr lang="el-GR" dirty="0"/>
              <a:t>ατόμων παραμένουν </a:t>
            </a:r>
            <a:r>
              <a:rPr lang="el-GR" dirty="0" err="1"/>
              <a:t>ασυμπτωματικά</a:t>
            </a:r>
            <a:r>
              <a:rPr lang="el-GR" dirty="0"/>
              <a:t>.</a:t>
            </a:r>
          </a:p>
        </p:txBody>
      </p:sp>
    </p:spTree>
    <p:extLst>
      <p:ext uri="{BB962C8B-B14F-4D97-AF65-F5344CB8AC3E}">
        <p14:creationId xmlns:p14="http://schemas.microsoft.com/office/powerpoint/2010/main" val="2840033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E4FF51-B978-FFAF-9BF4-E805885DCE0B}"/>
              </a:ext>
            </a:extLst>
          </p:cNvPr>
          <p:cNvSpPr>
            <a:spLocks noGrp="1"/>
          </p:cNvSpPr>
          <p:nvPr>
            <p:ph type="title"/>
          </p:nvPr>
        </p:nvSpPr>
        <p:spPr/>
        <p:txBody>
          <a:bodyPr/>
          <a:lstStyle/>
          <a:p>
            <a:r>
              <a:rPr lang="el-GR" dirty="0"/>
              <a:t>HTLV I και HTLV ΙΙ   (μόνο στους αιμοδότες)1</a:t>
            </a:r>
          </a:p>
        </p:txBody>
      </p:sp>
      <p:sp>
        <p:nvSpPr>
          <p:cNvPr id="3" name="Θέση περιεχομένου 2">
            <a:extLst>
              <a:ext uri="{FF2B5EF4-FFF2-40B4-BE49-F238E27FC236}">
                <a16:creationId xmlns:a16="http://schemas.microsoft.com/office/drawing/2014/main" id="{DA09FBED-CAF5-8021-3A93-377E7C12DF5B}"/>
              </a:ext>
            </a:extLst>
          </p:cNvPr>
          <p:cNvSpPr>
            <a:spLocks noGrp="1"/>
          </p:cNvSpPr>
          <p:nvPr>
            <p:ph idx="1"/>
          </p:nvPr>
        </p:nvSpPr>
        <p:spPr/>
        <p:txBody>
          <a:bodyPr/>
          <a:lstStyle/>
          <a:p>
            <a:r>
              <a:rPr lang="el-GR" dirty="0"/>
              <a:t>Η μετάδοση του ιού γίνεται με μετάγγιση μολυσμένου αίματος, με</a:t>
            </a:r>
          </a:p>
          <a:p>
            <a:r>
              <a:rPr lang="el-GR" dirty="0"/>
              <a:t>σεξουαλική επαφή καθώς και από τη μητέρα στο παιδί κυρίως μέσω του</a:t>
            </a:r>
          </a:p>
          <a:p>
            <a:r>
              <a:rPr lang="el-GR" dirty="0"/>
              <a:t>θηλασμού. Ο </a:t>
            </a:r>
            <a:r>
              <a:rPr lang="el-GR" dirty="0" err="1"/>
              <a:t>επιπολασμός</a:t>
            </a:r>
            <a:r>
              <a:rPr lang="el-GR" dirty="0"/>
              <a:t> του είναι πολύπλοκος με ευρεία γεωγραφική</a:t>
            </a:r>
          </a:p>
          <a:p>
            <a:r>
              <a:rPr lang="el-GR" dirty="0"/>
              <a:t>κατανομή, ενδημεί στην Ιαπωνία, στην Καραϊβική, στην Αφρική, στην</a:t>
            </a:r>
          </a:p>
          <a:p>
            <a:r>
              <a:rPr lang="el-GR" dirty="0"/>
              <a:t>Κεντρική και Νότια Αμερική, στην Αυστραλία-Μελανησία και στη</a:t>
            </a:r>
          </a:p>
          <a:p>
            <a:r>
              <a:rPr lang="el-GR" dirty="0"/>
              <a:t>Ρουμανία.</a:t>
            </a:r>
          </a:p>
        </p:txBody>
      </p:sp>
    </p:spTree>
    <p:extLst>
      <p:ext uri="{BB962C8B-B14F-4D97-AF65-F5344CB8AC3E}">
        <p14:creationId xmlns:p14="http://schemas.microsoft.com/office/powerpoint/2010/main" val="39925304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8068BF-9996-AE14-E079-55A4656C138F}"/>
              </a:ext>
            </a:extLst>
          </p:cNvPr>
          <p:cNvSpPr>
            <a:spLocks noGrp="1"/>
          </p:cNvSpPr>
          <p:nvPr>
            <p:ph type="title"/>
          </p:nvPr>
        </p:nvSpPr>
        <p:spPr/>
        <p:txBody>
          <a:bodyPr/>
          <a:lstStyle/>
          <a:p>
            <a:r>
              <a:rPr lang="el-GR" dirty="0"/>
              <a:t>HTLV I και HTLV ΙΙ   (μόνο στους αιμοδότες)2</a:t>
            </a:r>
          </a:p>
        </p:txBody>
      </p:sp>
      <p:sp>
        <p:nvSpPr>
          <p:cNvPr id="3" name="Θέση περιεχομένου 2">
            <a:extLst>
              <a:ext uri="{FF2B5EF4-FFF2-40B4-BE49-F238E27FC236}">
                <a16:creationId xmlns:a16="http://schemas.microsoft.com/office/drawing/2014/main" id="{48AAD010-95D8-92EC-ECAD-5B2F1B248EB4}"/>
              </a:ext>
            </a:extLst>
          </p:cNvPr>
          <p:cNvSpPr>
            <a:spLocks noGrp="1"/>
          </p:cNvSpPr>
          <p:nvPr>
            <p:ph idx="1"/>
          </p:nvPr>
        </p:nvSpPr>
        <p:spPr/>
        <p:txBody>
          <a:bodyPr>
            <a:normAutofit fontScale="92500" lnSpcReduction="20000"/>
          </a:bodyPr>
          <a:lstStyle/>
          <a:p>
            <a:r>
              <a:rPr lang="el-GR" dirty="0"/>
              <a:t>Οι</a:t>
            </a:r>
          </a:p>
          <a:p>
            <a:r>
              <a:rPr lang="el-GR" dirty="0"/>
              <a:t>κύριες ορολογικές δοκιμασίες που χρησιμοποιούνται για ανίχνευση</a:t>
            </a:r>
          </a:p>
          <a:p>
            <a:r>
              <a:rPr lang="el-GR" dirty="0"/>
              <a:t>αντισωμάτων κατά HTLV I/II είναι, </a:t>
            </a:r>
            <a:r>
              <a:rPr lang="el-GR" dirty="0" err="1"/>
              <a:t>ανοσοενζυμικής</a:t>
            </a:r>
            <a:r>
              <a:rPr lang="el-GR" dirty="0"/>
              <a:t> τεχνικής και</a:t>
            </a:r>
          </a:p>
          <a:p>
            <a:r>
              <a:rPr lang="el-GR" dirty="0" err="1"/>
              <a:t>ανοσοεξέταση</a:t>
            </a:r>
            <a:r>
              <a:rPr lang="el-GR" dirty="0"/>
              <a:t> </a:t>
            </a:r>
            <a:r>
              <a:rPr lang="el-GR" dirty="0" err="1"/>
              <a:t>χημειοφωταύγειας</a:t>
            </a:r>
            <a:r>
              <a:rPr lang="el-GR" dirty="0"/>
              <a:t> ενώ οι επιβεβαιωτικές δοκιμασίες επί</a:t>
            </a:r>
          </a:p>
          <a:p>
            <a:r>
              <a:rPr lang="el-GR" dirty="0"/>
              <a:t>επαναλαμβανόμενα θετικού αποτελέσματος περιλαμβάνουν κυρίως</a:t>
            </a:r>
          </a:p>
          <a:p>
            <a:r>
              <a:rPr lang="el-GR" dirty="0"/>
              <a:t>ανοσολογική δοκιμασία αποτυπώματος. Σε απροσδιόριστα αποτελέσματα</a:t>
            </a:r>
          </a:p>
          <a:p>
            <a:r>
              <a:rPr lang="el-GR" dirty="0"/>
              <a:t>διενεργείται μοριακή εξέταση Αλυσιδωτής Αντίδρασης </a:t>
            </a:r>
            <a:r>
              <a:rPr lang="el-GR" dirty="0" err="1"/>
              <a:t>Πολυμεράσης</a:t>
            </a:r>
            <a:endParaRPr lang="el-GR" dirty="0"/>
          </a:p>
          <a:p>
            <a:r>
              <a:rPr lang="el-GR" dirty="0"/>
              <a:t>(PCR). Η μοριακή μελέτη μπορεί να προσδιορίσει τον τύπο του HTLV,</a:t>
            </a:r>
          </a:p>
          <a:p>
            <a:r>
              <a:rPr lang="el-GR" dirty="0"/>
              <a:t>παρέχει ενισχυμένο </a:t>
            </a:r>
            <a:r>
              <a:rPr lang="el-GR" dirty="0" err="1"/>
              <a:t>προιϊκό</a:t>
            </a:r>
            <a:r>
              <a:rPr lang="el-GR" dirty="0"/>
              <a:t> </a:t>
            </a:r>
            <a:r>
              <a:rPr lang="el-GR" dirty="0" err="1"/>
              <a:t>DNAγια</a:t>
            </a:r>
            <a:r>
              <a:rPr lang="el-GR" dirty="0"/>
              <a:t> αναλύσεις αλληλουχίας και βοηθάει</a:t>
            </a:r>
          </a:p>
          <a:p>
            <a:r>
              <a:rPr lang="el-GR" dirty="0"/>
              <a:t>στη διάγνωση και παρακολούθηση ασθενειών που σχετίζονται με τον ιό.</a:t>
            </a:r>
          </a:p>
        </p:txBody>
      </p:sp>
    </p:spTree>
    <p:extLst>
      <p:ext uri="{BB962C8B-B14F-4D97-AF65-F5344CB8AC3E}">
        <p14:creationId xmlns:p14="http://schemas.microsoft.com/office/powerpoint/2010/main" val="3829204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E8A96B-C0EF-B7A4-FAD0-3302C221994B}"/>
              </a:ext>
            </a:extLst>
          </p:cNvPr>
          <p:cNvSpPr>
            <a:spLocks noGrp="1"/>
          </p:cNvSpPr>
          <p:nvPr>
            <p:ph type="title"/>
          </p:nvPr>
        </p:nvSpPr>
        <p:spPr/>
        <p:txBody>
          <a:bodyPr/>
          <a:lstStyle/>
          <a:p>
            <a:pPr algn="ctr"/>
            <a:r>
              <a:rPr lang="el-GR" dirty="0"/>
              <a:t>ΕΞΕΤΑΣΕΙΣ ΠΟΥ ΠΡΑΓΜΑΤΟΠΟΙΟΥΝΤΑΙ ΣΤΟ ΚΕΝΤΡΟ ΑΙΜΟΔΟΣΙΑΣ</a:t>
            </a:r>
          </a:p>
        </p:txBody>
      </p:sp>
      <p:sp>
        <p:nvSpPr>
          <p:cNvPr id="3" name="Θέση περιεχομένου 2">
            <a:extLst>
              <a:ext uri="{FF2B5EF4-FFF2-40B4-BE49-F238E27FC236}">
                <a16:creationId xmlns:a16="http://schemas.microsoft.com/office/drawing/2014/main" id="{995726BC-6A9D-CCBE-B6BB-1E9C5D624596}"/>
              </a:ext>
            </a:extLst>
          </p:cNvPr>
          <p:cNvSpPr>
            <a:spLocks noGrp="1"/>
          </p:cNvSpPr>
          <p:nvPr>
            <p:ph idx="1"/>
          </p:nvPr>
        </p:nvSpPr>
        <p:spPr/>
        <p:txBody>
          <a:bodyPr>
            <a:normAutofit fontScale="47500" lnSpcReduction="20000"/>
          </a:bodyPr>
          <a:lstStyle/>
          <a:p>
            <a:r>
              <a:rPr lang="el-GR" dirty="0"/>
              <a:t>Ομάδες Αίματος-Φαινότυπος- </a:t>
            </a:r>
            <a:r>
              <a:rPr lang="en-US" dirty="0"/>
              <a:t>Rhesus</a:t>
            </a:r>
          </a:p>
          <a:p>
            <a:r>
              <a:rPr lang="el-GR" dirty="0" err="1"/>
              <a:t>Ερυθροκυτταρικά</a:t>
            </a:r>
            <a:r>
              <a:rPr lang="el-GR" dirty="0"/>
              <a:t> Αντιγόνα</a:t>
            </a:r>
          </a:p>
          <a:p>
            <a:r>
              <a:rPr lang="el-GR" dirty="0"/>
              <a:t>Έμμεση </a:t>
            </a:r>
            <a:r>
              <a:rPr lang="en-US" dirty="0"/>
              <a:t>Coombs</a:t>
            </a:r>
          </a:p>
          <a:p>
            <a:r>
              <a:rPr lang="el-GR" dirty="0"/>
              <a:t>Άμεση </a:t>
            </a:r>
            <a:r>
              <a:rPr lang="en-US" dirty="0"/>
              <a:t>Coombs</a:t>
            </a:r>
          </a:p>
          <a:p>
            <a:r>
              <a:rPr lang="el-GR" dirty="0" err="1"/>
              <a:t>Ψυχροσυγκολλητίνες</a:t>
            </a:r>
            <a:endParaRPr lang="el-GR" dirty="0"/>
          </a:p>
          <a:p>
            <a:r>
              <a:rPr lang="el-GR" dirty="0"/>
              <a:t>Συμβατότητα</a:t>
            </a:r>
          </a:p>
          <a:p>
            <a:r>
              <a:rPr lang="en-US" dirty="0"/>
              <a:t>HBsAg</a:t>
            </a:r>
          </a:p>
          <a:p>
            <a:r>
              <a:rPr lang="en-US" dirty="0"/>
              <a:t>Anti-</a:t>
            </a:r>
            <a:r>
              <a:rPr lang="en-US" dirty="0" err="1"/>
              <a:t>Hbs</a:t>
            </a:r>
            <a:endParaRPr lang="en-US" dirty="0"/>
          </a:p>
          <a:p>
            <a:r>
              <a:rPr lang="en-US" dirty="0"/>
              <a:t>Anti-</a:t>
            </a:r>
            <a:r>
              <a:rPr lang="en-US" dirty="0" err="1"/>
              <a:t>Hbc</a:t>
            </a:r>
            <a:endParaRPr lang="en-US" dirty="0"/>
          </a:p>
          <a:p>
            <a:r>
              <a:rPr lang="en-US" dirty="0"/>
              <a:t>IgM anti-</a:t>
            </a:r>
            <a:r>
              <a:rPr lang="en-US" dirty="0" err="1"/>
              <a:t>Hbc</a:t>
            </a:r>
            <a:endParaRPr lang="en-US" dirty="0"/>
          </a:p>
          <a:p>
            <a:r>
              <a:rPr lang="en-US" dirty="0" err="1"/>
              <a:t>Hbe</a:t>
            </a:r>
            <a:r>
              <a:rPr lang="en-US" dirty="0"/>
              <a:t> Ag</a:t>
            </a:r>
          </a:p>
          <a:p>
            <a:r>
              <a:rPr lang="en-US" dirty="0"/>
              <a:t>Anti-</a:t>
            </a:r>
            <a:r>
              <a:rPr lang="en-US" dirty="0" err="1"/>
              <a:t>Hbe</a:t>
            </a:r>
            <a:endParaRPr lang="en-US" dirty="0"/>
          </a:p>
          <a:p>
            <a:r>
              <a:rPr lang="en-US" dirty="0"/>
              <a:t>Anti HAV IgM</a:t>
            </a:r>
          </a:p>
          <a:p>
            <a:r>
              <a:rPr lang="en-US" dirty="0"/>
              <a:t>Syphilis (</a:t>
            </a:r>
            <a:r>
              <a:rPr lang="el-GR" dirty="0"/>
              <a:t>μόνο στους αιμοδότες)</a:t>
            </a:r>
          </a:p>
          <a:p>
            <a:r>
              <a:rPr lang="en-US" dirty="0"/>
              <a:t>HTLV I </a:t>
            </a:r>
            <a:r>
              <a:rPr lang="el-GR" dirty="0"/>
              <a:t>και </a:t>
            </a:r>
            <a:r>
              <a:rPr lang="en-US" dirty="0"/>
              <a:t>HTLV </a:t>
            </a:r>
            <a:r>
              <a:rPr lang="el-GR" dirty="0"/>
              <a:t>ΙΙ   (μόνο στους αιμοδότες)</a:t>
            </a:r>
          </a:p>
          <a:p>
            <a:r>
              <a:rPr lang="el-GR" dirty="0"/>
              <a:t>Γενική αίματος (μόνο στους αιμοδότες και </a:t>
            </a:r>
            <a:r>
              <a:rPr lang="el-GR" dirty="0" err="1"/>
              <a:t>αιμοπεταλιοδότες</a:t>
            </a:r>
            <a:r>
              <a:rPr lang="el-GR" dirty="0"/>
              <a:t>)</a:t>
            </a:r>
          </a:p>
        </p:txBody>
      </p:sp>
    </p:spTree>
    <p:extLst>
      <p:ext uri="{BB962C8B-B14F-4D97-AF65-F5344CB8AC3E}">
        <p14:creationId xmlns:p14="http://schemas.microsoft.com/office/powerpoint/2010/main" val="33899995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A925A2-295D-5DA9-F1E7-5858ECEE39CE}"/>
              </a:ext>
            </a:extLst>
          </p:cNvPr>
          <p:cNvSpPr>
            <a:spLocks noGrp="1"/>
          </p:cNvSpPr>
          <p:nvPr>
            <p:ph type="title"/>
          </p:nvPr>
        </p:nvSpPr>
        <p:spPr/>
        <p:txBody>
          <a:bodyPr/>
          <a:lstStyle/>
          <a:p>
            <a:r>
              <a:rPr lang="el-GR" dirty="0"/>
              <a:t>Γενική αίματος (μόνο στους αιμοδότες και </a:t>
            </a:r>
            <a:r>
              <a:rPr lang="el-GR" dirty="0" err="1"/>
              <a:t>αιμοπεταλιοδότες</a:t>
            </a:r>
            <a:r>
              <a:rPr lang="el-GR" dirty="0"/>
              <a:t>)</a:t>
            </a:r>
          </a:p>
        </p:txBody>
      </p:sp>
      <p:sp>
        <p:nvSpPr>
          <p:cNvPr id="3" name="Θέση περιεχομένου 2">
            <a:extLst>
              <a:ext uri="{FF2B5EF4-FFF2-40B4-BE49-F238E27FC236}">
                <a16:creationId xmlns:a16="http://schemas.microsoft.com/office/drawing/2014/main" id="{93E2127A-371D-9365-1E5A-5BD967E799BC}"/>
              </a:ext>
            </a:extLst>
          </p:cNvPr>
          <p:cNvSpPr>
            <a:spLocks noGrp="1"/>
          </p:cNvSpPr>
          <p:nvPr>
            <p:ph idx="1"/>
          </p:nvPr>
        </p:nvSpPr>
        <p:spPr/>
        <p:txBody>
          <a:bodyPr/>
          <a:lstStyle/>
          <a:p>
            <a:r>
              <a:rPr lang="el-GR" dirty="0"/>
              <a:t>Τι είναι η γενική αίματος;</a:t>
            </a:r>
          </a:p>
          <a:p>
            <a:pPr marL="0" indent="0">
              <a:buNone/>
            </a:pPr>
            <a:r>
              <a:rPr lang="el-GR" dirty="0"/>
              <a:t>Η γενική αίματος είναι μια σειρά επιμέρους εξετάσεων που ελέγχουν ποσοτικά και μορφολογικά τα έμμορφα στοιχεία του αίματος. Πρόκειται για μια πολύ σημαντική εξέταση που παρέχει χρήσιμες διαγνωστικές πληροφορίες για τη συνολική κατάσταση της υγείας του εξεταζόμενου.</a:t>
            </a:r>
          </a:p>
          <a:p>
            <a:pPr marL="0" indent="0">
              <a:buNone/>
            </a:pPr>
            <a:endParaRPr lang="el-GR" dirty="0"/>
          </a:p>
        </p:txBody>
      </p:sp>
    </p:spTree>
    <p:extLst>
      <p:ext uri="{BB962C8B-B14F-4D97-AF65-F5344CB8AC3E}">
        <p14:creationId xmlns:p14="http://schemas.microsoft.com/office/powerpoint/2010/main" val="12636248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178B81-ADC7-1BFB-05E3-DDFBBB5361EC}"/>
              </a:ext>
            </a:extLst>
          </p:cNvPr>
          <p:cNvSpPr>
            <a:spLocks noGrp="1"/>
          </p:cNvSpPr>
          <p:nvPr>
            <p:ph type="title"/>
          </p:nvPr>
        </p:nvSpPr>
        <p:spPr/>
        <p:txBody>
          <a:bodyPr/>
          <a:lstStyle/>
          <a:p>
            <a:pPr algn="ctr"/>
            <a:r>
              <a:rPr lang="el-GR" dirty="0"/>
              <a:t>Τι είναι τα αιμοπετάλια;</a:t>
            </a:r>
          </a:p>
        </p:txBody>
      </p:sp>
      <p:sp>
        <p:nvSpPr>
          <p:cNvPr id="3" name="Θέση περιεχομένου 2">
            <a:extLst>
              <a:ext uri="{FF2B5EF4-FFF2-40B4-BE49-F238E27FC236}">
                <a16:creationId xmlns:a16="http://schemas.microsoft.com/office/drawing/2014/main" id="{36D92E7D-FA56-0A38-95F8-3FB603CF4FFB}"/>
              </a:ext>
            </a:extLst>
          </p:cNvPr>
          <p:cNvSpPr>
            <a:spLocks noGrp="1"/>
          </p:cNvSpPr>
          <p:nvPr>
            <p:ph idx="1"/>
          </p:nvPr>
        </p:nvSpPr>
        <p:spPr/>
        <p:txBody>
          <a:bodyPr/>
          <a:lstStyle/>
          <a:p>
            <a:r>
              <a:rPr lang="el-GR" dirty="0"/>
              <a:t>Το αίμα αποτελείται από τα ερυθρά και τα λευκά αιμοσφαίρια, τα αιμοπετάλια και το πλάσμα, καθένα από τα οποία έχει συγκεκριμένες σημαντικές λειτουργίες. Τα αιμοπετάλια είναι μικρά κύτταρα, τα οποία συμμετέχουν ενεργά στη διαδικασία πήξης του αίματος. Συνεπώς, έλλειψη τους ή μειωμένη δραστικότητά τους, μπορεί να οδηγήσει σε ακατάσχετες αιμορραγίες.</a:t>
            </a:r>
          </a:p>
        </p:txBody>
      </p:sp>
    </p:spTree>
    <p:extLst>
      <p:ext uri="{BB962C8B-B14F-4D97-AF65-F5344CB8AC3E}">
        <p14:creationId xmlns:p14="http://schemas.microsoft.com/office/powerpoint/2010/main" val="531825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F848F1-8528-54B2-EFE3-4DCF140E4DCB}"/>
              </a:ext>
            </a:extLst>
          </p:cNvPr>
          <p:cNvSpPr>
            <a:spLocks noGrp="1"/>
          </p:cNvSpPr>
          <p:nvPr>
            <p:ph type="title"/>
          </p:nvPr>
        </p:nvSpPr>
        <p:spPr/>
        <p:txBody>
          <a:bodyPr/>
          <a:lstStyle/>
          <a:p>
            <a:pPr algn="ctr"/>
            <a:r>
              <a:rPr lang="el-GR" dirty="0"/>
              <a:t>Γιατί χρειάζονται τα αιμοπετάλια;</a:t>
            </a:r>
          </a:p>
        </p:txBody>
      </p:sp>
      <p:sp>
        <p:nvSpPr>
          <p:cNvPr id="3" name="Θέση περιεχομένου 2">
            <a:extLst>
              <a:ext uri="{FF2B5EF4-FFF2-40B4-BE49-F238E27FC236}">
                <a16:creationId xmlns:a16="http://schemas.microsoft.com/office/drawing/2014/main" id="{06E98204-4CEC-0F02-30B2-9DC22E8CF621}"/>
              </a:ext>
            </a:extLst>
          </p:cNvPr>
          <p:cNvSpPr>
            <a:spLocks noGrp="1"/>
          </p:cNvSpPr>
          <p:nvPr>
            <p:ph idx="1"/>
          </p:nvPr>
        </p:nvSpPr>
        <p:spPr/>
        <p:txBody>
          <a:bodyPr/>
          <a:lstStyle/>
          <a:p>
            <a:r>
              <a:rPr lang="el-GR" dirty="0"/>
              <a:t>Η μετάγγιση αιμοπεταλίων μπορεί να κάνει τη διαφορά μεταξύ ζωής και θανάτου, για ασθενείς με λευχαιμία, </a:t>
            </a:r>
            <a:r>
              <a:rPr lang="el-GR" dirty="0" err="1"/>
              <a:t>θρομβοπενία</a:t>
            </a:r>
            <a:r>
              <a:rPr lang="el-GR" dirty="0"/>
              <a:t>, </a:t>
            </a:r>
            <a:r>
              <a:rPr lang="el-GR" dirty="0" err="1"/>
              <a:t>απλαστική</a:t>
            </a:r>
            <a:r>
              <a:rPr lang="el-GR" dirty="0"/>
              <a:t> αναιμία, για ασθενείς με καρκίνο που υποβάλλονται σε χημειοθεραπεία και ασθενείς υποψήφιους για μεταμόσχευση μυελού των οστών. Οι ασθενείς αυτοί, συχνά έχουν χαμηλά επίπεδα αιμοπεταλίων, έτσι μπορεί να οδηγηθούν σε ξαφνική αιμορραγία. Ακόμη και μια μικρή αιμορραγία μπορεί να είναι επικίνδυνη, ιδιαίτερα αν αυτή συμβεί στον εγκέφαλο. Με τη βελτίωση των θεραπειών και την ανακάλυψη νέων, ακόμη πιο πολλοί ασθενείς θεραπεύονται επιτυχώς από μεταγγίσεις αιμοπεταλίων. Αυτό σημαίνει ότι υπάρχει συνεχώς αυξανόμενη ανάγκη για αιμοπετάλια.</a:t>
            </a:r>
          </a:p>
        </p:txBody>
      </p:sp>
    </p:spTree>
    <p:extLst>
      <p:ext uri="{BB962C8B-B14F-4D97-AF65-F5344CB8AC3E}">
        <p14:creationId xmlns:p14="http://schemas.microsoft.com/office/powerpoint/2010/main" val="19877709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840639-510A-3171-22CA-6F5C44511BCD}"/>
              </a:ext>
            </a:extLst>
          </p:cNvPr>
          <p:cNvSpPr>
            <a:spLocks noGrp="1"/>
          </p:cNvSpPr>
          <p:nvPr>
            <p:ph type="title"/>
          </p:nvPr>
        </p:nvSpPr>
        <p:spPr/>
        <p:txBody>
          <a:bodyPr/>
          <a:lstStyle/>
          <a:p>
            <a:pPr algn="ctr"/>
            <a:r>
              <a:rPr lang="el-GR" dirty="0"/>
              <a:t>Πώς συλλέγονται τα αιμοπετάλια;</a:t>
            </a:r>
          </a:p>
        </p:txBody>
      </p:sp>
      <p:sp>
        <p:nvSpPr>
          <p:cNvPr id="3" name="Θέση περιεχομένου 2">
            <a:extLst>
              <a:ext uri="{FF2B5EF4-FFF2-40B4-BE49-F238E27FC236}">
                <a16:creationId xmlns:a16="http://schemas.microsoft.com/office/drawing/2014/main" id="{645402A0-0A55-6E38-CC42-D115C5F705B0}"/>
              </a:ext>
            </a:extLst>
          </p:cNvPr>
          <p:cNvSpPr>
            <a:spLocks noGrp="1"/>
          </p:cNvSpPr>
          <p:nvPr>
            <p:ph idx="1"/>
          </p:nvPr>
        </p:nvSpPr>
        <p:spPr/>
        <p:txBody>
          <a:bodyPr/>
          <a:lstStyle/>
          <a:p>
            <a:r>
              <a:rPr lang="el-GR" dirty="0"/>
              <a:t>Τα αιμοπετάλια συλλέγονται με δύο τρόπους:</a:t>
            </a:r>
          </a:p>
          <a:p>
            <a:r>
              <a:rPr lang="el-GR" dirty="0"/>
              <a:t>α) με ειδική επεξεργασία ολικού αίματος που προσφέρει ένας εθελοντής με κανονική αιμοδοσία,</a:t>
            </a:r>
          </a:p>
          <a:p>
            <a:r>
              <a:rPr lang="el-GR" dirty="0"/>
              <a:t>β) με τη χρήση ειδικού μηχανήματος </a:t>
            </a:r>
            <a:r>
              <a:rPr lang="el-GR" dirty="0" err="1"/>
              <a:t>αιμοπεταλιοαφαίρεσης</a:t>
            </a:r>
            <a:r>
              <a:rPr lang="el-GR" dirty="0"/>
              <a:t> από εθελοντή δότη.</a:t>
            </a:r>
          </a:p>
          <a:p>
            <a:r>
              <a:rPr lang="el-GR" dirty="0"/>
              <a:t>Τα αιμοπετάλια διατηρούνται μόνο για 5 μέρες, γι’ αυτό η συνεχής προμήθεια και παραγωγή τους, είναι απαραίτητη και σημαντική, για κάλυψη των καθημερινών αναγκών.</a:t>
            </a:r>
          </a:p>
          <a:p>
            <a:pPr marL="0" indent="0">
              <a:buNone/>
            </a:pPr>
            <a:endParaRPr lang="el-GR" dirty="0"/>
          </a:p>
        </p:txBody>
      </p:sp>
    </p:spTree>
    <p:extLst>
      <p:ext uri="{BB962C8B-B14F-4D97-AF65-F5344CB8AC3E}">
        <p14:creationId xmlns:p14="http://schemas.microsoft.com/office/powerpoint/2010/main" val="26134909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FDBA7D-8BC1-1EE9-64FB-E8593BB8935C}"/>
              </a:ext>
            </a:extLst>
          </p:cNvPr>
          <p:cNvSpPr>
            <a:spLocks noGrp="1"/>
          </p:cNvSpPr>
          <p:nvPr>
            <p:ph type="title"/>
          </p:nvPr>
        </p:nvSpPr>
        <p:spPr/>
        <p:txBody>
          <a:bodyPr/>
          <a:lstStyle/>
          <a:p>
            <a:pPr algn="ctr"/>
            <a:r>
              <a:rPr lang="el-GR" dirty="0"/>
              <a:t>Είναι η </a:t>
            </a:r>
            <a:r>
              <a:rPr lang="el-GR" dirty="0" err="1"/>
              <a:t>αιμοπεταλιοαφαίρεση</a:t>
            </a:r>
            <a:r>
              <a:rPr lang="el-GR" dirty="0"/>
              <a:t> ασφαλής;</a:t>
            </a:r>
          </a:p>
        </p:txBody>
      </p:sp>
      <p:sp>
        <p:nvSpPr>
          <p:cNvPr id="3" name="Θέση περιεχομένου 2">
            <a:extLst>
              <a:ext uri="{FF2B5EF4-FFF2-40B4-BE49-F238E27FC236}">
                <a16:creationId xmlns:a16="http://schemas.microsoft.com/office/drawing/2014/main" id="{48966B54-0B8A-1222-7CD0-A44918FF1113}"/>
              </a:ext>
            </a:extLst>
          </p:cNvPr>
          <p:cNvSpPr>
            <a:spLocks noGrp="1"/>
          </p:cNvSpPr>
          <p:nvPr>
            <p:ph idx="1"/>
          </p:nvPr>
        </p:nvSpPr>
        <p:spPr/>
        <p:txBody>
          <a:bodyPr/>
          <a:lstStyle/>
          <a:p>
            <a:r>
              <a:rPr lang="el-GR" dirty="0"/>
              <a:t>Ναι. Όλοι οι υγιείς άνθρωποι μπορούν να δίνουν αιμοπετάλια τακτικά, καθώς ο οργανισμός μας μπορεί να τα αντικαταστήσει σε λίγες ημέρες. Υπάρχει πολύ χαμηλός κίνδυνος ελάττωσης των επιπέδων σιδήρου, αφού τα ερυθρά αιμοσφαίρια επιστρέφονται πίσω στον οργανισμό. Η όλη διαδικασία γίνεται από εκπαιδευμένο προσωπικό στην παρουσία του ιατρού αιμοδοσίας, στο Σταθμό Αιμοδοσίας </a:t>
            </a:r>
            <a:r>
              <a:rPr lang="el-GR" dirty="0" err="1"/>
              <a:t>Έγκωμης</a:t>
            </a:r>
            <a:r>
              <a:rPr lang="el-GR" dirty="0"/>
              <a:t>, μετά από διευθέτηση ραντεβού. Στον υποψήφιο </a:t>
            </a:r>
            <a:r>
              <a:rPr lang="el-GR" dirty="0" err="1"/>
              <a:t>αιμοπεταλιοδότη</a:t>
            </a:r>
            <a:r>
              <a:rPr lang="el-GR" dirty="0"/>
              <a:t> γίνεται καταγραφή των προσωπικών στοιχείων, λήψη ιατρικού ιστορικού, ιατρική εξέταση (</a:t>
            </a:r>
            <a:r>
              <a:rPr lang="el-GR" dirty="0" err="1"/>
              <a:t>προσδιορισµός</a:t>
            </a:r>
            <a:r>
              <a:rPr lang="el-GR" dirty="0"/>
              <a:t> βάρους, έλεγχος αρτηριακής πίεσης) και αιματολογική ανάλυση.</a:t>
            </a:r>
          </a:p>
        </p:txBody>
      </p:sp>
    </p:spTree>
    <p:extLst>
      <p:ext uri="{BB962C8B-B14F-4D97-AF65-F5344CB8AC3E}">
        <p14:creationId xmlns:p14="http://schemas.microsoft.com/office/powerpoint/2010/main" val="21903818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FFED2B-C5A2-7C0F-1BCB-E5C4BE52310E}"/>
              </a:ext>
            </a:extLst>
          </p:cNvPr>
          <p:cNvSpPr>
            <a:spLocks noGrp="1"/>
          </p:cNvSpPr>
          <p:nvPr>
            <p:ph type="title"/>
          </p:nvPr>
        </p:nvSpPr>
        <p:spPr/>
        <p:txBody>
          <a:bodyPr/>
          <a:lstStyle/>
          <a:p>
            <a:pPr algn="ctr"/>
            <a:r>
              <a:rPr lang="el-GR" dirty="0"/>
              <a:t>Για </a:t>
            </a:r>
            <a:r>
              <a:rPr lang="el-GR" dirty="0" err="1"/>
              <a:t>ποιό</a:t>
            </a:r>
            <a:r>
              <a:rPr lang="el-GR" dirty="0"/>
              <a:t> λόγο να γίνω δότης αιμοπεταλίων;</a:t>
            </a:r>
          </a:p>
        </p:txBody>
      </p:sp>
      <p:sp>
        <p:nvSpPr>
          <p:cNvPr id="3" name="Θέση περιεχομένου 2">
            <a:extLst>
              <a:ext uri="{FF2B5EF4-FFF2-40B4-BE49-F238E27FC236}">
                <a16:creationId xmlns:a16="http://schemas.microsoft.com/office/drawing/2014/main" id="{937DC558-B516-97E4-DDBE-57E9D6339736}"/>
              </a:ext>
            </a:extLst>
          </p:cNvPr>
          <p:cNvSpPr>
            <a:spLocks noGrp="1"/>
          </p:cNvSpPr>
          <p:nvPr>
            <p:ph idx="1"/>
          </p:nvPr>
        </p:nvSpPr>
        <p:spPr/>
        <p:txBody>
          <a:bodyPr/>
          <a:lstStyle/>
          <a:p>
            <a:r>
              <a:rPr lang="el-GR" dirty="0"/>
              <a:t>Κάθε φορά που προσφέρουμε αίμα, η υγεία κάποιων συνανθρώπων μας επωφελείται σημαντικά. Η αιμοδοσία είναι μια εθελοντική, αλτρουιστική πράξη, που πραγματικά σώζει ζωές. Αυτό ισχύει, στο μέγιστο δυνατό βαθμό, με την </a:t>
            </a:r>
            <a:r>
              <a:rPr lang="el-GR" dirty="0" err="1"/>
              <a:t>αιμοπεταλιοαφαίρεση</a:t>
            </a:r>
            <a:r>
              <a:rPr lang="el-GR" dirty="0"/>
              <a:t>. Να είσαι βέβαιος ότι, η προσφορά αιμοπεταλίων που θα κάνεις, βοηθά ένα ασθενή με πολύ ειδικά και βαριά προβλήματα υγείας. Προσφέρεις το πολυτιμότερο δώρο, την ίδια τη ζωή.</a:t>
            </a:r>
          </a:p>
          <a:p>
            <a:endParaRPr lang="el-GR" dirty="0"/>
          </a:p>
        </p:txBody>
      </p:sp>
    </p:spTree>
    <p:extLst>
      <p:ext uri="{BB962C8B-B14F-4D97-AF65-F5344CB8AC3E}">
        <p14:creationId xmlns:p14="http://schemas.microsoft.com/office/powerpoint/2010/main" val="28894735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159BF8-05EF-6808-1F0B-90A2EF700909}"/>
              </a:ext>
            </a:extLst>
          </p:cNvPr>
          <p:cNvSpPr>
            <a:spLocks noGrp="1"/>
          </p:cNvSpPr>
          <p:nvPr>
            <p:ph type="title"/>
          </p:nvPr>
        </p:nvSpPr>
        <p:spPr/>
        <p:txBody>
          <a:bodyPr/>
          <a:lstStyle/>
          <a:p>
            <a:pPr algn="ctr"/>
            <a:r>
              <a:rPr lang="el-GR" dirty="0"/>
              <a:t>ΒΙΒΛΙΟΓΡΑΦΙΑ</a:t>
            </a:r>
          </a:p>
        </p:txBody>
      </p:sp>
      <p:sp>
        <p:nvSpPr>
          <p:cNvPr id="3" name="Θέση περιεχομένου 2">
            <a:extLst>
              <a:ext uri="{FF2B5EF4-FFF2-40B4-BE49-F238E27FC236}">
                <a16:creationId xmlns:a16="http://schemas.microsoft.com/office/drawing/2014/main" id="{B68405C4-1E1C-42E6-7297-3FCDC7CDD1F3}"/>
              </a:ext>
            </a:extLst>
          </p:cNvPr>
          <p:cNvSpPr>
            <a:spLocks noGrp="1"/>
          </p:cNvSpPr>
          <p:nvPr>
            <p:ph idx="1"/>
          </p:nvPr>
        </p:nvSpPr>
        <p:spPr/>
        <p:txBody>
          <a:bodyPr>
            <a:noAutofit/>
          </a:bodyPr>
          <a:lstStyle/>
          <a:p>
            <a:r>
              <a:rPr lang="el-GR" sz="900" b="1" dirty="0"/>
              <a:t>Α. Ελληνική</a:t>
            </a:r>
          </a:p>
          <a:p>
            <a:r>
              <a:rPr lang="el-GR" sz="900" b="1" dirty="0"/>
              <a:t>1. </a:t>
            </a:r>
            <a:r>
              <a:rPr lang="en-US" sz="900" b="1" dirty="0"/>
              <a:t>Bain, Bates, Laffan, Lewis. </a:t>
            </a:r>
            <a:r>
              <a:rPr lang="el-GR" sz="900" b="1" dirty="0"/>
              <a:t>Πρακτική Αιματολογία. Λαγός Δημήτριος, 2014.</a:t>
            </a:r>
          </a:p>
          <a:p>
            <a:r>
              <a:rPr lang="el-GR" sz="900" b="1" dirty="0"/>
              <a:t>2. </a:t>
            </a:r>
            <a:r>
              <a:rPr lang="el-GR" sz="900" b="1" dirty="0" err="1"/>
              <a:t>Βαγδατλή</a:t>
            </a:r>
            <a:r>
              <a:rPr lang="el-GR" sz="900" b="1" dirty="0"/>
              <a:t> Ελένη. Εργαστηριακή Αιματολογία. </a:t>
            </a:r>
            <a:r>
              <a:rPr lang="el-GR" sz="900" b="1" dirty="0" err="1"/>
              <a:t>Αλτιντζής</a:t>
            </a:r>
            <a:r>
              <a:rPr lang="el-GR" sz="900" b="1" dirty="0"/>
              <a:t> Α, 2012.</a:t>
            </a:r>
          </a:p>
          <a:p>
            <a:r>
              <a:rPr lang="el-GR" sz="900" b="1" dirty="0"/>
              <a:t>3. Ιωαννίδου-Παπακωνσταντίνου Α. Αιματολογία Ι</a:t>
            </a:r>
            <a:r>
              <a:rPr lang="en-US" sz="900" b="1" dirty="0"/>
              <a:t>I. </a:t>
            </a:r>
            <a:r>
              <a:rPr lang="el-GR" sz="900" b="1" dirty="0"/>
              <a:t>Βήτα Ιατρικές Εκδόσεις ΜΕΠΕ,</a:t>
            </a:r>
          </a:p>
          <a:p>
            <a:r>
              <a:rPr lang="el-GR" sz="900" b="1" dirty="0"/>
              <a:t>2003.</a:t>
            </a:r>
          </a:p>
          <a:p>
            <a:r>
              <a:rPr lang="el-GR" sz="900" b="1" dirty="0"/>
              <a:t>4. Μελέτης Ιωάννης. </a:t>
            </a:r>
            <a:r>
              <a:rPr lang="en-US" sz="900" b="1" dirty="0"/>
              <a:t>Secrets </a:t>
            </a:r>
            <a:r>
              <a:rPr lang="el-GR" sz="900" b="1" dirty="0"/>
              <a:t>Αιματολογίας </a:t>
            </a:r>
            <a:r>
              <a:rPr lang="en-US" sz="900" b="1" dirty="0"/>
              <a:t>o</a:t>
            </a:r>
            <a:r>
              <a:rPr lang="el-GR" sz="900" b="1" dirty="0" err="1"/>
              <a:t>γκολογίας</a:t>
            </a:r>
            <a:r>
              <a:rPr lang="el-GR" sz="900" b="1" dirty="0"/>
              <a:t>. Εκδόσεις ΠΧ Πασχαλίδης, 2002.</a:t>
            </a:r>
          </a:p>
          <a:p>
            <a:r>
              <a:rPr lang="el-GR" sz="900" b="1" dirty="0"/>
              <a:t>5. Πάγκαλης Γεράσιμος. Αιματολογία στην κλινική πράξη. Εκδόσεις </a:t>
            </a:r>
            <a:r>
              <a:rPr lang="en-US" sz="900" b="1" dirty="0"/>
              <a:t>Broken Hill</a:t>
            </a:r>
          </a:p>
          <a:p>
            <a:r>
              <a:rPr lang="en-US" sz="900" b="1" dirty="0"/>
              <a:t>Publishers LTD, 2010.</a:t>
            </a:r>
          </a:p>
          <a:p>
            <a:r>
              <a:rPr lang="en-US" sz="900" b="1" dirty="0"/>
              <a:t>6. </a:t>
            </a:r>
            <a:r>
              <a:rPr lang="el-GR" sz="900" b="1" dirty="0"/>
              <a:t>Πάγκαλης Γεράσιμος. Άτλας κλινικής αιματολογίας. Εκδόσεις </a:t>
            </a:r>
            <a:r>
              <a:rPr lang="el-GR" sz="900" b="1" dirty="0" err="1"/>
              <a:t>Παρισιάνου</a:t>
            </a:r>
            <a:r>
              <a:rPr lang="el-GR" sz="900" b="1" dirty="0"/>
              <a:t> ΑΕ, 2007.</a:t>
            </a:r>
          </a:p>
          <a:p>
            <a:r>
              <a:rPr lang="el-GR" sz="900" b="1" dirty="0"/>
              <a:t>7. Πάγκαλης Γεράσιμος. Έγχρωμος </a:t>
            </a:r>
            <a:r>
              <a:rPr lang="el-GR" sz="900" b="1" dirty="0" err="1"/>
              <a:t>άτλας</a:t>
            </a:r>
            <a:r>
              <a:rPr lang="el-GR" sz="900" b="1" dirty="0"/>
              <a:t> κλινικής αιματολογίας. Εκδόσεις ΠΧ</a:t>
            </a:r>
          </a:p>
          <a:p>
            <a:r>
              <a:rPr lang="el-GR" sz="900" b="1" dirty="0"/>
              <a:t>Πασχαλίδης, 2005.</a:t>
            </a:r>
          </a:p>
          <a:p>
            <a:r>
              <a:rPr lang="el-GR" sz="900" b="1" dirty="0"/>
              <a:t>Β. Ξενόγλωσση</a:t>
            </a:r>
          </a:p>
          <a:p>
            <a:r>
              <a:rPr lang="el-GR" sz="900" b="1" dirty="0"/>
              <a:t> </a:t>
            </a:r>
            <a:r>
              <a:rPr lang="en-US" sz="900" b="1" dirty="0"/>
              <a:t>Marshall A. Lichtman, Thomas J. Kipps, Uri </a:t>
            </a:r>
            <a:r>
              <a:rPr lang="en-US" sz="900" b="1" dirty="0" err="1"/>
              <a:t>Seligsohn</a:t>
            </a:r>
            <a:r>
              <a:rPr lang="en-US" sz="900" b="1" dirty="0"/>
              <a:t>, Kenneth </a:t>
            </a:r>
            <a:r>
              <a:rPr lang="en-US" sz="900" b="1" dirty="0" err="1"/>
              <a:t>Kaushansky</a:t>
            </a:r>
            <a:r>
              <a:rPr lang="en-US" sz="900" b="1" dirty="0"/>
              <a:t>,</a:t>
            </a:r>
          </a:p>
          <a:p>
            <a:r>
              <a:rPr lang="en-US" sz="900" b="1" dirty="0"/>
              <a:t>Josef T. Prchal. Williams Hematology, 8e The McGraw-Hill Companies, Inc,</a:t>
            </a:r>
          </a:p>
          <a:p>
            <a:r>
              <a:rPr lang="en-US" sz="900" b="1" dirty="0"/>
              <a:t>2010.</a:t>
            </a:r>
          </a:p>
          <a:p>
            <a:r>
              <a:rPr lang="en-US" sz="900" b="1" dirty="0"/>
              <a:t> Ronald Hoffman MD, Edward J. Benz Jr. MD. Hematology: Basic Principles and</a:t>
            </a:r>
          </a:p>
          <a:p>
            <a:r>
              <a:rPr lang="en-US" sz="900" b="1" dirty="0"/>
              <a:t>Practice, Expert Consult Premium Edition - Enhanced Online Features and</a:t>
            </a:r>
          </a:p>
          <a:p>
            <a:r>
              <a:rPr lang="en-US" sz="900" b="1" dirty="0"/>
              <a:t>Print, 6e, 2012.</a:t>
            </a:r>
            <a:endParaRPr lang="el-GR" sz="900" b="1" dirty="0"/>
          </a:p>
        </p:txBody>
      </p:sp>
    </p:spTree>
    <p:extLst>
      <p:ext uri="{BB962C8B-B14F-4D97-AF65-F5344CB8AC3E}">
        <p14:creationId xmlns:p14="http://schemas.microsoft.com/office/powerpoint/2010/main" val="21527726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3C6617-BE35-D337-A8F0-B1697C2E0F89}"/>
              </a:ext>
            </a:extLst>
          </p:cNvPr>
          <p:cNvSpPr>
            <a:spLocks noGrp="1"/>
          </p:cNvSpPr>
          <p:nvPr>
            <p:ph type="title"/>
          </p:nvPr>
        </p:nvSpPr>
        <p:spPr/>
        <p:txBody>
          <a:bodyPr/>
          <a:lstStyle/>
          <a:p>
            <a:pPr algn="ctr"/>
            <a:r>
              <a:rPr lang="el-GR" dirty="0"/>
              <a:t>ΣΥΜΠΕΡΑΣΜΑ</a:t>
            </a:r>
          </a:p>
        </p:txBody>
      </p:sp>
      <p:sp>
        <p:nvSpPr>
          <p:cNvPr id="3" name="Θέση περιεχομένου 2">
            <a:extLst>
              <a:ext uri="{FF2B5EF4-FFF2-40B4-BE49-F238E27FC236}">
                <a16:creationId xmlns:a16="http://schemas.microsoft.com/office/drawing/2014/main" id="{636399CA-89A8-18C1-3A8B-0A37E04DA6DA}"/>
              </a:ext>
            </a:extLst>
          </p:cNvPr>
          <p:cNvSpPr>
            <a:spLocks noGrp="1"/>
          </p:cNvSpPr>
          <p:nvPr>
            <p:ph idx="1"/>
          </p:nvPr>
        </p:nvSpPr>
        <p:spPr/>
        <p:txBody>
          <a:bodyPr>
            <a:normAutofit/>
          </a:bodyPr>
          <a:lstStyle/>
          <a:p>
            <a:r>
              <a:rPr lang="el-GR" sz="6600" dirty="0">
                <a:solidFill>
                  <a:srgbClr val="C00000"/>
                </a:solidFill>
              </a:rPr>
              <a:t>ΔΙΝΕΙΣ ΑΙΜΑ ΣΩΖΕΙΣ ΖΩΗ!!!!!</a:t>
            </a:r>
          </a:p>
        </p:txBody>
      </p:sp>
    </p:spTree>
    <p:extLst>
      <p:ext uri="{BB962C8B-B14F-4D97-AF65-F5344CB8AC3E}">
        <p14:creationId xmlns:p14="http://schemas.microsoft.com/office/powerpoint/2010/main" val="35853731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8D4A83-ADED-E827-36AE-C03ACC0B2222}"/>
              </a:ext>
            </a:extLst>
          </p:cNvPr>
          <p:cNvSpPr>
            <a:spLocks noGrp="1"/>
          </p:cNvSpPr>
          <p:nvPr>
            <p:ph type="title"/>
          </p:nvPr>
        </p:nvSpPr>
        <p:spPr/>
        <p:txBody>
          <a:bodyPr/>
          <a:lstStyle/>
          <a:p>
            <a:pPr algn="ctr"/>
            <a:r>
              <a:rPr lang="el-GR" dirty="0"/>
              <a:t>ΕΥΧΑΡΙΣΤΙΕΣ</a:t>
            </a:r>
          </a:p>
        </p:txBody>
      </p:sp>
      <p:sp>
        <p:nvSpPr>
          <p:cNvPr id="3" name="Θέση περιεχομένου 2">
            <a:extLst>
              <a:ext uri="{FF2B5EF4-FFF2-40B4-BE49-F238E27FC236}">
                <a16:creationId xmlns:a16="http://schemas.microsoft.com/office/drawing/2014/main" id="{158942F5-71E5-0689-9D0E-DAD2BD5A07A9}"/>
              </a:ext>
            </a:extLst>
          </p:cNvPr>
          <p:cNvSpPr>
            <a:spLocks noGrp="1"/>
          </p:cNvSpPr>
          <p:nvPr>
            <p:ph idx="1"/>
          </p:nvPr>
        </p:nvSpPr>
        <p:spPr/>
        <p:txBody>
          <a:bodyPr>
            <a:normAutofit/>
          </a:bodyPr>
          <a:lstStyle/>
          <a:p>
            <a:pPr marL="0" indent="0" algn="ctr">
              <a:buNone/>
            </a:pPr>
            <a:r>
              <a:rPr lang="el-GR" sz="4400" dirty="0">
                <a:solidFill>
                  <a:srgbClr val="FF0000"/>
                </a:solidFill>
              </a:rPr>
              <a:t>ΣΑΣ ΕΥΧΑΡΙΣΤΩ ΓΙΑ ΤΗΝ ΠΡΟΣΟΧΗ ΣΑΣ!!!!!!</a:t>
            </a:r>
          </a:p>
        </p:txBody>
      </p:sp>
    </p:spTree>
    <p:extLst>
      <p:ext uri="{BB962C8B-B14F-4D97-AF65-F5344CB8AC3E}">
        <p14:creationId xmlns:p14="http://schemas.microsoft.com/office/powerpoint/2010/main" val="2143268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5DDE53-DEC9-9D28-4FBC-7E7C37C1476F}"/>
              </a:ext>
            </a:extLst>
          </p:cNvPr>
          <p:cNvSpPr>
            <a:spLocks noGrp="1"/>
          </p:cNvSpPr>
          <p:nvPr>
            <p:ph type="title"/>
          </p:nvPr>
        </p:nvSpPr>
        <p:spPr/>
        <p:txBody>
          <a:bodyPr/>
          <a:lstStyle/>
          <a:p>
            <a:r>
              <a:rPr lang="el-GR" dirty="0"/>
              <a:t>Ομάδες Αίματος-Φαινότυπος- </a:t>
            </a:r>
            <a:r>
              <a:rPr lang="en-US" dirty="0"/>
              <a:t>Rhesus</a:t>
            </a:r>
            <a:endParaRPr lang="el-GR" dirty="0"/>
          </a:p>
        </p:txBody>
      </p:sp>
      <p:sp>
        <p:nvSpPr>
          <p:cNvPr id="3" name="Θέση περιεχομένου 2">
            <a:extLst>
              <a:ext uri="{FF2B5EF4-FFF2-40B4-BE49-F238E27FC236}">
                <a16:creationId xmlns:a16="http://schemas.microsoft.com/office/drawing/2014/main" id="{39765AF9-3CB3-9F22-596C-0EFA8A091419}"/>
              </a:ext>
            </a:extLst>
          </p:cNvPr>
          <p:cNvSpPr>
            <a:spLocks noGrp="1"/>
          </p:cNvSpPr>
          <p:nvPr>
            <p:ph idx="1"/>
          </p:nvPr>
        </p:nvSpPr>
        <p:spPr/>
        <p:txBody>
          <a:bodyPr/>
          <a:lstStyle/>
          <a:p>
            <a:r>
              <a:rPr lang="el-GR" dirty="0"/>
              <a:t>Οι τέσσερις πιο κοινοί φαινότυποι είναι: Α, Β, ΑΒ και Ο, που αναφέρονται στο είδος του αντιγόνου που υπάρχει στην επιφάνεια των ερυθρών αιμοσφαιρίων. Ο τύπος ή ομάδα </a:t>
            </a:r>
            <a:r>
              <a:rPr lang="el-GR" dirty="0" err="1"/>
              <a:t>Rhesus</a:t>
            </a:r>
            <a:r>
              <a:rPr lang="el-GR" dirty="0"/>
              <a:t> (</a:t>
            </a:r>
            <a:r>
              <a:rPr lang="el-GR" dirty="0" err="1"/>
              <a:t>Rh</a:t>
            </a:r>
            <a:r>
              <a:rPr lang="el-GR" dirty="0"/>
              <a:t>) αναφέρεται στο κατά πόσο το αντιγόνο </a:t>
            </a:r>
            <a:r>
              <a:rPr lang="el-GR" dirty="0" err="1"/>
              <a:t>Rh</a:t>
            </a:r>
            <a:r>
              <a:rPr lang="el-GR" dirty="0"/>
              <a:t> υπάρχει (</a:t>
            </a:r>
            <a:r>
              <a:rPr lang="el-GR" dirty="0" err="1"/>
              <a:t>Rh</a:t>
            </a:r>
            <a:r>
              <a:rPr lang="el-GR" dirty="0"/>
              <a:t> θετικό) ή δεν υπάρχει (</a:t>
            </a:r>
            <a:r>
              <a:rPr lang="el-GR" dirty="0" err="1"/>
              <a:t>Rh</a:t>
            </a:r>
            <a:r>
              <a:rPr lang="el-GR" dirty="0"/>
              <a:t> αρνητικό) στην επιφάνεια των ερυθρών αιμοσφαιρίων ενός ατόμου.</a:t>
            </a:r>
          </a:p>
        </p:txBody>
      </p:sp>
    </p:spTree>
    <p:extLst>
      <p:ext uri="{BB962C8B-B14F-4D97-AF65-F5344CB8AC3E}">
        <p14:creationId xmlns:p14="http://schemas.microsoft.com/office/powerpoint/2010/main" val="2234386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2203E5-3F02-58F6-F9A6-3F074CC9AF4A}"/>
              </a:ext>
            </a:extLst>
          </p:cNvPr>
          <p:cNvSpPr>
            <a:spLocks noGrp="1"/>
          </p:cNvSpPr>
          <p:nvPr>
            <p:ph type="title"/>
          </p:nvPr>
        </p:nvSpPr>
        <p:spPr/>
        <p:txBody>
          <a:bodyPr/>
          <a:lstStyle/>
          <a:p>
            <a:pPr algn="ctr"/>
            <a:r>
              <a:rPr lang="el-GR" dirty="0" err="1"/>
              <a:t>Ερυθροκυτταρικά</a:t>
            </a:r>
            <a:r>
              <a:rPr lang="el-GR" dirty="0"/>
              <a:t> Αντιγόνα</a:t>
            </a:r>
          </a:p>
        </p:txBody>
      </p:sp>
      <p:sp>
        <p:nvSpPr>
          <p:cNvPr id="3" name="Θέση περιεχομένου 2">
            <a:extLst>
              <a:ext uri="{FF2B5EF4-FFF2-40B4-BE49-F238E27FC236}">
                <a16:creationId xmlns:a16="http://schemas.microsoft.com/office/drawing/2014/main" id="{BFA1D12A-B3B0-103E-8A48-2A74080A2AA6}"/>
              </a:ext>
            </a:extLst>
          </p:cNvPr>
          <p:cNvSpPr>
            <a:spLocks noGrp="1"/>
          </p:cNvSpPr>
          <p:nvPr>
            <p:ph idx="1"/>
          </p:nvPr>
        </p:nvSpPr>
        <p:spPr/>
        <p:txBody>
          <a:bodyPr/>
          <a:lstStyle/>
          <a:p>
            <a:r>
              <a:rPr lang="el-GR" dirty="0"/>
              <a:t>Το τμήμα της </a:t>
            </a:r>
            <a:r>
              <a:rPr lang="el-GR" dirty="0" err="1"/>
              <a:t>διαμεμβρανιακής</a:t>
            </a:r>
            <a:r>
              <a:rPr lang="el-GR" dirty="0"/>
              <a:t> </a:t>
            </a:r>
            <a:r>
              <a:rPr lang="el-GR" dirty="0" err="1"/>
              <a:t>πρωτεϊνης</a:t>
            </a:r>
            <a:r>
              <a:rPr lang="el-GR" dirty="0"/>
              <a:t> που εξέχει από την μεμβράνη προσδίδει τις </a:t>
            </a:r>
            <a:r>
              <a:rPr lang="el-GR" dirty="0" err="1"/>
              <a:t>αντιγονικές</a:t>
            </a:r>
            <a:r>
              <a:rPr lang="el-GR" dirty="0"/>
              <a:t> ιδιότητες.</a:t>
            </a:r>
          </a:p>
          <a:p>
            <a:r>
              <a:rPr lang="el-GR" dirty="0"/>
              <a:t>Το ερυθρό αιμοσφαίριο, στο στάδιο της </a:t>
            </a:r>
            <a:r>
              <a:rPr lang="el-GR" dirty="0" err="1"/>
              <a:t>ερυθροβλάστης</a:t>
            </a:r>
            <a:r>
              <a:rPr lang="el-GR" dirty="0"/>
              <a:t>, έχει πολύ μεγάλο αριθμό αντιγόνων. Με την ωρίμανση, ο αριθμός μειώνεται, αλλά </a:t>
            </a:r>
            <a:r>
              <a:rPr lang="el-GR" dirty="0" err="1"/>
              <a:t>παραμένου</a:t>
            </a:r>
            <a:r>
              <a:rPr lang="el-GR" dirty="0"/>
              <a:t> αρκετά.</a:t>
            </a:r>
          </a:p>
          <a:p>
            <a:r>
              <a:rPr lang="el-GR" dirty="0"/>
              <a:t>Υπάρχουν τουλάχιστον 25 συστήματα αντιγόνων, που καθορίζουν τις ομάδες αίματος</a:t>
            </a:r>
          </a:p>
        </p:txBody>
      </p:sp>
    </p:spTree>
    <p:extLst>
      <p:ext uri="{BB962C8B-B14F-4D97-AF65-F5344CB8AC3E}">
        <p14:creationId xmlns:p14="http://schemas.microsoft.com/office/powerpoint/2010/main" val="3777316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E6DA0E-C986-E8D4-99C8-215C1CFBF3BB}"/>
              </a:ext>
            </a:extLst>
          </p:cNvPr>
          <p:cNvSpPr>
            <a:spLocks noGrp="1"/>
          </p:cNvSpPr>
          <p:nvPr>
            <p:ph type="title"/>
          </p:nvPr>
        </p:nvSpPr>
        <p:spPr/>
        <p:txBody>
          <a:bodyPr/>
          <a:lstStyle/>
          <a:p>
            <a:pPr algn="ctr"/>
            <a:r>
              <a:rPr lang="el-GR" dirty="0"/>
              <a:t>Έμμεση </a:t>
            </a:r>
            <a:r>
              <a:rPr lang="en-US" dirty="0"/>
              <a:t>Coombs</a:t>
            </a:r>
            <a:endParaRPr lang="el-GR" dirty="0"/>
          </a:p>
        </p:txBody>
      </p:sp>
      <p:sp>
        <p:nvSpPr>
          <p:cNvPr id="3" name="Θέση περιεχομένου 2">
            <a:extLst>
              <a:ext uri="{FF2B5EF4-FFF2-40B4-BE49-F238E27FC236}">
                <a16:creationId xmlns:a16="http://schemas.microsoft.com/office/drawing/2014/main" id="{AE0842C0-E958-6680-E651-D8F2F5B69F05}"/>
              </a:ext>
            </a:extLst>
          </p:cNvPr>
          <p:cNvSpPr>
            <a:spLocks noGrp="1"/>
          </p:cNvSpPr>
          <p:nvPr>
            <p:ph idx="1"/>
          </p:nvPr>
        </p:nvSpPr>
        <p:spPr/>
        <p:txBody>
          <a:bodyPr/>
          <a:lstStyle/>
          <a:p>
            <a:r>
              <a:rPr lang="el-GR" dirty="0"/>
              <a:t>Η έμμεση αντίδραση </a:t>
            </a:r>
            <a:r>
              <a:rPr lang="el-GR" dirty="0" err="1"/>
              <a:t>Coombs</a:t>
            </a:r>
            <a:r>
              <a:rPr lang="el-GR" dirty="0"/>
              <a:t> (έμμεση </a:t>
            </a:r>
            <a:r>
              <a:rPr lang="el-GR" dirty="0" err="1"/>
              <a:t>Coombs</a:t>
            </a:r>
            <a:r>
              <a:rPr lang="el-GR" dirty="0"/>
              <a:t>) χρησιμοποιείται για την ανίχνευση παθολογικών </a:t>
            </a:r>
            <a:r>
              <a:rPr lang="el-GR" dirty="0" err="1"/>
              <a:t>κυκλοφορούντων</a:t>
            </a:r>
            <a:r>
              <a:rPr lang="el-GR" dirty="0"/>
              <a:t> αντισωμάτων στο ορό του ασθενούς, που μπορεί να αντιδράσουν έναντι των μεταγγιζόμενων ερυθρών αιμοσφαιρίων. Αυτά τα αντισώματα είναι διαφορετικά από αυτά που κατευθύνονται έναντι των ομάδων αίματος Α, Β και Ο.</a:t>
            </a:r>
          </a:p>
        </p:txBody>
      </p:sp>
    </p:spTree>
    <p:extLst>
      <p:ext uri="{BB962C8B-B14F-4D97-AF65-F5344CB8AC3E}">
        <p14:creationId xmlns:p14="http://schemas.microsoft.com/office/powerpoint/2010/main" val="2513672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FC6841-A0C4-90BD-785B-88B5ADA9CAC5}"/>
              </a:ext>
            </a:extLst>
          </p:cNvPr>
          <p:cNvSpPr>
            <a:spLocks noGrp="1"/>
          </p:cNvSpPr>
          <p:nvPr>
            <p:ph type="title"/>
          </p:nvPr>
        </p:nvSpPr>
        <p:spPr/>
        <p:txBody>
          <a:bodyPr/>
          <a:lstStyle/>
          <a:p>
            <a:pPr algn="ctr"/>
            <a:r>
              <a:rPr lang="el-GR" dirty="0"/>
              <a:t>Άμεση </a:t>
            </a:r>
            <a:r>
              <a:rPr lang="en-US" dirty="0"/>
              <a:t>Coombs</a:t>
            </a:r>
            <a:endParaRPr lang="el-GR" dirty="0"/>
          </a:p>
        </p:txBody>
      </p:sp>
      <p:sp>
        <p:nvSpPr>
          <p:cNvPr id="3" name="Θέση περιεχομένου 2">
            <a:extLst>
              <a:ext uri="{FF2B5EF4-FFF2-40B4-BE49-F238E27FC236}">
                <a16:creationId xmlns:a16="http://schemas.microsoft.com/office/drawing/2014/main" id="{0DB216EB-E701-2906-15E8-B549A340A1C3}"/>
              </a:ext>
            </a:extLst>
          </p:cNvPr>
          <p:cNvSpPr>
            <a:spLocks noGrp="1"/>
          </p:cNvSpPr>
          <p:nvPr>
            <p:ph idx="1"/>
          </p:nvPr>
        </p:nvSpPr>
        <p:spPr/>
        <p:txBody>
          <a:bodyPr>
            <a:normAutofit lnSpcReduction="10000"/>
          </a:bodyPr>
          <a:lstStyle/>
          <a:p>
            <a:r>
              <a:rPr lang="el-GR" dirty="0"/>
              <a:t>Η άμεση αντίδραση </a:t>
            </a:r>
            <a:r>
              <a:rPr lang="el-GR" dirty="0" err="1"/>
              <a:t>Coombs</a:t>
            </a:r>
            <a:r>
              <a:rPr lang="el-GR" dirty="0"/>
              <a:t> (άμεση </a:t>
            </a:r>
            <a:r>
              <a:rPr lang="el-GR" dirty="0" err="1"/>
              <a:t>Coombs</a:t>
            </a:r>
            <a:r>
              <a:rPr lang="el-GR" dirty="0"/>
              <a:t>) χρησιμοποιείται για τον έλεγχο του αίματος πριν από την μετάγγιση. Επιπλέον, μπορεί να χρησιμοποιηθεί για την ανίχνευση περιπτώσεων ευαισθητοποίησης των ερυθρών αιμοσφαιρίων μετά από τη λήψη ορισμένων φαρμάκων ή μετά από μεταγγίσεις. </a:t>
            </a:r>
          </a:p>
          <a:p>
            <a:endParaRPr lang="el-GR" dirty="0"/>
          </a:p>
          <a:p>
            <a:r>
              <a:rPr lang="el-GR" dirty="0"/>
              <a:t>Σε περιπτώσεις υποψίας εμβρυικής </a:t>
            </a:r>
            <a:r>
              <a:rPr lang="el-GR" dirty="0" err="1"/>
              <a:t>ερυθροβλάστωσης</a:t>
            </a:r>
            <a:r>
              <a:rPr lang="el-GR" dirty="0"/>
              <a:t> (το ανοσοποιητικό σύστημα της μητέρας επιτίθεται στο αίμα του εμβρύου κατά τον τοκετό), η εξέταση χρησιμοποιείται για να προσδιορίσουμε την παρουσία αντισωμάτων στα ερυθρά αιμοσφαίρια του νεογέννητου.</a:t>
            </a:r>
          </a:p>
        </p:txBody>
      </p:sp>
    </p:spTree>
    <p:extLst>
      <p:ext uri="{BB962C8B-B14F-4D97-AF65-F5344CB8AC3E}">
        <p14:creationId xmlns:p14="http://schemas.microsoft.com/office/powerpoint/2010/main" val="4275859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299130-CE43-4271-A323-34AC60656A33}"/>
              </a:ext>
            </a:extLst>
          </p:cNvPr>
          <p:cNvSpPr>
            <a:spLocks noGrp="1"/>
          </p:cNvSpPr>
          <p:nvPr>
            <p:ph type="title"/>
          </p:nvPr>
        </p:nvSpPr>
        <p:spPr/>
        <p:txBody>
          <a:bodyPr/>
          <a:lstStyle/>
          <a:p>
            <a:pPr algn="ctr"/>
            <a:r>
              <a:rPr lang="el-GR" dirty="0" err="1"/>
              <a:t>Ψυχροσυγκολλητίνες</a:t>
            </a:r>
            <a:endParaRPr lang="el-GR" dirty="0"/>
          </a:p>
        </p:txBody>
      </p:sp>
      <p:sp>
        <p:nvSpPr>
          <p:cNvPr id="3" name="Θέση περιεχομένου 2">
            <a:extLst>
              <a:ext uri="{FF2B5EF4-FFF2-40B4-BE49-F238E27FC236}">
                <a16:creationId xmlns:a16="http://schemas.microsoft.com/office/drawing/2014/main" id="{44299090-BD1F-465D-F350-08D0AAE44428}"/>
              </a:ext>
            </a:extLst>
          </p:cNvPr>
          <p:cNvSpPr>
            <a:spLocks noGrp="1"/>
          </p:cNvSpPr>
          <p:nvPr>
            <p:ph idx="1"/>
          </p:nvPr>
        </p:nvSpPr>
        <p:spPr/>
        <p:txBody>
          <a:bodyPr>
            <a:normAutofit lnSpcReduction="10000"/>
          </a:bodyPr>
          <a:lstStyle/>
          <a:p>
            <a:r>
              <a:rPr lang="el-GR" dirty="0"/>
              <a:t>Ο προσδιορισμός των </a:t>
            </a:r>
            <a:r>
              <a:rPr lang="el-GR" dirty="0" err="1"/>
              <a:t>ψυχροσυγκολλητινών</a:t>
            </a:r>
            <a:r>
              <a:rPr lang="el-GR" dirty="0"/>
              <a:t> στον ορό, χρησιμοποιείται ως συμπληρωματική εξέταση για τη διάγνωση της άτυπης πνευμονίας από </a:t>
            </a:r>
            <a:r>
              <a:rPr lang="el-GR" dirty="0" err="1"/>
              <a:t>Μυκόπλασμα</a:t>
            </a:r>
            <a:r>
              <a:rPr lang="el-GR" dirty="0"/>
              <a:t> καθώς και στη διερεύνηση ορισμένων αιμολυτικών αναιμιών.</a:t>
            </a:r>
          </a:p>
          <a:p>
            <a:r>
              <a:rPr lang="el-GR" dirty="0"/>
              <a:t> Η νόσος των </a:t>
            </a:r>
            <a:r>
              <a:rPr lang="el-GR" dirty="0" err="1"/>
              <a:t>ψυχροσυγκολλητινών</a:t>
            </a:r>
            <a:r>
              <a:rPr lang="el-GR" dirty="0"/>
              <a:t> (ΝΨΣ) (</a:t>
            </a:r>
            <a:r>
              <a:rPr lang="en-US" dirty="0"/>
              <a:t>cold agglutinin disease-CAD) </a:t>
            </a:r>
            <a:r>
              <a:rPr lang="el-GR" dirty="0"/>
              <a:t>είναι μια </a:t>
            </a:r>
            <a:r>
              <a:rPr lang="el-GR" dirty="0" err="1"/>
              <a:t>κλωνική</a:t>
            </a:r>
            <a:r>
              <a:rPr lang="el-GR" dirty="0"/>
              <a:t> (των </a:t>
            </a:r>
            <a:r>
              <a:rPr lang="el-GR" dirty="0" err="1"/>
              <a:t>Βκυττάρων</a:t>
            </a:r>
            <a:r>
              <a:rPr lang="el-GR" dirty="0"/>
              <a:t>), </a:t>
            </a:r>
            <a:r>
              <a:rPr lang="el-GR" dirty="0" err="1"/>
              <a:t>λεμφοϋπερπλαστική</a:t>
            </a:r>
            <a:r>
              <a:rPr lang="el-GR" dirty="0"/>
              <a:t> διαταραχή του μυελού των οστών  Αποτελεί ξεχωριστή νοσολογική οντότητα από </a:t>
            </a:r>
            <a:r>
              <a:rPr lang="en-US" dirty="0"/>
              <a:t>o </a:t>
            </a:r>
            <a:r>
              <a:rPr lang="el-GR" dirty="0"/>
              <a:t>το </a:t>
            </a:r>
            <a:r>
              <a:rPr lang="el-GR" dirty="0" err="1"/>
              <a:t>λεμφοπλασματοκυτταρικό</a:t>
            </a:r>
            <a:r>
              <a:rPr lang="el-GR" dirty="0"/>
              <a:t> λέμφωμα </a:t>
            </a:r>
            <a:r>
              <a:rPr lang="en-US" dirty="0"/>
              <a:t>o </a:t>
            </a:r>
            <a:r>
              <a:rPr lang="el-GR" dirty="0"/>
              <a:t>από άλλα χαμηλής κακοήθειας </a:t>
            </a:r>
            <a:r>
              <a:rPr lang="el-GR" dirty="0" err="1"/>
              <a:t>λεμφοϋπερπλαστικά</a:t>
            </a:r>
            <a:r>
              <a:rPr lang="el-GR" dirty="0"/>
              <a:t> νοσήματα, </a:t>
            </a:r>
            <a:r>
              <a:rPr lang="en-US" dirty="0"/>
              <a:t>o </a:t>
            </a:r>
            <a:r>
              <a:rPr lang="el-GR" dirty="0"/>
              <a:t>και από το δευτερογενές σύνδρομο </a:t>
            </a:r>
            <a:r>
              <a:rPr lang="el-GR" dirty="0" err="1"/>
              <a:t>ψυχροσυγκολλητινών</a:t>
            </a:r>
            <a:r>
              <a:rPr lang="el-GR" dirty="0"/>
              <a:t> (</a:t>
            </a:r>
            <a:r>
              <a:rPr lang="en-US" dirty="0"/>
              <a:t>cold agglutinin syndrome-CAS)</a:t>
            </a:r>
            <a:endParaRPr lang="el-GR" dirty="0"/>
          </a:p>
        </p:txBody>
      </p:sp>
    </p:spTree>
    <p:extLst>
      <p:ext uri="{BB962C8B-B14F-4D97-AF65-F5344CB8AC3E}">
        <p14:creationId xmlns:p14="http://schemas.microsoft.com/office/powerpoint/2010/main" val="2624724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2BCB6D-F0BD-4C08-12D4-62C5DA27B3E0}"/>
              </a:ext>
            </a:extLst>
          </p:cNvPr>
          <p:cNvSpPr>
            <a:spLocks noGrp="1"/>
          </p:cNvSpPr>
          <p:nvPr>
            <p:ph type="title"/>
          </p:nvPr>
        </p:nvSpPr>
        <p:spPr/>
        <p:txBody>
          <a:bodyPr/>
          <a:lstStyle/>
          <a:p>
            <a:pPr algn="ctr"/>
            <a:r>
              <a:rPr lang="el-GR" dirty="0"/>
              <a:t>Συμβατότητα</a:t>
            </a:r>
          </a:p>
        </p:txBody>
      </p:sp>
      <p:sp>
        <p:nvSpPr>
          <p:cNvPr id="3" name="Θέση περιεχομένου 2">
            <a:extLst>
              <a:ext uri="{FF2B5EF4-FFF2-40B4-BE49-F238E27FC236}">
                <a16:creationId xmlns:a16="http://schemas.microsoft.com/office/drawing/2014/main" id="{2693AC21-0BF2-59AD-1A2B-631DB66EF7D1}"/>
              </a:ext>
            </a:extLst>
          </p:cNvPr>
          <p:cNvSpPr>
            <a:spLocks noGrp="1"/>
          </p:cNvSpPr>
          <p:nvPr>
            <p:ph idx="1"/>
          </p:nvPr>
        </p:nvSpPr>
        <p:spPr/>
        <p:txBody>
          <a:bodyPr>
            <a:normAutofit fontScale="77500" lnSpcReduction="20000"/>
          </a:bodyPr>
          <a:lstStyle/>
          <a:p>
            <a:r>
              <a:rPr lang="el-GR" dirty="0"/>
              <a:t>Το σύστημα ΑΒΟ και το σύστημα RHESUS είναι πολύ σημαντικά κατά τη διαδικασία της μετάγγισης. Σε περίπτωση που χορηγηθούν λανθασμένα </a:t>
            </a:r>
            <a:r>
              <a:rPr lang="el-GR" dirty="0" err="1"/>
              <a:t>προιόντα</a:t>
            </a:r>
            <a:r>
              <a:rPr lang="el-GR" dirty="0"/>
              <a:t> αίματος, προκαλούνται σοβαρές αιμολυτικές αντιδράσεις, οι οποίες μπορεί να οδηγήσουν μέχρι και στο θάνατο.</a:t>
            </a:r>
          </a:p>
          <a:p>
            <a:endParaRPr lang="el-GR" dirty="0"/>
          </a:p>
          <a:p>
            <a:r>
              <a:rPr lang="el-GR" dirty="0"/>
              <a:t>Ο κάθε άνθρωπος έχει διαφορετικά αντισώματα στο αίμα του ανάλογα με την ομάδα αίματός του, γι’ αυτό και οι ομάδες αίματος δεν είναι όλες συμβατές μεταξύ τους. Η μετάγγιση ερυθρών αιμοσφαιρίων και πλάσματος φαίνεται δίπλα στον πίνακα συμβατότητας </a:t>
            </a:r>
            <a:r>
              <a:rPr lang="el-GR" dirty="0" err="1"/>
              <a:t>ερυθροκυττάρων</a:t>
            </a:r>
            <a:r>
              <a:rPr lang="el-GR" dirty="0"/>
              <a:t>.</a:t>
            </a:r>
          </a:p>
          <a:p>
            <a:endParaRPr lang="el-GR" dirty="0"/>
          </a:p>
          <a:p>
            <a:r>
              <a:rPr lang="el-GR" dirty="0"/>
              <a:t>Άτομα με ομάδα αίματος Ο- θεωρούνται «</a:t>
            </a:r>
            <a:r>
              <a:rPr lang="el-GR" dirty="0" err="1"/>
              <a:t>πανδότες</a:t>
            </a:r>
            <a:r>
              <a:rPr lang="el-GR" dirty="0"/>
              <a:t>», δηλαδή μπορούν να δώσουν αίμα σε οποιοδήποτε ασθενή ανεξαρτήτως της ομάδας του. Ενώ άτομα με ομάδα αίματος ΑΒ+ θεωρούνται «πανδέκτες» και μπορούν να δεχτούν αίμα από όλες τις ομάδες αίματος. Αν και τα άτομα με </a:t>
            </a:r>
            <a:r>
              <a:rPr lang="el-GR" dirty="0" err="1"/>
              <a:t>Rh</a:t>
            </a:r>
            <a:r>
              <a:rPr lang="el-GR" dirty="0"/>
              <a:t> D (-) μπορούν να δώσουν αίμα και σε </a:t>
            </a:r>
            <a:r>
              <a:rPr lang="el-GR" dirty="0" err="1"/>
              <a:t>Rh</a:t>
            </a:r>
            <a:r>
              <a:rPr lang="el-GR" dirty="0"/>
              <a:t> D (+), το αντίθετο δεν ισχύει.</a:t>
            </a:r>
          </a:p>
          <a:p>
            <a:endParaRPr lang="el-GR" dirty="0"/>
          </a:p>
        </p:txBody>
      </p:sp>
    </p:spTree>
    <p:extLst>
      <p:ext uri="{BB962C8B-B14F-4D97-AF65-F5344CB8AC3E}">
        <p14:creationId xmlns:p14="http://schemas.microsoft.com/office/powerpoint/2010/main" val="570148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5FF417-7A26-98C1-B966-CDA931A9722B}"/>
              </a:ext>
            </a:extLst>
          </p:cNvPr>
          <p:cNvSpPr>
            <a:spLocks noGrp="1"/>
          </p:cNvSpPr>
          <p:nvPr>
            <p:ph type="title"/>
          </p:nvPr>
        </p:nvSpPr>
        <p:spPr/>
        <p:txBody>
          <a:bodyPr>
            <a:normAutofit/>
          </a:bodyPr>
          <a:lstStyle/>
          <a:p>
            <a:pPr algn="ctr"/>
            <a:r>
              <a:rPr lang="en-US" dirty="0"/>
              <a:t>HBsAg</a:t>
            </a:r>
            <a:br>
              <a:rPr lang="el-GR" dirty="0"/>
            </a:br>
            <a:endParaRPr lang="el-GR" dirty="0"/>
          </a:p>
        </p:txBody>
      </p:sp>
      <p:sp>
        <p:nvSpPr>
          <p:cNvPr id="3" name="Θέση περιεχομένου 2">
            <a:extLst>
              <a:ext uri="{FF2B5EF4-FFF2-40B4-BE49-F238E27FC236}">
                <a16:creationId xmlns:a16="http://schemas.microsoft.com/office/drawing/2014/main" id="{11FA0CFA-63F1-938D-425E-AC9CFB2ACB96}"/>
              </a:ext>
            </a:extLst>
          </p:cNvPr>
          <p:cNvSpPr>
            <a:spLocks noGrp="1"/>
          </p:cNvSpPr>
          <p:nvPr>
            <p:ph idx="1"/>
          </p:nvPr>
        </p:nvSpPr>
        <p:spPr/>
        <p:txBody>
          <a:bodyPr/>
          <a:lstStyle/>
          <a:p>
            <a:r>
              <a:rPr lang="el-GR" dirty="0"/>
              <a:t>Αντιγόνο Επιφανείας Ηπατίτιδας Β (</a:t>
            </a:r>
            <a:r>
              <a:rPr lang="el-GR" dirty="0" err="1"/>
              <a:t>HBsAg</a:t>
            </a:r>
            <a:r>
              <a:rPr lang="el-GR" dirty="0"/>
              <a:t>)</a:t>
            </a:r>
          </a:p>
          <a:p>
            <a:r>
              <a:rPr lang="el-GR" dirty="0"/>
              <a:t>Αυτή η εξέταση (ονομάζεται αλλιώς και αυστραλιανό αντιγόνο) προσδιορίζει το επιφανειακό αντιγόνο του ιού της ηπατίτιδας Β. Χρησιμοποιείται για τη διαλογή των αιμοδοτών και για τη διάγνωση της ηπατίτιδας Β.</a:t>
            </a:r>
          </a:p>
        </p:txBody>
      </p:sp>
    </p:spTree>
    <p:extLst>
      <p:ext uri="{BB962C8B-B14F-4D97-AF65-F5344CB8AC3E}">
        <p14:creationId xmlns:p14="http://schemas.microsoft.com/office/powerpoint/2010/main" val="299695992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2296</Words>
  <Application>Microsoft Office PowerPoint</Application>
  <PresentationFormat>Ευρεία οθόνη</PresentationFormat>
  <Paragraphs>135</Paragraphs>
  <Slides>28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28</vt:i4>
      </vt:variant>
    </vt:vector>
  </HeadingPairs>
  <TitlesOfParts>
    <vt:vector size="32" baseType="lpstr">
      <vt:lpstr>Arial</vt:lpstr>
      <vt:lpstr>Calibri</vt:lpstr>
      <vt:lpstr>Calibri Light</vt:lpstr>
      <vt:lpstr>Θέμα του Office</vt:lpstr>
      <vt:lpstr>ΑΙΜΑΤΟΛΟΓΙΑ- ΑΙΜΟΔΟΣΙΑ Ι&amp;ΙΙ</vt:lpstr>
      <vt:lpstr>ΕΞΕΤΑΣΕΙΣ ΠΟΥ ΠΡΑΓΜΑΤΟΠΟΙΟΥΝΤΑΙ ΣΤΟ ΚΕΝΤΡΟ ΑΙΜΟΔΟΣΙΑΣ</vt:lpstr>
      <vt:lpstr>Ομάδες Αίματος-Φαινότυπος- Rhesus</vt:lpstr>
      <vt:lpstr>Ερυθροκυτταρικά Αντιγόνα</vt:lpstr>
      <vt:lpstr>Έμμεση Coombs</vt:lpstr>
      <vt:lpstr>Άμεση Coombs</vt:lpstr>
      <vt:lpstr>Ψυχροσυγκολλητίνες</vt:lpstr>
      <vt:lpstr>Συμβατότητα</vt:lpstr>
      <vt:lpstr>HBsAg </vt:lpstr>
      <vt:lpstr>Anti-Hbs</vt:lpstr>
      <vt:lpstr>Anti-Hbc</vt:lpstr>
      <vt:lpstr>IgM anti-Hbc</vt:lpstr>
      <vt:lpstr>Hbe Ag</vt:lpstr>
      <vt:lpstr>Anti-Hbe</vt:lpstr>
      <vt:lpstr>Anti HAV IgM</vt:lpstr>
      <vt:lpstr>Syphilis (μόνο στους αιμοδότες)</vt:lpstr>
      <vt:lpstr>HTLV I και HTLV ΙΙ   (μόνο στους αιμοδότες)</vt:lpstr>
      <vt:lpstr>HTLV I και HTLV ΙΙ   (μόνο στους αιμοδότες)1</vt:lpstr>
      <vt:lpstr>HTLV I και HTLV ΙΙ   (μόνο στους αιμοδότες)2</vt:lpstr>
      <vt:lpstr>Γενική αίματος (μόνο στους αιμοδότες και αιμοπεταλιοδότες)</vt:lpstr>
      <vt:lpstr>Τι είναι τα αιμοπετάλια;</vt:lpstr>
      <vt:lpstr>Γιατί χρειάζονται τα αιμοπετάλια;</vt:lpstr>
      <vt:lpstr>Πώς συλλέγονται τα αιμοπετάλια;</vt:lpstr>
      <vt:lpstr>Είναι η αιμοπεταλιοαφαίρεση ασφαλής;</vt:lpstr>
      <vt:lpstr>Για ποιό λόγο να γίνω δότης αιμοπεταλίων;</vt:lpstr>
      <vt:lpstr>ΒΙΒΛΙΟΓΡΑΦΙΑ</vt:lpstr>
      <vt:lpstr>ΣΥΜΠΕΡΑΣΜΑ</vt:lpstr>
      <vt:lpstr>ΕΥΧΑΡΙΣΤΙΕΣ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ΙΩΑΝΝΗΣ</dc:creator>
  <cp:lastModifiedBy>ΙΩΑΝΝΗΣ</cp:lastModifiedBy>
  <cp:revision>3</cp:revision>
  <dcterms:created xsi:type="dcterms:W3CDTF">2025-03-04T18:34:54Z</dcterms:created>
  <dcterms:modified xsi:type="dcterms:W3CDTF">2025-03-04T19:38:45Z</dcterms:modified>
</cp:coreProperties>
</file>