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 id="259"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50AD2F-D9DD-43AD-892B-07CB0B28B5DC}" v="473" dt="2024-11-12T18:13:29.6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aris Symvoulidis" userId="344c0aa916e077a6" providerId="Windows Live" clId="Web-{4050AD2F-D9DD-43AD-892B-07CB0B28B5DC}"/>
    <pc:docChg chg="addSld modSld sldOrd">
      <pc:chgData name="Xaris Symvoulidis" userId="344c0aa916e077a6" providerId="Windows Live" clId="Web-{4050AD2F-D9DD-43AD-892B-07CB0B28B5DC}" dt="2024-11-12T18:13:29.691" v="491" actId="14100"/>
      <pc:docMkLst>
        <pc:docMk/>
      </pc:docMkLst>
      <pc:sldChg chg="modSp">
        <pc:chgData name="Xaris Symvoulidis" userId="344c0aa916e077a6" providerId="Windows Live" clId="Web-{4050AD2F-D9DD-43AD-892B-07CB0B28B5DC}" dt="2024-11-12T16:35:19.014" v="113" actId="20577"/>
        <pc:sldMkLst>
          <pc:docMk/>
          <pc:sldMk cId="2325122232" sldId="256"/>
        </pc:sldMkLst>
        <pc:spChg chg="mod">
          <ac:chgData name="Xaris Symvoulidis" userId="344c0aa916e077a6" providerId="Windows Live" clId="Web-{4050AD2F-D9DD-43AD-892B-07CB0B28B5DC}" dt="2024-11-12T16:34:24.169" v="104" actId="14100"/>
          <ac:spMkLst>
            <pc:docMk/>
            <pc:sldMk cId="2325122232" sldId="256"/>
            <ac:spMk id="2" creationId="{00000000-0000-0000-0000-000000000000}"/>
          </ac:spMkLst>
        </pc:spChg>
        <pc:spChg chg="mod">
          <ac:chgData name="Xaris Symvoulidis" userId="344c0aa916e077a6" providerId="Windows Live" clId="Web-{4050AD2F-D9DD-43AD-892B-07CB0B28B5DC}" dt="2024-11-12T16:35:19.014" v="113" actId="20577"/>
          <ac:spMkLst>
            <pc:docMk/>
            <pc:sldMk cId="2325122232" sldId="256"/>
            <ac:spMk id="3" creationId="{00000000-0000-0000-0000-000000000000}"/>
          </ac:spMkLst>
        </pc:spChg>
      </pc:sldChg>
      <pc:sldChg chg="modSp new">
        <pc:chgData name="Xaris Symvoulidis" userId="344c0aa916e077a6" providerId="Windows Live" clId="Web-{4050AD2F-D9DD-43AD-892B-07CB0B28B5DC}" dt="2024-11-12T17:40:58.571" v="216" actId="14100"/>
        <pc:sldMkLst>
          <pc:docMk/>
          <pc:sldMk cId="308636752" sldId="257"/>
        </pc:sldMkLst>
        <pc:spChg chg="mod">
          <ac:chgData name="Xaris Symvoulidis" userId="344c0aa916e077a6" providerId="Windows Live" clId="Web-{4050AD2F-D9DD-43AD-892B-07CB0B28B5DC}" dt="2024-11-12T16:35:44.874" v="142" actId="20577"/>
          <ac:spMkLst>
            <pc:docMk/>
            <pc:sldMk cId="308636752" sldId="257"/>
            <ac:spMk id="2" creationId="{F579AE90-A7D6-3553-6FAF-F9EC540B6878}"/>
          </ac:spMkLst>
        </pc:spChg>
        <pc:spChg chg="mod">
          <ac:chgData name="Xaris Symvoulidis" userId="344c0aa916e077a6" providerId="Windows Live" clId="Web-{4050AD2F-D9DD-43AD-892B-07CB0B28B5DC}" dt="2024-11-12T17:40:58.571" v="216" actId="14100"/>
          <ac:spMkLst>
            <pc:docMk/>
            <pc:sldMk cId="308636752" sldId="257"/>
            <ac:spMk id="3" creationId="{A6F6A30B-8E79-D283-F9C0-8F026BBE4840}"/>
          </ac:spMkLst>
        </pc:spChg>
      </pc:sldChg>
      <pc:sldChg chg="modSp new">
        <pc:chgData name="Xaris Symvoulidis" userId="344c0aa916e077a6" providerId="Windows Live" clId="Web-{4050AD2F-D9DD-43AD-892B-07CB0B28B5DC}" dt="2024-11-12T17:44:15.679" v="283" actId="14100"/>
        <pc:sldMkLst>
          <pc:docMk/>
          <pc:sldMk cId="1702746367" sldId="258"/>
        </pc:sldMkLst>
        <pc:spChg chg="mod">
          <ac:chgData name="Xaris Symvoulidis" userId="344c0aa916e077a6" providerId="Windows Live" clId="Web-{4050AD2F-D9DD-43AD-892B-07CB0B28B5DC}" dt="2024-11-12T16:40:10.508" v="145" actId="20577"/>
          <ac:spMkLst>
            <pc:docMk/>
            <pc:sldMk cId="1702746367" sldId="258"/>
            <ac:spMk id="2" creationId="{1828362E-F01F-3D1D-D71A-322634452BD3}"/>
          </ac:spMkLst>
        </pc:spChg>
        <pc:spChg chg="mod">
          <ac:chgData name="Xaris Symvoulidis" userId="344c0aa916e077a6" providerId="Windows Live" clId="Web-{4050AD2F-D9DD-43AD-892B-07CB0B28B5DC}" dt="2024-11-12T17:44:15.679" v="283" actId="14100"/>
          <ac:spMkLst>
            <pc:docMk/>
            <pc:sldMk cId="1702746367" sldId="258"/>
            <ac:spMk id="3" creationId="{29A0DFD7-A179-E5DB-7818-12AA1C742942}"/>
          </ac:spMkLst>
        </pc:spChg>
      </pc:sldChg>
      <pc:sldChg chg="modSp new">
        <pc:chgData name="Xaris Symvoulidis" userId="344c0aa916e077a6" providerId="Windows Live" clId="Web-{4050AD2F-D9DD-43AD-892B-07CB0B28B5DC}" dt="2024-11-12T17:53:08.171" v="403" actId="20577"/>
        <pc:sldMkLst>
          <pc:docMk/>
          <pc:sldMk cId="3999546033" sldId="259"/>
        </pc:sldMkLst>
        <pc:spChg chg="mod">
          <ac:chgData name="Xaris Symvoulidis" userId="344c0aa916e077a6" providerId="Windows Live" clId="Web-{4050AD2F-D9DD-43AD-892B-07CB0B28B5DC}" dt="2024-11-12T16:52:54.550" v="148" actId="20577"/>
          <ac:spMkLst>
            <pc:docMk/>
            <pc:sldMk cId="3999546033" sldId="259"/>
            <ac:spMk id="2" creationId="{6DAC2EC2-0F6C-AC6F-7808-93D92EB6E842}"/>
          </ac:spMkLst>
        </pc:spChg>
        <pc:spChg chg="mod">
          <ac:chgData name="Xaris Symvoulidis" userId="344c0aa916e077a6" providerId="Windows Live" clId="Web-{4050AD2F-D9DD-43AD-892B-07CB0B28B5DC}" dt="2024-11-12T17:53:08.171" v="403" actId="20577"/>
          <ac:spMkLst>
            <pc:docMk/>
            <pc:sldMk cId="3999546033" sldId="259"/>
            <ac:spMk id="3" creationId="{E165CE29-8B8C-9B13-15B9-9D10815457CD}"/>
          </ac:spMkLst>
        </pc:spChg>
      </pc:sldChg>
      <pc:sldChg chg="modSp new ord">
        <pc:chgData name="Xaris Symvoulidis" userId="344c0aa916e077a6" providerId="Windows Live" clId="Web-{4050AD2F-D9DD-43AD-892B-07CB0B28B5DC}" dt="2024-11-12T17:40:01.505" v="198"/>
        <pc:sldMkLst>
          <pc:docMk/>
          <pc:sldMk cId="2793169158" sldId="260"/>
        </pc:sldMkLst>
        <pc:spChg chg="mod">
          <ac:chgData name="Xaris Symvoulidis" userId="344c0aa916e077a6" providerId="Windows Live" clId="Web-{4050AD2F-D9DD-43AD-892B-07CB0B28B5DC}" dt="2024-11-12T17:11:44.278" v="151" actId="20577"/>
          <ac:spMkLst>
            <pc:docMk/>
            <pc:sldMk cId="2793169158" sldId="260"/>
            <ac:spMk id="2" creationId="{F2573941-8F6B-3144-9CCC-8BEAE7E3113D}"/>
          </ac:spMkLst>
        </pc:spChg>
        <pc:spChg chg="mod">
          <ac:chgData name="Xaris Symvoulidis" userId="344c0aa916e077a6" providerId="Windows Live" clId="Web-{4050AD2F-D9DD-43AD-892B-07CB0B28B5DC}" dt="2024-11-12T17:38:53.015" v="197" actId="14100"/>
          <ac:spMkLst>
            <pc:docMk/>
            <pc:sldMk cId="2793169158" sldId="260"/>
            <ac:spMk id="3" creationId="{760A2679-64FD-124B-A22C-21284565A023}"/>
          </ac:spMkLst>
        </pc:spChg>
      </pc:sldChg>
      <pc:sldChg chg="modSp new">
        <pc:chgData name="Xaris Symvoulidis" userId="344c0aa916e077a6" providerId="Windows Live" clId="Web-{4050AD2F-D9DD-43AD-892B-07CB0B28B5DC}" dt="2024-11-12T17:46:54.863" v="329" actId="20577"/>
        <pc:sldMkLst>
          <pc:docMk/>
          <pc:sldMk cId="240744012" sldId="261"/>
        </pc:sldMkLst>
        <pc:spChg chg="mod">
          <ac:chgData name="Xaris Symvoulidis" userId="344c0aa916e077a6" providerId="Windows Live" clId="Web-{4050AD2F-D9DD-43AD-892B-07CB0B28B5DC}" dt="2024-11-12T17:44:47.322" v="288" actId="20577"/>
          <ac:spMkLst>
            <pc:docMk/>
            <pc:sldMk cId="240744012" sldId="261"/>
            <ac:spMk id="2" creationId="{DDB544F8-4138-336B-720D-602C3D5EDE7E}"/>
          </ac:spMkLst>
        </pc:spChg>
        <pc:spChg chg="mod">
          <ac:chgData name="Xaris Symvoulidis" userId="344c0aa916e077a6" providerId="Windows Live" clId="Web-{4050AD2F-D9DD-43AD-892B-07CB0B28B5DC}" dt="2024-11-12T17:46:54.863" v="329" actId="20577"/>
          <ac:spMkLst>
            <pc:docMk/>
            <pc:sldMk cId="240744012" sldId="261"/>
            <ac:spMk id="3" creationId="{D9F6790B-FDA3-1156-61AD-61D02BCCBFCA}"/>
          </ac:spMkLst>
        </pc:spChg>
      </pc:sldChg>
      <pc:sldChg chg="modSp new">
        <pc:chgData name="Xaris Symvoulidis" userId="344c0aa916e077a6" providerId="Windows Live" clId="Web-{4050AD2F-D9DD-43AD-892B-07CB0B28B5DC}" dt="2024-11-12T18:10:35.590" v="430" actId="20577"/>
        <pc:sldMkLst>
          <pc:docMk/>
          <pc:sldMk cId="2531572791" sldId="262"/>
        </pc:sldMkLst>
        <pc:spChg chg="mod">
          <ac:chgData name="Xaris Symvoulidis" userId="344c0aa916e077a6" providerId="Windows Live" clId="Web-{4050AD2F-D9DD-43AD-892B-07CB0B28B5DC}" dt="2024-11-12T17:52:44.794" v="373" actId="20577"/>
          <ac:spMkLst>
            <pc:docMk/>
            <pc:sldMk cId="2531572791" sldId="262"/>
            <ac:spMk id="2" creationId="{311935DA-B339-BB1B-BD3A-9C17174F5AC8}"/>
          </ac:spMkLst>
        </pc:spChg>
        <pc:spChg chg="mod">
          <ac:chgData name="Xaris Symvoulidis" userId="344c0aa916e077a6" providerId="Windows Live" clId="Web-{4050AD2F-D9DD-43AD-892B-07CB0B28B5DC}" dt="2024-11-12T18:10:35.590" v="430" actId="20577"/>
          <ac:spMkLst>
            <pc:docMk/>
            <pc:sldMk cId="2531572791" sldId="262"/>
            <ac:spMk id="3" creationId="{B3F364CB-A34F-3BF0-D55E-EB2FCC371ECC}"/>
          </ac:spMkLst>
        </pc:spChg>
      </pc:sldChg>
      <pc:sldChg chg="modSp new">
        <pc:chgData name="Xaris Symvoulidis" userId="344c0aa916e077a6" providerId="Windows Live" clId="Web-{4050AD2F-D9DD-43AD-892B-07CB0B28B5DC}" dt="2024-11-12T18:13:29.691" v="491" actId="14100"/>
        <pc:sldMkLst>
          <pc:docMk/>
          <pc:sldMk cId="3204552695" sldId="263"/>
        </pc:sldMkLst>
        <pc:spChg chg="mod">
          <ac:chgData name="Xaris Symvoulidis" userId="344c0aa916e077a6" providerId="Windows Live" clId="Web-{4050AD2F-D9DD-43AD-892B-07CB0B28B5DC}" dt="2024-11-12T18:09:27.275" v="406" actId="20577"/>
          <ac:spMkLst>
            <pc:docMk/>
            <pc:sldMk cId="3204552695" sldId="263"/>
            <ac:spMk id="2" creationId="{CD0CA83A-10D9-F1DD-175B-F790E64B4DAA}"/>
          </ac:spMkLst>
        </pc:spChg>
        <pc:spChg chg="mod">
          <ac:chgData name="Xaris Symvoulidis" userId="344c0aa916e077a6" providerId="Windows Live" clId="Web-{4050AD2F-D9DD-43AD-892B-07CB0B28B5DC}" dt="2024-11-12T18:13:29.691" v="491" actId="14100"/>
          <ac:spMkLst>
            <pc:docMk/>
            <pc:sldMk cId="3204552695" sldId="263"/>
            <ac:spMk id="3" creationId="{7EEFEC16-6241-A2DC-7A82-0DD2664EDD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12/11/2024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12/11/2024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12/11/2024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12/11/2024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12/11/2024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12/11/2024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26F0F3-3C53-41BC-8FFD-0BFB6DD91672}" type="datetimeFigureOut">
              <a:rPr lang="el-GR" smtClean="0"/>
              <a:t>12/11/2024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14477" y="1122363"/>
            <a:ext cx="10353523" cy="2327124"/>
          </a:xfrm>
        </p:spPr>
        <p:txBody>
          <a:bodyPr/>
          <a:lstStyle/>
          <a:p>
            <a:r>
              <a:rPr lang="el-GR" b="1" dirty="0">
                <a:latin typeface="Tahoma"/>
                <a:ea typeface="Tahoma"/>
                <a:cs typeface="Tahoma"/>
              </a:rPr>
              <a:t>Η Δημιουργία της Ελλάδας</a:t>
            </a:r>
          </a:p>
        </p:txBody>
      </p:sp>
      <p:sp>
        <p:nvSpPr>
          <p:cNvPr id="3" name="Υπότιτλος 2"/>
          <p:cNvSpPr>
            <a:spLocks noGrp="1"/>
          </p:cNvSpPr>
          <p:nvPr>
            <p:ph type="subTitle" idx="1"/>
          </p:nvPr>
        </p:nvSpPr>
        <p:spPr>
          <a:xfrm>
            <a:off x="544285" y="3432705"/>
            <a:ext cx="9906000" cy="1655762"/>
          </a:xfrm>
        </p:spPr>
        <p:txBody>
          <a:bodyPr vert="horz" lIns="91440" tIns="45720" rIns="91440" bIns="45720" rtlCol="0" anchor="t">
            <a:normAutofit/>
          </a:bodyPr>
          <a:lstStyle/>
          <a:p>
            <a:r>
              <a:rPr lang="el-GR" sz="3200" dirty="0">
                <a:latin typeface="Tahoma"/>
                <a:ea typeface="Tahoma"/>
                <a:cs typeface="Tahoma"/>
              </a:rPr>
              <a:t>Ο Αγώνας για την Ανεξαρτησία και ο Καποδίστριας</a:t>
            </a:r>
          </a:p>
        </p:txBody>
      </p:sp>
    </p:spTree>
    <p:extLst>
      <p:ext uri="{BB962C8B-B14F-4D97-AF65-F5344CB8AC3E}">
        <p14:creationId xmlns:p14="http://schemas.microsoft.com/office/powerpoint/2010/main" val="232512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573941-8F6B-3144-9CCC-8BEAE7E3113D}"/>
              </a:ext>
            </a:extLst>
          </p:cNvPr>
          <p:cNvSpPr>
            <a:spLocks noGrp="1"/>
          </p:cNvSpPr>
          <p:nvPr>
            <p:ph type="title"/>
          </p:nvPr>
        </p:nvSpPr>
        <p:spPr/>
        <p:txBody>
          <a:bodyPr/>
          <a:lstStyle/>
          <a:p>
            <a:r>
              <a:rPr lang="el-GR" b="1">
                <a:latin typeface="Tahoma"/>
                <a:ea typeface="Tahoma"/>
                <a:cs typeface="Tahoma"/>
              </a:rPr>
              <a:t>Η Δημιουργία της Ελλάδας</a:t>
            </a:r>
            <a:endParaRPr lang="el-GR">
              <a:latin typeface="Tahoma"/>
              <a:ea typeface="Tahoma"/>
              <a:cs typeface="Tahoma"/>
            </a:endParaRPr>
          </a:p>
        </p:txBody>
      </p:sp>
      <p:sp>
        <p:nvSpPr>
          <p:cNvPr id="3" name="Θέση περιεχομένου 2">
            <a:extLst>
              <a:ext uri="{FF2B5EF4-FFF2-40B4-BE49-F238E27FC236}">
                <a16:creationId xmlns:a16="http://schemas.microsoft.com/office/drawing/2014/main" id="{760A2679-64FD-124B-A22C-21284565A023}"/>
              </a:ext>
            </a:extLst>
          </p:cNvPr>
          <p:cNvSpPr>
            <a:spLocks noGrp="1"/>
          </p:cNvSpPr>
          <p:nvPr>
            <p:ph idx="1"/>
          </p:nvPr>
        </p:nvSpPr>
        <p:spPr>
          <a:xfrm>
            <a:off x="838200" y="1450673"/>
            <a:ext cx="10672838" cy="5052861"/>
          </a:xfrm>
        </p:spPr>
        <p:txBody>
          <a:bodyPr vert="horz" lIns="91440" tIns="45720" rIns="91440" bIns="45720" rtlCol="0" anchor="t">
            <a:noAutofit/>
          </a:bodyPr>
          <a:lstStyle/>
          <a:p>
            <a:r>
              <a:rPr lang="el-GR" sz="2000" dirty="0">
                <a:solidFill>
                  <a:srgbClr val="0070C0"/>
                </a:solidFill>
                <a:latin typeface="Tahoma"/>
                <a:ea typeface="+mn-lt"/>
                <a:cs typeface="+mn-lt"/>
              </a:rPr>
              <a:t>Πώς ξεκινά ο αγώνας των Ελλήνων για τη δημιουργία ανεξάρτητου κράτους;</a:t>
            </a:r>
            <a:endParaRPr lang="el-GR" sz="2000">
              <a:solidFill>
                <a:srgbClr val="0070C0"/>
              </a:solidFill>
              <a:latin typeface="Tahoma"/>
              <a:ea typeface="Tahoma"/>
              <a:cs typeface="Tahoma"/>
            </a:endParaRPr>
          </a:p>
          <a:p>
            <a:pPr marL="0" indent="0">
              <a:buNone/>
            </a:pPr>
            <a:r>
              <a:rPr lang="el-GR" sz="2000" dirty="0">
                <a:latin typeface="Tahoma"/>
                <a:ea typeface="+mn-lt"/>
                <a:cs typeface="+mn-lt"/>
              </a:rPr>
              <a:t>Με την ίδρυση της Φιλικής Εταιρείας το 1814, στην </a:t>
            </a:r>
            <a:r>
              <a:rPr lang="el-GR" sz="2000" err="1">
                <a:latin typeface="Tahoma"/>
                <a:ea typeface="+mn-lt"/>
                <a:cs typeface="+mn-lt"/>
              </a:rPr>
              <a:t>Οδησσό</a:t>
            </a:r>
            <a:r>
              <a:rPr lang="el-GR" sz="2000" dirty="0">
                <a:latin typeface="Tahoma"/>
                <a:ea typeface="+mn-lt"/>
                <a:cs typeface="+mn-lt"/>
              </a:rPr>
              <a:t> (τότε Ρωσία, σήμερα Ουκρανία).</a:t>
            </a:r>
            <a:endParaRPr lang="el-GR" sz="2000" dirty="0">
              <a:latin typeface="Tahoma"/>
              <a:ea typeface="Tahoma"/>
              <a:cs typeface="Tahoma"/>
            </a:endParaRPr>
          </a:p>
          <a:p>
            <a:endParaRPr lang="el-GR" sz="2000" dirty="0">
              <a:latin typeface="Tahoma"/>
              <a:ea typeface="Tahoma"/>
              <a:cs typeface="Tahoma"/>
            </a:endParaRPr>
          </a:p>
          <a:p>
            <a:r>
              <a:rPr lang="el-GR" sz="2000" dirty="0">
                <a:solidFill>
                  <a:srgbClr val="0070C0"/>
                </a:solidFill>
                <a:latin typeface="Tahoma"/>
                <a:ea typeface="+mn-lt"/>
                <a:cs typeface="+mn-lt"/>
              </a:rPr>
              <a:t>Τι ήταν η Φιλική Εταιρεία;</a:t>
            </a:r>
            <a:endParaRPr lang="el-GR" sz="2000">
              <a:solidFill>
                <a:srgbClr val="0070C0"/>
              </a:solidFill>
              <a:latin typeface="Tahoma"/>
              <a:ea typeface="Tahoma"/>
              <a:cs typeface="Tahoma"/>
            </a:endParaRPr>
          </a:p>
          <a:p>
            <a:pPr marL="0" indent="0">
              <a:buNone/>
            </a:pPr>
            <a:r>
              <a:rPr lang="el-GR" sz="2000" dirty="0">
                <a:latin typeface="Tahoma"/>
                <a:ea typeface="+mn-lt"/>
                <a:cs typeface="+mn-lt"/>
              </a:rPr>
              <a:t>Μια μυστική οργάνωση, που ήθελε μια επανάσταση των Ελλήνων εναντίον των Τούρκων. </a:t>
            </a:r>
            <a:endParaRPr lang="el-GR" sz="2000" dirty="0">
              <a:latin typeface="Tahoma"/>
              <a:ea typeface="Tahoma"/>
              <a:cs typeface="Tahoma"/>
            </a:endParaRPr>
          </a:p>
          <a:p>
            <a:endParaRPr lang="el-GR" sz="2000" dirty="0">
              <a:latin typeface="Tahoma"/>
              <a:ea typeface="Tahoma"/>
              <a:cs typeface="Tahoma"/>
            </a:endParaRPr>
          </a:p>
          <a:p>
            <a:r>
              <a:rPr lang="el-GR" sz="2000" dirty="0">
                <a:solidFill>
                  <a:srgbClr val="0070C0"/>
                </a:solidFill>
                <a:latin typeface="Tahoma"/>
                <a:ea typeface="+mn-lt"/>
                <a:cs typeface="+mn-lt"/>
              </a:rPr>
              <a:t>Τι ιδεολογία είχε η Φιλική Εταιρεία;</a:t>
            </a:r>
            <a:endParaRPr lang="el-GR" sz="2000">
              <a:solidFill>
                <a:srgbClr val="0070C0"/>
              </a:solidFill>
              <a:latin typeface="Tahoma"/>
              <a:ea typeface="Tahoma"/>
              <a:cs typeface="Tahoma"/>
            </a:endParaRPr>
          </a:p>
          <a:p>
            <a:pPr marL="0" indent="0">
              <a:buNone/>
            </a:pPr>
            <a:r>
              <a:rPr lang="el-GR" sz="2000">
                <a:latin typeface="Tahoma"/>
                <a:ea typeface="+mn-lt"/>
                <a:cs typeface="+mn-lt"/>
              </a:rPr>
              <a:t>Ήταν </a:t>
            </a:r>
            <a:r>
              <a:rPr lang="el-GR" sz="2000" dirty="0">
                <a:latin typeface="Tahoma"/>
                <a:ea typeface="+mn-lt"/>
                <a:cs typeface="+mn-lt"/>
              </a:rPr>
              <a:t>επηρεασμένη από τον Διαφωτισμό και τη Γαλλική Επανάσταση.</a:t>
            </a:r>
            <a:endParaRPr lang="el-GR" sz="2000" dirty="0">
              <a:latin typeface="Tahoma"/>
              <a:ea typeface="Tahoma"/>
              <a:cs typeface="Tahoma"/>
            </a:endParaRPr>
          </a:p>
          <a:p>
            <a:endParaRPr lang="el-GR" sz="2000" dirty="0">
              <a:latin typeface="Tahoma"/>
              <a:ea typeface="Tahoma"/>
              <a:cs typeface="Tahoma"/>
            </a:endParaRPr>
          </a:p>
          <a:p>
            <a:r>
              <a:rPr lang="el-GR" sz="2000" dirty="0">
                <a:solidFill>
                  <a:srgbClr val="0070C0"/>
                </a:solidFill>
                <a:latin typeface="Tahoma"/>
                <a:ea typeface="+mn-lt"/>
                <a:cs typeface="+mn-lt"/>
              </a:rPr>
              <a:t>Ποιοι ίδρυσαν τη Φιλική Εταιρεία;</a:t>
            </a:r>
            <a:endParaRPr lang="el-GR" sz="2000" dirty="0">
              <a:solidFill>
                <a:srgbClr val="0070C0"/>
              </a:solidFill>
              <a:latin typeface="Tahoma"/>
              <a:ea typeface="Tahoma"/>
              <a:cs typeface="Tahoma"/>
            </a:endParaRPr>
          </a:p>
          <a:p>
            <a:pPr marL="0" indent="0">
              <a:buNone/>
            </a:pPr>
            <a:r>
              <a:rPr lang="el-GR" sz="2000" dirty="0">
                <a:latin typeface="Tahoma"/>
                <a:ea typeface="+mn-lt"/>
                <a:cs typeface="+mn-lt"/>
              </a:rPr>
              <a:t>Ο Αθανάσιος Τσακάλωφ, ο Νικόλαος </a:t>
            </a:r>
            <a:r>
              <a:rPr lang="el-GR" sz="2000" err="1">
                <a:latin typeface="Tahoma"/>
                <a:ea typeface="+mn-lt"/>
                <a:cs typeface="+mn-lt"/>
              </a:rPr>
              <a:t>Σκουφάς</a:t>
            </a:r>
            <a:r>
              <a:rPr lang="el-GR" sz="2000" dirty="0">
                <a:latin typeface="Tahoma"/>
                <a:ea typeface="+mn-lt"/>
                <a:cs typeface="+mn-lt"/>
              </a:rPr>
              <a:t> και ο Παναγιώτης Αναγνωστόπουλος. Λίγο μετά έγινε μέλος και ο Εμμανουήλ Ξάνθος, ο οποίος πρόσφερε πάρα πολλά. Η πρώτη γυναίκα που έγινε μέλος ήταν η Κυριακή Ναύτη. Έδωσε πολλά λεφτά για την επανάσταση.</a:t>
            </a:r>
            <a:endParaRPr lang="el-GR" sz="2000" dirty="0">
              <a:latin typeface="Tahoma"/>
              <a:ea typeface="Tahoma"/>
              <a:cs typeface="Tahoma"/>
            </a:endParaRPr>
          </a:p>
        </p:txBody>
      </p:sp>
    </p:spTree>
    <p:extLst>
      <p:ext uri="{BB962C8B-B14F-4D97-AF65-F5344CB8AC3E}">
        <p14:creationId xmlns:p14="http://schemas.microsoft.com/office/powerpoint/2010/main" val="279316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79AE90-A7D6-3553-6FAF-F9EC540B6878}"/>
              </a:ext>
            </a:extLst>
          </p:cNvPr>
          <p:cNvSpPr>
            <a:spLocks noGrp="1"/>
          </p:cNvSpPr>
          <p:nvPr>
            <p:ph type="title"/>
          </p:nvPr>
        </p:nvSpPr>
        <p:spPr/>
        <p:txBody>
          <a:bodyPr/>
          <a:lstStyle/>
          <a:p>
            <a:r>
              <a:rPr lang="el-GR" dirty="0"/>
              <a:t> </a:t>
            </a:r>
            <a:r>
              <a:rPr lang="el-GR" b="1" dirty="0">
                <a:latin typeface="Tahoma"/>
                <a:ea typeface="Tahoma"/>
                <a:cs typeface="Tahoma"/>
              </a:rPr>
              <a:t>Η Δημιουργία της Ελλάδας</a:t>
            </a:r>
          </a:p>
        </p:txBody>
      </p:sp>
      <p:sp>
        <p:nvSpPr>
          <p:cNvPr id="3" name="Θέση περιεχομένου 2">
            <a:extLst>
              <a:ext uri="{FF2B5EF4-FFF2-40B4-BE49-F238E27FC236}">
                <a16:creationId xmlns:a16="http://schemas.microsoft.com/office/drawing/2014/main" id="{A6F6A30B-8E79-D283-F9C0-8F026BBE4840}"/>
              </a:ext>
            </a:extLst>
          </p:cNvPr>
          <p:cNvSpPr>
            <a:spLocks noGrp="1"/>
          </p:cNvSpPr>
          <p:nvPr>
            <p:ph idx="1"/>
          </p:nvPr>
        </p:nvSpPr>
        <p:spPr>
          <a:xfrm>
            <a:off x="838200" y="1680483"/>
            <a:ext cx="10515600" cy="4496480"/>
          </a:xfrm>
        </p:spPr>
        <p:txBody>
          <a:bodyPr vert="horz" lIns="91440" tIns="45720" rIns="91440" bIns="45720" rtlCol="0" anchor="t">
            <a:normAutofit fontScale="85000" lnSpcReduction="20000"/>
          </a:bodyPr>
          <a:lstStyle/>
          <a:p>
            <a:r>
              <a:rPr lang="el-GR">
                <a:solidFill>
                  <a:srgbClr val="0070C0"/>
                </a:solidFill>
                <a:latin typeface="Tahoma"/>
                <a:ea typeface="+mn-lt"/>
                <a:cs typeface="+mn-lt"/>
              </a:rPr>
              <a:t>Πώς άρχισε η Ελληνική Επανάσταση του 1821;</a:t>
            </a:r>
            <a:endParaRPr lang="el-GR">
              <a:solidFill>
                <a:srgbClr val="0070C0"/>
              </a:solidFill>
              <a:latin typeface="Tahoma"/>
              <a:ea typeface="Tahoma"/>
              <a:cs typeface="Tahoma"/>
            </a:endParaRPr>
          </a:p>
          <a:p>
            <a:endParaRPr lang="el-GR" dirty="0">
              <a:latin typeface="Tahoma"/>
              <a:ea typeface="Tahoma"/>
              <a:cs typeface="Tahoma"/>
            </a:endParaRPr>
          </a:p>
          <a:p>
            <a:pPr marL="0" indent="0">
              <a:buNone/>
            </a:pPr>
            <a:r>
              <a:rPr lang="el-GR" dirty="0">
                <a:latin typeface="Tahoma"/>
                <a:ea typeface="+mn-lt"/>
                <a:cs typeface="+mn-lt"/>
              </a:rPr>
              <a:t>- Δεν άρχισε στην Ελλάδα, αλλά στις αυτόνομες χριστιανικές ηγεμονίες της Βλαχίας και της Μολδαβίας (σήμερα Ρουμανία και Μολδαβία), τις λεγόμενες και «Παραδουνάβιες», τον Φεβρουάριο του 1821. Γιατί; Γιατί εκεί απαγορευόταν η παραμονή τουρκικού στρατού.</a:t>
            </a:r>
            <a:endParaRPr lang="el-GR">
              <a:latin typeface="Tahoma"/>
              <a:ea typeface="Tahoma"/>
              <a:cs typeface="Tahoma"/>
            </a:endParaRPr>
          </a:p>
          <a:p>
            <a:endParaRPr lang="el-GR" dirty="0">
              <a:latin typeface="Tahoma"/>
              <a:ea typeface="Tahoma"/>
              <a:cs typeface="Tahoma"/>
            </a:endParaRPr>
          </a:p>
          <a:p>
            <a:pPr marL="0" indent="0">
              <a:buNone/>
            </a:pPr>
            <a:r>
              <a:rPr lang="el-GR" dirty="0">
                <a:latin typeface="Tahoma"/>
                <a:ea typeface="+mn-lt"/>
                <a:cs typeface="+mn-lt"/>
              </a:rPr>
              <a:t>- Πρώτος αρχηγός της επανάστασης ήταν ο Αλέξανδρος Υψηλάντης, στρατιωτικός, υποστράτηγος του στρατού της Ρωσικής Αυτοκρατορίας.</a:t>
            </a:r>
            <a:endParaRPr lang="el-GR" dirty="0">
              <a:latin typeface="Tahoma"/>
              <a:ea typeface="Tahoma"/>
              <a:cs typeface="Tahoma"/>
            </a:endParaRPr>
          </a:p>
          <a:p>
            <a:endParaRPr lang="el-GR" dirty="0">
              <a:latin typeface="Tahoma"/>
              <a:ea typeface="Tahoma"/>
              <a:cs typeface="Tahoma"/>
            </a:endParaRPr>
          </a:p>
          <a:p>
            <a:pPr marL="0" indent="0">
              <a:buNone/>
            </a:pPr>
            <a:r>
              <a:rPr lang="el-GR" dirty="0">
                <a:latin typeface="Tahoma"/>
                <a:ea typeface="+mn-lt"/>
                <a:cs typeface="+mn-lt"/>
              </a:rPr>
              <a:t>- Στόχος του Υψηλάντη ήταν να </a:t>
            </a:r>
            <a:r>
              <a:rPr lang="el-GR" err="1">
                <a:latin typeface="Tahoma"/>
                <a:ea typeface="+mn-lt"/>
                <a:cs typeface="+mn-lt"/>
              </a:rPr>
              <a:t>προελάσει</a:t>
            </a:r>
            <a:r>
              <a:rPr lang="el-GR" dirty="0">
                <a:latin typeface="Tahoma"/>
                <a:ea typeface="+mn-lt"/>
                <a:cs typeface="+mn-lt"/>
              </a:rPr>
              <a:t> με τον επαναστατικό στρατό προς τα νότια και να ξεσηκώσει την Ελλάδα. Δεν τα κατάφερε, οι Τούρκοι τον νίκησαν (Ιούνιος 1821), ξέφυγε προς την Αυστρία, τον έπιασαν οι Αυστριακοί και τον φυλάκισαν. </a:t>
            </a:r>
            <a:endParaRPr lang="el-GR" dirty="0">
              <a:latin typeface="Tahoma"/>
            </a:endParaRPr>
          </a:p>
        </p:txBody>
      </p:sp>
    </p:spTree>
    <p:extLst>
      <p:ext uri="{BB962C8B-B14F-4D97-AF65-F5344CB8AC3E}">
        <p14:creationId xmlns:p14="http://schemas.microsoft.com/office/powerpoint/2010/main" val="30863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28362E-F01F-3D1D-D71A-322634452BD3}"/>
              </a:ext>
            </a:extLst>
          </p:cNvPr>
          <p:cNvSpPr>
            <a:spLocks noGrp="1"/>
          </p:cNvSpPr>
          <p:nvPr>
            <p:ph type="title"/>
          </p:nvPr>
        </p:nvSpPr>
        <p:spPr/>
        <p:txBody>
          <a:bodyPr/>
          <a:lstStyle/>
          <a:p>
            <a:r>
              <a:rPr lang="el-GR" b="1" dirty="0">
                <a:latin typeface="Tahoma"/>
                <a:ea typeface="Tahoma"/>
                <a:cs typeface="Tahoma"/>
              </a:rPr>
              <a:t>Η Δημιουργία της Ελλάδας</a:t>
            </a:r>
            <a:endParaRPr lang="el-GR" dirty="0">
              <a:latin typeface="Tahoma"/>
              <a:ea typeface="Tahoma"/>
              <a:cs typeface="Tahoma"/>
            </a:endParaRPr>
          </a:p>
        </p:txBody>
      </p:sp>
      <p:sp>
        <p:nvSpPr>
          <p:cNvPr id="3" name="Θέση περιεχομένου 2">
            <a:extLst>
              <a:ext uri="{FF2B5EF4-FFF2-40B4-BE49-F238E27FC236}">
                <a16:creationId xmlns:a16="http://schemas.microsoft.com/office/drawing/2014/main" id="{29A0DFD7-A179-E5DB-7818-12AA1C742942}"/>
              </a:ext>
            </a:extLst>
          </p:cNvPr>
          <p:cNvSpPr>
            <a:spLocks noGrp="1"/>
          </p:cNvSpPr>
          <p:nvPr>
            <p:ph idx="1"/>
          </p:nvPr>
        </p:nvSpPr>
        <p:spPr>
          <a:xfrm>
            <a:off x="838200" y="1462768"/>
            <a:ext cx="10515600" cy="5198004"/>
          </a:xfrm>
        </p:spPr>
        <p:txBody>
          <a:bodyPr vert="horz" lIns="91440" tIns="45720" rIns="91440" bIns="45720" rtlCol="0" anchor="t">
            <a:noAutofit/>
          </a:bodyPr>
          <a:lstStyle/>
          <a:p>
            <a:r>
              <a:rPr lang="el-GR" sz="2200" dirty="0">
                <a:solidFill>
                  <a:srgbClr val="0070C0"/>
                </a:solidFill>
                <a:latin typeface="Tahoma"/>
                <a:ea typeface="+mn-lt"/>
                <a:cs typeface="+mn-lt"/>
              </a:rPr>
              <a:t>Ποια ήταν τα σπουδαιότερα γεγονότα της πρώτης φάσης της Επανάστασης (1821-1823) στην Ελλάδα;</a:t>
            </a:r>
            <a:endParaRPr lang="el-GR" sz="2200" dirty="0">
              <a:solidFill>
                <a:srgbClr val="0070C0"/>
              </a:solidFill>
              <a:latin typeface="Tahoma"/>
              <a:ea typeface="Tahoma"/>
              <a:cs typeface="Tahoma"/>
            </a:endParaRPr>
          </a:p>
          <a:p>
            <a:endParaRPr lang="el-GR" sz="2200" dirty="0">
              <a:latin typeface="Tahoma"/>
              <a:ea typeface="Tahoma"/>
              <a:cs typeface="Tahoma"/>
            </a:endParaRPr>
          </a:p>
          <a:p>
            <a:pPr marL="0" indent="0">
              <a:buNone/>
            </a:pPr>
            <a:r>
              <a:rPr lang="el-GR" sz="2200" dirty="0">
                <a:latin typeface="Tahoma"/>
                <a:ea typeface="+mn-lt"/>
                <a:cs typeface="+mn-lt"/>
              </a:rPr>
              <a:t>- Η πολιορκία και η άλωση της </a:t>
            </a:r>
            <a:r>
              <a:rPr lang="el-GR" sz="2200" err="1">
                <a:latin typeface="Tahoma"/>
                <a:ea typeface="+mn-lt"/>
                <a:cs typeface="+mn-lt"/>
              </a:rPr>
              <a:t>Τριπολιτσάς</a:t>
            </a:r>
            <a:r>
              <a:rPr lang="el-GR" sz="2200" dirty="0">
                <a:latin typeface="Tahoma"/>
                <a:ea typeface="+mn-lt"/>
                <a:cs typeface="+mn-lt"/>
              </a:rPr>
              <a:t>, σήμερα Τρίπολη (Σεπτέμβριος 1821). Ένα μεγάλο διοικητικό κέντρο, που έλεγχε όλη την Πελοπόννησο. Υπήρξε στρατιωτικός θρίαμβος του Θεόδωρου Κολοκοτρώνη.</a:t>
            </a:r>
            <a:endParaRPr lang="el-GR" sz="2200" dirty="0">
              <a:latin typeface="Tahoma"/>
              <a:ea typeface="Tahoma"/>
              <a:cs typeface="Tahoma"/>
            </a:endParaRPr>
          </a:p>
          <a:p>
            <a:endParaRPr lang="el-GR" sz="2200" dirty="0">
              <a:latin typeface="Tahoma"/>
              <a:ea typeface="Tahoma"/>
              <a:cs typeface="Tahoma"/>
            </a:endParaRPr>
          </a:p>
          <a:p>
            <a:pPr marL="0" indent="0">
              <a:buNone/>
            </a:pPr>
            <a:r>
              <a:rPr lang="el-GR" sz="2200" dirty="0">
                <a:latin typeface="Tahoma"/>
                <a:ea typeface="+mn-lt"/>
                <a:cs typeface="+mn-lt"/>
              </a:rPr>
              <a:t>- Η καταστροφή της Χίου (Μάρτιος 1822). Οι Τούρκοι έσφαξαν χιλιάδες κατοίκους και πούλησαν χιλιάδες αιχμαλώτους ως δούλους.</a:t>
            </a:r>
            <a:endParaRPr lang="el-GR" sz="2200" dirty="0">
              <a:latin typeface="Tahoma"/>
              <a:ea typeface="Tahoma"/>
              <a:cs typeface="Tahoma"/>
            </a:endParaRPr>
          </a:p>
          <a:p>
            <a:endParaRPr lang="el-GR" sz="2200" dirty="0">
              <a:latin typeface="Tahoma"/>
              <a:ea typeface="Tahoma"/>
              <a:cs typeface="Tahoma"/>
            </a:endParaRPr>
          </a:p>
          <a:p>
            <a:pPr marL="0" indent="0">
              <a:buNone/>
            </a:pPr>
            <a:r>
              <a:rPr lang="el-GR" sz="2200" dirty="0">
                <a:latin typeface="Tahoma"/>
                <a:ea typeface="+mn-lt"/>
                <a:cs typeface="+mn-lt"/>
              </a:rPr>
              <a:t>- Η μάχη στα Δερβενάκια (Ιούλιος 1822). «Δερβενάκια» δεν είναι τοποθεσία, η λέξη σημαίνει μικρά περάσματα στα βουνά. Μεταξύ Κορίνθου και Άργους, ο Θεόδωρος Κολοκοτρώνης, με 2.500 άνδρες, νίκησε τους 30.000 άνδρες του Δράμαλη πασά, που τον έστειλαν οι Τούρκοι για να διαλύσει την Επανάσταση.</a:t>
            </a:r>
            <a:endParaRPr lang="el-GR" sz="2200">
              <a:latin typeface="Tahoma"/>
              <a:ea typeface="Tahoma"/>
              <a:cs typeface="Tahoma"/>
            </a:endParaRPr>
          </a:p>
        </p:txBody>
      </p:sp>
    </p:spTree>
    <p:extLst>
      <p:ext uri="{BB962C8B-B14F-4D97-AF65-F5344CB8AC3E}">
        <p14:creationId xmlns:p14="http://schemas.microsoft.com/office/powerpoint/2010/main" val="1702746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B544F8-4138-336B-720D-602C3D5EDE7E}"/>
              </a:ext>
            </a:extLst>
          </p:cNvPr>
          <p:cNvSpPr>
            <a:spLocks noGrp="1"/>
          </p:cNvSpPr>
          <p:nvPr>
            <p:ph type="title"/>
          </p:nvPr>
        </p:nvSpPr>
        <p:spPr/>
        <p:txBody>
          <a:bodyPr/>
          <a:lstStyle/>
          <a:p>
            <a:r>
              <a:rPr lang="el-GR" b="1" dirty="0">
                <a:latin typeface="Tahoma"/>
                <a:ea typeface="Tahoma"/>
                <a:cs typeface="Tahoma"/>
              </a:rPr>
              <a:t>Η Δημιουργία της Ελλάδας</a:t>
            </a:r>
            <a:endParaRPr lang="el-GR" dirty="0">
              <a:latin typeface="Tahoma"/>
              <a:ea typeface="Tahoma"/>
              <a:cs typeface="Tahoma"/>
            </a:endParaRPr>
          </a:p>
        </p:txBody>
      </p:sp>
      <p:sp>
        <p:nvSpPr>
          <p:cNvPr id="3" name="Θέση περιεχομένου 2">
            <a:extLst>
              <a:ext uri="{FF2B5EF4-FFF2-40B4-BE49-F238E27FC236}">
                <a16:creationId xmlns:a16="http://schemas.microsoft.com/office/drawing/2014/main" id="{D9F6790B-FDA3-1156-61AD-61D02BCCBFCA}"/>
              </a:ext>
            </a:extLst>
          </p:cNvPr>
          <p:cNvSpPr>
            <a:spLocks noGrp="1"/>
          </p:cNvSpPr>
          <p:nvPr>
            <p:ph idx="1"/>
          </p:nvPr>
        </p:nvSpPr>
        <p:spPr>
          <a:xfrm>
            <a:off x="838200" y="1474864"/>
            <a:ext cx="10515600" cy="5161718"/>
          </a:xfrm>
        </p:spPr>
        <p:txBody>
          <a:bodyPr vert="horz" lIns="91440" tIns="45720" rIns="91440" bIns="45720" rtlCol="0" anchor="t">
            <a:noAutofit/>
          </a:bodyPr>
          <a:lstStyle/>
          <a:p>
            <a:r>
              <a:rPr lang="el-GR" sz="2200" dirty="0">
                <a:solidFill>
                  <a:srgbClr val="0070C0"/>
                </a:solidFill>
                <a:latin typeface="Tahoma"/>
                <a:ea typeface="+mn-lt"/>
                <a:cs typeface="+mn-lt"/>
              </a:rPr>
              <a:t>Πώς αντέδρασε η Οθωμανική Αυτοκρατορία σε όλα αυτά;</a:t>
            </a:r>
            <a:endParaRPr lang="el-GR" sz="2200">
              <a:solidFill>
                <a:srgbClr val="0070C0"/>
              </a:solidFill>
              <a:latin typeface="Tahoma"/>
              <a:ea typeface="Tahoma"/>
              <a:cs typeface="Tahoma"/>
            </a:endParaRPr>
          </a:p>
          <a:p>
            <a:endParaRPr lang="el-GR" sz="2200" dirty="0">
              <a:latin typeface="Tahoma"/>
              <a:ea typeface="Tahoma"/>
              <a:cs typeface="Tahoma"/>
            </a:endParaRPr>
          </a:p>
          <a:p>
            <a:pPr marL="0" indent="0">
              <a:buNone/>
            </a:pPr>
            <a:r>
              <a:rPr lang="el-GR" sz="2200" dirty="0">
                <a:latin typeface="Tahoma"/>
                <a:ea typeface="+mn-lt"/>
                <a:cs typeface="+mn-lt"/>
              </a:rPr>
              <a:t>- Το 1824, ο σουλτάνος Μαχμούτ Β' ζήτησε στρατιωτική βοήθεια από την Αίγυπτο, κράτος υποτελές του, μα αυτόνομο και ισχυρό. Ο ηγεμόνας της, </a:t>
            </a:r>
            <a:r>
              <a:rPr lang="el-GR" sz="2200" err="1">
                <a:latin typeface="Tahoma"/>
                <a:ea typeface="+mn-lt"/>
                <a:cs typeface="+mn-lt"/>
              </a:rPr>
              <a:t>Μωχάμετ</a:t>
            </a:r>
            <a:r>
              <a:rPr lang="el-GR" sz="2200" dirty="0">
                <a:latin typeface="Tahoma"/>
                <a:ea typeface="+mn-lt"/>
                <a:cs typeface="+mn-lt"/>
              </a:rPr>
              <a:t> </a:t>
            </a:r>
            <a:r>
              <a:rPr lang="el-GR" sz="2200" err="1">
                <a:latin typeface="Tahoma"/>
                <a:ea typeface="+mn-lt"/>
                <a:cs typeface="+mn-lt"/>
              </a:rPr>
              <a:t>Άλυ</a:t>
            </a:r>
            <a:r>
              <a:rPr lang="el-GR" sz="2200" dirty="0">
                <a:latin typeface="Tahoma"/>
                <a:ea typeface="+mn-lt"/>
                <a:cs typeface="+mn-lt"/>
              </a:rPr>
              <a:t>, έστειλε στρατό με αρχηγό τον γιο του Ιμπραήμ, που αποδείχθηκε σπουδαίος στρατηγός. </a:t>
            </a:r>
            <a:endParaRPr lang="el-GR" sz="2200" dirty="0">
              <a:latin typeface="Tahoma"/>
              <a:ea typeface="Tahoma"/>
              <a:cs typeface="Tahoma"/>
            </a:endParaRPr>
          </a:p>
          <a:p>
            <a:pPr marL="0" indent="0">
              <a:buNone/>
            </a:pPr>
            <a:endParaRPr lang="el-GR" sz="1200" dirty="0">
              <a:latin typeface="Tahoma"/>
              <a:ea typeface="Tahoma"/>
              <a:cs typeface="Tahoma"/>
            </a:endParaRPr>
          </a:p>
          <a:p>
            <a:pPr marL="0" indent="0">
              <a:buNone/>
            </a:pPr>
            <a:r>
              <a:rPr lang="el-GR" sz="2200" dirty="0">
                <a:latin typeface="Tahoma"/>
                <a:ea typeface="+mn-lt"/>
                <a:cs typeface="+mn-lt"/>
              </a:rPr>
              <a:t>- Το 1825 ο Ιμπραήμ χτύπησε την Πελοπόννησο. Το 1826, στη Στερεά Ελλάδα, έμεινε μόνο το Μεσολόγγι, που έπεσε τελικά, με τους επαναστάτες να κάνουν ηρωική έξοδο. Τον Απρίλιο του 1827, ο Τούρκος στρατηγός Κιουταχής νίκησε τους επαναστατημένους Έλληνες στον Ανάλατο της Αττικής (σήμερα Νέος Κόσμος), όπου σκοτώθηκε ο σπουδαίος στρατηγός μας Γεώργιος Καραϊσκάκης.</a:t>
            </a:r>
            <a:endParaRPr lang="el-GR" sz="2200" dirty="0">
              <a:latin typeface="Tahoma"/>
              <a:ea typeface="Tahoma"/>
              <a:cs typeface="Tahoma"/>
            </a:endParaRPr>
          </a:p>
          <a:p>
            <a:pPr marL="0" indent="0">
              <a:buNone/>
            </a:pPr>
            <a:endParaRPr lang="el-GR" sz="1200" dirty="0">
              <a:latin typeface="Tahoma"/>
              <a:ea typeface="Tahoma"/>
              <a:cs typeface="Tahoma"/>
            </a:endParaRPr>
          </a:p>
          <a:p>
            <a:pPr marL="0" indent="0">
              <a:buNone/>
            </a:pPr>
            <a:r>
              <a:rPr lang="el-GR" sz="2200" dirty="0">
                <a:latin typeface="Tahoma"/>
                <a:ea typeface="+mn-lt"/>
                <a:cs typeface="+mn-lt"/>
              </a:rPr>
              <a:t>- Η Ελληνική Επανάσταση παραλίγο να σβήσει</a:t>
            </a:r>
            <a:endParaRPr lang="el-GR" sz="2200" dirty="0">
              <a:latin typeface="Tahoma"/>
            </a:endParaRPr>
          </a:p>
        </p:txBody>
      </p:sp>
    </p:spTree>
    <p:extLst>
      <p:ext uri="{BB962C8B-B14F-4D97-AF65-F5344CB8AC3E}">
        <p14:creationId xmlns:p14="http://schemas.microsoft.com/office/powerpoint/2010/main" val="240744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AC2EC2-0F6C-AC6F-7808-93D92EB6E842}"/>
              </a:ext>
            </a:extLst>
          </p:cNvPr>
          <p:cNvSpPr>
            <a:spLocks noGrp="1"/>
          </p:cNvSpPr>
          <p:nvPr>
            <p:ph type="title"/>
          </p:nvPr>
        </p:nvSpPr>
        <p:spPr/>
        <p:txBody>
          <a:bodyPr/>
          <a:lstStyle/>
          <a:p>
            <a:r>
              <a:rPr lang="el-GR" b="1">
                <a:latin typeface="Tahoma"/>
                <a:ea typeface="Tahoma"/>
                <a:cs typeface="Tahoma"/>
              </a:rPr>
              <a:t>Η Δημιουργία της Ελλάδας</a:t>
            </a:r>
            <a:endParaRPr lang="el-GR">
              <a:latin typeface="Tahoma"/>
              <a:ea typeface="Tahoma"/>
              <a:cs typeface="Tahoma"/>
            </a:endParaRPr>
          </a:p>
        </p:txBody>
      </p:sp>
      <p:sp>
        <p:nvSpPr>
          <p:cNvPr id="3" name="Θέση περιεχομένου 2">
            <a:extLst>
              <a:ext uri="{FF2B5EF4-FFF2-40B4-BE49-F238E27FC236}">
                <a16:creationId xmlns:a16="http://schemas.microsoft.com/office/drawing/2014/main" id="{E165CE29-8B8C-9B13-15B9-9D10815457CD}"/>
              </a:ext>
            </a:extLst>
          </p:cNvPr>
          <p:cNvSpPr>
            <a:spLocks noGrp="1"/>
          </p:cNvSpPr>
          <p:nvPr>
            <p:ph idx="1"/>
          </p:nvPr>
        </p:nvSpPr>
        <p:spPr>
          <a:xfrm>
            <a:off x="838200" y="1595816"/>
            <a:ext cx="10515600" cy="4738385"/>
          </a:xfrm>
        </p:spPr>
        <p:txBody>
          <a:bodyPr vert="horz" lIns="91440" tIns="45720" rIns="91440" bIns="45720" rtlCol="0" anchor="t">
            <a:noAutofit/>
          </a:bodyPr>
          <a:lstStyle/>
          <a:p>
            <a:r>
              <a:rPr lang="el-GR" sz="2200" dirty="0">
                <a:solidFill>
                  <a:srgbClr val="0070C0"/>
                </a:solidFill>
                <a:latin typeface="Tahoma"/>
                <a:ea typeface="+mn-lt"/>
                <a:cs typeface="+mn-lt"/>
              </a:rPr>
              <a:t>Τι έσωσε την Ελληνική Επανάσταση;</a:t>
            </a:r>
            <a:endParaRPr lang="el-GR" sz="2200" dirty="0">
              <a:solidFill>
                <a:srgbClr val="0070C0"/>
              </a:solidFill>
              <a:latin typeface="Tahoma"/>
              <a:ea typeface="Tahoma"/>
              <a:cs typeface="Tahoma"/>
            </a:endParaRPr>
          </a:p>
          <a:p>
            <a:pPr marL="0" indent="0">
              <a:buNone/>
            </a:pPr>
            <a:endParaRPr lang="el-GR" sz="1100" dirty="0">
              <a:latin typeface="Tahoma"/>
              <a:ea typeface="Tahoma"/>
              <a:cs typeface="Tahoma"/>
            </a:endParaRPr>
          </a:p>
          <a:p>
            <a:pPr marL="0" indent="0">
              <a:buNone/>
            </a:pPr>
            <a:r>
              <a:rPr lang="el-GR" sz="2200" dirty="0">
                <a:latin typeface="Tahoma"/>
                <a:ea typeface="+mn-lt"/>
                <a:cs typeface="+mn-lt"/>
              </a:rPr>
              <a:t>- Αρχικά, οι Ευρωπαίοι δεν είδαν με καλό μάτι την Επανάσταση του 1821.Σιγά-σιγά, όμως, οι Άγγλοι, οι Γάλλοι και οι Ρώσοι άλλαξαν στάση και την υποστήριξαν. Γιατί; Γιατί είδαν ότι ήταν προς το συμφέρον τους να αποδυναμωθεί η Οθωμανική Αυτοκρατορία.</a:t>
            </a:r>
            <a:endParaRPr lang="el-GR" sz="2200" dirty="0">
              <a:latin typeface="Tahoma"/>
              <a:ea typeface="Tahoma"/>
              <a:cs typeface="Tahoma"/>
            </a:endParaRPr>
          </a:p>
          <a:p>
            <a:pPr marL="0" indent="0">
              <a:buNone/>
            </a:pPr>
            <a:endParaRPr lang="el-GR" sz="1100" dirty="0">
              <a:latin typeface="Tahoma"/>
              <a:ea typeface="Tahoma"/>
              <a:cs typeface="Tahoma"/>
            </a:endParaRPr>
          </a:p>
          <a:p>
            <a:pPr marL="0" indent="0">
              <a:buNone/>
            </a:pPr>
            <a:r>
              <a:rPr lang="el-GR" sz="2200" dirty="0">
                <a:latin typeface="Tahoma"/>
                <a:ea typeface="+mn-lt"/>
                <a:cs typeface="+mn-lt"/>
              </a:rPr>
              <a:t>- Τον Οκτώβριο του 1827, ο ενωμένος στόλος Αγγλίας, Γαλλίας και Ρωσίας συγκρούστηκε με τον τουρκικό και αιγυπτιακό στόλο στο </a:t>
            </a:r>
            <a:r>
              <a:rPr lang="el-GR" sz="2200" err="1">
                <a:latin typeface="Tahoma"/>
                <a:ea typeface="+mn-lt"/>
                <a:cs typeface="+mn-lt"/>
              </a:rPr>
              <a:t>Ναυαρίνο</a:t>
            </a:r>
            <a:r>
              <a:rPr lang="el-GR" sz="2200" dirty="0">
                <a:latin typeface="Tahoma"/>
                <a:ea typeface="+mn-lt"/>
                <a:cs typeface="+mn-lt"/>
              </a:rPr>
              <a:t> της Μεσσηνίας. Και πέτυχε μια τεράστια νίκη. Ήταν η τελευταία σημαντική ναυμαχία της ιστορίας που έγινε με ιστιοφόρα πλοία.</a:t>
            </a:r>
            <a:endParaRPr lang="el-GR" sz="2200" dirty="0">
              <a:latin typeface="Tahoma"/>
              <a:ea typeface="Tahoma"/>
              <a:cs typeface="Tahoma"/>
            </a:endParaRPr>
          </a:p>
          <a:p>
            <a:pPr marL="0" indent="0">
              <a:buNone/>
            </a:pPr>
            <a:r>
              <a:rPr lang="el-GR" sz="2200" dirty="0">
                <a:latin typeface="Tahoma"/>
                <a:ea typeface="+mn-lt"/>
                <a:cs typeface="+mn-lt"/>
              </a:rPr>
              <a:t>- Αποτέλεσμα του </a:t>
            </a:r>
            <a:r>
              <a:rPr lang="el-GR" sz="2200" dirty="0" err="1">
                <a:latin typeface="Tahoma"/>
                <a:ea typeface="+mn-lt"/>
                <a:cs typeface="+mn-lt"/>
              </a:rPr>
              <a:t>Ναυαρίνου</a:t>
            </a:r>
            <a:r>
              <a:rPr lang="el-GR" sz="2200" dirty="0">
                <a:latin typeface="Tahoma"/>
                <a:ea typeface="+mn-lt"/>
                <a:cs typeface="+mn-lt"/>
              </a:rPr>
              <a:t> ήταν η ανεξαρτησία της Ελλάδας. Το πρώτο κράτος περιλάμβανε μόνο την Πελοπόννησο, τη Στερεά Ελλάδα και τις Κυκλάδες. Πρωτεύουσα έγινε το Ναύπλιο.</a:t>
            </a:r>
            <a:endParaRPr lang="el-GR" sz="2200" dirty="0">
              <a:latin typeface="Tahoma"/>
              <a:ea typeface="Tahoma"/>
              <a:cs typeface="Tahoma"/>
            </a:endParaRPr>
          </a:p>
        </p:txBody>
      </p:sp>
    </p:spTree>
    <p:extLst>
      <p:ext uri="{BB962C8B-B14F-4D97-AF65-F5344CB8AC3E}">
        <p14:creationId xmlns:p14="http://schemas.microsoft.com/office/powerpoint/2010/main" val="399954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1935DA-B339-BB1B-BD3A-9C17174F5AC8}"/>
              </a:ext>
            </a:extLst>
          </p:cNvPr>
          <p:cNvSpPr>
            <a:spLocks noGrp="1"/>
          </p:cNvSpPr>
          <p:nvPr>
            <p:ph type="title"/>
          </p:nvPr>
        </p:nvSpPr>
        <p:spPr/>
        <p:txBody>
          <a:bodyPr/>
          <a:lstStyle/>
          <a:p>
            <a:r>
              <a:rPr lang="el-GR" b="1" dirty="0">
                <a:latin typeface="Tahoma"/>
                <a:ea typeface="Tahoma"/>
                <a:cs typeface="Tahoma"/>
              </a:rPr>
              <a:t>Η Δημιουργία της Ελλάδας</a:t>
            </a:r>
            <a:endParaRPr lang="el-GR" dirty="0">
              <a:latin typeface="Tahoma"/>
              <a:ea typeface="Tahoma"/>
              <a:cs typeface="Tahoma"/>
            </a:endParaRPr>
          </a:p>
        </p:txBody>
      </p:sp>
      <p:sp>
        <p:nvSpPr>
          <p:cNvPr id="3" name="Θέση περιεχομένου 2">
            <a:extLst>
              <a:ext uri="{FF2B5EF4-FFF2-40B4-BE49-F238E27FC236}">
                <a16:creationId xmlns:a16="http://schemas.microsoft.com/office/drawing/2014/main" id="{B3F364CB-A34F-3BF0-D55E-EB2FCC371ECC}"/>
              </a:ext>
            </a:extLst>
          </p:cNvPr>
          <p:cNvSpPr>
            <a:spLocks noGrp="1"/>
          </p:cNvSpPr>
          <p:nvPr>
            <p:ph idx="1"/>
          </p:nvPr>
        </p:nvSpPr>
        <p:spPr/>
        <p:txBody>
          <a:bodyPr vert="horz" lIns="91440" tIns="45720" rIns="91440" bIns="45720" rtlCol="0" anchor="t">
            <a:normAutofit fontScale="85000" lnSpcReduction="10000"/>
          </a:bodyPr>
          <a:lstStyle/>
          <a:p>
            <a:r>
              <a:rPr lang="el-GR" dirty="0">
                <a:solidFill>
                  <a:srgbClr val="0070C0"/>
                </a:solidFill>
                <a:latin typeface="Tahoma"/>
                <a:ea typeface="+mn-lt"/>
                <a:cs typeface="+mn-lt"/>
              </a:rPr>
              <a:t>Ποιος θα κυβερνούσε την ανεξάρτητη Ελλάδα;</a:t>
            </a:r>
            <a:endParaRPr lang="el-GR">
              <a:solidFill>
                <a:srgbClr val="0070C0"/>
              </a:solidFill>
              <a:latin typeface="Tahoma"/>
              <a:ea typeface="Tahoma"/>
              <a:cs typeface="Tahoma"/>
            </a:endParaRPr>
          </a:p>
          <a:p>
            <a:pPr marL="0" indent="0">
              <a:buNone/>
            </a:pPr>
            <a:r>
              <a:rPr lang="el-GR" dirty="0">
                <a:latin typeface="Tahoma"/>
                <a:ea typeface="+mn-lt"/>
                <a:cs typeface="+mn-lt"/>
              </a:rPr>
              <a:t>Υπήρχαν πολλοί τσακωμοί. Όλοι, όμως, εκτιμούσαν τον Ιωάννη Καποδίστρια, έναν Κερκυραίο που είχε διακριθεί ως πολιτική προσωπικότητα στην Ευρώπη, σαν υπουργός εξωτερικών της Ρωσικής Αυτοκρατορίας. Θέλοντας να προσφέρει στον τόπο του, ο Καποδίστριας άφησε την καριέρα του και το 1828 ήρθε στην Ελλάδα, για να γίνει ο πρώτος της Κυβερνήτης.</a:t>
            </a:r>
            <a:endParaRPr lang="el-GR">
              <a:latin typeface="Tahoma"/>
              <a:ea typeface="Tahoma"/>
              <a:cs typeface="Tahoma"/>
            </a:endParaRPr>
          </a:p>
          <a:p>
            <a:endParaRPr lang="el-GR" dirty="0">
              <a:latin typeface="Tahoma"/>
              <a:ea typeface="Tahoma"/>
              <a:cs typeface="Tahoma"/>
            </a:endParaRPr>
          </a:p>
          <a:p>
            <a:r>
              <a:rPr lang="el-GR">
                <a:solidFill>
                  <a:srgbClr val="0070C0"/>
                </a:solidFill>
                <a:latin typeface="Tahoma"/>
                <a:ea typeface="+mn-lt"/>
                <a:cs typeface="+mn-lt"/>
              </a:rPr>
              <a:t>Ποιο ήταν το πιο δύσκολο πρόβλημα για τον Καποδίστρια;</a:t>
            </a:r>
            <a:endParaRPr lang="el-GR">
              <a:solidFill>
                <a:srgbClr val="0070C0"/>
              </a:solidFill>
              <a:latin typeface="Tahoma"/>
              <a:ea typeface="Tahoma"/>
              <a:cs typeface="Tahoma"/>
            </a:endParaRPr>
          </a:p>
          <a:p>
            <a:pPr marL="0" indent="0">
              <a:buNone/>
            </a:pPr>
            <a:r>
              <a:rPr lang="el-GR">
                <a:latin typeface="Tahoma"/>
                <a:ea typeface="+mn-lt"/>
                <a:cs typeface="+mn-lt"/>
              </a:rPr>
              <a:t>Η οικονομία. Η χώρα δεν μπορούσε να πάρει άλλα δάνεια από την Ευρώπη (είχε ήδη πάρει πολλά), ενώ η κυβέρνηση δεν είχε τις υποδομές για να βάλει φόρους. Με μεγάλες προσπάθειες, όμως, ο Καποδίστριας ίδρυσε την πρώτη τράπεζα στην Ελλάδα κι έφτιαξε το πρώτο μας νόμισμα, τον φοίνικα.</a:t>
            </a:r>
            <a:endParaRPr lang="el-GR">
              <a:latin typeface="Tahoma"/>
            </a:endParaRPr>
          </a:p>
        </p:txBody>
      </p:sp>
    </p:spTree>
    <p:extLst>
      <p:ext uri="{BB962C8B-B14F-4D97-AF65-F5344CB8AC3E}">
        <p14:creationId xmlns:p14="http://schemas.microsoft.com/office/powerpoint/2010/main" val="253157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0CA83A-10D9-F1DD-175B-F790E64B4DAA}"/>
              </a:ext>
            </a:extLst>
          </p:cNvPr>
          <p:cNvSpPr>
            <a:spLocks noGrp="1"/>
          </p:cNvSpPr>
          <p:nvPr>
            <p:ph type="title"/>
          </p:nvPr>
        </p:nvSpPr>
        <p:spPr/>
        <p:txBody>
          <a:bodyPr/>
          <a:lstStyle/>
          <a:p>
            <a:r>
              <a:rPr lang="el-GR" b="1" dirty="0">
                <a:latin typeface="Tahoma"/>
                <a:ea typeface="Tahoma"/>
                <a:cs typeface="Tahoma"/>
              </a:rPr>
              <a:t>Η Δημιουργία της Ελλάδας</a:t>
            </a:r>
            <a:endParaRPr lang="el-GR" dirty="0">
              <a:latin typeface="Tahoma"/>
              <a:ea typeface="Tahoma"/>
              <a:cs typeface="Tahoma"/>
            </a:endParaRPr>
          </a:p>
        </p:txBody>
      </p:sp>
      <p:sp>
        <p:nvSpPr>
          <p:cNvPr id="3" name="Θέση περιεχομένου 2">
            <a:extLst>
              <a:ext uri="{FF2B5EF4-FFF2-40B4-BE49-F238E27FC236}">
                <a16:creationId xmlns:a16="http://schemas.microsoft.com/office/drawing/2014/main" id="{7EEFEC16-6241-A2DC-7A82-0DD2664EDDCF}"/>
              </a:ext>
            </a:extLst>
          </p:cNvPr>
          <p:cNvSpPr>
            <a:spLocks noGrp="1"/>
          </p:cNvSpPr>
          <p:nvPr>
            <p:ph idx="1"/>
          </p:nvPr>
        </p:nvSpPr>
        <p:spPr>
          <a:xfrm>
            <a:off x="838200" y="1499054"/>
            <a:ext cx="10515600" cy="5004481"/>
          </a:xfrm>
        </p:spPr>
        <p:txBody>
          <a:bodyPr vert="horz" lIns="91440" tIns="45720" rIns="91440" bIns="45720" rtlCol="0" anchor="t">
            <a:noAutofit/>
          </a:bodyPr>
          <a:lstStyle/>
          <a:p>
            <a:r>
              <a:rPr lang="el-GR" sz="2100" dirty="0">
                <a:solidFill>
                  <a:srgbClr val="0070C0"/>
                </a:solidFill>
                <a:latin typeface="Tahoma"/>
                <a:ea typeface="+mn-lt"/>
                <a:cs typeface="+mn-lt"/>
              </a:rPr>
              <a:t>Τι άλλο έκανε ο Καποδίστριας ως κυβερνήτης;</a:t>
            </a:r>
            <a:endParaRPr lang="el-GR" sz="2100">
              <a:solidFill>
                <a:srgbClr val="0070C0"/>
              </a:solidFill>
              <a:latin typeface="Tahoma"/>
              <a:ea typeface="Tahoma"/>
              <a:cs typeface="Tahoma"/>
            </a:endParaRPr>
          </a:p>
          <a:p>
            <a:pPr marL="0" indent="0">
              <a:buNone/>
            </a:pPr>
            <a:r>
              <a:rPr lang="el-GR" sz="2100" u="sng" dirty="0">
                <a:latin typeface="Tahoma"/>
                <a:ea typeface="+mn-lt"/>
                <a:cs typeface="+mn-lt"/>
              </a:rPr>
              <a:t>Παιδεία:</a:t>
            </a:r>
            <a:r>
              <a:rPr lang="el-GR" sz="2100" dirty="0">
                <a:latin typeface="Tahoma"/>
                <a:ea typeface="+mn-lt"/>
                <a:cs typeface="+mn-lt"/>
              </a:rPr>
              <a:t> ίδρυσε πολλά σχολεία, με πιο φημισμένο το Ορφανοτροφείο της Αίγινας</a:t>
            </a:r>
          </a:p>
          <a:p>
            <a:pPr marL="0" indent="0">
              <a:buNone/>
            </a:pPr>
            <a:r>
              <a:rPr lang="el-GR" sz="2100" u="sng" dirty="0">
                <a:latin typeface="Tahoma"/>
                <a:ea typeface="+mn-lt"/>
                <a:cs typeface="+mn-lt"/>
              </a:rPr>
              <a:t>Δικαιοσύνη:</a:t>
            </a:r>
            <a:r>
              <a:rPr lang="el-GR" sz="2100" dirty="0">
                <a:latin typeface="Tahoma"/>
                <a:ea typeface="+mn-lt"/>
                <a:cs typeface="+mn-lt"/>
              </a:rPr>
              <a:t> έφτιαξε δικαστήρια, ειδικά στην επαρχία, ώστε ο λαός να αισθάνεται ασφάλεια</a:t>
            </a:r>
            <a:endParaRPr lang="el-GR" sz="2100" dirty="0">
              <a:latin typeface="Tahoma"/>
              <a:ea typeface="Tahoma"/>
              <a:cs typeface="Tahoma"/>
            </a:endParaRPr>
          </a:p>
          <a:p>
            <a:pPr marL="0" indent="0">
              <a:buNone/>
            </a:pPr>
            <a:r>
              <a:rPr lang="el-GR" sz="2100" u="sng" dirty="0">
                <a:latin typeface="Tahoma"/>
                <a:ea typeface="+mn-lt"/>
                <a:cs typeface="+mn-lt"/>
              </a:rPr>
              <a:t>Εθνική Άμυνα:</a:t>
            </a:r>
            <a:r>
              <a:rPr lang="el-GR" sz="2100" dirty="0">
                <a:latin typeface="Tahoma"/>
                <a:ea typeface="+mn-lt"/>
                <a:cs typeface="+mn-lt"/>
              </a:rPr>
              <a:t> ίδρυσε τη Σχολή </a:t>
            </a:r>
            <a:r>
              <a:rPr lang="el-GR" sz="2100" dirty="0" err="1">
                <a:latin typeface="Tahoma"/>
                <a:ea typeface="+mn-lt"/>
                <a:cs typeface="+mn-lt"/>
              </a:rPr>
              <a:t>Ευελπίδων</a:t>
            </a:r>
            <a:r>
              <a:rPr lang="el-GR" sz="2100" dirty="0">
                <a:latin typeface="Tahoma"/>
                <a:ea typeface="+mn-lt"/>
                <a:cs typeface="+mn-lt"/>
              </a:rPr>
              <a:t>, απ' όπου ακόμα και σήμερα βγαίνουν οι αξιωματικοί του στρατού μας. Έφτιαξε, επίσης, τον πρώτο κανονικό στρατό.</a:t>
            </a:r>
            <a:endParaRPr lang="el-GR" sz="2100" dirty="0">
              <a:latin typeface="Tahoma"/>
              <a:ea typeface="Tahoma"/>
              <a:cs typeface="Tahoma"/>
            </a:endParaRPr>
          </a:p>
          <a:p>
            <a:pPr marL="0" indent="0">
              <a:buNone/>
            </a:pPr>
            <a:endParaRPr lang="el-GR" sz="1100" dirty="0">
              <a:latin typeface="Tahoma"/>
              <a:ea typeface="Tahoma"/>
              <a:cs typeface="Tahoma"/>
            </a:endParaRPr>
          </a:p>
          <a:p>
            <a:r>
              <a:rPr lang="el-GR" sz="2100" dirty="0">
                <a:solidFill>
                  <a:srgbClr val="0070C0"/>
                </a:solidFill>
                <a:latin typeface="Tahoma"/>
                <a:ea typeface="+mn-lt"/>
                <a:cs typeface="+mn-lt"/>
              </a:rPr>
              <a:t>Γιατί δολοφονήθηκε ο Καποδίστριας (1831);</a:t>
            </a:r>
            <a:endParaRPr lang="el-GR" sz="2100">
              <a:solidFill>
                <a:srgbClr val="0070C0"/>
              </a:solidFill>
              <a:latin typeface="Tahoma"/>
              <a:ea typeface="Tahoma"/>
              <a:cs typeface="Tahoma"/>
            </a:endParaRPr>
          </a:p>
          <a:p>
            <a:pPr marL="0" indent="0">
              <a:buNone/>
            </a:pPr>
            <a:r>
              <a:rPr lang="el-GR" sz="2100" dirty="0">
                <a:latin typeface="Tahoma"/>
                <a:ea typeface="+mn-lt"/>
                <a:cs typeface="+mn-lt"/>
              </a:rPr>
              <a:t>- Κυβέρνησε αυταρχικά και συγκεντρωτικά, με αποτέλεσμα να δημιουργήσει αντιπάθειες ανάμεσα σε όσους είχαν ήδη προνόμια και ήθελαν να τα διατηρήσουν.</a:t>
            </a:r>
            <a:endParaRPr lang="el-GR" sz="2100" dirty="0">
              <a:latin typeface="Tahoma"/>
              <a:ea typeface="Tahoma"/>
              <a:cs typeface="Tahoma"/>
            </a:endParaRPr>
          </a:p>
          <a:p>
            <a:pPr marL="0" indent="0">
              <a:buNone/>
            </a:pPr>
            <a:r>
              <a:rPr lang="el-GR" sz="2100" dirty="0">
                <a:latin typeface="Tahoma"/>
                <a:ea typeface="+mn-lt"/>
                <a:cs typeface="+mn-lt"/>
              </a:rPr>
              <a:t>- Αποτέλεσμα των αντιπαθειών, ήταν η δημιουργία μιας αντιπολίτευσης. Η οποία συνεργαζόταν με τη Γαλλία και την Αγγλία και ξεσήκωσε ταραχές.</a:t>
            </a:r>
            <a:endParaRPr lang="el-GR" sz="2100" dirty="0">
              <a:latin typeface="Tahoma"/>
              <a:ea typeface="Tahoma"/>
              <a:cs typeface="Tahoma"/>
            </a:endParaRPr>
          </a:p>
          <a:p>
            <a:pPr marL="0" indent="0">
              <a:buNone/>
            </a:pPr>
            <a:r>
              <a:rPr lang="el-GR" sz="2100" dirty="0">
                <a:latin typeface="Tahoma"/>
                <a:ea typeface="+mn-lt"/>
                <a:cs typeface="+mn-lt"/>
              </a:rPr>
              <a:t>- Κομμάτι αυτών των ταραχών ήταν και η ανταρσία της Μάνης (1830). Ο Καποδίστριας φυλάκισε τον αρχηγό της, δολοφονήθηκε από δύο συγγενείς του.</a:t>
            </a:r>
            <a:endParaRPr lang="el-GR" sz="2100" dirty="0">
              <a:latin typeface="Tahoma"/>
            </a:endParaRPr>
          </a:p>
        </p:txBody>
      </p:sp>
    </p:spTree>
    <p:extLst>
      <p:ext uri="{BB962C8B-B14F-4D97-AF65-F5344CB8AC3E}">
        <p14:creationId xmlns:p14="http://schemas.microsoft.com/office/powerpoint/2010/main" val="320455269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Η Δημιουργία της Ελλάδας</vt:lpstr>
      <vt:lpstr>Η Δημιουργία της Ελλάδας</vt:lpstr>
      <vt:lpstr> Η Δημιουργία της Ελλάδας</vt:lpstr>
      <vt:lpstr>Η Δημιουργία της Ελλάδας</vt:lpstr>
      <vt:lpstr>Η Δημιουργία της Ελλάδας</vt:lpstr>
      <vt:lpstr>Η Δημιουργία της Ελλάδας</vt:lpstr>
      <vt:lpstr>Η Δημιουργία της Ελλάδας</vt:lpstr>
      <vt:lpstr>Η Δημιουργία της Ελλάδας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145</cp:revision>
  <dcterms:created xsi:type="dcterms:W3CDTF">2024-11-12T16:28:19Z</dcterms:created>
  <dcterms:modified xsi:type="dcterms:W3CDTF">2024-11-12T18:13:32Z</dcterms:modified>
</cp:coreProperties>
</file>