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>
      <p:cViewPr varScale="1">
        <p:scale>
          <a:sx n="68" d="100"/>
          <a:sy n="68" d="100"/>
        </p:scale>
        <p:origin x="142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255"/>
            <a:ext cx="9143999" cy="102615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98834" y="0"/>
            <a:ext cx="4745164" cy="60006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087904" cy="1020572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-822" y="52323"/>
            <a:ext cx="9145584" cy="901953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532888" y="1682495"/>
            <a:ext cx="5820029" cy="139128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1255"/>
            <a:ext cx="9143999" cy="102615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398834" y="0"/>
            <a:ext cx="4745164" cy="60006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9087904" cy="1020572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-822" y="52323"/>
            <a:ext cx="9145584" cy="90195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804" y="426847"/>
            <a:ext cx="8254390" cy="13995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0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6244" y="1947748"/>
            <a:ext cx="8071510" cy="2799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804" y="742899"/>
            <a:ext cx="7293609" cy="7816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0" spc="-5" dirty="0">
                <a:solidFill>
                  <a:srgbClr val="C00000"/>
                </a:solidFill>
                <a:latin typeface="Monotype Corsiva" panose="03010101010201010101" pitchFamily="66" charset="0"/>
              </a:rPr>
              <a:t>Μορφές</a:t>
            </a:r>
            <a:r>
              <a:rPr sz="5000" spc="-40" dirty="0">
                <a:solidFill>
                  <a:srgbClr val="C00000"/>
                </a:solidFill>
                <a:latin typeface="Monotype Corsiva" panose="03010101010201010101" pitchFamily="66" charset="0"/>
              </a:rPr>
              <a:t> </a:t>
            </a:r>
            <a:r>
              <a:rPr sz="5000" spc="-10" dirty="0">
                <a:solidFill>
                  <a:srgbClr val="C00000"/>
                </a:solidFill>
                <a:latin typeface="Monotype Corsiva" panose="03010101010201010101" pitchFamily="66" charset="0"/>
              </a:rPr>
              <a:t>αισθητικής</a:t>
            </a:r>
            <a:r>
              <a:rPr sz="5000" spc="5" dirty="0">
                <a:solidFill>
                  <a:srgbClr val="C00000"/>
                </a:solidFill>
                <a:latin typeface="Monotype Corsiva" panose="03010101010201010101" pitchFamily="66" charset="0"/>
              </a:rPr>
              <a:t> </a:t>
            </a:r>
            <a:r>
              <a:rPr sz="5000" spc="-20" dirty="0">
                <a:solidFill>
                  <a:srgbClr val="C00000"/>
                </a:solidFill>
                <a:latin typeface="Monotype Corsiva" panose="03010101010201010101" pitchFamily="66" charset="0"/>
              </a:rPr>
              <a:t>αγωγής</a:t>
            </a:r>
            <a:endParaRPr sz="5000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01850"/>
            <a:ext cx="8022590" cy="4589974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287020" marR="977265" indent="-274320">
              <a:lnSpc>
                <a:spcPts val="2810"/>
              </a:lnSpc>
              <a:spcBef>
                <a:spcPts val="44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αισθητική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25" dirty="0" err="1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γωγή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lang="el-GR"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στα παιδιά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 μπορεί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  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ξ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8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(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lang="en-US"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i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/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2610"/>
              </a:lnSpc>
              <a:spcBef>
                <a:spcPts val="5"/>
              </a:spcBef>
            </a:pP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σταθμό/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νηπιαγωγείο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κλπ</a:t>
            </a:r>
            <a:r>
              <a:rPr lang="en-US"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)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  <a:r>
              <a:rPr sz="2800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κύριος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σκοπός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της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5080">
              <a:lnSpc>
                <a:spcPct val="90000"/>
              </a:lnSpc>
              <a:spcBef>
                <a:spcPts val="155"/>
              </a:spcBef>
            </a:pP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αισθητικής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αγωγής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βρεφονηπιακο/παιδικο σταθμό </a:t>
            </a:r>
            <a:r>
              <a:rPr sz="28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δεν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κάνει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νήπιο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≪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καλλιτέχνη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≫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Εξάλλου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</a:t>
            </a:r>
            <a:r>
              <a:rPr sz="28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παιδιά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≪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εκ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φύσεως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≫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καλλιτέχνες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,γιατί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ειλικρινή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αυθόρμητα,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όπως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αληθινοί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καλλιτέχνες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algn="just">
              <a:lnSpc>
                <a:spcPts val="2665"/>
              </a:lnSpc>
            </a:pP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αξιοσημείωτος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λόγος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Π.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Πικάσο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: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236220" algn="just">
              <a:lnSpc>
                <a:spcPct val="90000"/>
              </a:lnSpc>
              <a:spcBef>
                <a:spcPts val="170"/>
              </a:spcBef>
            </a:pP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≪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ουν</a:t>
            </a:r>
            <a:r>
              <a:rPr sz="28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ος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ρο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σπ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αθούσ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8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σαν 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μεγάλους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τώρα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μεγάλωσα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προσπαθώ</a:t>
            </a:r>
            <a:r>
              <a:rPr sz="28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8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ζωγραφίσω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σαν</a:t>
            </a:r>
            <a:r>
              <a:rPr sz="28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28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μικρά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παιδιά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≫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08124"/>
            <a:ext cx="7945120" cy="4032386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87020" marR="5080" indent="-274320">
              <a:lnSpc>
                <a:spcPct val="90100"/>
              </a:lnSpc>
              <a:spcBef>
                <a:spcPts val="40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spc="-25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6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</a:t>
            </a:r>
            <a:r>
              <a:rPr sz="26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λι</a:t>
            </a:r>
            <a:r>
              <a:rPr sz="26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6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6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μφ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6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6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6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6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6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ος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 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βρεφικής 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ηλικίας, 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δηλαδή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μεταξύ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18ου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24ου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μήνα</a:t>
            </a:r>
            <a:r>
              <a:rPr sz="26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26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παιδιού.</a:t>
            </a:r>
            <a:r>
              <a:rPr sz="26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</a:t>
            </a:r>
            <a:r>
              <a:rPr sz="26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παιχνίδι</a:t>
            </a:r>
            <a:r>
              <a:rPr sz="26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αυτό</a:t>
            </a:r>
            <a:r>
              <a:rPr sz="26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γίνεται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≪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ελεύθερη </a:t>
            </a:r>
            <a:r>
              <a:rPr sz="26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επέκταση</a:t>
            </a:r>
            <a:r>
              <a:rPr sz="26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26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χειρισμού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26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αντικειμένου,</a:t>
            </a:r>
            <a:r>
              <a:rPr sz="26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</a:t>
            </a:r>
            <a:endParaRPr sz="26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399415">
              <a:lnSpc>
                <a:spcPct val="90000"/>
              </a:lnSpc>
              <a:spcBef>
                <a:spcPts val="5"/>
              </a:spcBef>
            </a:pP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συναισθημάτων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6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εμπειριών 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κατά τρόπο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συμβολικό. </a:t>
            </a:r>
            <a:r>
              <a:rPr sz="26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παιδί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αλλοιώνει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πραγματικότητα, </a:t>
            </a:r>
            <a:r>
              <a:rPr sz="26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τροποποιεί τα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δεδομένα, διαρρυθμίζει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πράγματα, </a:t>
            </a:r>
            <a:r>
              <a:rPr sz="26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ερ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6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6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6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6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6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6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6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εύ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6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endParaRPr sz="26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2665"/>
              </a:lnSpc>
            </a:pP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</a:t>
            </a:r>
            <a:r>
              <a:rPr sz="26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6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6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6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≫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6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6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6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6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ρό</a:t>
            </a:r>
            <a:r>
              <a:rPr sz="26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ώα,</a:t>
            </a:r>
            <a:endParaRPr sz="26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256540">
              <a:lnSpc>
                <a:spcPts val="2810"/>
              </a:lnSpc>
              <a:spcBef>
                <a:spcPts val="185"/>
              </a:spcBef>
            </a:pP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πράγματα,</a:t>
            </a:r>
            <a:r>
              <a:rPr sz="26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γεγονότα,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26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οποία</a:t>
            </a:r>
            <a:r>
              <a:rPr sz="26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</a:t>
            </a:r>
            <a:r>
              <a:rPr sz="26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απόντα.</a:t>
            </a:r>
            <a:r>
              <a:rPr sz="26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Μιμείται </a:t>
            </a:r>
            <a:r>
              <a:rPr sz="26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ήχους</a:t>
            </a:r>
            <a:r>
              <a:rPr sz="26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</a:t>
            </a:r>
            <a:r>
              <a:rPr sz="26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δεν</a:t>
            </a:r>
            <a:r>
              <a:rPr sz="26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ακούει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6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κινήσεις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</a:t>
            </a:r>
            <a:r>
              <a:rPr sz="26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δεν</a:t>
            </a:r>
            <a:r>
              <a:rPr sz="26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βλέπει</a:t>
            </a:r>
            <a:endParaRPr sz="26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47748"/>
            <a:ext cx="8067040" cy="345863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7020" marR="5080" indent="-274320">
              <a:lnSpc>
                <a:spcPct val="100099"/>
              </a:lnSpc>
              <a:spcBef>
                <a:spcPts val="9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Επίσης,</a:t>
            </a:r>
            <a:r>
              <a:rPr sz="32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32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συμβολικό</a:t>
            </a:r>
            <a:r>
              <a:rPr sz="32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παιχνίδι</a:t>
            </a:r>
            <a:r>
              <a:rPr sz="3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αποτελεί</a:t>
            </a:r>
            <a:r>
              <a:rPr sz="32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</a:t>
            </a:r>
            <a:r>
              <a:rPr sz="32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3200" spc="-1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νήπιο</a:t>
            </a:r>
            <a:r>
              <a:rPr sz="32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τον </a:t>
            </a:r>
            <a:r>
              <a:rPr sz="32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32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τ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32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≪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σαν</a:t>
            </a:r>
            <a:r>
              <a:rPr sz="3200" spc="-1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≫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32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  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φαντασίας.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αρχή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Piaget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υποστηρίζει ότι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πρώτα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παιχνίδια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προσποίησης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παιδιού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περιλαμβάνουν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αναγνώριση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ενός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αντικειμένου από </a:t>
            </a:r>
            <a:r>
              <a:rPr sz="32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ένα 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άλλο,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όπως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παράδειγμα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ένα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πετραδάκι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κάνει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ένα</a:t>
            </a:r>
            <a:r>
              <a:rPr sz="3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αυτοκίνητο.</a:t>
            </a:r>
            <a:endParaRPr sz="32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17268"/>
            <a:ext cx="8044815" cy="4109587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287020" marR="5080" indent="-274320">
              <a:lnSpc>
                <a:spcPct val="90100"/>
              </a:lnSpc>
              <a:spcBef>
                <a:spcPts val="370"/>
              </a:spcBef>
              <a:buClr>
                <a:srgbClr val="0AD0D9"/>
              </a:buClr>
              <a:buSzPct val="95454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Λίγο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αργότερα τα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παιδιά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αρχίζουν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χρησιμοποιούν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μέρη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400" spc="-5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σώματός τους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σαν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σημείο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αναγνώρισης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άλλων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ανθρώπων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αντικειμένων.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Καθώς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προχωρά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προσχολική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περίοδος,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παιδί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επινοεί </a:t>
            </a:r>
            <a:r>
              <a:rPr sz="24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όλο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πιο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περίτεχνες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ακολουθίες κοινωνικού-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δραματικού</a:t>
            </a:r>
            <a:r>
              <a:rPr sz="24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παιχνιδιού.</a:t>
            </a:r>
            <a:r>
              <a:rPr sz="24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Αυτό</a:t>
            </a:r>
            <a:r>
              <a:rPr sz="24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μπορεί</a:t>
            </a:r>
            <a:r>
              <a:rPr sz="24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4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</a:t>
            </a:r>
            <a:r>
              <a:rPr sz="24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τελείως</a:t>
            </a:r>
            <a:r>
              <a:rPr sz="24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φανταστικό, </a:t>
            </a:r>
            <a:r>
              <a:rPr sz="2400" spc="-5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αποδεσμευμένο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24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διαθέσιμα</a:t>
            </a:r>
            <a:r>
              <a:rPr sz="24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άτομα</a:t>
            </a:r>
            <a:r>
              <a:rPr sz="24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αντικείμενα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μπορεί </a:t>
            </a:r>
            <a:r>
              <a:rPr sz="2400" spc="-5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περιλαμβάνει μερικούς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διαφορετικούς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παίκτες.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Στηρίζεται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υχ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4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</a:t>
            </a:r>
            <a:r>
              <a:rPr sz="24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ση</a:t>
            </a:r>
            <a:r>
              <a:rPr sz="24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4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4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spc="-1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4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4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αι 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περιλαμβάνει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συγκεκριμένα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επεισόδια,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όπως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≪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πάμε για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ψώνια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≫ </a:t>
            </a:r>
            <a:r>
              <a:rPr sz="2400" spc="-470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4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≪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ας</a:t>
            </a:r>
            <a:r>
              <a:rPr sz="24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ετοιμάσουμε</a:t>
            </a:r>
            <a:r>
              <a:rPr sz="24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4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φαγητό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≫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ambria Math"/>
            </a:endParaRPr>
          </a:p>
          <a:p>
            <a:pPr marL="287020" marR="87630" indent="-274320">
              <a:lnSpc>
                <a:spcPct val="90000"/>
              </a:lnSpc>
              <a:spcBef>
                <a:spcPts val="505"/>
              </a:spcBef>
              <a:buClr>
                <a:srgbClr val="0AD0D9"/>
              </a:buClr>
              <a:buSzPct val="93181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Τέλος,</a:t>
            </a:r>
            <a:r>
              <a:rPr sz="24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4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παιχνίδι</a:t>
            </a:r>
            <a:r>
              <a:rPr sz="24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</a:t>
            </a:r>
            <a:r>
              <a:rPr sz="24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κανόνες</a:t>
            </a:r>
            <a:r>
              <a:rPr sz="24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εμφανίζεται</a:t>
            </a:r>
            <a:r>
              <a:rPr sz="24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σε</a:t>
            </a:r>
            <a:r>
              <a:rPr sz="24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ηλικία</a:t>
            </a:r>
            <a:r>
              <a:rPr sz="24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6</a:t>
            </a:r>
            <a:r>
              <a:rPr sz="24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7</a:t>
            </a:r>
            <a:r>
              <a:rPr sz="24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χρονών </a:t>
            </a:r>
            <a:r>
              <a:rPr sz="2400" spc="-5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αφορά παιχνίδια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όπως το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μπάσκετ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ποδόσφαιρο,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στα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οποία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κανόνες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γνωστοί ή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μπορεί να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δημιουργηθούν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αυθόρμητα.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spc="-185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Το </a:t>
            </a:r>
            <a:r>
              <a:rPr spc="-10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παιδί </a:t>
            </a:r>
            <a:r>
              <a:rPr spc="-50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και </a:t>
            </a:r>
            <a:r>
              <a:rPr spc="5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η προσφορά </a:t>
            </a:r>
            <a:r>
              <a:rPr spc="-10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των </a:t>
            </a:r>
            <a:r>
              <a:rPr spc="-1005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spc="-25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εικαστικών</a:t>
            </a:r>
            <a:r>
              <a:rPr spc="-70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spc="-10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τεχνών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947748"/>
            <a:ext cx="8049259" cy="32130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361315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φανερό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ότι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εικαστικές τέχνες,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αποτελούν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βασικό παράγοντα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 </a:t>
            </a:r>
            <a:r>
              <a:rPr sz="26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όλη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ψυχοπαιδαγωγική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ανάπτυξη</a:t>
            </a:r>
            <a:r>
              <a:rPr sz="26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26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παιδιού.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</a:t>
            </a:r>
            <a:r>
              <a:rPr sz="26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εικαστικές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τέχνες</a:t>
            </a:r>
            <a:r>
              <a:rPr sz="26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έχουν</a:t>
            </a:r>
            <a:r>
              <a:rPr sz="26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ως</a:t>
            </a:r>
            <a:endParaRPr sz="26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5080">
              <a:lnSpc>
                <a:spcPct val="100000"/>
              </a:lnSpc>
              <a:spcBef>
                <a:spcPts val="5"/>
              </a:spcBef>
            </a:pP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κύριο</a:t>
            </a:r>
            <a:r>
              <a:rPr sz="26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σκοπό</a:t>
            </a:r>
            <a:r>
              <a:rPr sz="26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</a:t>
            </a:r>
            <a:r>
              <a:rPr sz="26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6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πετύχουν</a:t>
            </a:r>
            <a:r>
              <a:rPr sz="26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</a:t>
            </a:r>
            <a:r>
              <a:rPr sz="26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διανοητική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καθώς</a:t>
            </a:r>
            <a:r>
              <a:rPr sz="26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6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γενικότερη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αισθητική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αγωγή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νηπίου.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Έτσι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παιδί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πρέπει να ενθαρρύνεται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αρκετά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ώστε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αναπτύσσεται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τον 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καλύτερο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δυνατό </a:t>
            </a:r>
            <a:r>
              <a:rPr sz="26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τρόπο.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Αυτό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μπορούμε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το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καταφέρουμε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σωστή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λειτουργία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</a:t>
            </a:r>
            <a:r>
              <a:rPr sz="26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εικαστικών</a:t>
            </a:r>
            <a:r>
              <a:rPr sz="26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δραστηριοτήτων.</a:t>
            </a:r>
            <a:endParaRPr sz="26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47748"/>
            <a:ext cx="8076565" cy="36901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νήπιο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μέσα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εικαστικές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αυτές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 </a:t>
            </a:r>
            <a:r>
              <a:rPr sz="26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αναπτύσσει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παρατηρητικότητά του,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διότι το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νήπιο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υποχρεώνεται και 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συνέχεια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συνηθίζει να παρατηρεί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γνωρίζει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τον κόσμο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περιβάλλει.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Έπειτα,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στρέφει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προσοχή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πάνω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στις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λεπτομέρειες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έχει</a:t>
            </a:r>
            <a:r>
              <a:rPr sz="26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σαν</a:t>
            </a:r>
            <a:r>
              <a:rPr sz="26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συνέπεια</a:t>
            </a:r>
            <a:r>
              <a:rPr sz="26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26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δημιουργήματά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26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6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γίνονται</a:t>
            </a:r>
            <a:r>
              <a:rPr sz="26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πιο </a:t>
            </a:r>
            <a:r>
              <a:rPr sz="26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λεπτομερέστερα.</a:t>
            </a:r>
            <a:endParaRPr sz="26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49530" indent="-274320">
              <a:lnSpc>
                <a:spcPct val="100000"/>
              </a:lnSpc>
              <a:spcBef>
                <a:spcPts val="63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Επίσης,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εικαστικές δραστηριότητες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επιδρούν ευνοϊκά </a:t>
            </a:r>
            <a:r>
              <a:rPr sz="2600" spc="-6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ανάπτυξη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προσοχής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αντιληπτικής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ικανότητας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26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νηπίου.</a:t>
            </a:r>
            <a:endParaRPr sz="26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47748"/>
            <a:ext cx="7937500" cy="345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Ακόμη,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εικαστικές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5080">
              <a:lnSpc>
                <a:spcPct val="100000"/>
              </a:lnSpc>
            </a:pP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δημιουργικές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απασχολήσεις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παιδιά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έχουν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άμεση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σχέση με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αισθητηριακές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ασκήσεις. </a:t>
            </a:r>
            <a:r>
              <a:rPr sz="28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χέρι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εκείνο</a:t>
            </a:r>
            <a:r>
              <a:rPr sz="28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επιτρέπει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</a:t>
            </a:r>
            <a:r>
              <a:rPr sz="2800" spc="-1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νήπιο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γενικότερα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τον </a:t>
            </a:r>
            <a:r>
              <a:rPr sz="2800" spc="-6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άνθρωπο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8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γράφει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ανακοινώνει</a:t>
            </a:r>
            <a:r>
              <a:rPr sz="2800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σκέψεις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8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οποιονδήποτε 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τρόπο. 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Γι'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αυτό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καλλιέργεια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κινητικότητας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χεριού είναι 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καθήκον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παιδαγωγού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</a:t>
            </a:r>
            <a:r>
              <a:rPr sz="28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πρέπει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επιτευχθεί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πλήρως.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822" y="0"/>
            <a:ext cx="9145905" cy="6858000"/>
            <a:chOff x="-822" y="0"/>
            <a:chExt cx="914590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255"/>
              <a:ext cx="9143999" cy="102615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98834" y="0"/>
              <a:ext cx="4745164" cy="60006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9087904" cy="102057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-822" y="52323"/>
              <a:ext cx="9145584" cy="901953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536244" y="1914220"/>
            <a:ext cx="8066405" cy="4596771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87020" marR="121285" indent="-274320">
              <a:lnSpc>
                <a:spcPct val="90000"/>
              </a:lnSpc>
              <a:spcBef>
                <a:spcPts val="39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αισθήσεις,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συνδέονται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άμεσα με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εργασίες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χεριού,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αίσθηση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όρασης και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αφής.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εικαστικές δραστηριότητες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θέτουν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σε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λειτουργία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βασικά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2800" spc="-5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χέρι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μάτι.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</a:t>
            </a:r>
            <a:r>
              <a:rPr sz="28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οπτική</a:t>
            </a:r>
            <a:r>
              <a:rPr sz="28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ενέργεια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κατευθύνεται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8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2800" spc="-5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ενέργεια του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χεριού.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Έτσι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νήπιο, όταν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έχει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καταφέρει να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αναπτύξει τις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δύο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αυτές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ικανότητες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οργανισμού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του,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δηλαδή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ακρίβεια του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ματιού και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επιδεξιότητα του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χεριού,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αναπτύσσει ερευνητική και δημιουργική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σκέψη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πράξη.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Συνεπώς,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εργάζεται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προσεχτικά,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αποκτά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εμπειρίες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ξ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ξ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</a:p>
          <a:p>
            <a:pPr marL="287020">
              <a:lnSpc>
                <a:spcPts val="2450"/>
              </a:lnSpc>
            </a:pP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οκ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νε</a:t>
            </a:r>
            <a:r>
              <a:rPr sz="28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ξ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spc="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spc="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εκ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ξ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lang="en-US"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ώ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ου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800" spc="-1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883740"/>
            <a:ext cx="8003540" cy="4824398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7020" marR="704215" indent="-274320">
              <a:lnSpc>
                <a:spcPct val="80100"/>
              </a:lnSpc>
              <a:spcBef>
                <a:spcPts val="675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λλι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ερ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  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νήμ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μπ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χύ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  βο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ση</a:t>
            </a:r>
            <a:r>
              <a:rPr sz="2800" spc="-1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ου</a:t>
            </a:r>
            <a:r>
              <a:rPr sz="28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</a:p>
          <a:p>
            <a:pPr marL="287020" marR="454659" indent="-274320">
              <a:lnSpc>
                <a:spcPts val="2310"/>
              </a:lnSpc>
              <a:spcBef>
                <a:spcPts val="555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Επίσης,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νήπια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υποβοηθούνται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εικαστικές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</a:t>
            </a:r>
            <a:r>
              <a:rPr sz="28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ν‘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αναπτύξουν</a:t>
            </a:r>
            <a:r>
              <a:rPr sz="28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πνεύμα</a:t>
            </a:r>
            <a:r>
              <a:rPr sz="28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αλληλοβοήθειας, </a:t>
            </a:r>
            <a:r>
              <a:rPr sz="2800" spc="-5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αλληλεγγύης,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αμοιβαία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εκτίμηση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καθώς</a:t>
            </a:r>
            <a:r>
              <a:rPr sz="28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567055">
              <a:lnSpc>
                <a:spcPct val="80000"/>
              </a:lnSpc>
              <a:spcBef>
                <a:spcPts val="5"/>
              </a:spcBef>
            </a:pP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κοινωνικοποίησή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ευρύτερο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περιβάλλον. 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ιδι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ώ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μβ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  </a:t>
            </a: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ψ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κή</a:t>
            </a:r>
            <a:r>
              <a:rPr sz="28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ξ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8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ιδι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 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καθώς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δημιουργούν,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όπως</a:t>
            </a:r>
            <a:r>
              <a:rPr sz="28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παράδειγμα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≪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μια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5080">
              <a:lnSpc>
                <a:spcPct val="80000"/>
              </a:lnSpc>
              <a:spcBef>
                <a:spcPts val="5"/>
              </a:spcBef>
            </a:pP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8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≫ 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  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ώ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</a:p>
          <a:p>
            <a:pPr marL="287020">
              <a:lnSpc>
                <a:spcPts val="2305"/>
              </a:lnSpc>
            </a:pP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θημ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ου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20316"/>
            <a:ext cx="8082280" cy="4356577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87020" marR="63500" indent="-274320">
              <a:lnSpc>
                <a:spcPct val="89800"/>
              </a:lnSpc>
              <a:spcBef>
                <a:spcPts val="380"/>
              </a:spcBef>
              <a:buClr>
                <a:srgbClr val="0AD0D9"/>
              </a:buClr>
              <a:buSzPct val="95454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Επίσης,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Βιγγόπουλος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επισημαίνει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ότι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≪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τέχνη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 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απόλυτα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α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έσ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</a:t>
            </a:r>
            <a:r>
              <a:rPr sz="24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νε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υμ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κή</a:t>
            </a:r>
            <a:r>
              <a:rPr sz="24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ουρ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γί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4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ύθ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έκφραση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≫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αλλού συνεχίζει: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≪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όλες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καλλιτεχνικές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απασχολήσεις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κατασκευές που κάνει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νήπιο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εντελώς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ελεύθερο</a:t>
            </a:r>
            <a:r>
              <a:rPr sz="24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αδέσμευτο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τρόπο,</a:t>
            </a:r>
            <a:r>
              <a:rPr sz="24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θέτοντας</a:t>
            </a:r>
            <a:r>
              <a:rPr sz="24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δικό</a:t>
            </a:r>
            <a:r>
              <a:rPr sz="24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σχέδιο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δικό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2245"/>
              </a:lnSpc>
            </a:pP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4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ξ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πη</a:t>
            </a:r>
            <a:r>
              <a:rPr sz="24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400" spc="-1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4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λο</a:t>
            </a:r>
            <a:r>
              <a:rPr sz="24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4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απτ</a:t>
            </a:r>
            <a:r>
              <a:rPr sz="24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τή</a:t>
            </a:r>
            <a:r>
              <a:rPr sz="24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</a:p>
          <a:p>
            <a:pPr marL="287020">
              <a:lnSpc>
                <a:spcPts val="2390"/>
              </a:lnSpc>
            </a:pP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ιδιάζουσα</a:t>
            </a:r>
            <a:r>
              <a:rPr sz="24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σκοπιμότητα,</a:t>
            </a:r>
            <a:r>
              <a:rPr sz="24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επινοητικότητα</a:t>
            </a:r>
            <a:r>
              <a:rPr sz="24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εφευρετικότητα</a:t>
            </a:r>
            <a:r>
              <a:rPr sz="24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</a:p>
          <a:p>
            <a:pPr marL="287020">
              <a:lnSpc>
                <a:spcPts val="2520"/>
              </a:lnSpc>
            </a:pP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ώπ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ημ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4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≫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</a:p>
          <a:p>
            <a:pPr marL="287020" marR="53975" indent="-274320">
              <a:lnSpc>
                <a:spcPct val="90000"/>
              </a:lnSpc>
              <a:spcBef>
                <a:spcPts val="500"/>
              </a:spcBef>
              <a:buClr>
                <a:srgbClr val="0AD0D9"/>
              </a:buClr>
              <a:buSzPct val="93181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Τέλος,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μόνο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μια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ασφαλή ατμόσφαιρα και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μια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ευαισθητοποιημένη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παιδαγωγός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πάνω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σε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θέματα εικαστικής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τέχνης,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μπορούν</a:t>
            </a:r>
            <a:r>
              <a:rPr sz="24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4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αφήσουν</a:t>
            </a:r>
            <a:r>
              <a:rPr sz="24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κάτι</a:t>
            </a:r>
            <a:r>
              <a:rPr sz="24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μόνιμο</a:t>
            </a:r>
            <a:r>
              <a:rPr sz="24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</a:t>
            </a:r>
            <a:r>
              <a:rPr sz="24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ιδιοσυγκρασία</a:t>
            </a:r>
            <a:r>
              <a:rPr sz="24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400" spc="-5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παιδιού,</a:t>
            </a:r>
            <a:r>
              <a:rPr sz="24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κάτι</a:t>
            </a:r>
            <a:r>
              <a:rPr sz="24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οποίο</a:t>
            </a:r>
            <a:r>
              <a:rPr sz="24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θα</a:t>
            </a:r>
            <a:r>
              <a:rPr sz="24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ακολουθήσει</a:t>
            </a:r>
            <a:r>
              <a:rPr sz="2400" spc="-1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σ'</a:t>
            </a:r>
            <a:r>
              <a:rPr sz="24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ολόκληρη</a:t>
            </a:r>
            <a:r>
              <a:rPr sz="24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ζωή</a:t>
            </a:r>
            <a:r>
              <a:rPr sz="24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400" spc="-5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έσε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πυ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ήν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αι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κή</a:t>
            </a:r>
            <a:r>
              <a:rPr sz="24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ωσή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14220"/>
            <a:ext cx="7934325" cy="4680127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87020" marR="216535" indent="-274320">
              <a:lnSpc>
                <a:spcPct val="90100"/>
              </a:lnSpc>
              <a:spcBef>
                <a:spcPts val="385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ος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ιδ</a:t>
            </a:r>
            <a:r>
              <a:rPr sz="2800" spc="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ού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δακ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κή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οσ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  γ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ικ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8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γή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ξ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ου</a:t>
            </a:r>
            <a:r>
              <a:rPr sz="28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ου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 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έσε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ιδι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ώ</a:t>
            </a:r>
            <a:r>
              <a:rPr sz="2800" spc="-1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 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συμπεριφορές,</a:t>
            </a:r>
            <a:r>
              <a:rPr sz="2800" spc="-1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ενθαρρύνει</a:t>
            </a:r>
            <a:r>
              <a:rPr sz="28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πραγματοποιήσεις,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339725">
              <a:lnSpc>
                <a:spcPts val="2590"/>
              </a:lnSpc>
              <a:spcBef>
                <a:spcPts val="40"/>
              </a:spcBef>
            </a:pP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επεμβαίνει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καλό,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ρωτά, να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υιοθετεί διάφορες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σε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βο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μι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  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ρο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κή</a:t>
            </a:r>
            <a:r>
              <a:rPr sz="28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ου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ψ</a:t>
            </a:r>
            <a:r>
              <a:rPr sz="28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ου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</a:p>
          <a:p>
            <a:pPr marL="287020" marR="5080">
              <a:lnSpc>
                <a:spcPts val="2590"/>
              </a:lnSpc>
              <a:spcBef>
                <a:spcPts val="10"/>
              </a:spcBef>
            </a:pP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δημιουργία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κατάλληλου</a:t>
            </a:r>
            <a:r>
              <a:rPr sz="2800" spc="-1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συναισθηματικού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κλίματος,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2800" spc="-5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άνοιγμα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προς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τον</a:t>
            </a:r>
            <a:r>
              <a:rPr sz="2800" spc="-1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έξω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κόσμο,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εποπτική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οργάνωση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179070">
              <a:lnSpc>
                <a:spcPts val="2590"/>
              </a:lnSpc>
              <a:spcBef>
                <a:spcPts val="10"/>
              </a:spcBef>
            </a:pP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τάξης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περιβάλλοντος,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δημιουργία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κατάλληλων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ερεθισμάτων</a:t>
            </a:r>
            <a:r>
              <a:rPr sz="28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κινήτρων</a:t>
            </a:r>
            <a:r>
              <a:rPr sz="2800" spc="-1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συναισθηματική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ζωή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2560"/>
              </a:lnSpc>
            </a:pP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παιδιού.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47748"/>
            <a:ext cx="7985759" cy="49981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3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Ωστόσο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όμως </a:t>
            </a:r>
            <a:r>
              <a:rPr sz="3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3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ανακάλυψη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προώθηση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παιδιών 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</a:t>
            </a:r>
            <a:r>
              <a:rPr sz="3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καλλιτεχνικές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προδιαθέσεις μπορεί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3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γίνει 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 </a:t>
            </a:r>
            <a:r>
              <a:rPr sz="3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πρωτοβάθμια </a:t>
            </a:r>
            <a:r>
              <a:rPr sz="3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 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δευτεροβάθμια </a:t>
            </a:r>
            <a:r>
              <a:rPr sz="3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εκπαίδευση </a:t>
            </a:r>
            <a:r>
              <a:rPr sz="3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3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όχι </a:t>
            </a:r>
            <a:r>
              <a:rPr sz="3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 </a:t>
            </a:r>
            <a:r>
              <a:rPr sz="36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χώρο 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νηπιαγωγείου. </a:t>
            </a:r>
            <a:r>
              <a:rPr sz="3600" b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Στους βρεφονηπιακους </a:t>
            </a:r>
            <a:r>
              <a:rPr sz="3600" b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/ </a:t>
            </a:r>
            <a:r>
              <a:rPr sz="3600" b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b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παιδικούς σταθμούς </a:t>
            </a:r>
            <a:r>
              <a:rPr sz="3600" b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3600" b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αισθητική </a:t>
            </a:r>
            <a:r>
              <a:rPr sz="3600" b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αγωγή </a:t>
            </a:r>
            <a:r>
              <a:rPr sz="3600" b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επιδιώκεται με </a:t>
            </a:r>
            <a:r>
              <a:rPr sz="3600" b="1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b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διάφορες </a:t>
            </a:r>
            <a:r>
              <a:rPr sz="3600" b="1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δραστηριότητες, </a:t>
            </a:r>
            <a:r>
              <a:rPr sz="3600" b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έτσι </a:t>
            </a:r>
            <a:r>
              <a:rPr sz="3600" b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ώστε </a:t>
            </a:r>
            <a:r>
              <a:rPr sz="3600" b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υποβοηθήσουν </a:t>
            </a:r>
            <a:r>
              <a:rPr sz="3600" b="1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b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3600" b="1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b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παιδί</a:t>
            </a:r>
            <a:r>
              <a:rPr sz="3600" b="1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b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3600" b="1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b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εκφραστεί</a:t>
            </a:r>
            <a:r>
              <a:rPr sz="3600" b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αισθητικά.</a:t>
            </a:r>
            <a:endParaRPr sz="3600" b="1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47748"/>
            <a:ext cx="7938134" cy="29668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Γενικότερα,</a:t>
            </a:r>
            <a:r>
              <a:rPr sz="3200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παιδαγωγός</a:t>
            </a:r>
            <a:r>
              <a:rPr sz="3200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πρέπει</a:t>
            </a:r>
            <a:r>
              <a:rPr sz="32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32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γνωρίζει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ότι</a:t>
            </a:r>
            <a:r>
              <a:rPr sz="32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μέσα </a:t>
            </a:r>
            <a:r>
              <a:rPr sz="32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διάφορες δραστηριότητες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πρέπει να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προβάλλει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ν'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αναπτύσσει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εφευρετικότητα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δημιουργικότητα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του</a:t>
            </a:r>
            <a:r>
              <a:rPr sz="32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νηπίου. Έτσι</a:t>
            </a:r>
            <a:r>
              <a:rPr sz="32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32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νήπια</a:t>
            </a:r>
            <a:r>
              <a:rPr sz="32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</a:t>
            </a:r>
            <a:r>
              <a:rPr sz="3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</a:t>
            </a:r>
            <a:r>
              <a:rPr lang="en-US"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βοήθεια αυτή,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πραγματοποιούν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ποικίλες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μορφές </a:t>
            </a:r>
            <a:r>
              <a:rPr sz="3200" spc="-6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δραστηριοτήτων</a:t>
            </a:r>
            <a:endParaRPr sz="32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822" y="0"/>
            <a:ext cx="9145905" cy="6858000"/>
            <a:chOff x="-822" y="0"/>
            <a:chExt cx="914590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255"/>
              <a:ext cx="9143999" cy="102615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98834" y="0"/>
              <a:ext cx="4745164" cy="60006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9087904" cy="102057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-822" y="52323"/>
              <a:ext cx="9145584" cy="901953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lang="el-GR" spc="5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Ο</a:t>
            </a:r>
            <a:r>
              <a:rPr lang="el-GR" spc="-40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el-GR" spc="-10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ρόλος</a:t>
            </a:r>
            <a:r>
              <a:rPr lang="el-GR" spc="-60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el-GR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της</a:t>
            </a:r>
            <a:r>
              <a:rPr lang="el-GR" spc="-15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el-GR" spc="-10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παιδαγωγού</a:t>
            </a:r>
            <a:r>
              <a:rPr lang="el-GR" spc="-95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el-GR" spc="15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στις </a:t>
            </a:r>
            <a:r>
              <a:rPr lang="el-GR" spc="-1005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el-GR" spc="-20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εικαστικές</a:t>
            </a:r>
            <a:r>
              <a:rPr lang="el-GR" spc="-60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el-GR" dirty="0">
                <a:solidFill>
                  <a:schemeClr val="accent2">
                    <a:lumMod val="50000"/>
                  </a:schemeClr>
                </a:solidFill>
                <a:latin typeface="Monotype Corsiva" panose="03010101010201010101" pitchFamily="66" charset="0"/>
              </a:rPr>
              <a:t>τέχνες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36244" y="1917268"/>
            <a:ext cx="8035925" cy="4016997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287020" marR="534035" indent="-274320">
              <a:lnSpc>
                <a:spcPct val="90100"/>
              </a:lnSpc>
              <a:spcBef>
                <a:spcPts val="370"/>
              </a:spcBef>
              <a:buClr>
                <a:srgbClr val="0AD0D9"/>
              </a:buClr>
              <a:buSzPct val="95454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Ειδικότερα,</a:t>
            </a:r>
            <a:r>
              <a:rPr sz="22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μέσα</a:t>
            </a:r>
            <a:r>
              <a:rPr sz="2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</a:t>
            </a:r>
            <a:r>
              <a:rPr sz="22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τάξη</a:t>
            </a:r>
            <a:r>
              <a:rPr sz="2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2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παιδαγωγός</a:t>
            </a:r>
            <a:r>
              <a:rPr sz="2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πρέπει</a:t>
            </a:r>
            <a:r>
              <a:rPr sz="22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2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δίνει</a:t>
            </a:r>
            <a:r>
              <a:rPr sz="22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στα </a:t>
            </a:r>
            <a:r>
              <a:rPr sz="2200" spc="-5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νήπια ελευθερία,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 </a:t>
            </a:r>
            <a:r>
              <a:rPr sz="2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τον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τρόπο 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</a:t>
            </a:r>
            <a:r>
              <a:rPr sz="2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τον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οποίο 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ζωγραφίζουν, </a:t>
            </a:r>
            <a:r>
              <a:rPr sz="2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σχεδιάζουν,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διακοσμούν και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γενικά κατασκευάζουν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έργα. </a:t>
            </a:r>
            <a:r>
              <a:rPr sz="22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22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ώδ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2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φε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γε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2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ηπ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2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2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</a:p>
          <a:p>
            <a:pPr marL="287020" marR="5080">
              <a:lnSpc>
                <a:spcPct val="89900"/>
              </a:lnSpc>
              <a:spcBef>
                <a:spcPts val="25"/>
              </a:spcBef>
              <a:tabLst>
                <a:tab pos="1832610" algn="l"/>
              </a:tabLst>
            </a:pP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≪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επίδειξη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≫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τρόπου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κατασκευής 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σχεδιασμού, 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δικά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πρωτοβουλία, </a:t>
            </a:r>
            <a:r>
              <a:rPr sz="2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παρουσιάζοντας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πρότυπα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υποδείγματα,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έστω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κι 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</a:t>
            </a:r>
            <a:r>
              <a:rPr sz="22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θα</a:t>
            </a:r>
            <a:r>
              <a:rPr sz="22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2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ξ</a:t>
            </a:r>
            <a:r>
              <a:rPr sz="2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σε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ως</a:t>
            </a:r>
            <a:r>
              <a:rPr sz="22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2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α.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θα 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πρέπει μόνα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ανακαλύπτουν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τεχνική,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δηλαδή </a:t>
            </a:r>
            <a:r>
              <a:rPr sz="2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τον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τρόπο </a:t>
            </a:r>
            <a:r>
              <a:rPr sz="2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εργασίας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 και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ζητούν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βοήθεια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νηπιαγωγού,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οπότε τότε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μπορεί να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επεμβαίνει, </a:t>
            </a:r>
            <a:r>
              <a:rPr sz="2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όχι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όμως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αναλάβει μόνη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</a:t>
            </a:r>
            <a:r>
              <a:rPr sz="2200" spc="-5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πρωτοβουλία,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αλλά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βοηθήσει το νήπιο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πάρει εκείνο </a:t>
            </a:r>
            <a:r>
              <a:rPr sz="2200" spc="-5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2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ωτ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αι</a:t>
            </a:r>
            <a:r>
              <a:rPr sz="2200" spc="-1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σε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 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παιδαγωγός	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σέβεται</a:t>
            </a:r>
            <a:r>
              <a:rPr sz="22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</a:t>
            </a:r>
            <a:r>
              <a:rPr sz="22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προσωπική</a:t>
            </a:r>
            <a:r>
              <a:rPr sz="22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ιδέα,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επινόηση,</a:t>
            </a:r>
            <a:r>
              <a:rPr sz="22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έκφραση</a:t>
            </a:r>
            <a:r>
              <a:rPr sz="2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200" spc="-5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έμπνευση</a:t>
            </a:r>
            <a:r>
              <a:rPr sz="22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22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νηπίου</a:t>
            </a:r>
            <a:r>
              <a:rPr sz="2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έστω</a:t>
            </a:r>
            <a:r>
              <a:rPr sz="22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κι</a:t>
            </a:r>
            <a:r>
              <a:rPr sz="22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</a:t>
            </a:r>
            <a:r>
              <a:rPr sz="22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</a:t>
            </a:r>
            <a:r>
              <a:rPr sz="2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αδέξια</a:t>
            </a:r>
            <a:endParaRPr sz="22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47748"/>
            <a:ext cx="8060055" cy="30283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παιδαγωγός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δεν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διορθώνει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δεν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επικρίνει ποτέ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εργασίες 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 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παιδιών,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μη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νοθεύσει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ποιότητα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εργασίας</a:t>
            </a:r>
            <a:r>
              <a:rPr sz="2800" spc="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28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8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έτσι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εμποδίσει</a:t>
            </a:r>
            <a:r>
              <a:rPr sz="2800" spc="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γρήγορη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εξέλιξή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του,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δεν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επικρίνει ποτέ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εργασίες 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 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νηπίων, </a:t>
            </a:r>
            <a:r>
              <a:rPr sz="28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αλλά, αντίθετα,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προσπαθεί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ενθαρρύνει, να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νώ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σε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 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σε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κάθε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έργο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</a:t>
            </a:r>
            <a:r>
              <a:rPr sz="28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θα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μπορούσε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επαινέσει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47748"/>
            <a:ext cx="8062595" cy="30899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40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</a:t>
            </a:r>
            <a:r>
              <a:rPr sz="40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μόνη </a:t>
            </a:r>
            <a:r>
              <a:rPr sz="40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επέμβαση </a:t>
            </a:r>
            <a:r>
              <a:rPr sz="40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 </a:t>
            </a:r>
            <a:r>
              <a:rPr sz="40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επιτρέπεται </a:t>
            </a:r>
            <a:r>
              <a:rPr sz="40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40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κάνει </a:t>
            </a:r>
            <a:r>
              <a:rPr sz="40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 </a:t>
            </a:r>
            <a:r>
              <a:rPr sz="40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παιδαγωγός</a:t>
            </a:r>
            <a:r>
              <a:rPr sz="4000" spc="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</a:t>
            </a:r>
            <a:r>
              <a:rPr sz="40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40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δίνει</a:t>
            </a:r>
            <a:r>
              <a:rPr sz="4000" spc="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μόνο</a:t>
            </a:r>
            <a:r>
              <a:rPr sz="40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</a:t>
            </a:r>
            <a:r>
              <a:rPr sz="40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απαραίτητες </a:t>
            </a:r>
            <a:r>
              <a:rPr sz="40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τεχνικές</a:t>
            </a:r>
            <a:r>
              <a:rPr sz="40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οδηγίες</a:t>
            </a:r>
            <a:r>
              <a:rPr sz="40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</a:t>
            </a:r>
            <a:r>
              <a:rPr sz="40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</a:t>
            </a:r>
            <a:r>
              <a:rPr sz="40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χρήση</a:t>
            </a:r>
            <a:r>
              <a:rPr sz="40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40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υλικού </a:t>
            </a:r>
            <a:r>
              <a:rPr sz="40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40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</a:t>
            </a:r>
            <a:r>
              <a:rPr sz="40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μέσων </a:t>
            </a:r>
            <a:r>
              <a:rPr sz="4000" spc="-6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καλλιτεχνικής</a:t>
            </a:r>
            <a:r>
              <a:rPr sz="40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έκφρασης</a:t>
            </a:r>
            <a:endParaRPr sz="40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08124"/>
            <a:ext cx="8009255" cy="3674083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87020" marR="23495" indent="-274320">
              <a:lnSpc>
                <a:spcPct val="90100"/>
              </a:lnSpc>
              <a:spcBef>
                <a:spcPts val="40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  <a:tab pos="3982085" algn="l"/>
              </a:tabLst>
            </a:pP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Επεμβάσεις, </a:t>
            </a:r>
            <a:r>
              <a:rPr sz="26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λοιπόν,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τέτοιου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είδους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όπως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αναφέραμε,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δεν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πρέπει να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γίνονται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κανένα άλλο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ενήλικα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πρόσωπο,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έστω</a:t>
            </a:r>
            <a:r>
              <a:rPr sz="26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κι</a:t>
            </a:r>
            <a:r>
              <a:rPr sz="26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</a:t>
            </a:r>
            <a:r>
              <a:rPr sz="26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πρόκειται</a:t>
            </a:r>
            <a:r>
              <a:rPr sz="26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6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</a:t>
            </a:r>
            <a:r>
              <a:rPr sz="26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ίδιους</a:t>
            </a:r>
            <a:r>
              <a:rPr sz="26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 </a:t>
            </a:r>
            <a:r>
              <a:rPr sz="26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γονείς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νηπίου.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εργασίες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νηπίου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πρέπει να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γίνονται</a:t>
            </a:r>
            <a:r>
              <a:rPr sz="26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οπωσδήποτε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	</a:t>
            </a:r>
            <a:r>
              <a:rPr sz="26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χώρο,</a:t>
            </a:r>
            <a:r>
              <a:rPr sz="26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6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παραμένουν</a:t>
            </a:r>
            <a:endParaRPr sz="26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2655"/>
              </a:lnSpc>
            </a:pP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αποκλειστικά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σ'</a:t>
            </a:r>
            <a:r>
              <a:rPr sz="26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αυτό</a:t>
            </a:r>
            <a:r>
              <a:rPr sz="26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κατά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</a:t>
            </a:r>
            <a:r>
              <a:rPr sz="26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διάρκεια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26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σχολικού</a:t>
            </a:r>
            <a:endParaRPr sz="26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5080">
              <a:lnSpc>
                <a:spcPct val="90000"/>
              </a:lnSpc>
              <a:spcBef>
                <a:spcPts val="160"/>
              </a:spcBef>
            </a:pP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έτους,</a:t>
            </a:r>
            <a:r>
              <a:rPr sz="26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6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μη</a:t>
            </a:r>
            <a:r>
              <a:rPr sz="26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μεταφέρονται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</a:t>
            </a:r>
            <a:r>
              <a:rPr sz="26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600" spc="-1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νήπιο</a:t>
            </a:r>
            <a:r>
              <a:rPr sz="26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ποτέ</a:t>
            </a:r>
            <a:r>
              <a:rPr sz="26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</a:t>
            </a:r>
            <a:r>
              <a:rPr sz="26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σπίτι, </a:t>
            </a:r>
            <a:r>
              <a:rPr sz="26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6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6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6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6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6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6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6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6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6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ους 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αντιψυχολογικής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6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αντιπαιδαγωγικής</a:t>
            </a:r>
            <a:r>
              <a:rPr sz="2600" spc="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επέμβασης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 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επίδρασης </a:t>
            </a:r>
            <a:r>
              <a:rPr sz="26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 </a:t>
            </a:r>
            <a:r>
              <a:rPr sz="26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γονέων,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οποία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βέβαια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γίνεται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πάντοτε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από</a:t>
            </a:r>
            <a:r>
              <a:rPr sz="26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άγνοιά</a:t>
            </a:r>
            <a:r>
              <a:rPr sz="26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</a:t>
            </a:r>
            <a:endParaRPr sz="26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47748"/>
            <a:ext cx="7865745" cy="37055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40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Συνεπώς, </a:t>
            </a:r>
            <a:r>
              <a:rPr sz="40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40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παιδαγωγος πρέπει να υιοθετήσει </a:t>
            </a:r>
            <a:r>
              <a:rPr sz="40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μια </a:t>
            </a:r>
            <a:r>
              <a:rPr sz="40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διαφορετική </a:t>
            </a:r>
            <a:r>
              <a:rPr sz="40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στάση </a:t>
            </a:r>
            <a:r>
              <a:rPr sz="40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απέναντι </a:t>
            </a:r>
            <a:r>
              <a:rPr sz="40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στα </a:t>
            </a:r>
            <a:r>
              <a:rPr sz="40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έργα </a:t>
            </a:r>
            <a:r>
              <a:rPr sz="40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τέχνης </a:t>
            </a:r>
            <a:r>
              <a:rPr sz="40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 </a:t>
            </a:r>
            <a:r>
              <a:rPr sz="40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παιδιών</a:t>
            </a:r>
            <a:r>
              <a:rPr sz="40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40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40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προσπάθειά</a:t>
            </a:r>
            <a:r>
              <a:rPr sz="40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r>
              <a:rPr sz="40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πρέπει</a:t>
            </a:r>
            <a:r>
              <a:rPr sz="40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40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στοχεύει</a:t>
            </a:r>
            <a:r>
              <a:rPr sz="40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 </a:t>
            </a:r>
            <a:r>
              <a:rPr sz="4000" spc="-6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40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40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40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ακ</a:t>
            </a:r>
            <a:r>
              <a:rPr sz="40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40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40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40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ση</a:t>
            </a:r>
            <a:r>
              <a:rPr sz="40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40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40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40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40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40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40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σω</a:t>
            </a:r>
            <a:r>
              <a:rPr sz="40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πι</a:t>
            </a:r>
            <a:r>
              <a:rPr sz="40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40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40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40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40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40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</a:t>
            </a:r>
            <a:r>
              <a:rPr sz="40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40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40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40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40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40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40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40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40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40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40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40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πί</a:t>
            </a:r>
            <a:r>
              <a:rPr sz="40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4000" spc="-1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40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  <a:endParaRPr sz="40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804" y="426847"/>
            <a:ext cx="7523480" cy="139910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lang="el-GR" spc="5" dirty="0">
                <a:solidFill>
                  <a:srgbClr val="C00000"/>
                </a:solidFill>
                <a:latin typeface="Monotype Corsiva" panose="03010101010201010101" pitchFamily="66" charset="0"/>
              </a:rPr>
              <a:t>Είδη Αισθητικής – Καλλιτεχνικής Αγωγής</a:t>
            </a:r>
            <a:endParaRPr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914220"/>
            <a:ext cx="7935595" cy="408749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87020" marR="5080" indent="-274320">
              <a:lnSpc>
                <a:spcPct val="90000"/>
              </a:lnSpc>
              <a:spcBef>
                <a:spcPts val="39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  <a:tab pos="3723004" algn="l"/>
              </a:tabLst>
            </a:pPr>
            <a:r>
              <a:rPr sz="2400" spc="-229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ιδ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4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σθ</a:t>
            </a:r>
            <a:r>
              <a:rPr sz="24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νε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ση</a:t>
            </a:r>
            <a:r>
              <a:rPr sz="24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ημ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4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 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χρειάζεται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ποικίλους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τρόπους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εκφράσει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σκέψεις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24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συναισθήματά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του.	</a:t>
            </a:r>
            <a:r>
              <a:rPr lang="en-US"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H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</a:t>
            </a:r>
            <a:r>
              <a:rPr sz="2400" spc="-15" dirty="0" err="1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λλιτεχνική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Αγωγή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αυτή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 επιδιώκει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εικαστική καλλιέργεια του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νηπίου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χαρά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δημιουργίας. Επίσης,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βοηθάει στην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ανάπτυξη</a:t>
            </a:r>
            <a:r>
              <a:rPr sz="24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r>
              <a:rPr sz="24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φαντασίας,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συμβάλλει</a:t>
            </a:r>
            <a:r>
              <a:rPr sz="24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ψυχοπνευματική </a:t>
            </a:r>
            <a:r>
              <a:rPr sz="2400" spc="-5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ισορροπία</a:t>
            </a:r>
            <a:r>
              <a:rPr sz="24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δίνει</a:t>
            </a:r>
            <a:r>
              <a:rPr sz="24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</a:t>
            </a:r>
            <a:r>
              <a:rPr sz="24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δυνατότητα</a:t>
            </a:r>
            <a:r>
              <a:rPr sz="2400" spc="-1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4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εκφράσει</a:t>
            </a:r>
            <a:r>
              <a:rPr sz="24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4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παιδί</a:t>
            </a:r>
            <a:r>
              <a:rPr sz="24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τον </a:t>
            </a:r>
            <a:r>
              <a:rPr sz="2400" spc="-5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ρι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400" spc="-1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ου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4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4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4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4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ου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</a:p>
          <a:p>
            <a:pPr marL="287020">
              <a:lnSpc>
                <a:spcPts val="2590"/>
              </a:lnSpc>
            </a:pP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βο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4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</a:p>
          <a:p>
            <a:pPr marL="287020" marR="763905" indent="-274320">
              <a:lnSpc>
                <a:spcPct val="90000"/>
              </a:lnSpc>
              <a:spcBef>
                <a:spcPts val="575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Στους βρεφονηπιακους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σταθμους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Ελλάδας και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Γερμανίας,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ως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μέσα καλλιτεχνικής αγωγής,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περιλαμβάνονται</a:t>
            </a:r>
            <a:r>
              <a:rPr sz="24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εξής</a:t>
            </a:r>
            <a:r>
              <a:rPr sz="24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εικαστικές</a:t>
            </a:r>
            <a:r>
              <a:rPr sz="24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</a:t>
            </a:r>
            <a:r>
              <a:rPr sz="24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: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898980"/>
            <a:ext cx="8055609" cy="51264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b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Ζωγραφική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5080" indent="-274320">
              <a:lnSpc>
                <a:spcPct val="80000"/>
              </a:lnSpc>
              <a:spcBef>
                <a:spcPts val="480"/>
              </a:spcBef>
              <a:buClr>
                <a:srgbClr val="0AD0D9"/>
              </a:buClr>
              <a:buSzPct val="9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παιδική</a:t>
            </a:r>
            <a:r>
              <a:rPr sz="24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ζωγραφική</a:t>
            </a:r>
            <a:r>
              <a:rPr sz="24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ιχνογράφημα,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όπως</a:t>
            </a:r>
            <a:r>
              <a:rPr sz="24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συνηθίζεται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αποκαλείται, </a:t>
            </a:r>
            <a:r>
              <a:rPr sz="2400" spc="-48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αποτελεί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τον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σπουδαιότερο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τομέα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εργασιών </a:t>
            </a:r>
            <a:r>
              <a:rPr sz="24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.Το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νήπιο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μέσα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δραστηριότητα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αυτή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κατακτά και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μαθαίνει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ασφαλή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τρόπο τον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κόσμο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περιβάλλοντος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του.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βρεφονηπιακος/παιδικός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σταθμός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τις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ζωγραφικής,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επιδιώκει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βοηθήσει το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νήπιο, να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αυτοεκφράζεται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ν’</a:t>
            </a:r>
            <a:r>
              <a:rPr sz="24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αναπτύσσεται.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260985" indent="-274320">
              <a:lnSpc>
                <a:spcPct val="80100"/>
              </a:lnSpc>
              <a:spcBef>
                <a:spcPts val="480"/>
              </a:spcBef>
              <a:buClr>
                <a:srgbClr val="0AD0D9"/>
              </a:buClr>
              <a:buSzPct val="9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Ειδικότερα,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ζωγραφικής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βοηθούν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νήπιο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αναπτύσσει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</a:t>
            </a:r>
            <a:r>
              <a:rPr sz="24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λεπτή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κινητικότητά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του,</a:t>
            </a:r>
            <a:r>
              <a:rPr sz="24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</a:t>
            </a:r>
            <a:r>
              <a:rPr sz="24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4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κατάλληλο</a:t>
            </a:r>
            <a:r>
              <a:rPr sz="24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πλούσιο </a:t>
            </a:r>
            <a:r>
              <a:rPr sz="2400" spc="-4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υλικό,</a:t>
            </a:r>
            <a:r>
              <a:rPr sz="24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4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παιδί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μπορεί</a:t>
            </a:r>
            <a:r>
              <a:rPr sz="24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4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ασκηθεί</a:t>
            </a:r>
            <a:r>
              <a:rPr sz="24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νοητικά.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Επίσης,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4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νήπιο</a:t>
            </a:r>
            <a:r>
              <a:rPr sz="24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πρέπει</a:t>
            </a:r>
            <a:r>
              <a:rPr sz="24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1680"/>
              </a:lnSpc>
            </a:pP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συνειδητοποιήσει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</a:t>
            </a:r>
            <a:r>
              <a:rPr sz="24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σημασία</a:t>
            </a:r>
            <a:r>
              <a:rPr sz="24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συνεργασίας</a:t>
            </a:r>
            <a:r>
              <a:rPr sz="24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24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</a:t>
            </a:r>
            <a:r>
              <a:rPr sz="24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άλλα</a:t>
            </a:r>
            <a:r>
              <a:rPr sz="24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παιδιά</a:t>
            </a:r>
            <a:r>
              <a:rPr sz="24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129539">
              <a:lnSpc>
                <a:spcPct val="80000"/>
              </a:lnSpc>
              <a:spcBef>
                <a:spcPts val="240"/>
              </a:spcBef>
            </a:pP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</a:t>
            </a:r>
            <a:r>
              <a:rPr sz="24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επίτευξη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ομαδικών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συλλογικών</a:t>
            </a:r>
            <a:r>
              <a:rPr sz="24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έργων.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Τέλος,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πρέπει</a:t>
            </a:r>
            <a:r>
              <a:rPr sz="24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4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ασκήσει </a:t>
            </a:r>
            <a:r>
              <a:rPr sz="2400" spc="-48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καλλιεργήσει την επιμονή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υπομονή του,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προσοχή και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παρατηρητικότητά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του,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φαντασία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την δημιουργικότητά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του,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συνεργασία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μεθοδικότητά</a:t>
            </a:r>
            <a:r>
              <a:rPr sz="24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του.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883740"/>
            <a:ext cx="8056880" cy="4529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800" b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•</a:t>
            </a:r>
            <a:r>
              <a:rPr sz="2800" b="1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b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Χειροτεχνίες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736600" indent="-274320">
              <a:lnSpc>
                <a:spcPts val="2310"/>
              </a:lnSpc>
              <a:spcBef>
                <a:spcPts val="555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χειροτεχνικές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ιδιαίτερα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πηλοπλαστικές</a:t>
            </a:r>
            <a:r>
              <a:rPr sz="28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</a:t>
            </a:r>
            <a:r>
              <a:rPr sz="28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28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νηπίου,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έχουν</a:t>
            </a:r>
            <a:r>
              <a:rPr sz="2800" spc="-1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σαν </a:t>
            </a:r>
            <a:r>
              <a:rPr sz="2800" spc="-5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φε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ρί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1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</a:p>
          <a:p>
            <a:pPr marL="287020" marR="5080">
              <a:lnSpc>
                <a:spcPct val="80000"/>
              </a:lnSpc>
              <a:spcBef>
                <a:spcPts val="10"/>
              </a:spcBef>
            </a:pP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ώ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8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σπ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-1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 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ξ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8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 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χειροτεχνικές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δραστηριότητες.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Ωστόσο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όμως,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χειροτεχνικές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28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νηπίου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ενθαρρύνει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800" spc="-5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ημ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1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 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αυτές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βοηθούν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νήπιο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απελευθερώνει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και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αναπτύσσει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δημιουργικές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δυνάμεις σε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όλους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τομείς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βιοσωματικής και ψυχοπνευματικής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ανάπτυξης.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889836"/>
            <a:ext cx="8020050" cy="45892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10"/>
              </a:spcBef>
              <a:buClr>
                <a:srgbClr val="0AD0D9"/>
              </a:buClr>
              <a:buSzPct val="95454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b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Πλαστική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95250" indent="-274320">
              <a:lnSpc>
                <a:spcPct val="80000"/>
              </a:lnSpc>
              <a:spcBef>
                <a:spcPts val="530"/>
              </a:spcBef>
              <a:buClr>
                <a:srgbClr val="0AD0D9"/>
              </a:buClr>
              <a:buSzPct val="93181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πλαστική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αποτελεί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νήπιο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μεγάλη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ευχαρίστηση και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ικανοποίηση,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ίσως και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περισσότερη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ζωγραφική. </a:t>
            </a:r>
            <a:r>
              <a:rPr sz="24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παιδί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όταν</a:t>
            </a:r>
            <a:r>
              <a:rPr sz="24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πλάθει</a:t>
            </a:r>
            <a:r>
              <a:rPr sz="24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ενδιαφέρον</a:t>
            </a:r>
            <a:r>
              <a:rPr sz="24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κάποιο</a:t>
            </a:r>
            <a:r>
              <a:rPr sz="24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αντικείμενο</a:t>
            </a:r>
            <a:r>
              <a:rPr sz="24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</a:t>
            </a:r>
            <a:r>
              <a:rPr sz="24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βασικές</a:t>
            </a:r>
            <a:r>
              <a:rPr sz="24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ύλες </a:t>
            </a:r>
            <a:r>
              <a:rPr sz="2400" spc="-5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υπάρχουν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γύρω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περιβάλλον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του,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αντικείμενα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αυτά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γίνονται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πιο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αισθητά,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διότι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φαίνονται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πιάνονται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 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όλες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πλευρές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τους.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Έτσι,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4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νήπιο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</a:t>
            </a:r>
            <a:r>
              <a:rPr sz="24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</a:t>
            </a:r>
            <a:r>
              <a:rPr sz="24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διάφορες</a:t>
            </a:r>
            <a:r>
              <a:rPr sz="24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πλαστικές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1850"/>
              </a:lnSpc>
            </a:pP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</a:t>
            </a:r>
            <a:r>
              <a:rPr sz="2400" spc="-1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συνειδητοποιεί</a:t>
            </a:r>
            <a:r>
              <a:rPr sz="24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τον</a:t>
            </a:r>
            <a:r>
              <a:rPr sz="24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εαυτό</a:t>
            </a:r>
            <a:r>
              <a:rPr sz="24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του,</a:t>
            </a:r>
            <a:r>
              <a:rPr sz="24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αναπτύσσει</a:t>
            </a:r>
            <a:r>
              <a:rPr sz="24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5080">
              <a:lnSpc>
                <a:spcPct val="80000"/>
              </a:lnSpc>
              <a:spcBef>
                <a:spcPts val="265"/>
              </a:spcBef>
            </a:pP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λεπτή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κινητικότητά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του,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καθώς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κατανοεί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βασικές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έννοιες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όπως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χώρου,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όγκου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κ.λ.π. </a:t>
            </a:r>
            <a:r>
              <a:rPr sz="24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πραγματοποιηθούν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πλαστικής,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πρέπει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χρησιμοποιηθούν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κατάλληλα</a:t>
            </a:r>
            <a:r>
              <a:rPr sz="24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υλικά.</a:t>
            </a:r>
            <a:r>
              <a:rPr sz="24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Αυτά</a:t>
            </a:r>
            <a:r>
              <a:rPr sz="24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24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υλικά</a:t>
            </a:r>
            <a:r>
              <a:rPr sz="24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είναι: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πλαστελίνη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(σε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διάφορα </a:t>
            </a:r>
            <a:r>
              <a:rPr sz="2400" spc="-5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χρώματα),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πηλός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εμπορίου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 κάποιο εργαστήρι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κεραμικής,</a:t>
            </a:r>
            <a:r>
              <a:rPr sz="24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χαρτοπολτός,</a:t>
            </a:r>
            <a:r>
              <a:rPr sz="24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γύψος,</a:t>
            </a:r>
            <a:r>
              <a:rPr sz="24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4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ζυμάρι,</a:t>
            </a:r>
            <a:r>
              <a:rPr sz="24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4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βρεγμένη</a:t>
            </a:r>
            <a:r>
              <a:rPr sz="24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άμμος </a:t>
            </a:r>
            <a:r>
              <a:rPr sz="2400" spc="-5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μίγμα</a:t>
            </a:r>
            <a:r>
              <a:rPr sz="24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πριονίδι</a:t>
            </a:r>
            <a:r>
              <a:rPr sz="24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γύψο</a:t>
            </a:r>
            <a:r>
              <a:rPr sz="24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</a:t>
            </a:r>
            <a:r>
              <a:rPr sz="24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νερό.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47748"/>
            <a:ext cx="8044815" cy="4444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  <a:tab pos="5530850" algn="l"/>
              </a:tabLst>
            </a:pPr>
            <a:r>
              <a:rPr sz="32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32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πι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32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ό/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32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32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lang="en-US"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ούν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αι  ως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μορφές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αισθητικής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αγωγής</a:t>
            </a:r>
            <a:r>
              <a:rPr sz="3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διάφορες</a:t>
            </a:r>
            <a:r>
              <a:rPr lang="en-US"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παρουσιάζουν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στα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νήπια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κάλλος,</a:t>
            </a:r>
            <a:r>
              <a:rPr sz="3200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3200" spc="-1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ωραίο,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</a:t>
            </a:r>
            <a:r>
              <a:rPr sz="32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ομορφιά,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τόσο</a:t>
            </a:r>
            <a:r>
              <a:rPr sz="32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r>
              <a:rPr sz="3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φύσης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όσο </a:t>
            </a:r>
            <a:r>
              <a:rPr sz="3200" spc="-6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τέχνης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ζωής,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έχουν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σκοπό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καλλιεργήσουν την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ευαισθησία 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 νηπίων,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32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32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32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ξ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3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ώ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32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 </a:t>
            </a:r>
            <a:r>
              <a:rPr sz="32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3200" spc="-1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 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αυτοεκφραστούν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32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32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αναπτυχθούν</a:t>
            </a:r>
            <a:r>
              <a:rPr sz="32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αισθητικά</a:t>
            </a:r>
            <a:r>
              <a:rPr sz="3200" spc="-20" dirty="0">
                <a:solidFill>
                  <a:srgbClr val="003300"/>
                </a:solidFill>
                <a:latin typeface="Constantia"/>
                <a:cs typeface="Constantia"/>
              </a:rPr>
              <a:t>.</a:t>
            </a:r>
            <a:endParaRPr sz="3200" dirty="0">
              <a:solidFill>
                <a:srgbClr val="003300"/>
              </a:solidFill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883740"/>
            <a:ext cx="8053070" cy="46188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800" b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Χαρακτική</a:t>
            </a:r>
            <a:r>
              <a:rPr sz="2800" b="1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b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-</a:t>
            </a:r>
            <a:r>
              <a:rPr sz="2800" b="1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b="1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Τύπωμα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5080" indent="-274320">
              <a:lnSpc>
                <a:spcPts val="2300"/>
              </a:lnSpc>
              <a:spcBef>
                <a:spcPts val="565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χαρακτική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αποτελεί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γνώρισμα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ζωγραφικής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μόνη </a:t>
            </a:r>
            <a:r>
              <a:rPr sz="2800" spc="-5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διαφορά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ότι,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</a:t>
            </a:r>
            <a:r>
              <a:rPr sz="28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εικόνες,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πριν</a:t>
            </a:r>
            <a:r>
              <a:rPr sz="28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φθάσουν</a:t>
            </a:r>
            <a:r>
              <a:rPr sz="2800" spc="-1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</a:t>
            </a:r>
            <a:r>
              <a:rPr sz="28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τελική</a:t>
            </a:r>
            <a:r>
              <a:rPr sz="28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621030">
              <a:lnSpc>
                <a:spcPct val="80000"/>
              </a:lnSpc>
              <a:spcBef>
                <a:spcPts val="25"/>
              </a:spcBef>
            </a:pP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φάση,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χαράσσονται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σε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κάποιες λείες επιφάνειες.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Χαρακτηριστικό</a:t>
            </a:r>
            <a:r>
              <a:rPr sz="2800" spc="-1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γνώρισμα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</a:t>
            </a:r>
            <a:r>
              <a:rPr sz="2800" spc="-1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χαρακτικών</a:t>
            </a:r>
            <a:r>
              <a:rPr sz="28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αποτελεί</a:t>
            </a:r>
            <a:r>
              <a:rPr sz="28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2800" spc="-5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νό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υ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1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ώ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 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περισσότερα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ένα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έντυπα.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132715" indent="-274320">
              <a:lnSpc>
                <a:spcPct val="80000"/>
              </a:lnSpc>
              <a:spcBef>
                <a:spcPts val="58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κή</a:t>
            </a:r>
            <a:r>
              <a:rPr sz="28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ρι</a:t>
            </a:r>
            <a:r>
              <a:rPr sz="2800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 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ήσε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 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μεγάλη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προσοχή,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τόσο</a:t>
            </a:r>
            <a:r>
              <a:rPr sz="2800" spc="-1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ίδια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παιδιά,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όσο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 </a:t>
            </a:r>
            <a:r>
              <a:rPr sz="2800" spc="-5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νηπιαγωγό. 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υλικά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χαρακτικής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τυπώματος,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μπογιές,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χαρτιά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εργαλεία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2305"/>
              </a:lnSpc>
            </a:pP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ησ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μο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οιο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822" y="0"/>
            <a:ext cx="9145905" cy="6858000"/>
            <a:chOff x="-822" y="0"/>
            <a:chExt cx="914590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255"/>
              <a:ext cx="9143999" cy="102615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98834" y="0"/>
              <a:ext cx="4745164" cy="60006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9087904" cy="102057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-822" y="52323"/>
              <a:ext cx="9145584" cy="901953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536244" y="1867265"/>
            <a:ext cx="7854315" cy="4526752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41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800" b="1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Κατασκευές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290195" indent="-274320">
              <a:lnSpc>
                <a:spcPct val="9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800" spc="-25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υά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ουν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 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πράγματα με 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πολλά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μικροπράγματα.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κατασκευές </a:t>
            </a:r>
            <a:r>
              <a:rPr sz="28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</a:t>
            </a:r>
            <a:r>
              <a:rPr sz="2800" spc="-1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χώρο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28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νηπιαγωγείου,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αποτελούν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ευχάριστη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5080">
              <a:lnSpc>
                <a:spcPct val="90000"/>
              </a:lnSpc>
              <a:spcBef>
                <a:spcPts val="5"/>
              </a:spcBef>
            </a:pP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ενασχόληση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</a:t>
            </a:r>
            <a:r>
              <a:rPr sz="28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νηπίων.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διάφορες</a:t>
            </a:r>
            <a:r>
              <a:rPr sz="2800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κατασκευές, </a:t>
            </a:r>
            <a:r>
              <a:rPr sz="28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νήπια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αναπτύσσουν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ερευνητική σκέψη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δημιουργικότητά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τους.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182245" indent="-274320">
              <a:lnSpc>
                <a:spcPct val="9000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Επίσης,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νήπια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μπορούν (πάντα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βοήθεια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παιδαγωγου) να κατασκευάσουν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διάφορες κούκλες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κουκλοθέατρου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μάσκες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κάποια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μεταμφίεση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 </a:t>
            </a:r>
            <a:r>
              <a:rPr sz="28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ακόμη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κάποια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θεατρική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δράση.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804" y="426847"/>
            <a:ext cx="7524115" cy="13995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spc="5" dirty="0">
                <a:solidFill>
                  <a:srgbClr val="C00000"/>
                </a:solidFill>
                <a:latin typeface="Monotype Corsiva" panose="03010101010201010101" pitchFamily="66" charset="0"/>
              </a:rPr>
              <a:t>Η</a:t>
            </a:r>
            <a:r>
              <a:rPr spc="-25" dirty="0">
                <a:solidFill>
                  <a:srgbClr val="C00000"/>
                </a:solidFill>
                <a:latin typeface="Monotype Corsiva" panose="03010101010201010101" pitchFamily="66" charset="0"/>
              </a:rPr>
              <a:t> </a:t>
            </a:r>
            <a:r>
              <a:rPr spc="-15" dirty="0">
                <a:solidFill>
                  <a:srgbClr val="C00000"/>
                </a:solidFill>
                <a:latin typeface="Monotype Corsiva" panose="03010101010201010101" pitchFamily="66" charset="0"/>
              </a:rPr>
              <a:t>Εικαστική</a:t>
            </a:r>
            <a:r>
              <a:rPr spc="-80" dirty="0">
                <a:solidFill>
                  <a:srgbClr val="C00000"/>
                </a:solidFill>
                <a:latin typeface="Monotype Corsiva" panose="03010101010201010101" pitchFamily="66" charset="0"/>
              </a:rPr>
              <a:t> </a:t>
            </a:r>
            <a:r>
              <a:rPr spc="5" dirty="0">
                <a:solidFill>
                  <a:srgbClr val="C00000"/>
                </a:solidFill>
                <a:latin typeface="Monotype Corsiva" panose="03010101010201010101" pitchFamily="66" charset="0"/>
              </a:rPr>
              <a:t>Αγωγή</a:t>
            </a:r>
            <a:r>
              <a:rPr spc="-70" dirty="0">
                <a:solidFill>
                  <a:srgbClr val="C00000"/>
                </a:solidFill>
                <a:latin typeface="Monotype Corsiva" panose="03010101010201010101" pitchFamily="66" charset="0"/>
              </a:rPr>
              <a:t> </a:t>
            </a:r>
            <a:r>
              <a:rPr spc="-10" dirty="0">
                <a:solidFill>
                  <a:srgbClr val="C00000"/>
                </a:solidFill>
                <a:latin typeface="Monotype Corsiva" panose="03010101010201010101" pitchFamily="66" charset="0"/>
              </a:rPr>
              <a:t>στην</a:t>
            </a:r>
            <a:r>
              <a:rPr spc="-55" dirty="0">
                <a:solidFill>
                  <a:srgbClr val="C00000"/>
                </a:solidFill>
                <a:latin typeface="Monotype Corsiva" panose="03010101010201010101" pitchFamily="66" charset="0"/>
              </a:rPr>
              <a:t> </a:t>
            </a:r>
            <a:r>
              <a:rPr spc="-10" dirty="0">
                <a:solidFill>
                  <a:srgbClr val="C00000"/>
                </a:solidFill>
                <a:latin typeface="Monotype Corsiva" panose="03010101010201010101" pitchFamily="66" charset="0"/>
              </a:rPr>
              <a:t>Ελλάδα </a:t>
            </a:r>
            <a:r>
              <a:rPr spc="-1000" dirty="0">
                <a:solidFill>
                  <a:srgbClr val="C00000"/>
                </a:solidFill>
                <a:latin typeface="Monotype Corsiva" panose="03010101010201010101" pitchFamily="66" charset="0"/>
              </a:rPr>
              <a:t> </a:t>
            </a:r>
            <a:r>
              <a:rPr spc="-50" dirty="0">
                <a:solidFill>
                  <a:srgbClr val="C00000"/>
                </a:solidFill>
                <a:latin typeface="Monotype Corsiva" panose="03010101010201010101" pitchFamily="66" charset="0"/>
              </a:rPr>
              <a:t>και</a:t>
            </a:r>
            <a:r>
              <a:rPr spc="-25" dirty="0">
                <a:solidFill>
                  <a:srgbClr val="C00000"/>
                </a:solidFill>
                <a:latin typeface="Monotype Corsiva" panose="03010101010201010101" pitchFamily="66" charset="0"/>
              </a:rPr>
              <a:t> </a:t>
            </a:r>
            <a:r>
              <a:rPr spc="-10" dirty="0">
                <a:solidFill>
                  <a:srgbClr val="C00000"/>
                </a:solidFill>
                <a:latin typeface="Monotype Corsiva" panose="03010101010201010101" pitchFamily="66" charset="0"/>
              </a:rPr>
              <a:t>στην</a:t>
            </a:r>
            <a:r>
              <a:rPr spc="-50" dirty="0">
                <a:solidFill>
                  <a:srgbClr val="C00000"/>
                </a:solidFill>
                <a:latin typeface="Monotype Corsiva" panose="03010101010201010101" pitchFamily="66" charset="0"/>
              </a:rPr>
              <a:t> </a:t>
            </a:r>
            <a:r>
              <a:rPr dirty="0">
                <a:solidFill>
                  <a:srgbClr val="C00000"/>
                </a:solidFill>
                <a:latin typeface="Monotype Corsiva" panose="03010101010201010101" pitchFamily="66" charset="0"/>
              </a:rPr>
              <a:t>Γερμανία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914220"/>
            <a:ext cx="8038465" cy="434403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87020" marR="46990" indent="-274320">
              <a:lnSpc>
                <a:spcPct val="90000"/>
              </a:lnSpc>
              <a:spcBef>
                <a:spcPts val="39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 </a:t>
            </a:r>
            <a:r>
              <a:rPr sz="24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Γερμανία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συγκεκριμένα στο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κρατίδιο της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Βαβαρίας </a:t>
            </a:r>
            <a:r>
              <a:rPr sz="2400" spc="-5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(Bayern),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εικαστικές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τέχνες ανήκουν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στον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τομέα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ονομάζεται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≪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Στοιχειώδεις επικοινωνία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-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δημιουργικής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απασχόλησης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≫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 Πιο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συγκεκριμένα,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αναφέρει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ότι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: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«Στόχος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r>
              <a:rPr sz="2400" i="1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εκπαίδευσης</a:t>
            </a:r>
            <a:r>
              <a:rPr sz="2400" i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</a:t>
            </a:r>
            <a:r>
              <a:rPr sz="2400" i="1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εικονικών</a:t>
            </a:r>
            <a:r>
              <a:rPr sz="2400" i="1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αναπαραστάσεων</a:t>
            </a:r>
            <a:r>
              <a:rPr sz="2400" i="1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(σχημάτων) </a:t>
            </a:r>
            <a:r>
              <a:rPr sz="2400" i="1" spc="-5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2400" i="1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νήπια</a:t>
            </a:r>
            <a:r>
              <a:rPr sz="2400" i="1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έρθουν</a:t>
            </a:r>
            <a:r>
              <a:rPr sz="2400" i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παιχνιώδες</a:t>
            </a:r>
            <a:r>
              <a:rPr sz="2400" i="1" spc="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τρόπο,</a:t>
            </a:r>
            <a:r>
              <a:rPr sz="2400" i="1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σε</a:t>
            </a:r>
            <a:r>
              <a:rPr sz="2400" i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επαφή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</a:t>
            </a:r>
            <a:r>
              <a:rPr sz="2400" i="1" spc="-5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διάφορα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υλικά</a:t>
            </a:r>
            <a:r>
              <a:rPr sz="2400" i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i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μέσα,</a:t>
            </a:r>
            <a:r>
              <a:rPr sz="2400" i="1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έτσι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ώστε</a:t>
            </a:r>
            <a:r>
              <a:rPr sz="2400" i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εκλεπτύνουν</a:t>
            </a:r>
            <a:r>
              <a:rPr sz="2400" i="1" spc="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2450"/>
              </a:lnSpc>
            </a:pP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αντιληπτικές</a:t>
            </a:r>
            <a:r>
              <a:rPr sz="2400" i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</a:t>
            </a:r>
            <a:r>
              <a:rPr sz="2400" i="1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ικανότητες.</a:t>
            </a:r>
            <a:r>
              <a:rPr sz="2400" i="1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Επίσης,</a:t>
            </a:r>
            <a:r>
              <a:rPr sz="2400" i="1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βοηθούν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400" i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νήπιο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2595"/>
              </a:lnSpc>
            </a:pP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ανακαλύψεις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διευρύνει</a:t>
            </a:r>
            <a:r>
              <a:rPr sz="2400" i="1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</a:t>
            </a:r>
            <a:r>
              <a:rPr sz="2400" i="1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φυσικές</a:t>
            </a:r>
            <a:r>
              <a:rPr sz="2400" i="1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ιδιότητες,</a:t>
            </a:r>
            <a:r>
              <a:rPr sz="2400" i="1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καθώς</a:t>
            </a:r>
            <a:r>
              <a:rPr sz="2400" i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248920">
              <a:lnSpc>
                <a:spcPct val="90000"/>
              </a:lnSpc>
              <a:spcBef>
                <a:spcPts val="145"/>
              </a:spcBef>
            </a:pP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χρησιμότητα αυτών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 </a:t>
            </a:r>
            <a:r>
              <a:rPr sz="2400" i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υλικών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400" i="1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μέσων.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Ακόμη,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πρέπει </a:t>
            </a:r>
            <a:r>
              <a:rPr sz="2400" i="1" spc="-5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παρέχεται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δυνατότητα στα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νήπια μέσα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 </a:t>
            </a:r>
            <a:r>
              <a:rPr sz="2400" i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προγραμματισμένες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μη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αποκτήσουν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εμπιστοσύνη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στον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εαυτό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</a:t>
            </a:r>
            <a:r>
              <a:rPr sz="2400" i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στις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ικανότητές</a:t>
            </a:r>
            <a:r>
              <a:rPr sz="2400" i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τους».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898980"/>
            <a:ext cx="8046720" cy="5118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320">
              <a:lnSpc>
                <a:spcPts val="2160"/>
              </a:lnSpc>
              <a:spcBef>
                <a:spcPts val="95"/>
              </a:spcBef>
              <a:buClr>
                <a:srgbClr val="0AD0D9"/>
              </a:buClr>
              <a:buSzPct val="9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400" i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αισθητική</a:t>
            </a:r>
            <a:r>
              <a:rPr sz="2400" i="1" spc="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καλλιέργεια</a:t>
            </a:r>
            <a:r>
              <a:rPr sz="2400" i="1" spc="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νηπίου</a:t>
            </a:r>
            <a:r>
              <a:rPr sz="2400" i="1" spc="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στα</a:t>
            </a:r>
            <a:r>
              <a:rPr sz="2400" i="1" spc="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πλαίσια</a:t>
            </a:r>
            <a:r>
              <a:rPr sz="2400" i="1" spc="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r>
              <a:rPr sz="2400" i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γενικότερης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84455">
              <a:lnSpc>
                <a:spcPct val="80000"/>
              </a:lnSpc>
              <a:spcBef>
                <a:spcPts val="240"/>
              </a:spcBef>
            </a:pP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ανάπτυξής</a:t>
            </a:r>
            <a:r>
              <a:rPr sz="2400" i="1" spc="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</a:t>
            </a:r>
            <a:r>
              <a:rPr sz="2400" i="1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Ελλάδα.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Στις</a:t>
            </a:r>
            <a:r>
              <a:rPr sz="2400" i="1" spc="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επιδιώξεις</a:t>
            </a:r>
            <a:r>
              <a:rPr sz="2400" i="1" spc="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αναφέρει</a:t>
            </a:r>
            <a:r>
              <a:rPr sz="2400" i="1" spc="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:</a:t>
            </a:r>
            <a:r>
              <a:rPr sz="2400" i="1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400" i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αισθητική</a:t>
            </a:r>
            <a:r>
              <a:rPr sz="2400" i="1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αγωγή </a:t>
            </a:r>
            <a:r>
              <a:rPr sz="2400" i="1" spc="-459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2400" i="1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νηπίου,</a:t>
            </a:r>
            <a:r>
              <a:rPr sz="2400" i="1" spc="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μέσα</a:t>
            </a:r>
            <a:r>
              <a:rPr sz="2400" i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</a:t>
            </a:r>
            <a:r>
              <a:rPr sz="2400" i="1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</a:t>
            </a:r>
            <a:r>
              <a:rPr sz="2400" i="1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καλλιέργεια</a:t>
            </a:r>
            <a:r>
              <a:rPr sz="2400" i="1" spc="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r>
              <a:rPr sz="2400" i="1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αντίληψης,</a:t>
            </a:r>
            <a:r>
              <a:rPr sz="2400" i="1" spc="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r>
              <a:rPr sz="2400" i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έκφρασης</a:t>
            </a:r>
            <a:r>
              <a:rPr sz="2400" i="1" spc="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1680"/>
              </a:lnSpc>
            </a:pP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r>
              <a:rPr sz="2400" i="1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αισθητικής</a:t>
            </a:r>
            <a:r>
              <a:rPr sz="2400" i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προσέγγισης</a:t>
            </a:r>
            <a:r>
              <a:rPr sz="2400" i="1" spc="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r>
              <a:rPr sz="2400" i="1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φύσης</a:t>
            </a:r>
            <a:r>
              <a:rPr sz="2400" i="1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r>
              <a:rPr sz="2400" i="1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τέχνης.</a:t>
            </a:r>
            <a:r>
              <a:rPr sz="2400" i="1" spc="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</a:t>
            </a:r>
            <a:r>
              <a:rPr sz="2400" i="1" spc="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εικαστικές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5080">
              <a:lnSpc>
                <a:spcPct val="80000"/>
              </a:lnSpc>
              <a:spcBef>
                <a:spcPts val="240"/>
              </a:spcBef>
            </a:pP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τέχνες</a:t>
            </a:r>
            <a:r>
              <a:rPr sz="2400" i="1" spc="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ανήκουν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</a:t>
            </a:r>
            <a:r>
              <a:rPr sz="2400" i="1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εξής</a:t>
            </a:r>
            <a:r>
              <a:rPr sz="2400" i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ενότητα</a:t>
            </a:r>
            <a:r>
              <a:rPr sz="2400" i="1" spc="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: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</a:t>
            </a:r>
            <a:r>
              <a:rPr sz="2400" i="1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πολλαπλές</a:t>
            </a:r>
            <a:r>
              <a:rPr sz="2400" i="1" spc="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όψεις</a:t>
            </a:r>
            <a:r>
              <a:rPr sz="2400" i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</a:t>
            </a:r>
            <a:r>
              <a:rPr sz="2400" i="1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αντικειμένων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καταστάσεων</a:t>
            </a:r>
            <a:r>
              <a:rPr sz="2400" i="1" spc="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400" i="1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καλλιτεχνική</a:t>
            </a:r>
            <a:r>
              <a:rPr sz="2400" i="1" spc="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έκφραση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</a:t>
            </a:r>
            <a:r>
              <a:rPr sz="2400" i="1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νηπίων</a:t>
            </a:r>
            <a:r>
              <a:rPr sz="2400" i="1" spc="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στα</a:t>
            </a:r>
            <a:r>
              <a:rPr sz="2400" i="1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πλαίσια</a:t>
            </a:r>
            <a:r>
              <a:rPr sz="2400" i="1" spc="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</a:t>
            </a:r>
            <a:r>
              <a:rPr sz="2400" i="1" spc="-459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εικαστικής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τέχνης.</a:t>
            </a:r>
            <a:r>
              <a:rPr sz="2400" i="1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i="1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τέλος,</a:t>
            </a:r>
            <a:r>
              <a:rPr sz="2400" i="1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</a:t>
            </a:r>
            <a:r>
              <a:rPr sz="2400" i="1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στόχοι,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</a:t>
            </a:r>
            <a:r>
              <a:rPr sz="2400" i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προβλέπει</a:t>
            </a:r>
            <a:r>
              <a:rPr sz="2400" i="1" spc="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αναλυτικό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πρόγραμμα</a:t>
            </a:r>
            <a:r>
              <a:rPr sz="2400" i="1" spc="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πρέπει</a:t>
            </a:r>
            <a:r>
              <a:rPr sz="2400" i="1" spc="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400" i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επιτυγχάνονται,</a:t>
            </a:r>
            <a:r>
              <a:rPr sz="2400" i="1" spc="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</a:t>
            </a:r>
            <a:r>
              <a:rPr sz="2400" i="1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</a:t>
            </a:r>
            <a:r>
              <a:rPr sz="2400" i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εξής</a:t>
            </a:r>
            <a:r>
              <a:rPr sz="2400" i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: Τα</a:t>
            </a:r>
            <a:r>
              <a:rPr sz="2400" i="1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νήπια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υποβοηθούνται</a:t>
            </a:r>
            <a:r>
              <a:rPr sz="2400" i="1" spc="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</a:t>
            </a:r>
            <a:r>
              <a:rPr sz="2400" i="1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</a:t>
            </a:r>
            <a:r>
              <a:rPr sz="2400" i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συμβολή</a:t>
            </a:r>
            <a:r>
              <a:rPr sz="2400" i="1" spc="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i="1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r>
              <a:rPr sz="2400" i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γλώσσας</a:t>
            </a:r>
            <a:r>
              <a:rPr sz="2400" i="1" spc="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400" i="1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εξοικειωθούν</a:t>
            </a:r>
            <a:r>
              <a:rPr sz="2400" i="1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</a:t>
            </a:r>
            <a:r>
              <a:rPr sz="2400" i="1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δυνατότητες</a:t>
            </a:r>
            <a:r>
              <a:rPr sz="2400" i="1" spc="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i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τρόπους</a:t>
            </a:r>
            <a:r>
              <a:rPr sz="2400" i="1" spc="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χρήσης</a:t>
            </a:r>
            <a:r>
              <a:rPr sz="2400" i="1" spc="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διάφορων</a:t>
            </a:r>
            <a:r>
              <a:rPr sz="2400" i="1" spc="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εργαλείων</a:t>
            </a:r>
            <a:r>
              <a:rPr sz="2400" i="1" spc="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υλικών, </a:t>
            </a:r>
            <a:r>
              <a:rPr sz="2400" i="1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καθώς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400" i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ανακαλύψουν</a:t>
            </a:r>
            <a:r>
              <a:rPr sz="2400" i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</a:t>
            </a:r>
            <a:r>
              <a:rPr sz="2400" i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ποικίλες</a:t>
            </a:r>
            <a:r>
              <a:rPr sz="2400" i="1" spc="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όψεις</a:t>
            </a:r>
            <a:r>
              <a:rPr sz="2400" i="1" spc="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</a:t>
            </a:r>
            <a:r>
              <a:rPr sz="2400" i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αντικειμένων</a:t>
            </a:r>
            <a:r>
              <a:rPr sz="2400" i="1" spc="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καταστάσεων</a:t>
            </a:r>
            <a:r>
              <a:rPr sz="2400" i="1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400" i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αποδίδουν</a:t>
            </a:r>
            <a:r>
              <a:rPr sz="2400" i="1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κάθε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φορά</a:t>
            </a:r>
            <a:r>
              <a:rPr sz="2400" i="1" spc="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νέες</a:t>
            </a:r>
            <a:r>
              <a:rPr sz="2400" i="1" spc="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σημασίες.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διαδικασία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αυτή</a:t>
            </a:r>
            <a:r>
              <a:rPr sz="2400" i="1" spc="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επενεργεί</a:t>
            </a:r>
            <a:r>
              <a:rPr sz="2400" i="1" spc="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επάνω</a:t>
            </a:r>
            <a:r>
              <a:rPr sz="2400" i="1" spc="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κινητικά</a:t>
            </a:r>
            <a:r>
              <a:rPr sz="2400" i="1" spc="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νοητικά</a:t>
            </a:r>
            <a:r>
              <a:rPr sz="2400" i="1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i="1" spc="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2400" i="1" spc="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βοηθάει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1630"/>
              </a:lnSpc>
            </a:pP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400" i="1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εκφράζονται</a:t>
            </a:r>
            <a:r>
              <a:rPr sz="2400" i="1" spc="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τρόπο</a:t>
            </a:r>
            <a:r>
              <a:rPr sz="2400" i="1" spc="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δημιουργικό</a:t>
            </a:r>
            <a:r>
              <a:rPr sz="2400" i="1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μέσα</a:t>
            </a:r>
            <a:r>
              <a:rPr sz="2400" i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</a:t>
            </a:r>
            <a:r>
              <a:rPr sz="2400" i="1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</a:t>
            </a:r>
            <a:r>
              <a:rPr sz="2400" i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εικαστικές</a:t>
            </a:r>
            <a:r>
              <a:rPr sz="2400" i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τέχνες</a:t>
            </a:r>
            <a:r>
              <a:rPr sz="2400" i="1" spc="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2230"/>
              </a:lnSpc>
            </a:pPr>
            <a:r>
              <a:rPr sz="2400" i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400" i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νιώθουν</a:t>
            </a:r>
            <a:r>
              <a:rPr sz="2400" i="1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</a:t>
            </a:r>
            <a:r>
              <a:rPr sz="2400" i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χαρά</a:t>
            </a:r>
            <a:r>
              <a:rPr sz="2400" i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r>
              <a:rPr sz="2400" i="1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προσωπικής</a:t>
            </a:r>
            <a:r>
              <a:rPr sz="2400" i="1" spc="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i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δημιουργίας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≫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ambria Math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08124"/>
            <a:ext cx="8060055" cy="562218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287020" marR="452755" indent="-274320">
              <a:lnSpc>
                <a:spcPts val="2810"/>
              </a:lnSpc>
              <a:spcBef>
                <a:spcPts val="44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</a:t>
            </a:r>
            <a:r>
              <a:rPr sz="32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απαραίτητο</a:t>
            </a:r>
            <a:r>
              <a:rPr sz="32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</a:t>
            </a:r>
            <a:r>
              <a:rPr sz="32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32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επιτευχθεί</a:t>
            </a:r>
            <a:r>
              <a:rPr sz="32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μια</a:t>
            </a:r>
            <a:r>
              <a:rPr sz="3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σωστή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αγωγή </a:t>
            </a:r>
            <a:r>
              <a:rPr sz="3200" spc="-6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Εικαστικής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Τέχνης,</a:t>
            </a:r>
            <a:r>
              <a:rPr sz="32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3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ακολουθηθεί</a:t>
            </a:r>
            <a:r>
              <a:rPr sz="32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μια</a:t>
            </a:r>
            <a:endParaRPr sz="32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5080">
              <a:lnSpc>
                <a:spcPts val="2810"/>
              </a:lnSpc>
            </a:pP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συστηματική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μεθοδολογία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ώστε</a:t>
            </a:r>
            <a:r>
              <a:rPr sz="32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32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ανταποκρίνεται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στις </a:t>
            </a:r>
            <a:r>
              <a:rPr sz="3200" spc="-6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σκέψεις,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</a:t>
            </a:r>
            <a:r>
              <a:rPr sz="32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ανάγκες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32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32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ενδιαφέρονται 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</a:t>
            </a:r>
            <a:r>
              <a:rPr sz="32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παιδιών.</a:t>
            </a:r>
            <a:endParaRPr sz="32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2610"/>
              </a:lnSpc>
            </a:pPr>
            <a:r>
              <a:rPr sz="32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3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32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32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3200" spc="-1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32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νώ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3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32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32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3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</a:t>
            </a:r>
            <a:r>
              <a:rPr sz="32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endParaRPr sz="32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198755">
              <a:lnSpc>
                <a:spcPct val="90000"/>
              </a:lnSpc>
              <a:spcBef>
                <a:spcPts val="155"/>
              </a:spcBef>
            </a:pP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συστηματοποιημένης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απασχόλησης</a:t>
            </a:r>
            <a:r>
              <a:rPr sz="32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32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συνδέονται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</a:t>
            </a:r>
            <a:r>
              <a:rPr sz="32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Πρακτική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-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Εικαστική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δραστηριότητα,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οποία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γίνεται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έμμεσα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άμεσα με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παρατήρηση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 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βοήθεια </a:t>
            </a:r>
            <a:r>
              <a:rPr sz="32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διδακτικών 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παιχνιδιών,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παιδιά της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Προσχολικής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ηλικίας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μαθαίνουν</a:t>
            </a:r>
            <a:r>
              <a:rPr sz="32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μεγαλύτερη</a:t>
            </a:r>
            <a:endParaRPr sz="32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2810"/>
              </a:lnSpc>
            </a:pP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ευκολία</a:t>
            </a:r>
            <a:endParaRPr sz="32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47748"/>
            <a:ext cx="7732395" cy="3336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3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Ελλάδα όπως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3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 </a:t>
            </a:r>
            <a:r>
              <a:rPr sz="36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Γερμανία, </a:t>
            </a:r>
            <a:r>
              <a:rPr sz="3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εφαρμόζονται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κάποιες παιδαγωγικές 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μέθοδοι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οποίες διακρίνονται </a:t>
            </a:r>
            <a:r>
              <a:rPr sz="36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σε</a:t>
            </a:r>
            <a:r>
              <a:rPr sz="3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4</a:t>
            </a:r>
            <a:r>
              <a:rPr sz="3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κατηγορίες,</a:t>
            </a:r>
            <a:r>
              <a:rPr sz="3600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</a:t>
            </a:r>
            <a:r>
              <a:rPr sz="3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Προφορικές,</a:t>
            </a:r>
            <a:r>
              <a:rPr sz="3600" spc="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</a:t>
            </a:r>
            <a:r>
              <a:rPr sz="3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Εποπτικές,</a:t>
            </a:r>
            <a:r>
              <a:rPr sz="3600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</a:t>
            </a:r>
            <a:r>
              <a:rPr sz="3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Πρακτικές </a:t>
            </a:r>
            <a:r>
              <a:rPr sz="3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μεθόδους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3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μεθόδους που 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θέτουν </a:t>
            </a:r>
            <a:r>
              <a:rPr sz="3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</a:t>
            </a:r>
            <a:r>
              <a:rPr sz="36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παιδιά</a:t>
            </a:r>
            <a:r>
              <a:rPr sz="36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σε</a:t>
            </a:r>
            <a:r>
              <a:rPr sz="36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προβληματισμό</a:t>
            </a:r>
            <a:r>
              <a:rPr sz="36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36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έρευνα.</a:t>
            </a:r>
            <a:endParaRPr sz="36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spc="5" dirty="0">
                <a:solidFill>
                  <a:srgbClr val="C00000"/>
                </a:solidFill>
                <a:latin typeface="Monotype Corsiva" panose="03010101010201010101" pitchFamily="66" charset="0"/>
              </a:rPr>
              <a:t>Η</a:t>
            </a:r>
            <a:r>
              <a:rPr spc="-45" dirty="0">
                <a:solidFill>
                  <a:srgbClr val="C00000"/>
                </a:solidFill>
                <a:latin typeface="Monotype Corsiva" panose="03010101010201010101" pitchFamily="66" charset="0"/>
              </a:rPr>
              <a:t> </a:t>
            </a:r>
            <a:r>
              <a:rPr spc="-5" dirty="0">
                <a:solidFill>
                  <a:srgbClr val="C00000"/>
                </a:solidFill>
                <a:latin typeface="Monotype Corsiva" panose="03010101010201010101" pitchFamily="66" charset="0"/>
              </a:rPr>
              <a:t>Μεθοδολογική</a:t>
            </a:r>
            <a:r>
              <a:rPr spc="-120" dirty="0">
                <a:solidFill>
                  <a:srgbClr val="C00000"/>
                </a:solidFill>
                <a:latin typeface="Monotype Corsiva" panose="03010101010201010101" pitchFamily="66" charset="0"/>
              </a:rPr>
              <a:t> </a:t>
            </a:r>
            <a:r>
              <a:rPr spc="-20" dirty="0">
                <a:solidFill>
                  <a:srgbClr val="C00000"/>
                </a:solidFill>
                <a:latin typeface="Monotype Corsiva" panose="03010101010201010101" pitchFamily="66" charset="0"/>
              </a:rPr>
              <a:t>Διαδικασία</a:t>
            </a:r>
            <a:r>
              <a:rPr spc="-114" dirty="0">
                <a:solidFill>
                  <a:srgbClr val="C00000"/>
                </a:solidFill>
                <a:latin typeface="Monotype Corsiva" panose="03010101010201010101" pitchFamily="66" charset="0"/>
              </a:rPr>
              <a:t> </a:t>
            </a:r>
            <a:r>
              <a:rPr dirty="0">
                <a:solidFill>
                  <a:srgbClr val="C00000"/>
                </a:solidFill>
                <a:latin typeface="Monotype Corsiva" panose="03010101010201010101" pitchFamily="66" charset="0"/>
              </a:rPr>
              <a:t>της </a:t>
            </a:r>
            <a:r>
              <a:rPr spc="-1000" dirty="0">
                <a:solidFill>
                  <a:srgbClr val="C00000"/>
                </a:solidFill>
                <a:latin typeface="Monotype Corsiva" panose="03010101010201010101" pitchFamily="66" charset="0"/>
              </a:rPr>
              <a:t> </a:t>
            </a:r>
            <a:r>
              <a:rPr spc="-10" dirty="0">
                <a:solidFill>
                  <a:srgbClr val="C00000"/>
                </a:solidFill>
                <a:latin typeface="Monotype Corsiva" panose="03010101010201010101" pitchFamily="66" charset="0"/>
              </a:rPr>
              <a:t>εικαστικής</a:t>
            </a:r>
            <a:r>
              <a:rPr spc="-80" dirty="0">
                <a:solidFill>
                  <a:srgbClr val="C00000"/>
                </a:solidFill>
                <a:latin typeface="Monotype Corsiva" panose="03010101010201010101" pitchFamily="66" charset="0"/>
              </a:rPr>
              <a:t> </a:t>
            </a:r>
            <a:r>
              <a:rPr spc="-5" dirty="0">
                <a:solidFill>
                  <a:srgbClr val="C00000"/>
                </a:solidFill>
                <a:latin typeface="Monotype Corsiva" panose="03010101010201010101" pitchFamily="66" charset="0"/>
              </a:rPr>
              <a:t>αγωγής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867265"/>
            <a:ext cx="8006715" cy="3617016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725"/>
              </a:spcBef>
              <a:buChar char="•"/>
              <a:tabLst>
                <a:tab pos="195580" algn="l"/>
              </a:tabLst>
            </a:pPr>
            <a:r>
              <a:rPr sz="2800" b="1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Προφορικές</a:t>
            </a:r>
            <a:r>
              <a:rPr sz="2800" b="1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b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μέθοδοι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5080" indent="-274320">
              <a:lnSpc>
                <a:spcPct val="100000"/>
              </a:lnSpc>
              <a:spcBef>
                <a:spcPts val="63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προφορικές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μέθοδοι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αποτελούν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ένα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βασικό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παράγοντα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 μάθηση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αγωγή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παιδιού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Προσχολικής 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ηλικίας.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Σημαντικό παράγοντα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αποτελεί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και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παίδαγωγός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 επίτευξη αυτής της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μεθόδου,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οποία με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παραστατικό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τρόπο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μεταδίδει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γνώσεις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οποίες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μπορούν</a:t>
            </a:r>
            <a:r>
              <a:rPr sz="28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γίνονται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προσιτές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</a:t>
            </a:r>
            <a:r>
              <a:rPr sz="28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παιδιά.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 </a:t>
            </a:r>
            <a:r>
              <a:rPr sz="28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συμβεί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αυτό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όμως,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πρέπει οι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προφορικές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μέθοδοι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8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στηρίζονται</a:t>
            </a:r>
            <a:r>
              <a:rPr sz="28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στις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εποπτικές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μεθόδους.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877628"/>
            <a:ext cx="8022590" cy="490326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79705" indent="-167640">
              <a:lnSpc>
                <a:spcPct val="100000"/>
              </a:lnSpc>
              <a:spcBef>
                <a:spcPts val="675"/>
              </a:spcBef>
              <a:buChar char="•"/>
              <a:tabLst>
                <a:tab pos="180340" algn="l"/>
              </a:tabLst>
            </a:pPr>
            <a:r>
              <a:rPr sz="2800" b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Εποπτικές</a:t>
            </a:r>
            <a:r>
              <a:rPr sz="2800" b="1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b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μέθοδοι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59690" indent="-274320">
              <a:lnSpc>
                <a:spcPct val="100000"/>
              </a:lnSpc>
              <a:spcBef>
                <a:spcPts val="58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οπ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μέθοδο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μβάνο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ιδ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ξ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 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αντικειμένων, εικόνων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ιδιαίτερα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Εικαστική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αγωγή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εφαρμόζονται 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πολύ.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Όπως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προαναφέρθηκε,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παραστατικός</a:t>
            </a:r>
            <a:r>
              <a:rPr sz="28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χαρακτήρας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σκέψης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28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νηπίου,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βοηθάει </a:t>
            </a:r>
            <a:r>
              <a:rPr sz="2800" spc="-5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</a:t>
            </a:r>
            <a:r>
              <a:rPr sz="28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καλύτερη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αντίληψη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διαφόρων</a:t>
            </a:r>
            <a:r>
              <a:rPr sz="2800" spc="-1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αντικειμένων</a:t>
            </a:r>
            <a:r>
              <a:rPr sz="28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5080">
              <a:lnSpc>
                <a:spcPct val="100000"/>
              </a:lnSpc>
              <a:spcBef>
                <a:spcPts val="10"/>
              </a:spcBef>
            </a:pP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spc="-1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ιδι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 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ρέπ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οί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έκ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 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-1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ερ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800" spc="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 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θα</a:t>
            </a:r>
            <a:r>
              <a:rPr sz="28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ιδι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8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ψ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800" spc="-1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 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χαρακτηριστικές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ιδιότητες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ιδιομορφίες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</a:t>
            </a:r>
            <a:r>
              <a:rPr sz="28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υλικών.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867265"/>
            <a:ext cx="8019415" cy="3617016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725"/>
              </a:spcBef>
              <a:buChar char="•"/>
              <a:tabLst>
                <a:tab pos="195580" algn="l"/>
              </a:tabLst>
            </a:pPr>
            <a:r>
              <a:rPr sz="2800" b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Πρακτικές</a:t>
            </a:r>
            <a:r>
              <a:rPr sz="2800" b="1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b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μέθοδοι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5080" indent="-274320">
              <a:lnSpc>
                <a:spcPct val="100000"/>
              </a:lnSpc>
              <a:spcBef>
                <a:spcPts val="63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Πρακτικές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μέθοδοι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εφαρμόζονται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στις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Εικαστικές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Τέχνες,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έχουν</a:t>
            </a:r>
            <a:r>
              <a:rPr sz="28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εξίσου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μεγάλη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σημασία,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όπως </a:t>
            </a:r>
            <a:r>
              <a:rPr sz="28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προηγούμενες. 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συγκεκριμένη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μέθοδο,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παιδιά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μαθαίνουν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τρόπους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ηθικής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συμπεριφοράς,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οδηγώντας</a:t>
            </a:r>
            <a:r>
              <a:rPr sz="28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έτσι,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σε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δημιουργικές</a:t>
            </a:r>
            <a:r>
              <a:rPr sz="2800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καταστάσεις.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8890">
              <a:lnSpc>
                <a:spcPct val="100000"/>
              </a:lnSpc>
            </a:pP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Επίσης,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8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παιδί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εξοικειώνεται</a:t>
            </a:r>
            <a:r>
              <a:rPr sz="28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8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υλικό</a:t>
            </a:r>
            <a:r>
              <a:rPr sz="28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οδηγείται </a:t>
            </a:r>
            <a:r>
              <a:rPr sz="28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σε</a:t>
            </a:r>
            <a:r>
              <a:rPr sz="28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μια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δημιουργικότητα.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822" y="0"/>
            <a:ext cx="9145905" cy="6858000"/>
            <a:chOff x="-822" y="0"/>
            <a:chExt cx="914590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255"/>
              <a:ext cx="9143999" cy="102615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98834" y="0"/>
              <a:ext cx="4745164" cy="60006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9087904" cy="102057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-822" y="52323"/>
              <a:ext cx="9145584" cy="901953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536244" y="1884603"/>
            <a:ext cx="8020050" cy="3805144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67005" indent="-154940">
              <a:lnSpc>
                <a:spcPct val="100000"/>
              </a:lnSpc>
              <a:spcBef>
                <a:spcPts val="365"/>
              </a:spcBef>
              <a:buChar char="•"/>
              <a:tabLst>
                <a:tab pos="167640" algn="l"/>
              </a:tabLst>
            </a:pPr>
            <a:r>
              <a:rPr sz="2200" b="1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200" b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200" b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200" b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b="1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200" b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ος</a:t>
            </a:r>
            <a:r>
              <a:rPr sz="2200" b="1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b="1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200" b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200" b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b="1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</a:t>
            </a:r>
            <a:r>
              <a:rPr sz="2200" b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λημα</a:t>
            </a:r>
            <a:r>
              <a:rPr sz="2200" b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b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b="1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200" b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μού</a:t>
            </a:r>
            <a:r>
              <a:rPr sz="2200" b="1" spc="-1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b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200" b="1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b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b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200" b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200" b="1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200" b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b="1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b="1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200" b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200" b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b="1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</a:t>
            </a:r>
            <a:r>
              <a:rPr sz="2200" b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λημά</a:t>
            </a:r>
            <a:r>
              <a:rPr sz="2200" b="1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b="1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200" b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endParaRPr sz="22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indent="-274320">
              <a:lnSpc>
                <a:spcPts val="2510"/>
              </a:lnSpc>
              <a:spcBef>
                <a:spcPts val="270"/>
              </a:spcBef>
              <a:buClr>
                <a:srgbClr val="0AD0D9"/>
              </a:buClr>
              <a:buSzPct val="93181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2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ουσία</a:t>
            </a:r>
            <a:r>
              <a:rPr sz="22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r>
              <a:rPr sz="22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μεθόδου</a:t>
            </a:r>
            <a:r>
              <a:rPr sz="22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αυτής,</a:t>
            </a:r>
            <a:r>
              <a:rPr sz="2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</a:t>
            </a:r>
            <a:r>
              <a:rPr sz="22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παιδαγωγός</a:t>
            </a:r>
            <a:r>
              <a:rPr sz="22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οποίος</a:t>
            </a:r>
            <a:r>
              <a:rPr sz="2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θέτει</a:t>
            </a:r>
            <a:endParaRPr sz="22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5080">
              <a:lnSpc>
                <a:spcPct val="90000"/>
              </a:lnSpc>
              <a:spcBef>
                <a:spcPts val="130"/>
              </a:spcBef>
            </a:pP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2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</a:t>
            </a:r>
            <a:r>
              <a:rPr sz="2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λημ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2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-1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νήπι</a:t>
            </a:r>
            <a:r>
              <a:rPr sz="2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  <a:r>
              <a:rPr sz="2200" spc="-1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  <a:r>
              <a:rPr sz="22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φι</a:t>
            </a:r>
            <a:r>
              <a:rPr sz="2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2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 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αντικείμενο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κατασκεύασε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κάτι 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αυτά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υλικά,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αλλά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δίνει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200" spc="-5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πρότυπο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 </a:t>
            </a:r>
            <a:r>
              <a:rPr sz="2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τον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τρόπο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ενέργειας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προσπαθώντας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βοηθήσει</a:t>
            </a:r>
            <a:r>
              <a:rPr sz="22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2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παιδί</a:t>
            </a:r>
            <a:r>
              <a:rPr sz="22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μάθει</a:t>
            </a:r>
            <a:r>
              <a:rPr sz="22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2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2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αποκτήσει</a:t>
            </a:r>
            <a:r>
              <a:rPr sz="2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ορισμένες</a:t>
            </a:r>
            <a:r>
              <a:rPr sz="22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συνήθειες </a:t>
            </a:r>
            <a:r>
              <a:rPr sz="2200" spc="-5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διάφορες εικαστικές δραστηριότητες. 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μέθοδος αυτή,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</a:t>
            </a:r>
            <a:r>
              <a:rPr sz="2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</a:t>
            </a:r>
            <a:r>
              <a:rPr sz="22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2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2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200" spc="-1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2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2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ση</a:t>
            </a:r>
            <a:r>
              <a:rPr sz="22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υχ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 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πιο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συστηματικά. </a:t>
            </a:r>
            <a:r>
              <a:rPr sz="2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Έχει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ιδιαίτερη σημασία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πνευματική </a:t>
            </a:r>
            <a:r>
              <a:rPr sz="2200" spc="-5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2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2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αι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κή</a:t>
            </a:r>
            <a:r>
              <a:rPr sz="22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2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(</a:t>
            </a:r>
            <a:r>
              <a:rPr sz="22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</a:t>
            </a:r>
            <a:r>
              <a:rPr sz="22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2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200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</a:p>
          <a:p>
            <a:pPr marL="287020">
              <a:lnSpc>
                <a:spcPts val="2245"/>
              </a:lnSpc>
            </a:pP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</a:t>
            </a:r>
            <a:r>
              <a:rPr sz="22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καλλιτεχνική</a:t>
            </a:r>
            <a:r>
              <a:rPr sz="22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αφήγηση)</a:t>
            </a:r>
            <a:r>
              <a:rPr sz="2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2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επίσης</a:t>
            </a:r>
            <a:r>
              <a:rPr sz="22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</a:t>
            </a:r>
            <a:r>
              <a:rPr sz="22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</a:t>
            </a:r>
            <a:r>
              <a:rPr sz="22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ηθική</a:t>
            </a:r>
            <a:r>
              <a:rPr sz="22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αγωγή</a:t>
            </a:r>
            <a:endParaRPr sz="22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2375"/>
              </a:lnSpc>
            </a:pP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(δημιουργώντας</a:t>
            </a:r>
            <a:r>
              <a:rPr sz="22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συνήθεις</a:t>
            </a:r>
            <a:r>
              <a:rPr sz="22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πολιτισμένης</a:t>
            </a:r>
            <a:r>
              <a:rPr sz="22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συμπεριφοράς</a:t>
            </a:r>
            <a:r>
              <a:rPr sz="22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endParaRPr sz="22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2510"/>
              </a:lnSpc>
            </a:pP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2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2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σα</a:t>
            </a:r>
            <a:r>
              <a:rPr sz="22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2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δα</a:t>
            </a:r>
            <a:r>
              <a:rPr sz="22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2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α)</a:t>
            </a:r>
            <a:endParaRPr sz="22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47748"/>
            <a:ext cx="8005445" cy="54290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154940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Μερικές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από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αισθητικής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αγωγής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</a:t>
            </a:r>
            <a:r>
              <a:rPr sz="32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αναπτύσσονται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32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χρησιμοποιούνται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ως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μέσα</a:t>
            </a:r>
            <a:r>
              <a:rPr sz="32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 </a:t>
            </a:r>
            <a:r>
              <a:rPr sz="3200" spc="-6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σθ</a:t>
            </a:r>
            <a:r>
              <a:rPr sz="32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3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3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32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ση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άνω</a:t>
            </a:r>
            <a:r>
              <a:rPr sz="32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3200" spc="-1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3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32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32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έτ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32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ώ</a:t>
            </a:r>
            <a:r>
              <a:rPr sz="3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32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 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επιταχθεί</a:t>
            </a:r>
            <a:r>
              <a:rPr sz="32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3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αισθητική</a:t>
            </a:r>
            <a:r>
              <a:rPr sz="3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έκφραση,</a:t>
            </a:r>
            <a:r>
              <a:rPr sz="3200" spc="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μόρφωση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endParaRPr sz="32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ανάπτυξη</a:t>
            </a:r>
            <a:r>
              <a:rPr sz="32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32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παιδιού</a:t>
            </a:r>
            <a:r>
              <a:rPr sz="32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είναι:</a:t>
            </a:r>
            <a:r>
              <a:rPr sz="32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</a:t>
            </a:r>
            <a:r>
              <a:rPr sz="3200" b="1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εικαστικές</a:t>
            </a:r>
            <a:r>
              <a:rPr sz="3200" b="1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τέχνες</a:t>
            </a:r>
            <a:endParaRPr sz="3200" b="1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5080">
              <a:lnSpc>
                <a:spcPct val="100000"/>
              </a:lnSpc>
            </a:pPr>
            <a:r>
              <a:rPr sz="3200" b="1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(ζωγραφική,</a:t>
            </a:r>
            <a:r>
              <a:rPr sz="3200" b="1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πλαστική,</a:t>
            </a:r>
            <a:r>
              <a:rPr sz="3200" b="1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γλυπτική,</a:t>
            </a:r>
            <a:r>
              <a:rPr sz="3200" b="1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κολλάζ,</a:t>
            </a:r>
            <a:r>
              <a:rPr sz="3200" b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κατασκευές, </a:t>
            </a:r>
            <a:r>
              <a:rPr sz="3200" b="1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τύπωμα,</a:t>
            </a:r>
            <a:r>
              <a:rPr sz="3200" b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υφαντική,</a:t>
            </a:r>
            <a:r>
              <a:rPr sz="3200" b="1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κ.α),</a:t>
            </a:r>
            <a:r>
              <a:rPr sz="3200" b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θεατρικές</a:t>
            </a:r>
            <a:r>
              <a:rPr sz="3200" b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τέχνες</a:t>
            </a:r>
            <a:r>
              <a:rPr sz="3200" b="1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(θεατρικό </a:t>
            </a:r>
            <a:r>
              <a:rPr sz="3200" b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παιχνίδι,</a:t>
            </a:r>
            <a:r>
              <a:rPr sz="3200" b="1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δραματοποίηση,</a:t>
            </a:r>
            <a:r>
              <a:rPr sz="3200" b="1" spc="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κουκλοθέατρο),</a:t>
            </a:r>
            <a:r>
              <a:rPr sz="3200" b="1" spc="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3200" b="1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μουσική,</a:t>
            </a:r>
            <a:r>
              <a:rPr sz="3200" b="1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3200" b="1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λογοτεχνία </a:t>
            </a:r>
            <a:r>
              <a:rPr sz="3200" b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,η</a:t>
            </a:r>
            <a:r>
              <a:rPr sz="3200" b="1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κίνηση,</a:t>
            </a:r>
            <a:r>
              <a:rPr sz="3200" b="1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b="1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κλπ.</a:t>
            </a:r>
            <a:endParaRPr sz="3200" b="1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47748"/>
            <a:ext cx="8059420" cy="2474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Επιπλέον,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σημαντική επιμέρους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μέθοδος 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αποτελεί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32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συζήτηση.</a:t>
            </a:r>
            <a:r>
              <a:rPr sz="3200" spc="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Μ’</a:t>
            </a:r>
            <a:r>
              <a:rPr sz="32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αυτή</a:t>
            </a:r>
            <a:r>
              <a:rPr sz="32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32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παιδαγωγός,</a:t>
            </a:r>
            <a:r>
              <a:rPr sz="3200" spc="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ενεργοποιεί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</a:t>
            </a:r>
            <a:r>
              <a:rPr sz="32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σκέψη </a:t>
            </a:r>
            <a:r>
              <a:rPr sz="32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παιδιών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κατευθύνει προς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πρόσληψη 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</a:t>
            </a:r>
            <a:r>
              <a:rPr sz="32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αντικειμένων</a:t>
            </a:r>
            <a:r>
              <a:rPr sz="32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32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φαινομένων</a:t>
            </a:r>
            <a:r>
              <a:rPr sz="32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</a:t>
            </a:r>
            <a:r>
              <a:rPr sz="32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περιβάλλοντος</a:t>
            </a:r>
            <a:endParaRPr sz="32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47748"/>
            <a:ext cx="7980045" cy="345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Συνοψίζοντας,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 παραπάνω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μέθοδοι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εφαρμόζονται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σε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στενή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σύνδεση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μεταξύ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τους.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Επίσης,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σημαντικό 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ρόλο 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διαμόρφωση της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προσωπικότητας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παιδιού,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παίζει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παιδαγωγός,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οποίος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 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παρών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στις </a:t>
            </a:r>
            <a:r>
              <a:rPr sz="28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4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μεθόδους.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Έτσι,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θεωρείται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απαραίτητο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ότι,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τελειοποίηση 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παραπάνω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μεθόδων 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παιδαγωγός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πρέπει</a:t>
            </a:r>
            <a:r>
              <a:rPr sz="28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8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γνωρίζει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ιδιομορφίες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κάθε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ηλικίας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800" spc="-6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</a:t>
            </a:r>
            <a:r>
              <a:rPr sz="28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ατομικές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διαφορές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</a:t>
            </a:r>
            <a:r>
              <a:rPr sz="28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παιδιών.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6244" y="1947748"/>
            <a:ext cx="8071510" cy="345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407670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3200" spc="-70" dirty="0">
                <a:solidFill>
                  <a:srgbClr val="003300"/>
                </a:solidFill>
                <a:latin typeface="Monotype Corsiva" panose="03010101010201010101" pitchFamily="66" charset="0"/>
              </a:rPr>
              <a:t>Τέλος,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</a:rPr>
              <a:t>για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</a:rPr>
              <a:t>την 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</a:rPr>
              <a:t>καλύτερη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επίτευξη 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</a:rPr>
              <a:t>των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</a:rPr>
              <a:t>εικαστικών </a:t>
            </a:r>
            <a:r>
              <a:rPr sz="3200" spc="-64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</a:rPr>
              <a:t>δραστηριοτήτων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</a:rPr>
              <a:t>απαιτείται περισσότερος χρόνος </a:t>
            </a:r>
            <a:r>
              <a:rPr sz="3200" spc="-64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</a:rPr>
              <a:t>ενασχόλησης </a:t>
            </a:r>
            <a:r>
              <a:rPr sz="3200" spc="-50" dirty="0">
                <a:solidFill>
                  <a:srgbClr val="003300"/>
                </a:solidFill>
                <a:latin typeface="Monotype Corsiva" panose="03010101010201010101" pitchFamily="66" charset="0"/>
              </a:rPr>
              <a:t>των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</a:rPr>
              <a:t>παιδιών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με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</a:rPr>
              <a:t>τις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</a:rPr>
              <a:t>εικαστικές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</a:rPr>
              <a:t>δραστηριότητες,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προκειμένου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</a:rPr>
              <a:t>ο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</a:rPr>
              <a:t>παιδαγωγός να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</a:rPr>
              <a:t>μπορέσει</a:t>
            </a:r>
            <a:r>
              <a:rPr sz="3200" spc="-7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</a:rPr>
              <a:t>να</a:t>
            </a:r>
            <a:r>
              <a:rPr sz="3200" spc="-8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</a:rPr>
              <a:t>ολοκληρώσει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</a:rPr>
              <a:t>τον</a:t>
            </a:r>
            <a:r>
              <a:rPr sz="3200" spc="-10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</a:rPr>
              <a:t>κύκλο</a:t>
            </a:r>
            <a:r>
              <a:rPr sz="3200" spc="-10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50" dirty="0">
                <a:solidFill>
                  <a:srgbClr val="003300"/>
                </a:solidFill>
                <a:latin typeface="Monotype Corsiva" panose="03010101010201010101" pitchFamily="66" charset="0"/>
              </a:rPr>
              <a:t>των</a:t>
            </a:r>
          </a:p>
          <a:p>
            <a:pPr marL="287020" marR="5080">
              <a:lnSpc>
                <a:spcPct val="100000"/>
              </a:lnSpc>
              <a:spcBef>
                <a:spcPts val="5"/>
              </a:spcBef>
            </a:pP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</a:rPr>
              <a:t>συγκεκριμένων</a:t>
            </a:r>
            <a:r>
              <a:rPr sz="3200" spc="-75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</a:rPr>
              <a:t>δραστηριοτήτων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</a:rPr>
              <a:t>και</a:t>
            </a:r>
            <a:r>
              <a:rPr sz="3200" spc="-7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</a:rPr>
              <a:t>απ’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</a:rPr>
              <a:t>την</a:t>
            </a:r>
            <a:r>
              <a:rPr sz="3200" spc="-15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</a:rPr>
              <a:t>άλλη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</a:rPr>
              <a:t>τα </a:t>
            </a:r>
            <a:r>
              <a:rPr sz="3200" spc="-635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παιδιά</a:t>
            </a:r>
            <a:r>
              <a:rPr sz="3200" spc="-10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</a:rPr>
              <a:t>να</a:t>
            </a:r>
            <a:r>
              <a:rPr sz="3200" spc="-105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</a:rPr>
              <a:t>εξοικειωθούν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με</a:t>
            </a:r>
            <a:r>
              <a:rPr sz="3200" spc="-114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</a:rPr>
              <a:t>τις</a:t>
            </a:r>
            <a:r>
              <a:rPr sz="3200" spc="-85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</a:rPr>
              <a:t>εικαστικές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</a:rPr>
              <a:t>τέχνες.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47748"/>
            <a:ext cx="7854950" cy="345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Σύμφωνα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σημερινά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δεδομένα,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Ελλάδα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 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χρόνος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ενασχόλησης 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παιδιών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εικαστικές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</a:t>
            </a:r>
            <a:r>
              <a:rPr sz="3200" spc="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</a:t>
            </a:r>
            <a:r>
              <a:rPr sz="32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πολύ</a:t>
            </a:r>
            <a:r>
              <a:rPr sz="32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λίγος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-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και</a:t>
            </a:r>
            <a:r>
              <a:rPr sz="32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θα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μπορούσε</a:t>
            </a:r>
            <a:r>
              <a:rPr sz="3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3200" spc="-6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χαρακτηριστεί 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ημιτελής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-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σε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αντίθεση με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</a:t>
            </a:r>
            <a:r>
              <a:rPr sz="32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Γερμανία </a:t>
            </a:r>
            <a:r>
              <a:rPr sz="32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ου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32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3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32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3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32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32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32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3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3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32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32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32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κέ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endParaRPr sz="32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</a:t>
            </a:r>
            <a:r>
              <a:rPr sz="3200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</a:t>
            </a:r>
            <a:r>
              <a:rPr sz="32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σε</a:t>
            </a:r>
            <a:r>
              <a:rPr sz="32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καθημερινή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βάση</a:t>
            </a:r>
            <a:endParaRPr sz="32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822" y="0"/>
            <a:ext cx="9145905" cy="6858000"/>
            <a:chOff x="-822" y="0"/>
            <a:chExt cx="914590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255"/>
              <a:ext cx="9143999" cy="102615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98834" y="0"/>
              <a:ext cx="4745164" cy="60006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9087904" cy="102057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-822" y="52323"/>
              <a:ext cx="9145584" cy="901953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874647" y="1033652"/>
            <a:ext cx="4564380" cy="78098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000" spc="-10" dirty="0">
                <a:solidFill>
                  <a:srgbClr val="C00000"/>
                </a:solidFill>
                <a:latin typeface="Monotype Corsiva" panose="03010101010201010101" pitchFamily="66" charset="0"/>
              </a:rPr>
              <a:t>Γωνία</a:t>
            </a:r>
            <a:r>
              <a:rPr sz="5000" spc="-35" dirty="0">
                <a:solidFill>
                  <a:srgbClr val="C00000"/>
                </a:solidFill>
                <a:latin typeface="Monotype Corsiva" panose="03010101010201010101" pitchFamily="66" charset="0"/>
              </a:rPr>
              <a:t> Εικαστικών</a:t>
            </a:r>
            <a:endParaRPr sz="5000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6244" y="1908124"/>
            <a:ext cx="7831455" cy="4394921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87020" marR="426720" indent="-274320">
              <a:lnSpc>
                <a:spcPct val="90000"/>
              </a:lnSpc>
              <a:spcBef>
                <a:spcPts val="4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Στους βρεφονηπιακους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/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παιδικούς σταθμους της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Ελλάδας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</a:t>
            </a:r>
            <a:r>
              <a:rPr sz="26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Γερμανίας,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οργάνωση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εσωτερικού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χώρου</a:t>
            </a:r>
            <a:r>
              <a:rPr sz="26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παρουσιάζεται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</a:t>
            </a:r>
            <a:r>
              <a:rPr sz="26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</a:t>
            </a:r>
            <a:r>
              <a:rPr sz="26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μορφή</a:t>
            </a:r>
            <a:r>
              <a:rPr sz="26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</a:t>
            </a:r>
            <a:endParaRPr sz="26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5080">
              <a:lnSpc>
                <a:spcPct val="89800"/>
              </a:lnSpc>
              <a:spcBef>
                <a:spcPts val="30"/>
              </a:spcBef>
            </a:pP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≪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γωνιών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≫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όπως επικρατεί να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λέγεται. Οι 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γωνιές, 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αποτελούν</a:t>
            </a:r>
            <a:r>
              <a:rPr sz="26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</a:t>
            </a:r>
            <a:r>
              <a:rPr sz="26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κοινωνία</a:t>
            </a:r>
            <a:r>
              <a:rPr sz="26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σε</a:t>
            </a:r>
            <a:r>
              <a:rPr sz="26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σμίκρυνση,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όπου</a:t>
            </a:r>
            <a:r>
              <a:rPr sz="26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26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παιδιά </a:t>
            </a:r>
            <a:r>
              <a:rPr sz="26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μεταφέρουν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γνώσεις που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έχουν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αποκτήσει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παίζουν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εμπειρίες 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τους.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Στις 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γωνιές,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παιχνίδι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6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6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ερ</a:t>
            </a:r>
            <a:r>
              <a:rPr sz="26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ασ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6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6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6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6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</a:t>
            </a:r>
            <a:r>
              <a:rPr sz="26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6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6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6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ου</a:t>
            </a:r>
            <a:endParaRPr sz="26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2655"/>
              </a:lnSpc>
            </a:pP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διαθέτει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600" spc="-1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νηπιαγωγείο</a:t>
            </a:r>
            <a:r>
              <a:rPr sz="26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</a:t>
            </a:r>
            <a:r>
              <a:rPr sz="26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τις</a:t>
            </a:r>
            <a:r>
              <a:rPr sz="26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</a:t>
            </a:r>
            <a:endParaRPr sz="26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118110">
              <a:lnSpc>
                <a:spcPct val="90000"/>
              </a:lnSpc>
              <a:spcBef>
                <a:spcPts val="160"/>
              </a:spcBef>
            </a:pP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αισθητικής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αγωγής,</a:t>
            </a:r>
            <a:r>
              <a:rPr sz="26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</a:t>
            </a:r>
            <a:r>
              <a:rPr sz="26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</a:t>
            </a:r>
            <a:r>
              <a:rPr sz="26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εξής</a:t>
            </a:r>
            <a:r>
              <a:rPr sz="26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;</a:t>
            </a:r>
            <a:r>
              <a:rPr sz="26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γωνία</a:t>
            </a:r>
            <a:r>
              <a:rPr sz="26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βιβλιοθήκης, </a:t>
            </a:r>
            <a:r>
              <a:rPr sz="26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γωνιά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κουκλοθεάτρου,</a:t>
            </a:r>
            <a:r>
              <a:rPr sz="26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γωνιά 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μεταμφιέσεων,</a:t>
            </a:r>
            <a:r>
              <a:rPr sz="26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γωνία </a:t>
            </a:r>
            <a:r>
              <a:rPr sz="2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μουσικής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6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γωνιά</a:t>
            </a:r>
            <a:r>
              <a:rPr sz="26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εικαστικών</a:t>
            </a:r>
            <a:r>
              <a:rPr sz="26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τεχνών.</a:t>
            </a:r>
            <a:endParaRPr sz="26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14220"/>
            <a:ext cx="8061959" cy="434403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87020" marR="638175" indent="-274320">
              <a:lnSpc>
                <a:spcPct val="90100"/>
              </a:lnSpc>
              <a:spcBef>
                <a:spcPts val="385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4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γωνία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</a:t>
            </a:r>
            <a:r>
              <a:rPr sz="2400" spc="-1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εικαστικών,</a:t>
            </a:r>
            <a:r>
              <a:rPr sz="24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αποτελεί</a:t>
            </a:r>
            <a:r>
              <a:rPr sz="24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έναν</a:t>
            </a:r>
            <a:r>
              <a:rPr sz="2400" spc="-1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χώρο</a:t>
            </a:r>
            <a:r>
              <a:rPr sz="2400" spc="-1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μέσα</a:t>
            </a:r>
            <a:r>
              <a:rPr sz="24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στον </a:t>
            </a:r>
            <a:r>
              <a:rPr sz="2400" spc="-5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οίο</a:t>
            </a:r>
            <a:r>
              <a:rPr sz="24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μπ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spc="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ύ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ς 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ψυχολογικούς</a:t>
            </a:r>
            <a:r>
              <a:rPr sz="24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υλικούς</a:t>
            </a:r>
            <a:r>
              <a:rPr sz="24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όρους.</a:t>
            </a:r>
            <a:r>
              <a:rPr sz="24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Έτσι,</a:t>
            </a:r>
            <a:r>
              <a:rPr sz="24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</a:t>
            </a:r>
            <a:r>
              <a:rPr sz="24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γωνιά</a:t>
            </a:r>
            <a:r>
              <a:rPr sz="24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αυτή,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12065">
              <a:lnSpc>
                <a:spcPct val="90000"/>
              </a:lnSpc>
              <a:spcBef>
                <a:spcPts val="5"/>
              </a:spcBef>
            </a:pP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αποτελεί</a:t>
            </a:r>
            <a:r>
              <a:rPr sz="24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</a:t>
            </a:r>
            <a:r>
              <a:rPr sz="24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4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παιδί</a:t>
            </a:r>
            <a:r>
              <a:rPr sz="24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μια</a:t>
            </a:r>
            <a:r>
              <a:rPr sz="24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νέα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επικοινωνία</a:t>
            </a:r>
            <a:r>
              <a:rPr sz="24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τον</a:t>
            </a:r>
            <a:r>
              <a:rPr sz="24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κόσμο,</a:t>
            </a:r>
            <a:r>
              <a:rPr sz="24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εκεί </a:t>
            </a:r>
            <a:r>
              <a:rPr sz="2400" spc="-5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αυτοεκπαιδεύεται, ερευνά,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πειραματίζεται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ανακαλύπτει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διάφορα πράγματα. Χωρίς,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παιδί,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κατέχει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κάποια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4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ή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,</a:t>
            </a:r>
            <a:r>
              <a:rPr sz="24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ημ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ρ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spc="-1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νθο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ασ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</a:t>
            </a:r>
            <a:r>
              <a:rPr sz="24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ου</a:t>
            </a:r>
            <a:r>
              <a:rPr sz="24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</a:t>
            </a:r>
            <a:r>
              <a:rPr sz="2400" spc="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  <a:r>
              <a:rPr sz="2400" spc="-114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</a:t>
            </a:r>
          </a:p>
          <a:p>
            <a:pPr marL="287020" marR="5080">
              <a:lnSpc>
                <a:spcPct val="90000"/>
              </a:lnSpc>
            </a:pP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ερεθίσματα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δέχεται,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εικόνες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 απλούς συνδυασμούς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χρωμάτων</a:t>
            </a:r>
            <a:r>
              <a:rPr sz="2400" spc="-2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υλικών.</a:t>
            </a:r>
            <a:r>
              <a:rPr sz="24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Γι’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αυτό</a:t>
            </a:r>
            <a:r>
              <a:rPr sz="24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θα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πρέπει</a:t>
            </a:r>
            <a:r>
              <a:rPr sz="24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δίνεται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ιδιαίτερη </a:t>
            </a:r>
            <a:r>
              <a:rPr sz="2400" spc="-5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προσοχή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οργάνωση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λειτουργία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γωνιάς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αυτής. Έτσι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ώστε,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προσφέρει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στα νήπια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την κατάλληλη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ελευθερία</a:t>
            </a:r>
            <a:r>
              <a:rPr sz="2400" spc="-1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4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ψυχική</a:t>
            </a:r>
            <a:r>
              <a:rPr sz="24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ηρεμία</a:t>
            </a:r>
            <a:r>
              <a:rPr sz="24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</a:t>
            </a:r>
            <a:r>
              <a:rPr sz="2400" spc="-1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4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εκφράζεται</a:t>
            </a:r>
            <a:r>
              <a:rPr sz="24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</a:t>
            </a:r>
            <a:r>
              <a:rPr sz="24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4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τρόπο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2590"/>
              </a:lnSpc>
            </a:pPr>
            <a:r>
              <a:rPr sz="24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δημιουργικό</a:t>
            </a:r>
            <a:endParaRPr sz="24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0A48C2-8BF3-0A60-7030-B7FBCC678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804" y="426847"/>
            <a:ext cx="8254390" cy="3323987"/>
          </a:xfrm>
        </p:spPr>
        <p:txBody>
          <a:bodyPr/>
          <a:lstStyle/>
          <a:p>
            <a:pPr algn="ctr"/>
            <a:r>
              <a:rPr lang="el-GR" sz="7200" dirty="0">
                <a:solidFill>
                  <a:srgbClr val="C00000"/>
                </a:solidFill>
                <a:latin typeface="Monotype Corsiva" panose="03010101010201010101" pitchFamily="66" charset="0"/>
              </a:rPr>
              <a:t>ΕΥΧΑΡΙΣΤΟΥΜΕ ΠΟΛΥ ΓΙΑ ΤΗΝ ΠΡΟΣΟΧΗ ΣΑΣ</a:t>
            </a:r>
          </a:p>
        </p:txBody>
      </p:sp>
    </p:spTree>
    <p:extLst>
      <p:ext uri="{BB962C8B-B14F-4D97-AF65-F5344CB8AC3E}">
        <p14:creationId xmlns:p14="http://schemas.microsoft.com/office/powerpoint/2010/main" val="629184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47748"/>
            <a:ext cx="7948930" cy="38901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3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παραπάνω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μορφές </a:t>
            </a:r>
            <a:r>
              <a:rPr sz="36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 </a:t>
            </a:r>
            <a:r>
              <a:rPr sz="3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εικαστικών 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τεχνών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μπορούν </a:t>
            </a:r>
            <a:r>
              <a:rPr sz="36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36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αποτελούν</a:t>
            </a:r>
            <a:r>
              <a:rPr sz="36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</a:t>
            </a:r>
            <a:r>
              <a:rPr sz="3600" spc="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οποίες</a:t>
            </a:r>
            <a:r>
              <a:rPr sz="36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εισχωρούν</a:t>
            </a:r>
            <a:r>
              <a:rPr sz="36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βαθιά </a:t>
            </a:r>
            <a:r>
              <a:rPr sz="36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ζωή 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παιδιού.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Διότι στηρίζονται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σε </a:t>
            </a:r>
            <a:r>
              <a:rPr sz="3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μια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νοητική 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διαδικασία, </a:t>
            </a:r>
            <a:r>
              <a:rPr sz="3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η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οποία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μέσω 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της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συμβολικής λειτουργίας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κατά </a:t>
            </a:r>
            <a:r>
              <a:rPr sz="3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τον 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Piaget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επιτρέπει </a:t>
            </a:r>
            <a:r>
              <a:rPr sz="3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 νήπιο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3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εκφράζεται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ελεύθερα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36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δημιουργικά.</a:t>
            </a:r>
            <a:endParaRPr sz="36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08124"/>
            <a:ext cx="8054340" cy="4204869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87020" marR="5080" indent="-274320">
              <a:lnSpc>
                <a:spcPct val="90000"/>
              </a:lnSpc>
              <a:spcBef>
                <a:spcPts val="4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  <a:tab pos="713105" algn="l"/>
              </a:tabLst>
            </a:pP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	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βρεφονηπιακός/παιδικos σταθμός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όμως,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μπορέσει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βοηθήσει το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παιδί στην 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πολύπλευρη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σφαιρική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έκφραση και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ανάπτυξή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του,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πρέπει να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προσφέρει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πολλές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διάφορες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ευκαιρίες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δράσης.</a:t>
            </a:r>
            <a:r>
              <a:rPr sz="2800" spc="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Έτσι </a:t>
            </a:r>
            <a:r>
              <a:rPr sz="2800" spc="-6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θέτει </a:t>
            </a:r>
            <a:r>
              <a:rPr sz="28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διάθεση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νηπίου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διάφορα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τεχνικά μέσα,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 </a:t>
            </a:r>
            <a:r>
              <a:rPr sz="28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οποία</a:t>
            </a:r>
            <a:r>
              <a:rPr sz="28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μπορούν</a:t>
            </a:r>
            <a:r>
              <a:rPr sz="2800" spc="-1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βοηθήσουν</a:t>
            </a:r>
            <a:r>
              <a:rPr sz="2800" spc="-1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παράγει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28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2800" spc="-8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ίδιο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389255">
              <a:lnSpc>
                <a:spcPts val="2780"/>
              </a:lnSpc>
              <a:spcBef>
                <a:spcPts val="90"/>
              </a:spcBef>
            </a:pP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≪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καλλιτεχνικά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έργα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ambria Math"/>
              </a:rPr>
              <a:t>≫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.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Τέτοιες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ευκαιρίες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δράσης</a:t>
            </a:r>
            <a:r>
              <a:rPr sz="2800" spc="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28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τεχνικά</a:t>
            </a:r>
            <a:r>
              <a:rPr sz="28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μέσα</a:t>
            </a:r>
            <a:r>
              <a:rPr sz="28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οι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διάφορες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δημιουργικές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 marR="19685">
              <a:lnSpc>
                <a:spcPts val="2810"/>
              </a:lnSpc>
              <a:spcBef>
                <a:spcPts val="10"/>
              </a:spcBef>
            </a:pP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δραστηριότητες</a:t>
            </a:r>
            <a:r>
              <a:rPr sz="2800" spc="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</a:t>
            </a:r>
            <a:r>
              <a:rPr sz="28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πραγματοποιούνται</a:t>
            </a:r>
            <a:r>
              <a:rPr sz="28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28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διάφορα </a:t>
            </a:r>
            <a:r>
              <a:rPr sz="28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υλικά,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</a:t>
            </a:r>
            <a:r>
              <a:rPr sz="28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χρησιμεύουν</a:t>
            </a:r>
            <a:r>
              <a:rPr sz="2800" spc="-9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στην</a:t>
            </a:r>
            <a:r>
              <a:rPr sz="2800" spc="-1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κάθε</a:t>
            </a:r>
            <a:r>
              <a:rPr sz="28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δραστηριότητα</a:t>
            </a:r>
            <a:r>
              <a:rPr sz="28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ως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  <a:p>
            <a:pPr marL="287020">
              <a:lnSpc>
                <a:spcPts val="2765"/>
              </a:lnSpc>
            </a:pPr>
            <a:r>
              <a:rPr sz="28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στοιχεία</a:t>
            </a:r>
            <a:r>
              <a:rPr sz="2800" spc="-9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28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εμπειρίας.</a:t>
            </a:r>
            <a:endParaRPr sz="28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47748"/>
            <a:ext cx="7819390" cy="198195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32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Για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να αξιοποιηθούν όμως </a:t>
            </a:r>
            <a:r>
              <a:rPr sz="3200" spc="-5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όλες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αυτές οι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ευκαιρίες, τα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ποικίλα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μέσα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32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τα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κατάλληλα</a:t>
            </a:r>
            <a:r>
              <a:rPr sz="3200" spc="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υλικά</a:t>
            </a:r>
            <a:r>
              <a:rPr sz="32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χρειάζεται</a:t>
            </a:r>
            <a:r>
              <a:rPr sz="3200" spc="-7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6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πολύ </a:t>
            </a:r>
            <a:r>
              <a:rPr sz="3200" spc="-6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οργάνωση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32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κατάλληλη</a:t>
            </a:r>
            <a:r>
              <a:rPr sz="3200" spc="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μεθοδολογική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διαδικασία.</a:t>
            </a:r>
            <a:endParaRPr sz="32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804" y="1033652"/>
            <a:ext cx="5771515" cy="7867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000" spc="-229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anose="03010101010201010101" pitchFamily="66" charset="0"/>
              </a:rPr>
              <a:t>Το</a:t>
            </a:r>
            <a:r>
              <a:rPr sz="5000" spc="-35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anose="03010101010201010101" pitchFamily="66" charset="0"/>
              </a:rPr>
              <a:t> συμβολικό</a:t>
            </a:r>
            <a:r>
              <a:rPr sz="5000" spc="15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sz="5000" spc="-20" dirty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anose="03010101010201010101" pitchFamily="66" charset="0"/>
              </a:rPr>
              <a:t>παιχνίδι</a:t>
            </a:r>
            <a:endParaRPr sz="5000" dirty="0">
              <a:solidFill>
                <a:schemeClr val="tx1">
                  <a:lumMod val="95000"/>
                  <a:lumOff val="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6244" y="1947748"/>
            <a:ext cx="8071510" cy="395172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3200" spc="-130" dirty="0">
                <a:solidFill>
                  <a:srgbClr val="003300"/>
                </a:solidFill>
                <a:latin typeface="Monotype Corsiva" panose="03010101010201010101" pitchFamily="66" charset="0"/>
              </a:rPr>
              <a:t>Το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</a:rPr>
              <a:t>συμβολικό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παιχνίδι 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</a:rPr>
              <a:t>κατά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</a:rPr>
              <a:t>τον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Piaget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</a:rPr>
              <a:t>είναι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</a:rPr>
              <a:t>μια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</a:rPr>
              <a:t>πράξη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</a:rPr>
              <a:t>αφομοίωσης.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</a:rPr>
              <a:t>Επίσης,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</a:rPr>
              <a:t>υποστήριξε ότι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</a:rPr>
              <a:t>υπάρχουν τρεις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</a:rPr>
              <a:t> μορφές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</a:rPr>
              <a:t>παιχνιδιού: α)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</a:rPr>
              <a:t>το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παιχνίδι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</a:rPr>
              <a:t>άσκησης,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</a:rPr>
              <a:t>το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οποίο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</a:rPr>
              <a:t>είναι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παιχνίδι της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</a:rPr>
              <a:t>βρεφικής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</a:rPr>
              <a:t>ηλικίας </a:t>
            </a:r>
            <a:r>
              <a:rPr sz="3200" dirty="0">
                <a:solidFill>
                  <a:srgbClr val="003300"/>
                </a:solidFill>
                <a:latin typeface="Monotype Corsiva" panose="03010101010201010101" pitchFamily="66" charset="0"/>
              </a:rPr>
              <a:t>(0-2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</a:rPr>
              <a:t>ετών),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</a:rPr>
              <a:t>β)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</a:rPr>
              <a:t>το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</a:rPr>
              <a:t>συμβολικό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παιχνίδι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</a:rPr>
              <a:t>(που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</a:rPr>
              <a:t>εμφανίζεται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</a:rPr>
              <a:t>στο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παιδί από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</a:rPr>
              <a:t>το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</a:rPr>
              <a:t>2°</a:t>
            </a:r>
            <a:r>
              <a:rPr sz="3200" spc="-55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έτος</a:t>
            </a:r>
            <a:r>
              <a:rPr sz="3200" spc="-85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της</a:t>
            </a:r>
            <a:r>
              <a:rPr sz="3200" spc="-55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30" dirty="0">
                <a:solidFill>
                  <a:srgbClr val="003300"/>
                </a:solidFill>
                <a:latin typeface="Monotype Corsiva" panose="03010101010201010101" pitchFamily="66" charset="0"/>
              </a:rPr>
              <a:t>ηλικίας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</a:rPr>
              <a:t>του)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</a:rPr>
              <a:t>και</a:t>
            </a:r>
            <a:r>
              <a:rPr sz="3200" spc="-114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5" dirty="0">
                <a:solidFill>
                  <a:srgbClr val="003300"/>
                </a:solidFill>
                <a:latin typeface="Monotype Corsiva" panose="03010101010201010101" pitchFamily="66" charset="0"/>
              </a:rPr>
              <a:t>γ)</a:t>
            </a:r>
            <a:r>
              <a:rPr sz="3200" spc="-45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το</a:t>
            </a:r>
            <a:r>
              <a:rPr sz="3200" spc="-155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παιχνίδι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35" dirty="0">
                <a:solidFill>
                  <a:srgbClr val="003300"/>
                </a:solidFill>
                <a:latin typeface="Monotype Corsiva" panose="03010101010201010101" pitchFamily="66" charset="0"/>
              </a:rPr>
              <a:t>κανόνων</a:t>
            </a:r>
            <a:r>
              <a:rPr sz="3200" spc="1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</a:rPr>
              <a:t>(που </a:t>
            </a:r>
            <a:r>
              <a:rPr sz="3200" spc="-635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</a:rPr>
              <a:t>εμφανίζεται</a:t>
            </a:r>
            <a:r>
              <a:rPr sz="3200" spc="-5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από</a:t>
            </a:r>
            <a:r>
              <a:rPr sz="3200" spc="-105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20" dirty="0">
                <a:solidFill>
                  <a:srgbClr val="003300"/>
                </a:solidFill>
                <a:latin typeface="Monotype Corsiva" panose="03010101010201010101" pitchFamily="66" charset="0"/>
              </a:rPr>
              <a:t>το</a:t>
            </a:r>
            <a:r>
              <a:rPr sz="3200" spc="-8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</a:rPr>
              <a:t>4°</a:t>
            </a:r>
            <a:r>
              <a:rPr sz="3200" spc="-55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15" dirty="0">
                <a:solidFill>
                  <a:srgbClr val="003300"/>
                </a:solidFill>
                <a:latin typeface="Monotype Corsiva" panose="03010101010201010101" pitchFamily="66" charset="0"/>
              </a:rPr>
              <a:t>έτος</a:t>
            </a:r>
            <a:r>
              <a:rPr sz="3200" spc="-60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25" dirty="0">
                <a:solidFill>
                  <a:srgbClr val="003300"/>
                </a:solidFill>
                <a:latin typeface="Monotype Corsiva" panose="03010101010201010101" pitchFamily="66" charset="0"/>
              </a:rPr>
              <a:t>και</a:t>
            </a:r>
            <a:r>
              <a:rPr sz="3200" spc="-65" dirty="0">
                <a:solidFill>
                  <a:srgbClr val="003300"/>
                </a:solidFill>
                <a:latin typeface="Monotype Corsiva" panose="03010101010201010101" pitchFamily="66" charset="0"/>
              </a:rPr>
              <a:t> </a:t>
            </a:r>
            <a:r>
              <a:rPr sz="3200" spc="-10" dirty="0">
                <a:solidFill>
                  <a:srgbClr val="003300"/>
                </a:solidFill>
                <a:latin typeface="Monotype Corsiva" panose="03010101010201010101" pitchFamily="66" charset="0"/>
              </a:rPr>
              <a:t>εξής).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244" y="1947748"/>
            <a:ext cx="7731125" cy="27821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3600" spc="-1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 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παιχνίδι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άσκησης είναι </a:t>
            </a:r>
            <a:r>
              <a:rPr sz="3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μια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πρώτη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μορφή </a:t>
            </a:r>
            <a:r>
              <a:rPr sz="3600" spc="-5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των </a:t>
            </a:r>
            <a:r>
              <a:rPr sz="3600" spc="-4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φωνητικών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 </a:t>
            </a:r>
            <a:r>
              <a:rPr sz="3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κινητικών </a:t>
            </a:r>
            <a:r>
              <a:rPr sz="3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εκδηλώσεων 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παιδιού, 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δηλαδή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είναι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επαναλαμβανόμενες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κινήσεις </a:t>
            </a:r>
            <a:r>
              <a:rPr sz="3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που 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έχουν </a:t>
            </a:r>
            <a:r>
              <a:rPr sz="3600" spc="-64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</a:t>
            </a:r>
            <a:r>
              <a:rPr sz="3600" spc="-13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δικό</a:t>
            </a:r>
            <a:r>
              <a:rPr sz="3600" spc="-10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</a:t>
            </a:r>
            <a:r>
              <a:rPr sz="3600" spc="-8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3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σκοπό</a:t>
            </a:r>
            <a:r>
              <a:rPr sz="36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2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και</a:t>
            </a:r>
            <a:r>
              <a:rPr sz="3600" spc="-7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τη</a:t>
            </a:r>
            <a:r>
              <a:rPr sz="3600" spc="-1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1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δική</a:t>
            </a:r>
            <a:r>
              <a:rPr sz="3600" spc="-6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1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τους</a:t>
            </a:r>
            <a:r>
              <a:rPr sz="3600" spc="-105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 </a:t>
            </a:r>
            <a:r>
              <a:rPr sz="3600" spc="-20" dirty="0">
                <a:solidFill>
                  <a:srgbClr val="003300"/>
                </a:solidFill>
                <a:latin typeface="Monotype Corsiva" panose="03010101010201010101" pitchFamily="66" charset="0"/>
                <a:cs typeface="Constantia"/>
              </a:rPr>
              <a:t>τεχνική.</a:t>
            </a:r>
            <a:endParaRPr sz="3600" dirty="0">
              <a:solidFill>
                <a:srgbClr val="003300"/>
              </a:solidFill>
              <a:latin typeface="Monotype Corsiva" panose="03010101010201010101" pitchFamily="66" charset="0"/>
              <a:cs typeface="Constant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</TotalTime>
  <Words>3687</Words>
  <Application>Microsoft Office PowerPoint</Application>
  <PresentationFormat>Προβολή στην οθόνη (4:3)</PresentationFormat>
  <Paragraphs>135</Paragraphs>
  <Slides>46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46</vt:i4>
      </vt:variant>
    </vt:vector>
  </HeadingPairs>
  <TitlesOfParts>
    <vt:vector size="51" baseType="lpstr">
      <vt:lpstr>Calibri</vt:lpstr>
      <vt:lpstr>Constantia</vt:lpstr>
      <vt:lpstr>Monotype Corsiva</vt:lpstr>
      <vt:lpstr>Segoe UI Symbol</vt:lpstr>
      <vt:lpstr>Office Theme</vt:lpstr>
      <vt:lpstr>Μορφές αισθητικής αγωγής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Το συμβολικό παιχνίδι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Το παιδί και η προσφορά των  εικαστικών τεχνών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Ο ρόλος της παιδαγωγού στις  εικαστικές τέχνες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Είδη Αισθητικής – Καλλιτεχνικής Αγωγής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Η Εικαστική Αγωγή στην Ελλάδα  και στην Γερμανία</vt:lpstr>
      <vt:lpstr>Παρουσίαση του PowerPoint</vt:lpstr>
      <vt:lpstr>Παρουσίαση του PowerPoint</vt:lpstr>
      <vt:lpstr>Παρουσίαση του PowerPoint</vt:lpstr>
      <vt:lpstr>Η Μεθοδολογική Διαδικασία της  εικαστικής αγωγής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Γωνία Εικαστικών</vt:lpstr>
      <vt:lpstr>Παρουσίαση του PowerPoint</vt:lpstr>
      <vt:lpstr>ΕΥΧΑΡΙΣΤΟΥΜΕ ΠΟΛΥ ΓΙΑ ΤΗΝ ΠΡΟΣΟΧΗ ΣΑΣ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Elena Venardou</cp:lastModifiedBy>
  <cp:revision>4</cp:revision>
  <dcterms:created xsi:type="dcterms:W3CDTF">2023-10-15T10:11:49Z</dcterms:created>
  <dcterms:modified xsi:type="dcterms:W3CDTF">2023-10-15T10:45:25Z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2020-12-09T00:00:00Z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2023-10-15T00:00:00Z</vt:filetime>
  </property>
</Properties>
</file>