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316" r:id="rId9"/>
    <p:sldId id="317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3" r:id="rId51"/>
    <p:sldId id="311" r:id="rId52"/>
    <p:sldId id="314" r:id="rId53"/>
  </p:sldIdLst>
  <p:sldSz cx="9144000" cy="6858000" type="screen4x3"/>
  <p:notesSz cx="6858000" cy="9144000"/>
  <p:custDataLst>
    <p:tags r:id="rId5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EA01F-582E-4A34-A0E6-9011732F9107}" type="datetimeFigureOut">
              <a:rPr lang="el-GR" smtClean="0"/>
              <a:pPr/>
              <a:t>6/4/2021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89578-CAC7-4C9A-B9F4-36CA6BF71B1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95B6-44B8-47BC-A242-028A6780295C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95B6-44B8-47BC-A242-028A6780295C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95B6-44B8-47BC-A242-028A6780295C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95B6-44B8-47BC-A242-028A6780295C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95B6-44B8-47BC-A242-028A6780295C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95B6-44B8-47BC-A242-028A6780295C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95B6-44B8-47BC-A242-028A6780295C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95B6-44B8-47BC-A242-028A6780295C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C8A7-8E55-4CD5-92F3-600F03D5E6DB}" type="datetime1">
              <a:rPr lang="el-GR" smtClean="0"/>
              <a:pPr/>
              <a:t>6/4/2021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AEE3-39AD-4966-87A5-FCF8F68E2791}" type="datetime1">
              <a:rPr lang="el-GR" smtClean="0"/>
              <a:pPr/>
              <a:t>6/4/2021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8148-5488-482F-8701-1D1658C73234}" type="datetime1">
              <a:rPr lang="el-GR" smtClean="0"/>
              <a:pPr/>
              <a:t>6/4/2021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553A-F921-4389-A23D-7E3B402794EB}" type="datetime1">
              <a:rPr lang="el-GR" smtClean="0"/>
              <a:pPr/>
              <a:t>6/4/2021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1F2-11EF-4148-9E20-320597BFB094}" type="datetime1">
              <a:rPr lang="el-GR" smtClean="0"/>
              <a:pPr/>
              <a:t>6/4/2021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3799-9C65-470A-A19C-65B347F6B1DE}" type="datetime1">
              <a:rPr lang="el-GR" smtClean="0"/>
              <a:pPr/>
              <a:t>6/4/2021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B96A-FEF2-40FF-B2FC-91A75CFAF7BE}" type="datetime1">
              <a:rPr lang="el-GR" smtClean="0"/>
              <a:pPr/>
              <a:t>6/4/2021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3346-CF2D-4E1F-B1D9-3FEF1D9EE398}" type="datetime1">
              <a:rPr lang="el-GR" smtClean="0"/>
              <a:pPr/>
              <a:t>6/4/2021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FC50-B6B0-4DBE-90A3-8C229FC07591}" type="datetime1">
              <a:rPr lang="el-GR" smtClean="0"/>
              <a:pPr/>
              <a:t>6/4/2021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91DB-CBC6-4808-8C63-6BD98B8E2E57}" type="datetime1">
              <a:rPr lang="el-GR" smtClean="0"/>
              <a:pPr/>
              <a:t>6/4/2021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28B9-A1CD-4BA8-A8FD-A5A8DE0BF17D}" type="datetime1">
              <a:rPr lang="el-GR" smtClean="0"/>
              <a:pPr/>
              <a:t>6/4/2021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2DE7E-E6BD-435E-8941-6453AE89C2F4}" type="datetime1">
              <a:rPr lang="el-GR" smtClean="0"/>
              <a:pPr/>
              <a:t>6/4/2021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77A4-9613-407C-8EE7-763DCFFCA49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-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Από τον Γιάννη Ιωαννίδη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Το ταξίδι των δεδομένων στο </a:t>
            </a:r>
            <a:r>
              <a:rPr lang="en-US" dirty="0" smtClean="0"/>
              <a:t>INTERNET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2987824" y="278092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907704" y="3933056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51520" y="188640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Τα δεδομένα παραδίδονται στο </a:t>
            </a:r>
            <a:r>
              <a:rPr lang="el-GR" sz="1600" b="1" dirty="0" smtClean="0"/>
              <a:t>Φυσικό επίπεδο </a:t>
            </a:r>
            <a:r>
              <a:rPr lang="el-GR" sz="1600" dirty="0" smtClean="0"/>
              <a:t>και μετατρέπονται από </a:t>
            </a:r>
            <a:r>
              <a:rPr lang="en-US" sz="1600" dirty="0" smtClean="0"/>
              <a:t>Bit </a:t>
            </a:r>
            <a:r>
              <a:rPr lang="el-GR" sz="1600" dirty="0" smtClean="0"/>
              <a:t>σε ηλεκτρικά σήματα (αν είμαστε ενσύρματα συνδεδεμένοι στο </a:t>
            </a:r>
            <a:r>
              <a:rPr lang="en-US" sz="1600" dirty="0" smtClean="0"/>
              <a:t>LAN</a:t>
            </a:r>
            <a:r>
              <a:rPr lang="el-GR" sz="1600" dirty="0" smtClean="0"/>
              <a:t>)</a:t>
            </a:r>
            <a:r>
              <a:rPr lang="en-US" sz="1600" dirty="0" smtClean="0"/>
              <a:t> </a:t>
            </a:r>
            <a:r>
              <a:rPr lang="el-GR" sz="1600" dirty="0" smtClean="0"/>
              <a:t>ή φορτώνονται σε μικροκύματα αν συνδεόμαστε στο </a:t>
            </a:r>
            <a:r>
              <a:rPr lang="en-US" sz="1600" dirty="0" smtClean="0"/>
              <a:t>LAN </a:t>
            </a:r>
            <a:r>
              <a:rPr lang="el-GR" sz="1600" dirty="0" smtClean="0"/>
              <a:t>με </a:t>
            </a:r>
            <a:r>
              <a:rPr lang="en-US" sz="1600" dirty="0" err="1" smtClean="0"/>
              <a:t>WiFi</a:t>
            </a:r>
            <a:r>
              <a:rPr lang="en-US" sz="1600" dirty="0" smtClean="0"/>
              <a:t> (WLAN)</a:t>
            </a:r>
            <a:endParaRPr lang="el-GR" sz="16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251520" y="249289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Το πλαίσιο θα μεταφερθεί  στον επόμενο σταθμό (</a:t>
            </a:r>
            <a:r>
              <a:rPr lang="en-US" sz="1600" dirty="0" smtClean="0"/>
              <a:t>router)</a:t>
            </a:r>
            <a:r>
              <a:rPr lang="el-GR" sz="1600" dirty="0" smtClean="0"/>
              <a:t> στο  φυσικό του επίπεδο</a:t>
            </a:r>
            <a:endParaRPr lang="el-GR" sz="1600" dirty="0"/>
          </a:p>
        </p:txBody>
      </p:sp>
      <p:grpSp>
        <p:nvGrpSpPr>
          <p:cNvPr id="2" name="12 - Ομάδα"/>
          <p:cNvGrpSpPr/>
          <p:nvPr/>
        </p:nvGrpSpPr>
        <p:grpSpPr>
          <a:xfrm>
            <a:off x="1259632" y="4077072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1043608" y="4005064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28 0.00186 0.05348 0.00371 0.09862 0.00186 C 0.10695 -0.00162 0.11198 -0.01088 0.1198 -0.01412 C 0.12414 -0.02014 0.12744 -0.02569 0.13334 -0.02824 C 0.1375 -0.03379 0.14237 -0.04375 0.14705 -0.04861 C 0.15087 -0.05277 0.15191 -0.05162 0.15469 -0.05671 C 0.16268 -0.07106 0.1566 -0.06689 0.16528 -0.07083 C 0.16684 -0.07291 0.16806 -0.07523 0.1698 -0.07685 C 0.17119 -0.07801 0.17309 -0.07777 0.17431 -0.07893 C 0.17709 -0.08171 0.179 -0.08634 0.18195 -0.08889 C 0.1849 -0.09166 0.18803 -0.09421 0.19098 -0.09699 C 0.19358 -0.0993 0.19705 -0.09814 0.2 -0.09907 C 0.20087 -0.0993 0.21754 -0.10648 0.21823 -0.10717 C 0.22414 -0.11227 0.22813 -0.11805 0.2349 -0.12129 C 0.24653 -0.13611 0.26615 -0.12731 0.28039 -0.12731 " pathEditMode="relative" ptsTypes="ffffffffffffff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486 C 0.04445 0.00671 0.05365 0.00856 0.09879 0.00671 C 0.10712 0.00324 0.11216 -0.00602 0.11997 -0.00926 C 0.12431 -0.01528 0.12761 -0.02083 0.13351 -0.02338 C 0.13768 -0.02894 0.14254 -0.03889 0.14723 -0.04375 C 0.15105 -0.04792 0.15209 -0.04676 0.15487 -0.05185 C 0.16285 -0.06621 0.15678 -0.06204 0.16546 -0.06597 C 0.16702 -0.06806 0.16823 -0.07037 0.16997 -0.07199 C 0.17136 -0.07315 0.17327 -0.07292 0.17448 -0.07408 C 0.17726 -0.07685 0.17917 -0.08148 0.18212 -0.08403 C 0.18507 -0.08681 0.1882 -0.08935 0.19115 -0.09213 C 0.19375 -0.09445 0.19723 -0.09329 0.20018 -0.09421 C 0.20105 -0.09445 0.21771 -0.10162 0.21841 -0.10232 C 0.22431 -0.10741 0.2283 -0.1132 0.23507 -0.11644 C 0.24671 -0.13125 0.26632 -0.12246 0.28056 -0.12246 " pathEditMode="relative" rAng="0" ptsTypes="fffffff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55 0.00833 0.01458 0.02523 0.02569 0.03032 C 0.02674 0.03241 0.02743 0.03495 0.02882 0.03634 C 0.03004 0.03773 0.03194 0.03704 0.03333 0.03819 C 0.03594 0.04028 0.04392 0.04861 0.04392 0.05255 " pathEditMode="relative" ptsTypes="ffff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3419872" y="314096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51520" y="18864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Το Πλαίσιο  έχει φτάσει στον </a:t>
            </a:r>
            <a:r>
              <a:rPr lang="en-US" sz="1600" dirty="0" smtClean="0"/>
              <a:t>Router </a:t>
            </a:r>
            <a:r>
              <a:rPr lang="el-GR" sz="1600" dirty="0" smtClean="0"/>
              <a:t>και έχει παραδοθεί στο επίπεδο σύνδεσης δεδομένων</a:t>
            </a:r>
            <a:endParaRPr lang="el-GR" sz="16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323528" y="119675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Το αυτοδύναμο πακέτο θα </a:t>
            </a:r>
            <a:r>
              <a:rPr lang="el-GR" sz="1600" dirty="0" err="1" smtClean="0"/>
              <a:t>αποθυλακωθεί</a:t>
            </a:r>
            <a:r>
              <a:rPr lang="el-GR" sz="1600" dirty="0" smtClean="0"/>
              <a:t> από το πλαίσιο και θα μεταφερθεί στο επίπεδο διαδικτύου του </a:t>
            </a:r>
            <a:r>
              <a:rPr lang="en-US" sz="1600" dirty="0" smtClean="0"/>
              <a:t>router</a:t>
            </a:r>
            <a:endParaRPr lang="el-GR" sz="1600" dirty="0"/>
          </a:p>
        </p:txBody>
      </p:sp>
      <p:grpSp>
        <p:nvGrpSpPr>
          <p:cNvPr id="2" name="12 - Ομάδα"/>
          <p:cNvGrpSpPr/>
          <p:nvPr/>
        </p:nvGrpSpPr>
        <p:grpSpPr>
          <a:xfrm>
            <a:off x="4067944" y="3068960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3851920" y="2996952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00017 -0.03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3419872" y="314096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51520" y="188640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Από τον πίνακα δρομολόγησης του </a:t>
            </a:r>
            <a:r>
              <a:rPr lang="en-US" sz="1600" dirty="0" smtClean="0"/>
              <a:t>router </a:t>
            </a:r>
            <a:r>
              <a:rPr lang="el-GR" sz="1600" dirty="0" smtClean="0"/>
              <a:t>θα βρει</a:t>
            </a:r>
            <a:r>
              <a:rPr lang="en-US" sz="1600" dirty="0" smtClean="0"/>
              <a:t>  </a:t>
            </a:r>
            <a:r>
              <a:rPr lang="el-GR" sz="1600" dirty="0" smtClean="0"/>
              <a:t>το επόμενο </a:t>
            </a:r>
            <a:r>
              <a:rPr lang="en-US" sz="1600" dirty="0" smtClean="0"/>
              <a:t>hop. </a:t>
            </a:r>
            <a:r>
              <a:rPr lang="el-GR" sz="1600" dirty="0" smtClean="0"/>
              <a:t>Δηλαδή την </a:t>
            </a:r>
            <a:r>
              <a:rPr lang="en-US" sz="1600" dirty="0" smtClean="0"/>
              <a:t>IP </a:t>
            </a:r>
            <a:r>
              <a:rPr lang="el-GR" sz="1600" dirty="0" smtClean="0"/>
              <a:t> </a:t>
            </a:r>
            <a:r>
              <a:rPr lang="el-GR" sz="1600" dirty="0" err="1" smtClean="0"/>
              <a:t>ρούτερ</a:t>
            </a:r>
            <a:r>
              <a:rPr lang="el-GR" sz="1600" dirty="0" smtClean="0"/>
              <a:t>  με τον οποίο είναι άμεσα συνδεδεμένος (ανήκουν στο ίδιο </a:t>
            </a:r>
            <a:r>
              <a:rPr lang="en-US" sz="1600" dirty="0" smtClean="0"/>
              <a:t>LAN) </a:t>
            </a:r>
            <a:r>
              <a:rPr lang="el-GR" sz="1600" dirty="0" smtClean="0"/>
              <a:t>μέσω του οποίου θα συνεχίσει το ταξίδι του</a:t>
            </a:r>
            <a:endParaRPr lang="el-GR" sz="16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0" y="220486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Επίσης από τον πίνακα </a:t>
            </a:r>
            <a:r>
              <a:rPr lang="en-US" sz="1600" dirty="0" err="1" smtClean="0"/>
              <a:t>arp</a:t>
            </a:r>
            <a:r>
              <a:rPr lang="el-GR" sz="1600" dirty="0" smtClean="0"/>
              <a:t> θα βρει και την </a:t>
            </a:r>
            <a:r>
              <a:rPr lang="en-US" sz="1600" dirty="0" smtClean="0"/>
              <a:t>MAC </a:t>
            </a:r>
            <a:r>
              <a:rPr lang="el-GR" sz="1600" dirty="0" smtClean="0"/>
              <a:t>του </a:t>
            </a:r>
            <a:r>
              <a:rPr lang="el-GR" sz="1600" dirty="0" err="1" smtClean="0"/>
              <a:t>ρουτερ</a:t>
            </a:r>
            <a:r>
              <a:rPr lang="el-GR" sz="1600" dirty="0" smtClean="0"/>
              <a:t> του επόμενου </a:t>
            </a:r>
            <a:r>
              <a:rPr lang="en-US" sz="1600" dirty="0" smtClean="0"/>
              <a:t>hop. </a:t>
            </a:r>
            <a:endParaRPr lang="el-GR" sz="1600" dirty="0"/>
          </a:p>
        </p:txBody>
      </p:sp>
      <p:grpSp>
        <p:nvGrpSpPr>
          <p:cNvPr id="2" name="12 - Ομάδα"/>
          <p:cNvGrpSpPr/>
          <p:nvPr/>
        </p:nvGrpSpPr>
        <p:grpSpPr>
          <a:xfrm>
            <a:off x="4067944" y="2780928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5" name="14 - Ορθογώνιο"/>
          <p:cNvSpPr/>
          <p:nvPr/>
        </p:nvSpPr>
        <p:spPr>
          <a:xfrm>
            <a:off x="3923928" y="2996952"/>
            <a:ext cx="792088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251520" y="3068960"/>
            <a:ext cx="1512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Το αυτοδύναμο πακέτο θα παραδοθεί στο  επίπεδο σύνδεσης δεδομένων και θα σχηματίσει καινούργιο πλαίσιο</a:t>
            </a:r>
            <a:endParaRPr lang="el-GR" sz="1600" dirty="0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C -0.00139 0.01296 -0.00469 0.02546 -0.00469 0.03843 " pathEditMode="relative" ptsTypes="f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5012894" cy="134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331640" y="476672"/>
            <a:ext cx="586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 </a:t>
            </a:r>
            <a:r>
              <a:rPr lang="en-US" b="1" dirty="0" smtClean="0"/>
              <a:t>router </a:t>
            </a:r>
            <a:r>
              <a:rPr lang="el-GR" b="1" dirty="0" smtClean="0"/>
              <a:t>του επόμενου </a:t>
            </a:r>
            <a:r>
              <a:rPr lang="en-US" b="1" dirty="0" smtClean="0"/>
              <a:t>hop </a:t>
            </a:r>
            <a:r>
              <a:rPr lang="el-GR" b="1" dirty="0" smtClean="0"/>
              <a:t> βρίσκεται μακριά</a:t>
            </a:r>
            <a:r>
              <a:rPr lang="el-GR" dirty="0" smtClean="0"/>
              <a:t>. Στην περίπτωσή μας είναι στις εγκαταστάσεις του </a:t>
            </a:r>
            <a:r>
              <a:rPr lang="en-US" dirty="0" smtClean="0"/>
              <a:t>ISP. </a:t>
            </a:r>
            <a:endParaRPr lang="el-GR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5364088" y="148478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403648" y="1124744"/>
            <a:ext cx="474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Ανάμεσα τους είναι το τηλεφωνικό δίκτυο </a:t>
            </a:r>
            <a:r>
              <a:rPr lang="en-US" b="1" dirty="0" smtClean="0"/>
              <a:t>ADSL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3563888" y="1916832"/>
            <a:ext cx="1296144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1259632" y="328498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συσκευές που συνδέουν τους </a:t>
            </a:r>
            <a:r>
              <a:rPr lang="en-US" dirty="0" smtClean="0"/>
              <a:t>routers </a:t>
            </a:r>
            <a:r>
              <a:rPr lang="el-GR" dirty="0" smtClean="0"/>
              <a:t>λέγονται </a:t>
            </a:r>
            <a:r>
              <a:rPr lang="en-US" b="1" dirty="0" smtClean="0"/>
              <a:t>modem</a:t>
            </a:r>
            <a:r>
              <a:rPr lang="en-US" dirty="0" smtClean="0"/>
              <a:t> </a:t>
            </a:r>
            <a:r>
              <a:rPr lang="el-GR" dirty="0" smtClean="0"/>
              <a:t>και μετατρέπουν τα </a:t>
            </a:r>
            <a:r>
              <a:rPr lang="en-US" dirty="0" smtClean="0"/>
              <a:t>Bit </a:t>
            </a:r>
            <a:r>
              <a:rPr lang="el-GR" dirty="0" smtClean="0"/>
              <a:t>που στέλνει ο ένας </a:t>
            </a:r>
            <a:r>
              <a:rPr lang="en-US" dirty="0" smtClean="0"/>
              <a:t>router </a:t>
            </a:r>
            <a:r>
              <a:rPr lang="el-GR" dirty="0" smtClean="0"/>
              <a:t>σε κατάλληλη μορφή ώστε να περάσουν από το δίκτυο </a:t>
            </a:r>
            <a:r>
              <a:rPr lang="en-US" dirty="0" smtClean="0"/>
              <a:t>ADSL </a:t>
            </a:r>
            <a:r>
              <a:rPr lang="el-GR" dirty="0" smtClean="0"/>
              <a:t>και να ξαναεμφανιστούν  στο δίκτυο του άλλου.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013176"/>
            <a:ext cx="32194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1331640" y="443711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Αρα</a:t>
            </a:r>
            <a:r>
              <a:rPr lang="el-GR" dirty="0" smtClean="0"/>
              <a:t> είναι σαν να μην υπάρχει το  </a:t>
            </a:r>
            <a:r>
              <a:rPr lang="en-US" dirty="0" smtClean="0"/>
              <a:t>ADSL </a:t>
            </a:r>
            <a:r>
              <a:rPr lang="el-GR" dirty="0" smtClean="0"/>
              <a:t>και οι δύο </a:t>
            </a:r>
            <a:r>
              <a:rPr lang="en-US" dirty="0" smtClean="0"/>
              <a:t>router </a:t>
            </a:r>
            <a:r>
              <a:rPr lang="el-GR" dirty="0" smtClean="0"/>
              <a:t>να βρίσκονται στο ίδιο δίκτυο</a:t>
            </a:r>
            <a:endParaRPr lang="el-GR" dirty="0"/>
          </a:p>
        </p:txBody>
      </p:sp>
      <p:sp>
        <p:nvSpPr>
          <p:cNvPr id="10" name="9 - Βέλος προς τα επάνω"/>
          <p:cNvSpPr/>
          <p:nvPr/>
        </p:nvSpPr>
        <p:spPr>
          <a:xfrm>
            <a:off x="3419872" y="2708920"/>
            <a:ext cx="144016" cy="3600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Βέλος προς τα επάνω"/>
          <p:cNvSpPr/>
          <p:nvPr/>
        </p:nvSpPr>
        <p:spPr>
          <a:xfrm>
            <a:off x="4932040" y="2420888"/>
            <a:ext cx="144016" cy="3600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3419872" y="314096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5152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Το Πλαίσιο  από το φυσικό επίπεδο θα παραδοθεί στο επίπεδο σύνδεσης δεδομένων του επόμενου </a:t>
            </a:r>
            <a:r>
              <a:rPr lang="en-US" sz="1600" dirty="0" smtClean="0"/>
              <a:t>router</a:t>
            </a:r>
            <a:endParaRPr lang="el-GR" sz="1600" b="1" dirty="0"/>
          </a:p>
        </p:txBody>
      </p:sp>
      <p:grpSp>
        <p:nvGrpSpPr>
          <p:cNvPr id="2" name="12 - Ομάδα"/>
          <p:cNvGrpSpPr/>
          <p:nvPr/>
        </p:nvGrpSpPr>
        <p:grpSpPr>
          <a:xfrm>
            <a:off x="4067944" y="3068960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3851920" y="2996952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986 -0.0007 0.05955 -0.00024 0.08941 -0.00209 C 0.10555 -0.00301 0.12187 -0.01343 0.13802 -0.01621 C 0.15 -0.02176 0.14392 -0.01968 0.15607 -0.02223 C 0.16892 -0.02824 0.17673 -0.02732 0.19253 -0.02848 C 0.20451 -0.03102 0.2158 -0.03519 0.22725 -0.04051 C 0.22778 -0.04329 0.22778 -0.04607 0.22882 -0.04862 C 0.22951 -0.05024 0.23177 -0.0507 0.23194 -0.05255 C 0.23333 -0.07014 0.23368 -0.06875 0.22725 -0.06875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263 -0.00116 0.04826 0.00255 0.07413 -0.0081 C 0.07829 -0.01366 0.08211 -0.01412 0.08784 -0.0162 C 0.09583 -0.02361 0.1 -0.02269 0.11059 -0.02431 C 0.11979 -0.02847 0.12986 -0.03056 0.13941 -0.03241 C 0.15121 -0.03796 0.14982 -0.04468 0.15607 -0.05671 C 0.1585 -0.06713 0.16059 -0.07407 0.16059 -0.08495 " pathEditMode="relative" ptsTypes="ffffff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263 -0.00116 0.04826 0.00255 0.07413 -0.0081 C 0.07829 -0.01366 0.08211 -0.01412 0.08784 -0.0162 C 0.09583 -0.02361 0.1 -0.02269 0.11059 -0.02431 C 0.11979 -0.02847 0.12986 -0.03056 0.13941 -0.03241 C 0.15121 -0.03796 0.14982 -0.04468 0.15607 -0.05671 C 0.1585 -0.06713 0.16059 -0.07407 0.16059 -0.08495 " pathEditMode="relative" ptsTypes="ffffff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C 0.01788 -0.00139 0.03524 -0.00417 0.05312 -0.00602 C 0.06632 -0.00949 0.07951 -0.00972 0.09253 -0.01412 C 0.10278 -0.02315 0.11996 -0.02639 0.13194 -0.02824 C 0.13837 -0.03125 0.14496 -0.03403 0.15156 -0.03634 C 0.15364 -0.04398 0.15642 -0.05278 0.16076 -0.05856 C 0.16354 -0.07037 0.16215 -0.0625 0.16215 -0.08264 " pathEditMode="relative" ptsTypes="ffffff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5508104" y="2708920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5152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Το αυτοδύναμο πακέτο θα </a:t>
            </a:r>
            <a:r>
              <a:rPr lang="el-GR" sz="1600" dirty="0" err="1" smtClean="0"/>
              <a:t>αποθυλακωθεί</a:t>
            </a:r>
            <a:r>
              <a:rPr lang="el-GR" sz="1600" dirty="0" smtClean="0"/>
              <a:t> από το πλαίσιο και θα παραδοθεί στο επίπεδο διαδικτύου</a:t>
            </a:r>
            <a:endParaRPr lang="el-GR" sz="1600" b="1" dirty="0"/>
          </a:p>
        </p:txBody>
      </p:sp>
      <p:grpSp>
        <p:nvGrpSpPr>
          <p:cNvPr id="2" name="12 - Ομάδα"/>
          <p:cNvGrpSpPr/>
          <p:nvPr/>
        </p:nvGrpSpPr>
        <p:grpSpPr>
          <a:xfrm>
            <a:off x="5580112" y="2420888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5364088" y="2348880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3" name="12 - TextBox"/>
          <p:cNvSpPr txBox="1"/>
          <p:nvPr/>
        </p:nvSpPr>
        <p:spPr>
          <a:xfrm>
            <a:off x="251520" y="1268760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Από τον πίνακα δρομολόγησης θα βρει την </a:t>
            </a:r>
            <a:r>
              <a:rPr lang="en-US" sz="1600" dirty="0" smtClean="0"/>
              <a:t>IP </a:t>
            </a:r>
            <a:r>
              <a:rPr lang="el-GR" sz="1600" dirty="0" smtClean="0"/>
              <a:t>του επόμενου </a:t>
            </a:r>
            <a:r>
              <a:rPr lang="en-US" sz="1600" dirty="0" smtClean="0"/>
              <a:t>hop </a:t>
            </a:r>
            <a:r>
              <a:rPr lang="el-GR" sz="1600" dirty="0" smtClean="0"/>
              <a:t>και από τον </a:t>
            </a:r>
            <a:r>
              <a:rPr lang="en-US" sz="1600" dirty="0" err="1" smtClean="0"/>
              <a:t>arp</a:t>
            </a:r>
            <a:r>
              <a:rPr lang="en-US" sz="1600" dirty="0" smtClean="0"/>
              <a:t> </a:t>
            </a:r>
            <a:r>
              <a:rPr lang="el-GR" sz="1600" dirty="0" smtClean="0"/>
              <a:t>θα βρει την </a:t>
            </a:r>
            <a:r>
              <a:rPr lang="en-US" sz="1600" dirty="0" smtClean="0"/>
              <a:t>MAC</a:t>
            </a:r>
            <a:r>
              <a:rPr lang="el-GR" sz="1600" dirty="0" smtClean="0"/>
              <a:t> του επόμενου </a:t>
            </a:r>
            <a:r>
              <a:rPr lang="en-US" sz="1600" dirty="0" smtClean="0"/>
              <a:t>hop.</a:t>
            </a:r>
            <a:endParaRPr lang="el-GR" sz="1600" dirty="0"/>
          </a:p>
        </p:txBody>
      </p:sp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764 C -0.00573 -0.01875 -0.00365 -0.00879 -0.00677 -0.02268 C -0.00521 -0.02338 -0.00226 -0.02477 -0.00226 -0.02477 " pathEditMode="relative" ptsTypes="ff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5508104" y="2708920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5152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Το αυτοδύναμο πακέτο θα </a:t>
            </a:r>
            <a:r>
              <a:rPr lang="el-GR" sz="1600" dirty="0" err="1" smtClean="0"/>
              <a:t>αποθυλακωθεί</a:t>
            </a:r>
            <a:r>
              <a:rPr lang="el-GR" sz="1600" dirty="0" smtClean="0"/>
              <a:t> από το πλαίσιο και θα παραδοθεί στο επίπεδο διαδικτύου</a:t>
            </a:r>
            <a:endParaRPr lang="el-GR" sz="1600" b="1" dirty="0"/>
          </a:p>
        </p:txBody>
      </p:sp>
      <p:grpSp>
        <p:nvGrpSpPr>
          <p:cNvPr id="2" name="12 - Ομάδα"/>
          <p:cNvGrpSpPr/>
          <p:nvPr/>
        </p:nvGrpSpPr>
        <p:grpSpPr>
          <a:xfrm>
            <a:off x="5580112" y="2276872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5364088" y="2348880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3" name="12 - TextBox"/>
          <p:cNvSpPr txBox="1"/>
          <p:nvPr/>
        </p:nvSpPr>
        <p:spPr>
          <a:xfrm>
            <a:off x="251520" y="1268760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Από τον πίνακα δρομολόγησης θα βρει την </a:t>
            </a:r>
            <a:r>
              <a:rPr lang="en-US" sz="1600" dirty="0" smtClean="0"/>
              <a:t>IP </a:t>
            </a:r>
            <a:r>
              <a:rPr lang="el-GR" sz="1600" dirty="0" smtClean="0"/>
              <a:t>του επόμενου </a:t>
            </a:r>
            <a:r>
              <a:rPr lang="en-US" sz="1600" dirty="0" smtClean="0"/>
              <a:t>hop </a:t>
            </a:r>
            <a:r>
              <a:rPr lang="el-GR" sz="1600" dirty="0" smtClean="0"/>
              <a:t>και από τον </a:t>
            </a:r>
            <a:r>
              <a:rPr lang="en-US" sz="1600" dirty="0" err="1" smtClean="0"/>
              <a:t>arp</a:t>
            </a:r>
            <a:r>
              <a:rPr lang="en-US" sz="1600" dirty="0" smtClean="0"/>
              <a:t> </a:t>
            </a:r>
            <a:r>
              <a:rPr lang="el-GR" sz="1600" dirty="0" smtClean="0"/>
              <a:t>θα βρει την </a:t>
            </a:r>
            <a:r>
              <a:rPr lang="en-US" sz="1600" dirty="0" smtClean="0"/>
              <a:t>MAC</a:t>
            </a:r>
            <a:r>
              <a:rPr lang="el-GR" sz="1600" dirty="0" smtClean="0"/>
              <a:t> του επόμενου </a:t>
            </a:r>
            <a:r>
              <a:rPr lang="en-US" sz="1600" dirty="0" smtClean="0"/>
              <a:t>hop.</a:t>
            </a:r>
            <a:endParaRPr lang="el-GR" sz="1600" dirty="0"/>
          </a:p>
        </p:txBody>
      </p:sp>
      <p:sp>
        <p:nvSpPr>
          <p:cNvPr id="17" name="16 - TextBox"/>
          <p:cNvSpPr txBox="1"/>
          <p:nvPr/>
        </p:nvSpPr>
        <p:spPr>
          <a:xfrm>
            <a:off x="251520" y="429309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αυτοδύναμο πακέτο θα ενθυλακωθεί σε νέο πλαίσιο του επιπέδου σύνδεσης</a:t>
            </a:r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-5.55556E-7 0.0081 -5.55556E-7 0.0162 -5.55556E-7 0.0243 " pathEditMode="relative" ptsTypes="f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5508104" y="2708920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5152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Το αυτοδύναμο πακέτο θα </a:t>
            </a:r>
            <a:r>
              <a:rPr lang="el-GR" sz="1600" dirty="0" err="1" smtClean="0"/>
              <a:t>αποθυλακωθεί</a:t>
            </a:r>
            <a:r>
              <a:rPr lang="el-GR" sz="1600" dirty="0" smtClean="0"/>
              <a:t> από το πλαίσιο και θα παραδοθεί στο επίπεδο διαδικτύου</a:t>
            </a:r>
            <a:endParaRPr lang="el-GR" sz="1600" b="1" dirty="0"/>
          </a:p>
        </p:txBody>
      </p:sp>
      <p:grpSp>
        <p:nvGrpSpPr>
          <p:cNvPr id="2" name="12 - Ομάδα"/>
          <p:cNvGrpSpPr/>
          <p:nvPr/>
        </p:nvGrpSpPr>
        <p:grpSpPr>
          <a:xfrm>
            <a:off x="5580112" y="2420888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5364088" y="2348880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3" name="12 - TextBox"/>
          <p:cNvSpPr txBox="1"/>
          <p:nvPr/>
        </p:nvSpPr>
        <p:spPr>
          <a:xfrm>
            <a:off x="251520" y="1268760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Από τον πίνακα δρομολόγησης θα βρει την </a:t>
            </a:r>
            <a:r>
              <a:rPr lang="en-US" sz="1600" dirty="0" smtClean="0"/>
              <a:t>IP </a:t>
            </a:r>
            <a:r>
              <a:rPr lang="el-GR" sz="1600" dirty="0" smtClean="0"/>
              <a:t>του επόμενου </a:t>
            </a:r>
            <a:r>
              <a:rPr lang="en-US" sz="1600" dirty="0" smtClean="0"/>
              <a:t>hop </a:t>
            </a:r>
            <a:r>
              <a:rPr lang="el-GR" sz="1600" dirty="0" smtClean="0"/>
              <a:t>και από τον </a:t>
            </a:r>
            <a:r>
              <a:rPr lang="en-US" sz="1600" dirty="0" err="1" smtClean="0"/>
              <a:t>arp</a:t>
            </a:r>
            <a:r>
              <a:rPr lang="en-US" sz="1600" dirty="0" smtClean="0"/>
              <a:t> </a:t>
            </a:r>
            <a:r>
              <a:rPr lang="el-GR" sz="1600" dirty="0" smtClean="0"/>
              <a:t>θα βρει την </a:t>
            </a:r>
            <a:r>
              <a:rPr lang="en-US" sz="1600" dirty="0" smtClean="0"/>
              <a:t>MAC</a:t>
            </a:r>
            <a:r>
              <a:rPr lang="el-GR" sz="1600" dirty="0" smtClean="0"/>
              <a:t> του επόμενου </a:t>
            </a:r>
            <a:r>
              <a:rPr lang="en-US" sz="1600" dirty="0" smtClean="0"/>
              <a:t>hop.</a:t>
            </a:r>
            <a:endParaRPr lang="el-GR" sz="1600" dirty="0"/>
          </a:p>
        </p:txBody>
      </p:sp>
      <p:sp>
        <p:nvSpPr>
          <p:cNvPr id="17" name="16 - TextBox"/>
          <p:cNvSpPr txBox="1"/>
          <p:nvPr/>
        </p:nvSpPr>
        <p:spPr>
          <a:xfrm>
            <a:off x="251520" y="429309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αυτοδύναμο πακέτο θα ενθυλακωθεί σε νέο πλαίσιο του επιπέδου σύνδεσης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323528" y="55172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Και θα μεταφερθεί στον επόμενο </a:t>
            </a:r>
            <a:r>
              <a:rPr lang="en-US" dirty="0" smtClean="0"/>
              <a:t>router</a:t>
            </a:r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3 0.02616 0.00053 0.05255 0.00157 0.0787 C 0.00174 0.08565 0.00365 0.08403 0.00608 0.08889 C 0.01303 0.10278 0.02101 0.11597 0.03334 0.12107 C 0.03785 0.12708 0.04323 0.13264 0.04862 0.13727 C 0.05625 0.15278 0.06615 0.16667 0.07587 0.17963 C 0.08091 0.18634 0.08421 0.19282 0.09098 0.19583 C 0.09566 0.20208 0.09636 0.20532 0.10608 0.19792 C 0.10782 0.19653 0.10747 0.19259 0.10764 0.18982 C 0.10799 0.17639 0.10764 0.16273 0.10764 0.14931 " pathEditMode="relative" ptsTypes="fffffffff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3 0.02616 0.00053 0.05255 0.00157 0.0787 C 0.00174 0.08565 0.00365 0.08403 0.00608 0.08889 C 0.01303 0.10278 0.02101 0.11597 0.03334 0.12107 C 0.03785 0.12708 0.04323 0.13264 0.04862 0.13727 C 0.05625 0.15278 0.06615 0.16667 0.07587 0.17963 C 0.08091 0.18634 0.08421 0.19282 0.09098 0.19583 C 0.09566 0.20208 0.09636 0.20532 0.10608 0.19792 C 0.10782 0.19653 0.10747 0.19259 0.10764 0.18982 C 0.10799 0.17639 0.10764 0.16273 0.10764 0.14931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C 0.00521 0.00347 0.00816 0.00764 0.01354 0.00995 C 0.01615 0.02014 0.01996 0.02106 0.02726 0.02407 C 0.03142 0.02778 0.03507 0.03287 0.03941 0.03634 C 0.0408 0.0375 0.04253 0.0375 0.04392 0.03842 C 0.04549 0.03958 0.04844 0.04236 0.04844 0.04236 " pathEditMode="relative" ptsTypes="fffff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5940152" y="3068960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5152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Το αυτοδύναμο πακέτο θα </a:t>
            </a:r>
            <a:r>
              <a:rPr lang="el-GR" sz="1600" dirty="0" err="1" smtClean="0"/>
              <a:t>αποθυλακωθεί</a:t>
            </a:r>
            <a:r>
              <a:rPr lang="el-GR" sz="1600" dirty="0" smtClean="0"/>
              <a:t> από το πλαίσιο και θα παραδοθεί στο επίπεδο διαδικτύου</a:t>
            </a:r>
            <a:endParaRPr lang="el-GR" sz="1600" b="1" dirty="0"/>
          </a:p>
        </p:txBody>
      </p:sp>
      <p:grpSp>
        <p:nvGrpSpPr>
          <p:cNvPr id="2" name="12 - Ομάδα"/>
          <p:cNvGrpSpPr/>
          <p:nvPr/>
        </p:nvGrpSpPr>
        <p:grpSpPr>
          <a:xfrm>
            <a:off x="6804248" y="3429000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6588224" y="3356992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C -1.94444E-6 -0.01019 -1.94444E-6 -0.02014 -1.94444E-6 -0.03033 " pathEditMode="relative" ptsTypes="f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5940152" y="3068960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51520" y="1886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Και αυτή η διαδικασία θα επαναληφθεί σε κάθε </a:t>
            </a:r>
            <a:r>
              <a:rPr lang="en-US" sz="1600" dirty="0" smtClean="0"/>
              <a:t>hop</a:t>
            </a:r>
            <a:endParaRPr lang="el-GR" sz="1600" b="1" dirty="0"/>
          </a:p>
        </p:txBody>
      </p:sp>
      <p:grpSp>
        <p:nvGrpSpPr>
          <p:cNvPr id="2" name="12 - Ομάδα"/>
          <p:cNvGrpSpPr/>
          <p:nvPr/>
        </p:nvGrpSpPr>
        <p:grpSpPr>
          <a:xfrm>
            <a:off x="6804248" y="3429000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6588224" y="3356992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4 -0.0007 -0.04722 0.00509 -0.06667 -0.0081 C -0.07882 -0.00625 -0.0934 -0.01042 -0.10295 0 C -0.11441 0.01227 -0.09375 0.00092 -0.10903 0.0081 C -0.11285 0.01597 -0.11806 0.01898 -0.12257 0.02639 C -0.12483 0.03009 -0.12743 0.03379 -0.12865 0.03842 C -0.12917 0.04051 -0.12934 0.04259 -0.13021 0.04444 C -0.1382 0.0618 -0.12813 0.0331 -0.13629 0.05463 C -0.14028 0.06504 -0.13507 0.05671 -0.1408 0.06481 C -0.14601 0.08472 -0.13733 0.0544 -0.14688 0.07685 C -0.15156 0.08773 -0.15191 0.09768 -0.15903 0.10717 C -0.16094 0.11435 -0.16094 0.11991 -0.16511 0.12523 C -0.16823 0.1412 -0.17084 0.14491 -0.18334 0.14745 C -0.19445 0.14676 -0.20556 0.14745 -0.21667 0.1456 C -0.22292 0.14467 -0.2257 0.12338 -0.2257 0.12338 C -0.22622 0.11319 -0.22726 0.09305 -0.22726 0.09305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4 -0.0007 -0.04722 0.00509 -0.06667 -0.0081 C -0.07882 -0.00625 -0.0934 -0.01042 -0.10295 0 C -0.11441 0.01227 -0.09375 0.00092 -0.10903 0.0081 C -0.11285 0.01597 -0.11806 0.01898 -0.12257 0.02639 C -0.12483 0.03009 -0.12743 0.03379 -0.12865 0.03842 C -0.12917 0.04051 -0.12934 0.04259 -0.13021 0.04444 C -0.1382 0.0618 -0.12813 0.0331 -0.13629 0.05463 C -0.14028 0.06504 -0.13507 0.05671 -0.1408 0.06481 C -0.14601 0.08472 -0.13733 0.0544 -0.14688 0.07685 C -0.15156 0.08773 -0.15191 0.09768 -0.15903 0.10717 C -0.16094 0.11435 -0.16094 0.11991 -0.16511 0.12523 C -0.16823 0.1412 -0.17084 0.14491 -0.18334 0.14745 C -0.19445 0.14676 -0.20556 0.14745 -0.21667 0.1456 C -0.22292 0.14467 -0.2257 0.12338 -0.2257 0.12338 C -0.22622 0.11319 -0.22726 0.09305 -0.22726 0.09305 " pathEditMode="relative" ptsTypes="fffffffffffffff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1.48148E-6 C -0.01754 0.0081 -0.0007 -0.00162 -0.01806 0.0162 C -0.03126 0.02986 -0.04185 0.04375 -0.05296 0.06065 C -0.06129 0.07338 -0.06702 0.08055 -0.07414 0.0949 C -0.07917 0.10509 -0.08733 0.11273 -0.09237 0.12338 C -0.09376 0.13449 -0.09567 0.14282 -0.09844 0.15347 C -0.10018 0.16041 -0.09827 0.15972 -0.10139 0.15972 " pathEditMode="relative" ptsTypes="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23528" y="1628800"/>
            <a:ext cx="237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Από το </a:t>
            </a:r>
            <a:r>
              <a:rPr lang="en-US" sz="1600" dirty="0" smtClean="0"/>
              <a:t>chrome </a:t>
            </a:r>
            <a:r>
              <a:rPr lang="el-GR" sz="1600" dirty="0" smtClean="0"/>
              <a:t>ζητάμε την σελίδα  </a:t>
            </a:r>
            <a:r>
              <a:rPr lang="en-US" sz="1600" dirty="0" smtClean="0"/>
              <a:t>www.google.com</a:t>
            </a:r>
            <a:endParaRPr lang="el-GR" sz="1600" dirty="0"/>
          </a:p>
        </p:txBody>
      </p:sp>
      <p:sp>
        <p:nvSpPr>
          <p:cNvPr id="6" name="5 - Έλλειψη"/>
          <p:cNvSpPr/>
          <p:nvPr/>
        </p:nvSpPr>
        <p:spPr>
          <a:xfrm>
            <a:off x="2987824" y="278092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907704" y="3212976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0" y="2348880"/>
            <a:ext cx="3347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Δημιουργούνται </a:t>
            </a:r>
            <a:r>
              <a:rPr lang="el-GR" sz="1400" b="1" dirty="0" smtClean="0"/>
              <a:t>δεδομένα</a:t>
            </a:r>
            <a:r>
              <a:rPr lang="el-GR" sz="1400" dirty="0" smtClean="0"/>
              <a:t> κάτι σαν</a:t>
            </a:r>
            <a:r>
              <a:rPr lang="en-US" sz="1400" dirty="0" smtClean="0"/>
              <a:t>:</a:t>
            </a:r>
          </a:p>
          <a:p>
            <a:r>
              <a:rPr lang="el-GR" sz="1400" dirty="0" smtClean="0"/>
              <a:t> </a:t>
            </a:r>
            <a:r>
              <a:rPr lang="en-US" sz="1400" dirty="0">
                <a:solidFill>
                  <a:srgbClr val="002060"/>
                </a:solidFill>
                <a:hlinkClick r:id="rId3"/>
              </a:rPr>
              <a:t>get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hlinkClick r:id="rId3"/>
              </a:rPr>
              <a:t>https://www.google.com/index.html</a:t>
            </a:r>
            <a:endParaRPr lang="en-US" sz="1400" dirty="0" smtClean="0">
              <a:solidFill>
                <a:srgbClr val="002060"/>
              </a:solidFill>
            </a:endParaRPr>
          </a:p>
          <a:p>
            <a:r>
              <a:rPr lang="el-GR" sz="1400" dirty="0"/>
              <a:t>σ</a:t>
            </a:r>
            <a:r>
              <a:rPr lang="el-GR" sz="1400" dirty="0" smtClean="0"/>
              <a:t>ύμφωνα με το πρωτόκολλο </a:t>
            </a:r>
            <a:r>
              <a:rPr lang="en-US" sz="1400" dirty="0" smtClean="0"/>
              <a:t>https </a:t>
            </a:r>
            <a:r>
              <a:rPr lang="el-GR" sz="1400" dirty="0" smtClean="0"/>
              <a:t>του </a:t>
            </a:r>
            <a:r>
              <a:rPr lang="el-GR" sz="1400" b="1" dirty="0" smtClean="0"/>
              <a:t>επιπέδου εφαρμογής</a:t>
            </a:r>
            <a:endParaRPr lang="el-GR" sz="1400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1547664" y="3284984"/>
            <a:ext cx="288032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2981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5004048" y="422108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12 - Ομάδα"/>
          <p:cNvGrpSpPr/>
          <p:nvPr/>
        </p:nvGrpSpPr>
        <p:grpSpPr>
          <a:xfrm>
            <a:off x="4716016" y="4077072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4499992" y="4005064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8" name="17 - TextBox"/>
          <p:cNvSpPr txBox="1"/>
          <p:nvPr/>
        </p:nvSpPr>
        <p:spPr>
          <a:xfrm>
            <a:off x="251520" y="1886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Και αυτή η διαδικασία θα επαναληφθεί σε κάθε </a:t>
            </a:r>
            <a:r>
              <a:rPr lang="en-US" sz="1600" dirty="0" smtClean="0"/>
              <a:t>hop</a:t>
            </a:r>
            <a:endParaRPr lang="el-GR" sz="1600" b="1" dirty="0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C 5E-6 -0.01343 5E-6 -0.02686 5E-6 -0.04028 " pathEditMode="relative" ptsTypes="f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5004048" y="422108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12 - Ομάδα"/>
          <p:cNvGrpSpPr/>
          <p:nvPr/>
        </p:nvGrpSpPr>
        <p:grpSpPr>
          <a:xfrm>
            <a:off x="4716016" y="4077072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4499992" y="4005064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8" name="17 - TextBox"/>
          <p:cNvSpPr txBox="1"/>
          <p:nvPr/>
        </p:nvSpPr>
        <p:spPr>
          <a:xfrm>
            <a:off x="251520" y="1886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Και αυτή η διαδικασία θα επαναληφθεί σε κάθε </a:t>
            </a:r>
            <a:r>
              <a:rPr lang="en-US" sz="1600" dirty="0" smtClean="0"/>
              <a:t>hop</a:t>
            </a:r>
            <a:endParaRPr lang="el-GR" sz="1600" b="1" dirty="0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68 0.01111 0.01025 0.02245 0.02275 0.02824 C 0.02813 0.03588 0.04497 0.04514 0.05313 0.04838 C 0.05799 0.05532 0.06528 0.05718 0.07118 0.06273 C 0.08056 0.07176 0.07032 0.06713 0.08177 0.0706 C 0.10191 0.09745 0.07934 0.06944 0.09549 0.08495 C 0.10348 0.09259 0.10851 0.10046 0.11823 0.10509 C 0.12882 0.1037 0.13594 0.10301 0.14549 0.09907 C 0.14723 0.09213 0.14914 0.08796 0.15313 0.08287 C 0.15226 0.06366 0.154 0.05463 0.14844 0.04051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68 0.01111 0.01025 0.02245 0.02275 0.02824 C 0.02813 0.03588 0.04497 0.04514 0.05313 0.04838 C 0.05799 0.05532 0.06528 0.05718 0.07118 0.06273 C 0.08056 0.07176 0.07032 0.06713 0.08177 0.0706 C 0.10191 0.09745 0.07934 0.06944 0.09549 0.08495 C 0.10348 0.09259 0.10851 0.10046 0.11823 0.10509 C 0.12882 0.1037 0.13594 0.10301 0.14549 0.09907 C 0.14723 0.09213 0.14914 0.08796 0.15313 0.08287 C 0.15226 0.06366 0.154 0.05463 0.14844 0.04051 " pathEditMode="relative" ptsTypes="fffffffff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C 0.00521 0.01065 0.02396 0.02547 0.03333 0.02824 C 0.04358 0.03773 0.05903 0.04028 0.07118 0.0426 C 0.07222 0.04468 0.07274 0.04723 0.07413 0.04861 C 0.07535 0.05 0.07882 0.05047 0.07882 0.05047 " pathEditMode="relative" ptsTypes="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5724128" y="458112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12 - Ομάδα"/>
          <p:cNvGrpSpPr/>
          <p:nvPr/>
        </p:nvGrpSpPr>
        <p:grpSpPr>
          <a:xfrm>
            <a:off x="6084168" y="4365104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5868144" y="4293096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8" name="17 - TextBox"/>
          <p:cNvSpPr txBox="1"/>
          <p:nvPr/>
        </p:nvSpPr>
        <p:spPr>
          <a:xfrm>
            <a:off x="251520" y="1886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Και αυτή η διαδικασία θα επαναληφθεί σε κάθε </a:t>
            </a:r>
            <a:r>
              <a:rPr lang="en-US" sz="1600" dirty="0" smtClean="0"/>
              <a:t>hop</a:t>
            </a:r>
            <a:endParaRPr lang="el-GR" sz="1600" b="1" dirty="0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C 3.88889E-6 -0.0088 3.88889E-6 -0.01736 3.88889E-6 -0.02616 " pathEditMode="relative" ptsTypes="f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5724128" y="458112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12 - Ομάδα"/>
          <p:cNvGrpSpPr/>
          <p:nvPr/>
        </p:nvGrpSpPr>
        <p:grpSpPr>
          <a:xfrm>
            <a:off x="6084168" y="4365104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5868144" y="4293096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8" name="17 - TextBox"/>
          <p:cNvSpPr txBox="1"/>
          <p:nvPr/>
        </p:nvSpPr>
        <p:spPr>
          <a:xfrm>
            <a:off x="467545" y="6926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Και τελικά θα φτάσει στον προορισμό του</a:t>
            </a:r>
            <a:endParaRPr lang="el-GR" dirty="0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3.33333E-6 C 0.00173 0.00926 0.00503 0.01806 0.00902 0.02616 C 0.0111 0.03681 0.01371 0.04468 0.01961 0.05255 C 0.02135 0.05926 0.02343 0.06181 0.02725 0.06667 C 0.02777 0.06945 0.02794 0.07222 0.02881 0.07477 C 0.03037 0.07917 0.03489 0.08681 0.03489 0.08681 C 0.03645 0.09352 0.03662 0.10116 0.0394 0.10718 C 0.03992 0.10833 0.04131 0.10833 0.04235 0.10903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0486 -0.0125 0.01158 -0.0198 0.0162 C -0.02257 0.02199 -0.02605 0.02662 -0.02882 0.03241 C -0.0323 0.0507 -0.03247 0.09722 -0.0198 0.11528 C -0.01789 0.12292 -0.01476 0.13195 -0.01059 0.1375 C -0.00834 0.15648 -0.01094 0.14306 -0.00608 0.15764 C -0.00539 0.15949 -0.00591 0.1625 -0.00452 0.16366 C -0.00243 0.16551 0.00052 0.16505 0.00295 0.16574 C 0.00573 0.17083 0.01111 0.17639 0.01354 0.18195 C 0.02899 0.2169 0.01354 0.18658 0.02274 0.20417 C 0.02569 0.21667 0.03107 0.23079 0.03784 0.24051 C 0.04079 0.25185 0.04253 0.26343 0.04548 0.27477 C 0.04687 0.30023 0.04635 0.30162 0.05607 0.31921 C 0.05902 0.33171 0.06493 0.33148 0.07413 0.33333 C 0.08402 0.34306 0.08385 0.3419 0.09687 0.3375 C 0.10034 0.32384 0.09843 0.33357 0.09843 0.30718 " pathEditMode="relative" ptsTypes="fffffffffffffff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0486 -0.0125 0.01158 -0.0198 0.0162 C -0.02257 0.02199 -0.02605 0.02662 -0.02882 0.03241 C -0.0323 0.0507 -0.03247 0.09722 -0.0198 0.11528 C -0.01789 0.12292 -0.01476 0.13195 -0.01059 0.1375 C -0.00834 0.15648 -0.01094 0.14306 -0.00608 0.15764 C -0.00539 0.15949 -0.00591 0.1625 -0.00452 0.16366 C -0.00243 0.16551 0.00052 0.16505 0.00295 0.16574 C 0.00573 0.17083 0.01111 0.17639 0.01354 0.18195 C 0.02899 0.2169 0.01354 0.18658 0.02274 0.20417 C 0.02569 0.21667 0.03107 0.23079 0.03784 0.24051 C 0.04079 0.25185 0.04253 0.26343 0.04548 0.27477 C 0.04687 0.30023 0.04635 0.30162 0.05607 0.31921 C 0.05902 0.33171 0.06493 0.33148 0.07413 0.33333 C 0.08402 0.34306 0.08385 0.3419 0.09687 0.3375 C 0.10034 0.32384 0.09843 0.33357 0.09843 0.30718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6228184" y="530120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12 - Ομάδα"/>
          <p:cNvGrpSpPr/>
          <p:nvPr/>
        </p:nvGrpSpPr>
        <p:grpSpPr>
          <a:xfrm>
            <a:off x="7092280" y="6453336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6876256" y="6381328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8" name="17 - TextBox"/>
          <p:cNvSpPr txBox="1"/>
          <p:nvPr/>
        </p:nvSpPr>
        <p:spPr>
          <a:xfrm>
            <a:off x="467545" y="6926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Και τελικά θα φτάσει στον προορισμό του</a:t>
            </a:r>
            <a:endParaRPr lang="el-GR" dirty="0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0.00052 -0.00277 0.00156 -0.00532 0.00156 -0.0081 C 0.00156 -0.01551 1.66667E-6 -0.03032 1.66667E-6 -0.03032 " pathEditMode="relative" ptsTypes="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6228184" y="530120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" name="12 - Ομάδα"/>
          <p:cNvGrpSpPr/>
          <p:nvPr/>
        </p:nvGrpSpPr>
        <p:grpSpPr>
          <a:xfrm>
            <a:off x="7164288" y="6237312"/>
            <a:ext cx="432048" cy="72008"/>
            <a:chOff x="1403648" y="3501008"/>
            <a:chExt cx="432048" cy="72008"/>
          </a:xfrm>
        </p:grpSpPr>
        <p:sp>
          <p:nvSpPr>
            <p:cNvPr id="9" name="8 - Ορθογώνιο"/>
            <p:cNvSpPr/>
            <p:nvPr/>
          </p:nvSpPr>
          <p:spPr>
            <a:xfrm>
              <a:off x="1547664" y="3501008"/>
              <a:ext cx="288032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1403648" y="350100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4" name="13 - Ορθογώνιο"/>
          <p:cNvSpPr/>
          <p:nvPr/>
        </p:nvSpPr>
        <p:spPr>
          <a:xfrm>
            <a:off x="7020272" y="6237312"/>
            <a:ext cx="144016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467545" y="69269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τμήμα (</a:t>
            </a:r>
            <a:r>
              <a:rPr lang="en-US" dirty="0" smtClean="0"/>
              <a:t>segment) </a:t>
            </a:r>
            <a:r>
              <a:rPr lang="el-GR" dirty="0" smtClean="0"/>
              <a:t>θα </a:t>
            </a:r>
            <a:r>
              <a:rPr lang="el-GR" dirty="0" err="1" smtClean="0"/>
              <a:t>αποθυλακωθεί</a:t>
            </a:r>
            <a:r>
              <a:rPr lang="el-GR" dirty="0" smtClean="0"/>
              <a:t> από το αυτοδύναμο πακέτο (</a:t>
            </a:r>
            <a:r>
              <a:rPr lang="en-US" dirty="0" smtClean="0"/>
              <a:t>datagram) </a:t>
            </a:r>
            <a:r>
              <a:rPr lang="el-GR" dirty="0" smtClean="0"/>
              <a:t>και θα δοθεί στο πρωτόκολλο  </a:t>
            </a:r>
            <a:r>
              <a:rPr lang="en-US" b="1" dirty="0" smtClean="0"/>
              <a:t>TCP</a:t>
            </a:r>
            <a:r>
              <a:rPr lang="en-US" dirty="0" smtClean="0"/>
              <a:t> </a:t>
            </a:r>
            <a:r>
              <a:rPr lang="el-GR" dirty="0" smtClean="0"/>
              <a:t>του επιπέδου </a:t>
            </a:r>
            <a:r>
              <a:rPr lang="el-GR" b="1" dirty="0" smtClean="0"/>
              <a:t>μεταφοράς</a:t>
            </a:r>
            <a:endParaRPr lang="el-GR" b="1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C -0.00069 -0.00949 -0.00295 -0.02199 -0.00295 -0.03218 " pathEditMode="relative" ptsTypes="f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6228184" y="530120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7308304" y="6021288"/>
            <a:ext cx="288032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7164288" y="6021288"/>
            <a:ext cx="14401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467544" y="692696"/>
            <a:ext cx="2376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επίπεδο μεταφοράς εξετάζεται η </a:t>
            </a:r>
            <a:r>
              <a:rPr lang="el-GR" u="sng" dirty="0" smtClean="0"/>
              <a:t>πόρτα προορισμού </a:t>
            </a:r>
            <a:r>
              <a:rPr lang="el-GR" dirty="0" smtClean="0"/>
              <a:t>και παραδίδονται τα δεδομένα στην αντίστοιχη </a:t>
            </a:r>
            <a:r>
              <a:rPr lang="el-GR" u="sng" dirty="0" smtClean="0"/>
              <a:t>διεργασία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Στην περίπτωσή μας διαβάζει 443 και αποδίδεται στον </a:t>
            </a:r>
            <a:r>
              <a:rPr lang="en-US" b="1" dirty="0" err="1" smtClean="0"/>
              <a:t>webserver</a:t>
            </a:r>
            <a:r>
              <a:rPr lang="en-US" b="1" dirty="0" smtClean="0"/>
              <a:t>.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48148E-6 C -0.00364 -0.01412 -0.00086 -0.00926 -0.00607 -0.0162 " pathEditMode="relative" ptsTypes="f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Τι γίνεται μετά?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Θέση περιεχομένου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εφαρμογή δηλ. ο </a:t>
            </a:r>
            <a:r>
              <a:rPr lang="en-US" sz="2400" dirty="0" smtClean="0"/>
              <a:t>web server </a:t>
            </a:r>
            <a:r>
              <a:rPr lang="el-GR" sz="2400" dirty="0" smtClean="0"/>
              <a:t>διαβάζει τα δεδομένα:</a:t>
            </a:r>
          </a:p>
          <a:p>
            <a:pPr lvl="1">
              <a:buNone/>
            </a:pPr>
            <a:r>
              <a:rPr lang="el-GR" sz="2000" dirty="0" smtClean="0"/>
              <a:t> </a:t>
            </a:r>
            <a:r>
              <a:rPr lang="en-US" sz="2000" dirty="0" smtClean="0"/>
              <a:t>get </a:t>
            </a:r>
            <a:r>
              <a:rPr lang="en-US" sz="2000" dirty="0" smtClean="0">
                <a:hlinkClick r:id="rId3"/>
              </a:rPr>
              <a:t>www.google.com/index.html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lvl="1">
              <a:buNone/>
            </a:pPr>
            <a:r>
              <a:rPr lang="el-GR" sz="2000" dirty="0" smtClean="0"/>
              <a:t>και καταλαβαίνει ότι πρέπει να μας στείλει την ιστοσελίδα </a:t>
            </a:r>
            <a:r>
              <a:rPr lang="en-US" sz="2000" dirty="0" err="1" smtClean="0"/>
              <a:t>goolge</a:t>
            </a:r>
            <a:endParaRPr lang="en-US" sz="2000" dirty="0" smtClean="0"/>
          </a:p>
          <a:p>
            <a:r>
              <a:rPr lang="el-GR" sz="2400" dirty="0" smtClean="0"/>
              <a:t>Και μας την στέλνει αφού την τεμαχίσει σε τμήματα (</a:t>
            </a:r>
            <a:r>
              <a:rPr lang="en-US" sz="2400" dirty="0" smtClean="0"/>
              <a:t>segment) </a:t>
            </a:r>
            <a:r>
              <a:rPr lang="el-GR" sz="2400" dirty="0" smtClean="0"/>
              <a:t>και τα ενθυλακώσει σε αυτοδύναμα πακέτα.</a:t>
            </a:r>
          </a:p>
          <a:p>
            <a:r>
              <a:rPr lang="el-GR" sz="2400" dirty="0" smtClean="0"/>
              <a:t>Την </a:t>
            </a:r>
            <a:r>
              <a:rPr lang="en-US" sz="2400" dirty="0" smtClean="0"/>
              <a:t>IP </a:t>
            </a:r>
            <a:r>
              <a:rPr lang="el-GR" sz="2400" dirty="0" smtClean="0"/>
              <a:t>μας, την έμαθε γιατί ήταν γραμμένη στα πακέτα που έλαβε (στην επικεφαλίδα στο πεδίο </a:t>
            </a:r>
            <a:r>
              <a:rPr lang="en-US" sz="2400" dirty="0" smtClean="0"/>
              <a:t>IP </a:t>
            </a:r>
            <a:r>
              <a:rPr lang="el-GR" sz="2400" dirty="0" smtClean="0"/>
              <a:t>αποστολέα).</a:t>
            </a:r>
          </a:p>
          <a:p>
            <a:r>
              <a:rPr lang="el-GR" sz="2400" dirty="0" smtClean="0"/>
              <a:t>Την διεργασία προς την οποία θα τα στείλει (δηλαδή την καρτέλα που ανοίξαμε στο </a:t>
            </a:r>
            <a:r>
              <a:rPr lang="en-US" sz="2400" dirty="0" smtClean="0"/>
              <a:t>chrome) </a:t>
            </a:r>
            <a:r>
              <a:rPr lang="el-GR" sz="2400" dirty="0" smtClean="0"/>
              <a:t>την ξέρει γιατί ήταν γραμμένη στην επικεφαλίδα των τμημάτων </a:t>
            </a:r>
            <a:r>
              <a:rPr lang="en-US" sz="2400" dirty="0" smtClean="0"/>
              <a:t>(segment) </a:t>
            </a:r>
            <a:r>
              <a:rPr lang="el-GR" sz="2400" dirty="0" smtClean="0"/>
              <a:t>ως πόρτα αποστολέα.</a:t>
            </a: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596505" cy="551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Εύλογες Απορίες????? 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916832"/>
            <a:ext cx="8003232" cy="334096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l-GR" sz="2800" dirty="0" smtClean="0">
                <a:solidFill>
                  <a:srgbClr val="002060"/>
                </a:solidFill>
              </a:rPr>
              <a:t>Πως γίνονται όλα αυτά σε τόσο λίγο χρόνο;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l-GR" sz="2800" dirty="0" smtClean="0">
                <a:solidFill>
                  <a:srgbClr val="002060"/>
                </a:solidFill>
              </a:rPr>
              <a:t>Πως φτιάχνονται οι πίνακες δρομολόγησης;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l-GR" sz="2800" dirty="0" smtClean="0">
                <a:solidFill>
                  <a:srgbClr val="002060"/>
                </a:solidFill>
              </a:rPr>
              <a:t>Πως γίνεται η μετάφραση των ονομάτων σε </a:t>
            </a:r>
            <a:r>
              <a:rPr lang="en-US" sz="2800" dirty="0" smtClean="0">
                <a:solidFill>
                  <a:srgbClr val="002060"/>
                </a:solidFill>
              </a:rPr>
              <a:t>IP;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l-GR" sz="2800" dirty="0" smtClean="0">
                <a:solidFill>
                  <a:srgbClr val="002060"/>
                </a:solidFill>
              </a:rPr>
              <a:t>Πως λαμβάνουν </a:t>
            </a:r>
            <a:r>
              <a:rPr lang="en-US" sz="2800" dirty="0" smtClean="0">
                <a:solidFill>
                  <a:srgbClr val="002060"/>
                </a:solidFill>
              </a:rPr>
              <a:t>IP </a:t>
            </a:r>
            <a:r>
              <a:rPr lang="el-GR" sz="2800" dirty="0" smtClean="0">
                <a:solidFill>
                  <a:srgbClr val="002060"/>
                </a:solidFill>
              </a:rPr>
              <a:t>και άλλες ρυθμίσεις οι υπολογιστές;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2987824" y="278092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907704" y="3429000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1547664" y="3501008"/>
            <a:ext cx="288032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51520" y="47667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Τα δεδομένα παραδίδονται στο πρωτόκολλο </a:t>
            </a:r>
            <a:r>
              <a:rPr lang="en-US" sz="1600" b="1" dirty="0" smtClean="0"/>
              <a:t>TCP</a:t>
            </a:r>
            <a:r>
              <a:rPr lang="en-US" sz="1600" dirty="0" smtClean="0"/>
              <a:t> </a:t>
            </a:r>
            <a:r>
              <a:rPr lang="el-GR" sz="1600" dirty="0" smtClean="0"/>
              <a:t>του επιπέδου  </a:t>
            </a:r>
            <a:r>
              <a:rPr lang="el-GR" sz="1600" b="1" dirty="0" smtClean="0"/>
              <a:t>μεταφοράς </a:t>
            </a:r>
            <a:endParaRPr lang="el-GR" sz="16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251521" y="1340768"/>
            <a:ext cx="295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Προστίθεται μια επικεφαλίδα</a:t>
            </a:r>
          </a:p>
          <a:p>
            <a:r>
              <a:rPr lang="el-GR" sz="1600" dirty="0" smtClean="0"/>
              <a:t>με πληροφορίες  που προσδιορίζουν την  </a:t>
            </a:r>
            <a:r>
              <a:rPr lang="el-GR" sz="1600" b="1" dirty="0" smtClean="0"/>
              <a:t>διεργασία που  στέλνει</a:t>
            </a:r>
            <a:r>
              <a:rPr lang="el-GR" sz="1600" dirty="0" smtClean="0"/>
              <a:t> τα δεδομένα και την  </a:t>
            </a:r>
            <a:r>
              <a:rPr lang="el-GR" sz="1600" b="1" dirty="0" smtClean="0"/>
              <a:t>διεργασία που θα τα λάβει</a:t>
            </a:r>
            <a:r>
              <a:rPr lang="el-GR" sz="1600" dirty="0" smtClean="0"/>
              <a:t>.</a:t>
            </a:r>
          </a:p>
          <a:p>
            <a:r>
              <a:rPr lang="el-GR" sz="1600" dirty="0" smtClean="0"/>
              <a:t>Επίσης και πληροφορίες  που ελέγχουν την </a:t>
            </a:r>
            <a:r>
              <a:rPr lang="el-GR" sz="1600" b="1" dirty="0" smtClean="0"/>
              <a:t>ροή</a:t>
            </a:r>
            <a:r>
              <a:rPr lang="el-GR" sz="1600" dirty="0" smtClean="0"/>
              <a:t> και την </a:t>
            </a:r>
            <a:r>
              <a:rPr lang="el-GR" sz="1600" b="1" dirty="0" smtClean="0"/>
              <a:t>αξιοπιστία</a:t>
            </a:r>
            <a:r>
              <a:rPr lang="el-GR" sz="1600" dirty="0" smtClean="0"/>
              <a:t>.</a:t>
            </a:r>
            <a:endParaRPr lang="el-GR" sz="16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1403648" y="3501008"/>
            <a:ext cx="14401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395536" y="443711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Τ</a:t>
            </a:r>
            <a:r>
              <a:rPr lang="el-GR" sz="1600" dirty="0" smtClean="0"/>
              <a:t>α δεδομένα με την επικεφαλίδα σχηματίζουν  ένα </a:t>
            </a:r>
            <a:r>
              <a:rPr lang="el-GR" sz="1600" b="1" dirty="0" smtClean="0"/>
              <a:t>τμήμα (</a:t>
            </a:r>
            <a:r>
              <a:rPr lang="en-US" sz="1600" b="1" dirty="0" smtClean="0"/>
              <a:t>segment)</a:t>
            </a:r>
            <a:r>
              <a:rPr lang="el-GR" sz="1600" b="1" dirty="0" smtClean="0"/>
              <a:t> </a:t>
            </a:r>
            <a:endParaRPr lang="el-GR" sz="1600" b="1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15" name="1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γίνονται όλα αυτά σε τόσο λίγο χρόνο</a:t>
            </a:r>
            <a:r>
              <a:rPr lang="el-GR" sz="3200" dirty="0" smtClean="0"/>
              <a:t>;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Η μεταφορά του </a:t>
            </a:r>
            <a:r>
              <a:rPr lang="en-US" sz="2400" dirty="0" smtClean="0"/>
              <a:t>Bit </a:t>
            </a:r>
            <a:r>
              <a:rPr lang="el-GR" sz="2400" dirty="0" smtClean="0"/>
              <a:t>σε έναν αγωγό είναι η αλλαγή της τάσης στην μια άκρη του αγωγού και η αναγνώριση της μεταβολής στο άλλο άκρο. Άρα ο χρόνος μετάδοσης είναι ίσος με το χρόνο μετάδοσης του ηλεκτρικού πεδίου</a:t>
            </a:r>
            <a:r>
              <a:rPr lang="en-US" sz="2400" dirty="0" smtClean="0"/>
              <a:t> </a:t>
            </a:r>
            <a:r>
              <a:rPr lang="el-GR" sz="2400" dirty="0" smtClean="0"/>
              <a:t>που </a:t>
            </a:r>
            <a:r>
              <a:rPr lang="el-GR" sz="2400" smtClean="0"/>
              <a:t>είναι ίσος </a:t>
            </a:r>
            <a:r>
              <a:rPr lang="el-GR" sz="2400" dirty="0" smtClean="0"/>
              <a:t>με την ταχύτητα του φωτός. </a:t>
            </a:r>
          </a:p>
          <a:p>
            <a:pPr>
              <a:spcAft>
                <a:spcPts val="1200"/>
              </a:spcAft>
            </a:pPr>
            <a:r>
              <a:rPr lang="el-GR" sz="2400" b="1" dirty="0" smtClean="0"/>
              <a:t>Η μεταφορά των </a:t>
            </a:r>
            <a:r>
              <a:rPr lang="en-US" sz="2400" b="1" dirty="0" smtClean="0"/>
              <a:t>bit </a:t>
            </a:r>
            <a:r>
              <a:rPr lang="el-GR" sz="2400" b="1" dirty="0" smtClean="0"/>
              <a:t>μέσα από έναν αγωγό γίνεται με την ταχύτητα του φωτός.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Το πρόβλημα είναι το πόσα </a:t>
            </a:r>
            <a:r>
              <a:rPr lang="en-US" sz="2400" dirty="0" smtClean="0"/>
              <a:t>bit </a:t>
            </a:r>
            <a:r>
              <a:rPr lang="el-GR" sz="2400" dirty="0" smtClean="0"/>
              <a:t>μπορούμε να μεταφέρουμε στο δευτερόλεπτο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Κακώς ονομάζουμε «ταχύτητα» τον ρυθμό μετάδοσης των </a:t>
            </a:r>
            <a:r>
              <a:rPr lang="en-US" sz="2400" dirty="0" smtClean="0"/>
              <a:t>Bit </a:t>
            </a:r>
            <a:r>
              <a:rPr lang="el-GR" sz="2400" dirty="0" smtClean="0"/>
              <a:t>σε μια γραμμή.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φτιάχνονται οι πίνακες δρομολόγησης;</a:t>
            </a: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l-GR" sz="2400" dirty="0" smtClean="0"/>
              <a:t>Οι πίνακες δρομολόγησης δημιουργούνται από λογισμικό που τρέχει σε όλους τους </a:t>
            </a:r>
            <a:r>
              <a:rPr lang="en-US" sz="2400" dirty="0" smtClean="0"/>
              <a:t>routers </a:t>
            </a:r>
            <a:r>
              <a:rPr lang="el-GR" sz="2400" dirty="0" smtClean="0"/>
              <a:t>και τα </a:t>
            </a:r>
            <a:r>
              <a:rPr lang="en-US" sz="2400" dirty="0" smtClean="0"/>
              <a:t>pc </a:t>
            </a:r>
            <a:r>
              <a:rPr lang="el-GR" sz="2400" dirty="0" smtClean="0"/>
              <a:t>και ακολουθεί ειδικά πρωτόκολλα που λέγονται </a:t>
            </a:r>
            <a:r>
              <a:rPr lang="el-GR" sz="2400" b="1" dirty="0" smtClean="0"/>
              <a:t>πρωτόκολλα Δρομολόγησης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Οι </a:t>
            </a:r>
            <a:r>
              <a:rPr lang="el-GR" sz="2400" b="1" dirty="0" smtClean="0"/>
              <a:t>αλγόριθμοι</a:t>
            </a:r>
            <a:r>
              <a:rPr lang="el-GR" sz="2400" dirty="0" smtClean="0"/>
              <a:t> που «τρέχουν» σε αυτά τα λογισμικά χρησιμοποιούν δεδομένα όπως ό </a:t>
            </a:r>
            <a:r>
              <a:rPr lang="el-GR" sz="2400" u="sng" dirty="0" smtClean="0"/>
              <a:t>αριθμός των κόμβων </a:t>
            </a:r>
            <a:r>
              <a:rPr lang="el-GR" sz="2400" dirty="0" smtClean="0"/>
              <a:t>που παρεμβάλλονται σε μια διαδρομή, η </a:t>
            </a:r>
            <a:r>
              <a:rPr lang="el-GR" sz="2400" u="sng" dirty="0" smtClean="0"/>
              <a:t>ταχύτητα </a:t>
            </a:r>
            <a:r>
              <a:rPr lang="el-GR" sz="2400" dirty="0" smtClean="0"/>
              <a:t>των γραμμών, οι </a:t>
            </a:r>
            <a:r>
              <a:rPr lang="el-GR" sz="2400" u="sng" dirty="0" smtClean="0"/>
              <a:t>κίνηση</a:t>
            </a:r>
            <a:r>
              <a:rPr lang="el-GR" sz="2400" dirty="0" smtClean="0"/>
              <a:t> σε μια γραμμή κ.α.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Οι </a:t>
            </a:r>
            <a:r>
              <a:rPr lang="en-US" sz="2400" dirty="0" smtClean="0"/>
              <a:t>router </a:t>
            </a:r>
            <a:r>
              <a:rPr lang="el-GR" sz="2400" dirty="0" smtClean="0"/>
              <a:t>ανταλλάσουν πληροφορίες μεταξύ τους όπως την κίνηση ή την ύπαρξη βλαβών</a:t>
            </a:r>
          </a:p>
          <a:p>
            <a:pPr>
              <a:spcAft>
                <a:spcPts val="600"/>
              </a:spcAft>
            </a:pPr>
            <a:r>
              <a:rPr lang="el-GR" sz="2400" b="1" dirty="0" smtClean="0"/>
              <a:t>Σκοπός είναι να καθοδηγούν οι πίνακες δρομολόγησης τα πακέτα ώστε να πηγαίνουν από τις βέλτιστες διαδρομές</a:t>
            </a:r>
            <a:endParaRPr lang="el-GR" sz="2400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γίνεται η μετάφραση των ονομάτων σε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IP;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67544" y="2852936"/>
            <a:ext cx="835292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5400" dirty="0" smtClean="0">
                <a:latin typeface="+mj-lt"/>
                <a:ea typeface="+mj-ea"/>
                <a:cs typeface="+mj-cs"/>
              </a:rPr>
              <a:t>Σύστημα </a:t>
            </a:r>
            <a:r>
              <a:rPr lang="en-US" sz="5400" dirty="0" smtClean="0">
                <a:latin typeface="+mj-lt"/>
                <a:ea typeface="+mj-ea"/>
                <a:cs typeface="+mj-cs"/>
              </a:rPr>
              <a:t>DNS </a:t>
            </a:r>
            <a:r>
              <a:rPr lang="el-GR" sz="5400" dirty="0" smtClean="0">
                <a:latin typeface="+mj-lt"/>
                <a:ea typeface="+mj-ea"/>
                <a:cs typeface="+mj-cs"/>
              </a:rPr>
              <a:t>και </a:t>
            </a:r>
            <a:endParaRPr lang="en-US" sz="5400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en-US" sz="5400" dirty="0" smtClean="0">
                <a:latin typeface="+mj-lt"/>
                <a:ea typeface="+mj-ea"/>
                <a:cs typeface="+mj-cs"/>
              </a:rPr>
              <a:t>DNS servers</a:t>
            </a:r>
            <a:endParaRPr lang="el-GR" sz="5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Ιεραρχία του </a:t>
            </a:r>
            <a:r>
              <a:rPr lang="en-US" b="1" dirty="0" smtClean="0"/>
              <a:t>DNS</a:t>
            </a:r>
            <a:endParaRPr lang="el-GR" b="1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07504" y="1484784"/>
          <a:ext cx="8929719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08"/>
                <a:gridCol w="2736551"/>
                <a:gridCol w="2232430"/>
                <a:gridCol w="223243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Επίπεδο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Περιοχές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παραδείγματα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Η διαχείριση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μηδενικό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Root -</a:t>
                      </a:r>
                      <a:r>
                        <a:rPr lang="el-GR" dirty="0" err="1" smtClean="0"/>
                        <a:t>Ριζα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aseline="0" dirty="0" smtClean="0"/>
                        <a:t>..ανήκει στη </a:t>
                      </a:r>
                      <a:r>
                        <a:rPr lang="el-GR" baseline="0" dirty="0" smtClean="0"/>
                        <a:t>ΙΑΝΑ/</a:t>
                      </a:r>
                      <a:r>
                        <a:rPr lang="en-US" baseline="0" dirty="0" smtClean="0"/>
                        <a:t>ICANN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dirty="0" smtClean="0"/>
                        <a:t> επιπέδου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r>
                        <a:rPr lang="en-US" baseline="0" dirty="0" smtClean="0"/>
                        <a:t> Level Domain TLD  - </a:t>
                      </a:r>
                      <a:r>
                        <a:rPr lang="el-GR" baseline="0" dirty="0" smtClean="0"/>
                        <a:t>περιοχή ανωτάτου επιπέδου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.</a:t>
                      </a:r>
                      <a:r>
                        <a:rPr lang="en-US" baseline="0" dirty="0" err="1" smtClean="0"/>
                        <a:t>gr</a:t>
                      </a:r>
                      <a:r>
                        <a:rPr lang="en-US" baseline="0" dirty="0" smtClean="0"/>
                        <a:t> 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..εκχωρήθηκε από ΙΑΝΑ σε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u="sng" baseline="0" dirty="0" smtClean="0"/>
                        <a:t>υπεύθυνους</a:t>
                      </a:r>
                      <a:r>
                        <a:rPr lang="el-GR" baseline="0" dirty="0" smtClean="0"/>
                        <a:t> οργανισμούς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r>
                        <a:rPr lang="el-GR" baseline="30000" dirty="0" smtClean="0"/>
                        <a:t>ου</a:t>
                      </a:r>
                      <a:r>
                        <a:rPr lang="el-GR" dirty="0" smtClean="0"/>
                        <a:t> επιπέδου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sch.gr</a:t>
                      </a:r>
                      <a:r>
                        <a:rPr lang="en-US" dirty="0" smtClean="0"/>
                        <a:t>   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..ανήκει σε Εταιρίες</a:t>
                      </a:r>
                      <a:r>
                        <a:rPr lang="el-GR" baseline="0" dirty="0" smtClean="0"/>
                        <a:t> και οργανισμούς που κατέχει το δίκτυο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Υποεπίπεδα</a:t>
                      </a:r>
                      <a:r>
                        <a:rPr lang="en-US" dirty="0" smtClean="0"/>
                        <a:t> 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subdomain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att.sch.gr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.συνήθως</a:t>
                      </a:r>
                      <a:r>
                        <a:rPr lang="el-GR" baseline="0" dirty="0" smtClean="0"/>
                        <a:t> ανήκει στις</a:t>
                      </a:r>
                      <a:r>
                        <a:rPr lang="el-GR" dirty="0" smtClean="0"/>
                        <a:t> ίδιες</a:t>
                      </a:r>
                      <a:r>
                        <a:rPr lang="el-GR" baseline="0" dirty="0" smtClean="0"/>
                        <a:t> εταιρίες που διαχειρίζονται τα </a:t>
                      </a:r>
                      <a:r>
                        <a:rPr lang="en-US" baseline="0" dirty="0" smtClean="0"/>
                        <a:t>domain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Ονομα</a:t>
                      </a:r>
                      <a:r>
                        <a:rPr lang="el-GR" baseline="0" dirty="0" smtClean="0"/>
                        <a:t> ΗΥ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1epal-ymitt.att.sch.gr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Στην ομάδα που λειτουργεί</a:t>
                      </a:r>
                      <a:r>
                        <a:rPr lang="el-GR" baseline="0" dirty="0" smtClean="0"/>
                        <a:t> την υπηρεσία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38"/>
            <a:ext cx="91725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714884"/>
            <a:ext cx="1456829" cy="112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85728"/>
            <a:ext cx="80772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1785918" y="714356"/>
            <a:ext cx="219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</a:t>
            </a:r>
            <a:r>
              <a:rPr lang="en-US" dirty="0" smtClean="0"/>
              <a:t>epal-ymitt.att.sch.gr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01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1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156 0.315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01"/>
                            </p:stCondLst>
                            <p:childTnLst>
                              <p:par>
                                <p:cTn id="1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25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00636"/>
            <a:ext cx="1456829" cy="112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00034" y="4857760"/>
            <a:ext cx="23056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?1epal-ymitt.att.sch.gr</a:t>
            </a:r>
            <a:endParaRPr lang="el-GR" dirty="0"/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857224" y="1571612"/>
            <a:ext cx="2000264" cy="1357322"/>
          </a:xfrm>
          <a:prstGeom prst="cloudCallout">
            <a:avLst>
              <a:gd name="adj1" fmla="val 35963"/>
              <a:gd name="adj2" fmla="val 553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Δεν ξέρω , ας ρωτήσω τον </a:t>
            </a:r>
            <a:r>
              <a:rPr lang="en-US" dirty="0" smtClean="0"/>
              <a:t>root </a:t>
            </a:r>
            <a:r>
              <a:rPr lang="en-US" dirty="0" err="1" smtClean="0"/>
              <a:t>dns</a:t>
            </a:r>
            <a:r>
              <a:rPr lang="en-US" dirty="0" smtClean="0"/>
              <a:t> server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1618 -0.266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25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500166" y="3071810"/>
            <a:ext cx="23056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?1epal-ymitt.att.sch.gr</a:t>
            </a:r>
            <a:endParaRPr lang="el-GR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714348" y="0"/>
          <a:ext cx="1536700" cy="1333500"/>
        </p:xfrm>
        <a:graphic>
          <a:graphicData uri="http://schemas.openxmlformats.org/drawingml/2006/table">
            <a:tbl>
              <a:tblPr/>
              <a:tblGrid>
                <a:gridCol w="609600"/>
                <a:gridCol w="92710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TLD DNS server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.com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84.44.56.3.2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.org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90.43.2.5.3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.gr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139.91.247.1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- Δεξιό βέλος"/>
          <p:cNvSpPr/>
          <p:nvPr/>
        </p:nvSpPr>
        <p:spPr>
          <a:xfrm>
            <a:off x="285720" y="428604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1214414" y="714356"/>
            <a:ext cx="107157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1546 -0.3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4.72222E-6 0.05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25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500166" y="3071810"/>
            <a:ext cx="23056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?1epal-ymitt.att.sch.gr</a:t>
            </a:r>
            <a:endParaRPr lang="el-GR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6786578" y="500042"/>
          <a:ext cx="2000264" cy="1333500"/>
        </p:xfrm>
        <a:graphic>
          <a:graphicData uri="http://schemas.openxmlformats.org/drawingml/2006/table">
            <a:tbl>
              <a:tblPr/>
              <a:tblGrid>
                <a:gridCol w="793493"/>
                <a:gridCol w="1206771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Domain NS servers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.4.5.3.2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gov.gr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.2.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.3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hol.gr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83.14.12.16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sch.gr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194.63.200.1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- Δεξιό βέλος"/>
          <p:cNvSpPr/>
          <p:nvPr/>
        </p:nvSpPr>
        <p:spPr>
          <a:xfrm>
            <a:off x="6429388" y="928670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572396" y="1428736"/>
            <a:ext cx="107157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Επεξήγηση με σύννεφο"/>
          <p:cNvSpPr/>
          <p:nvPr/>
        </p:nvSpPr>
        <p:spPr>
          <a:xfrm>
            <a:off x="3643306" y="0"/>
            <a:ext cx="1928826" cy="714356"/>
          </a:xfrm>
          <a:prstGeom prst="cloudCallout">
            <a:avLst>
              <a:gd name="adj1" fmla="val -56855"/>
              <a:gd name="adj2" fmla="val 605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 smtClean="0"/>
              <a:t>Ρώτα στον </a:t>
            </a:r>
            <a:r>
              <a:rPr lang="en-US" sz="1200" dirty="0" smtClean="0">
                <a:solidFill>
                  <a:srgbClr val="000000"/>
                </a:solidFill>
              </a:rPr>
              <a:t>139.91.247.1</a:t>
            </a: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17708 0.342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32796 -0.226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0208 0.08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10" grpId="0" animBg="1"/>
      <p:bldP spid="10" grpId="1" animBg="1"/>
      <p:bldP spid="10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25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500166" y="3071810"/>
            <a:ext cx="23056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?1epal-ymitt.att.sch.gr</a:t>
            </a:r>
            <a:endParaRPr lang="el-GR" dirty="0"/>
          </a:p>
        </p:txBody>
      </p:sp>
      <p:sp>
        <p:nvSpPr>
          <p:cNvPr id="7" name="6 - Δεξιό βέλος"/>
          <p:cNvSpPr/>
          <p:nvPr/>
        </p:nvSpPr>
        <p:spPr>
          <a:xfrm>
            <a:off x="5786446" y="4357694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715272" y="5072074"/>
            <a:ext cx="107157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2" name="11 - Πίνακας"/>
          <p:cNvGraphicFramePr>
            <a:graphicFrameLocks noGrp="1"/>
          </p:cNvGraphicFramePr>
          <p:nvPr/>
        </p:nvGraphicFramePr>
        <p:xfrm>
          <a:off x="6215074" y="4000504"/>
          <a:ext cx="2643174" cy="2049526"/>
        </p:xfrm>
        <a:graphic>
          <a:graphicData uri="http://schemas.openxmlformats.org/drawingml/2006/table">
            <a:tbl>
              <a:tblPr/>
              <a:tblGrid>
                <a:gridCol w="1500198"/>
                <a:gridCol w="1142976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mail.sch.gr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194.63.239.10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www.sch.gr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194.63.235.170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1epal-kaisar.att.sch.gr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194.63.239.4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1epal-ymitt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.att.sch.gr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194.63.239.5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1epal-dafnis.att.sch.gr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194.63.239.6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.1epal-ilioup.att.sch.gr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194.63.235.1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37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- Επεξήγηση με σύννεφο"/>
          <p:cNvSpPr/>
          <p:nvPr/>
        </p:nvSpPr>
        <p:spPr>
          <a:xfrm>
            <a:off x="6072198" y="642918"/>
            <a:ext cx="1928826" cy="714356"/>
          </a:xfrm>
          <a:prstGeom prst="cloudCallout">
            <a:avLst>
              <a:gd name="adj1" fmla="val -68348"/>
              <a:gd name="adj2" fmla="val 605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 smtClean="0"/>
              <a:t>Ρώτα στον </a:t>
            </a:r>
            <a:r>
              <a:rPr lang="en-US" sz="1200" dirty="0" smtClean="0"/>
              <a:t>194.63.200.1</a:t>
            </a:r>
            <a:endParaRPr lang="el-GR" sz="1200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45052 0.249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38316 0.004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112E-17 L -0.00173 0.103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10" grpId="0" animBg="1"/>
      <p:bldP spid="10" grpId="1" animBg="1"/>
      <p:bldP spid="10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25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428728" y="3000372"/>
            <a:ext cx="14109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194.63.239.5</a:t>
            </a:r>
            <a:endParaRPr lang="el-GR" dirty="0"/>
          </a:p>
        </p:txBody>
      </p:sp>
      <p:sp>
        <p:nvSpPr>
          <p:cNvPr id="10" name="9 - Επεξήγηση με σύννεφο"/>
          <p:cNvSpPr/>
          <p:nvPr/>
        </p:nvSpPr>
        <p:spPr>
          <a:xfrm>
            <a:off x="5572132" y="2357430"/>
            <a:ext cx="3286148" cy="714356"/>
          </a:xfrm>
          <a:prstGeom prst="cloudCallout">
            <a:avLst>
              <a:gd name="adj1" fmla="val -43621"/>
              <a:gd name="adj2" fmla="val 37288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 </a:t>
            </a:r>
            <a:r>
              <a:rPr lang="en-US" sz="1200" dirty="0" err="1" smtClean="0"/>
              <a:t>ip</a:t>
            </a:r>
            <a:r>
              <a:rPr lang="en-US" sz="1200" dirty="0" smtClean="0"/>
              <a:t> </a:t>
            </a:r>
            <a:r>
              <a:rPr lang="el-GR" sz="1200" dirty="0" smtClean="0"/>
              <a:t>του </a:t>
            </a:r>
            <a:r>
              <a:rPr lang="en-US" sz="1200" dirty="0" smtClean="0"/>
              <a:t>1epal-ymitt.att.sch.gr </a:t>
            </a:r>
            <a:r>
              <a:rPr lang="el-GR" sz="1200" dirty="0" smtClean="0"/>
              <a:t>είναι </a:t>
            </a:r>
            <a:r>
              <a:rPr lang="en-US" sz="1200" dirty="0" smtClean="0"/>
              <a:t>194.63.2</a:t>
            </a:r>
            <a:r>
              <a:rPr lang="el-GR" sz="1200" dirty="0" smtClean="0"/>
              <a:t>39</a:t>
            </a:r>
            <a:r>
              <a:rPr lang="en-US" sz="1200" dirty="0" smtClean="0"/>
              <a:t>.</a:t>
            </a:r>
            <a:r>
              <a:rPr lang="el-GR" sz="1200" dirty="0" smtClean="0"/>
              <a:t>5</a:t>
            </a:r>
            <a:endParaRPr lang="el-GR" sz="1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1 0.03564 L -0.50451 0.055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7 -0.01273 L -0.10712 0.190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C00000"/>
                </a:solidFill>
              </a:rPr>
              <a:t>Που ξέρει σε ποια διεργασία του αποδέκτη θα τα παραδώσει ?</a:t>
            </a:r>
            <a:endParaRPr lang="el-GR" sz="3200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Autofit/>
          </a:bodyPr>
          <a:lstStyle/>
          <a:p>
            <a:r>
              <a:rPr lang="el-GR" sz="2400" dirty="0" smtClean="0"/>
              <a:t>Επειδή ζητάει ιστοσελίδα από το πρωτόκολλο </a:t>
            </a:r>
            <a:r>
              <a:rPr lang="en-US" sz="2400" dirty="0" smtClean="0"/>
              <a:t>https </a:t>
            </a:r>
            <a:r>
              <a:rPr lang="el-GR" sz="2400" dirty="0" smtClean="0"/>
              <a:t>ξέρει το ίδιο το </a:t>
            </a:r>
            <a:r>
              <a:rPr lang="en-US" sz="2400" dirty="0" smtClean="0"/>
              <a:t>chrome </a:t>
            </a:r>
            <a:r>
              <a:rPr lang="el-GR" sz="2400" dirty="0" smtClean="0"/>
              <a:t>ότι η διεργασία αποδέκτης είναι ένας </a:t>
            </a:r>
            <a:r>
              <a:rPr lang="en-US" sz="2400" dirty="0" smtClean="0"/>
              <a:t>web server</a:t>
            </a:r>
            <a:r>
              <a:rPr lang="el-GR" sz="2400" dirty="0" smtClean="0"/>
              <a:t>. Οι </a:t>
            </a:r>
            <a:r>
              <a:rPr lang="en-US" sz="2400" b="1" dirty="0" smtClean="0"/>
              <a:t>web servers </a:t>
            </a:r>
            <a:r>
              <a:rPr lang="el-GR" sz="2400" dirty="0" smtClean="0"/>
              <a:t>στο </a:t>
            </a:r>
            <a:r>
              <a:rPr lang="en-US" sz="2400" b="1" dirty="0" smtClean="0"/>
              <a:t>https</a:t>
            </a:r>
            <a:r>
              <a:rPr lang="el-GR" sz="2400" b="1" dirty="0" smtClean="0"/>
              <a:t> </a:t>
            </a:r>
            <a:r>
              <a:rPr lang="el-GR" sz="2400" dirty="0" smtClean="0"/>
              <a:t>αντιστοιχούν σε έναν αριθμό που λέγεται «</a:t>
            </a:r>
            <a:r>
              <a:rPr lang="el-GR" sz="2400" b="1" dirty="0" smtClean="0"/>
              <a:t>πόρτα προορισμού</a:t>
            </a:r>
            <a:r>
              <a:rPr lang="el-GR" sz="2400" dirty="0" smtClean="0"/>
              <a:t>» και συγκεκριμένα στον αριθμό </a:t>
            </a:r>
            <a:r>
              <a:rPr lang="el-GR" sz="2400" b="1" dirty="0" smtClean="0"/>
              <a:t>443</a:t>
            </a:r>
            <a:r>
              <a:rPr lang="el-GR" sz="2400" dirty="0" smtClean="0"/>
              <a:t>.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Επίσης η διεργασία (καρτέλα του </a:t>
            </a:r>
            <a:r>
              <a:rPr lang="en-US" sz="2400" dirty="0" smtClean="0"/>
              <a:t>chrome) </a:t>
            </a:r>
            <a:r>
              <a:rPr lang="el-GR" sz="2400" dirty="0" smtClean="0"/>
              <a:t>μέσω της οποίας ζητήσαμε την σελίδα αντιστοιχεί σε έναν άλλο αριθμό πχ 57181 (</a:t>
            </a:r>
            <a:r>
              <a:rPr lang="el-GR" sz="2400" b="1" dirty="0" smtClean="0"/>
              <a:t>πόρτα αποστολέα</a:t>
            </a:r>
            <a:r>
              <a:rPr lang="el-GR" sz="2400" dirty="0" smtClean="0"/>
              <a:t>).  Η αντιστοίχιση έγινε αυτόματα με τ</a:t>
            </a:r>
            <a:r>
              <a:rPr lang="en-US" sz="2400" dirty="0" smtClean="0"/>
              <a:t>o</a:t>
            </a:r>
            <a:r>
              <a:rPr lang="el-GR" sz="2400" dirty="0" smtClean="0"/>
              <a:t> που ανοίξαμε την καρτέλα στο </a:t>
            </a:r>
            <a:r>
              <a:rPr lang="en-US" sz="2400" dirty="0" smtClean="0"/>
              <a:t>chrome.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Οι δύο πόρτες γράφονται σε κάθε τμήμα και έτσι ξέρει από ποια διεργασία έφυγε και που πάει</a:t>
            </a:r>
          </a:p>
          <a:p>
            <a:pPr>
              <a:buNone/>
            </a:pP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25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00296" y="1714488"/>
            <a:ext cx="80867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99 0.16185 L 0.19774 -0.268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3140968"/>
            <a:ext cx="8229600" cy="792088"/>
          </a:xfrm>
        </p:spPr>
        <p:txBody>
          <a:bodyPr>
            <a:noAutofit/>
          </a:bodyPr>
          <a:lstStyle/>
          <a:p>
            <a:r>
              <a:rPr lang="en-US" sz="6600" dirty="0" smtClean="0"/>
              <a:t>DHCP servers</a:t>
            </a:r>
            <a:endParaRPr lang="el-GR" sz="6600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683568" y="620688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Πως λαμβάνουν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IP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και άλλες ρυθμίσεις οι υπολογιστές;</a:t>
            </a: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Τι ρυθμίσεις παρέχει το </a:t>
            </a:r>
            <a:r>
              <a:rPr lang="en-US" b="1" dirty="0" smtClean="0"/>
              <a:t>DHCP?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87624" y="1916833"/>
            <a:ext cx="5832648" cy="3528392"/>
          </a:xfrm>
        </p:spPr>
        <p:txBody>
          <a:bodyPr/>
          <a:lstStyle/>
          <a:p>
            <a:r>
              <a:rPr lang="el-GR" dirty="0" smtClean="0"/>
              <a:t>Διεύθυνση </a:t>
            </a:r>
            <a:r>
              <a:rPr lang="en-US" dirty="0" smtClean="0"/>
              <a:t>IP</a:t>
            </a:r>
            <a:endParaRPr lang="el-GR" dirty="0" smtClean="0"/>
          </a:p>
          <a:p>
            <a:r>
              <a:rPr lang="el-GR" dirty="0" smtClean="0"/>
              <a:t>Μάσκα δικτύου</a:t>
            </a:r>
          </a:p>
          <a:p>
            <a:r>
              <a:rPr lang="el-GR" dirty="0" smtClean="0"/>
              <a:t>Προεπιλεγμένη πύλη</a:t>
            </a:r>
          </a:p>
          <a:p>
            <a:r>
              <a:rPr lang="en-US" dirty="0" smtClean="0"/>
              <a:t>Default DNS server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5962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098" y="2285992"/>
            <a:ext cx="2428902" cy="130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0" y="2571744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Router&amp;DHCP</a:t>
            </a:r>
            <a:r>
              <a:rPr lang="en-US" dirty="0" smtClean="0"/>
              <a:t> server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6229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7715272" y="2357430"/>
            <a:ext cx="1285884" cy="2857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DHCP</a:t>
            </a:r>
            <a:r>
              <a:rPr lang="en-US" dirty="0" smtClean="0">
                <a:solidFill>
                  <a:schemeClr val="tx1"/>
                </a:solidFill>
              </a:rPr>
              <a:t>DISCOVER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358082" y="2928934"/>
            <a:ext cx="285752" cy="2857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7572396" y="3214686"/>
            <a:ext cx="1357322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Επεξήγηση με παραλληλόγραμμο"/>
          <p:cNvSpPr/>
          <p:nvPr/>
        </p:nvSpPr>
        <p:spPr>
          <a:xfrm>
            <a:off x="7715272" y="1571612"/>
            <a:ext cx="1285884" cy="428628"/>
          </a:xfrm>
          <a:prstGeom prst="wedgeRectCallout">
            <a:avLst>
              <a:gd name="adj1" fmla="val -28710"/>
              <a:gd name="adj2" fmla="val 124858"/>
            </a:avLst>
          </a:prstGeom>
          <a:solidFill>
            <a:srgbClr val="FFC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UDP packet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Port:67</a:t>
            </a:r>
            <a:endParaRPr lang="el-GR" dirty="0">
              <a:solidFill>
                <a:sysClr val="windowText" lastClr="000000"/>
              </a:solidFill>
            </a:endParaRPr>
          </a:p>
        </p:txBody>
      </p:sp>
      <p:sp>
        <p:nvSpPr>
          <p:cNvPr id="10" name="9 - Επεξήγηση με παραλληλόγραμμο"/>
          <p:cNvSpPr/>
          <p:nvPr/>
        </p:nvSpPr>
        <p:spPr>
          <a:xfrm>
            <a:off x="6572264" y="214290"/>
            <a:ext cx="2357454" cy="923330"/>
          </a:xfrm>
          <a:prstGeom prst="wedgeRectCallout">
            <a:avLst>
              <a:gd name="adj1" fmla="val -11532"/>
              <a:gd name="adj2" fmla="val 233344"/>
            </a:avLst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 datagram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Προς:255.255.255.255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Από:0.0.0.0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929454" y="3571876"/>
            <a:ext cx="357190" cy="2857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Επεξήγηση με παραλληλόγραμμο"/>
          <p:cNvSpPr/>
          <p:nvPr/>
        </p:nvSpPr>
        <p:spPr>
          <a:xfrm>
            <a:off x="6715140" y="4429132"/>
            <a:ext cx="2428860" cy="785818"/>
          </a:xfrm>
          <a:prstGeom prst="wedgeRectCallout">
            <a:avLst>
              <a:gd name="adj1" fmla="val -33148"/>
              <a:gd name="adj2" fmla="val -1183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Frame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Προς:</a:t>
            </a:r>
            <a:r>
              <a:rPr lang="en-US" dirty="0" smtClean="0">
                <a:solidFill>
                  <a:schemeClr val="tx1"/>
                </a:solidFill>
              </a:rPr>
              <a:t>FF-FF-FF-FF-FF-FF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Από:</a:t>
            </a:r>
            <a:r>
              <a:rPr lang="en-US" dirty="0" smtClean="0">
                <a:solidFill>
                  <a:schemeClr val="tx1"/>
                </a:solidFill>
              </a:rPr>
              <a:t>fc-aa-14-81-01-20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7286644" y="3857628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Ορθογώνιο"/>
          <p:cNvSpPr/>
          <p:nvPr/>
        </p:nvSpPr>
        <p:spPr>
          <a:xfrm flipH="1">
            <a:off x="8929717" y="3571876"/>
            <a:ext cx="259999" cy="2857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0" y="2643182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Router&amp;DHCP</a:t>
            </a:r>
            <a:r>
              <a:rPr lang="en-US" dirty="0" smtClean="0"/>
              <a:t> server</a:t>
            </a:r>
            <a:endParaRPr lang="el-GR" dirty="0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6229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2 - Ομάδα"/>
          <p:cNvGrpSpPr/>
          <p:nvPr/>
        </p:nvGrpSpPr>
        <p:grpSpPr>
          <a:xfrm>
            <a:off x="6858016" y="3643314"/>
            <a:ext cx="1974542" cy="215902"/>
            <a:chOff x="6883738" y="3500438"/>
            <a:chExt cx="2260262" cy="287340"/>
          </a:xfrm>
        </p:grpSpPr>
        <p:sp>
          <p:nvSpPr>
            <p:cNvPr id="3" name="2 - Ορθογώνιο"/>
            <p:cNvSpPr/>
            <p:nvPr/>
          </p:nvSpPr>
          <p:spPr>
            <a:xfrm>
              <a:off x="7572396" y="3500438"/>
              <a:ext cx="1285884" cy="28575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DHCP</a:t>
              </a:r>
              <a:r>
                <a:rPr lang="en-US" dirty="0" smtClean="0">
                  <a:solidFill>
                    <a:schemeClr val="tx1"/>
                  </a:solidFill>
                </a:rPr>
                <a:t>DISCOVER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5" name="4 - Ορθογώνιο"/>
            <p:cNvSpPr/>
            <p:nvPr/>
          </p:nvSpPr>
          <p:spPr>
            <a:xfrm>
              <a:off x="7286644" y="3500438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" name="6 - Ευθεία γραμμή σύνδεσης"/>
            <p:cNvCxnSpPr/>
            <p:nvPr/>
          </p:nvCxnSpPr>
          <p:spPr>
            <a:xfrm>
              <a:off x="7500958" y="3786190"/>
              <a:ext cx="135732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- Ορθογώνιο"/>
            <p:cNvSpPr/>
            <p:nvPr/>
          </p:nvSpPr>
          <p:spPr>
            <a:xfrm>
              <a:off x="6883738" y="3500438"/>
              <a:ext cx="357190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4" name="13 - Ευθεία γραμμή σύνδεσης"/>
            <p:cNvCxnSpPr/>
            <p:nvPr/>
          </p:nvCxnSpPr>
          <p:spPr>
            <a:xfrm>
              <a:off x="7240928" y="3786190"/>
              <a:ext cx="164307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- Ορθογώνιο"/>
            <p:cNvSpPr/>
            <p:nvPr/>
          </p:nvSpPr>
          <p:spPr>
            <a:xfrm flipH="1">
              <a:off x="8884001" y="3500438"/>
              <a:ext cx="259999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6" name="15 - TextBox"/>
          <p:cNvSpPr txBox="1"/>
          <p:nvPr/>
        </p:nvSpPr>
        <p:spPr>
          <a:xfrm>
            <a:off x="0" y="2643182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Router&amp;DHCP</a:t>
            </a:r>
            <a:r>
              <a:rPr lang="en-US" dirty="0" smtClean="0"/>
              <a:t> server</a:t>
            </a:r>
            <a:endParaRPr lang="el-GR" dirty="0"/>
          </a:p>
        </p:txBody>
      </p:sp>
      <p:grpSp>
        <p:nvGrpSpPr>
          <p:cNvPr id="4" name="16 - Ομάδα"/>
          <p:cNvGrpSpPr/>
          <p:nvPr/>
        </p:nvGrpSpPr>
        <p:grpSpPr>
          <a:xfrm>
            <a:off x="1857356" y="3429000"/>
            <a:ext cx="1928826" cy="215902"/>
            <a:chOff x="6883738" y="3500438"/>
            <a:chExt cx="2260262" cy="287340"/>
          </a:xfrm>
        </p:grpSpPr>
        <p:sp>
          <p:nvSpPr>
            <p:cNvPr id="18" name="17 - Ορθογώνιο"/>
            <p:cNvSpPr/>
            <p:nvPr/>
          </p:nvSpPr>
          <p:spPr>
            <a:xfrm>
              <a:off x="7572396" y="3500438"/>
              <a:ext cx="1285884" cy="28575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DHCP</a:t>
              </a:r>
              <a:r>
                <a:rPr lang="en-US" dirty="0" smtClean="0">
                  <a:solidFill>
                    <a:schemeClr val="tx1"/>
                  </a:solidFill>
                </a:rPr>
                <a:t>DISCOVER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7286644" y="3500438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0" name="19 - Ευθεία γραμμή σύνδεσης"/>
            <p:cNvCxnSpPr/>
            <p:nvPr/>
          </p:nvCxnSpPr>
          <p:spPr>
            <a:xfrm>
              <a:off x="7500958" y="3786190"/>
              <a:ext cx="135732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20 - Ορθογώνιο"/>
            <p:cNvSpPr/>
            <p:nvPr/>
          </p:nvSpPr>
          <p:spPr>
            <a:xfrm>
              <a:off x="6883738" y="3500438"/>
              <a:ext cx="357190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2" name="21 - Ευθεία γραμμή σύνδεσης"/>
            <p:cNvCxnSpPr/>
            <p:nvPr/>
          </p:nvCxnSpPr>
          <p:spPr>
            <a:xfrm>
              <a:off x="7240928" y="3786190"/>
              <a:ext cx="164307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- Ορθογώνιο"/>
            <p:cNvSpPr/>
            <p:nvPr/>
          </p:nvSpPr>
          <p:spPr>
            <a:xfrm flipH="1">
              <a:off x="8884001" y="3500438"/>
              <a:ext cx="259999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" name="30 - Ομάδα"/>
          <p:cNvGrpSpPr/>
          <p:nvPr/>
        </p:nvGrpSpPr>
        <p:grpSpPr>
          <a:xfrm rot="12655022">
            <a:off x="2129732" y="3778042"/>
            <a:ext cx="1974542" cy="215902"/>
            <a:chOff x="6883738" y="3500438"/>
            <a:chExt cx="2260262" cy="287340"/>
          </a:xfrm>
        </p:grpSpPr>
        <p:sp>
          <p:nvSpPr>
            <p:cNvPr id="32" name="31 - Ορθογώνιο"/>
            <p:cNvSpPr/>
            <p:nvPr/>
          </p:nvSpPr>
          <p:spPr>
            <a:xfrm>
              <a:off x="7572396" y="3500438"/>
              <a:ext cx="1285884" cy="28575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DHCP</a:t>
              </a:r>
              <a:r>
                <a:rPr lang="en-US" dirty="0" smtClean="0">
                  <a:solidFill>
                    <a:schemeClr val="tx1"/>
                  </a:solidFill>
                </a:rPr>
                <a:t>DISCOVER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33" name="32 - Ορθογώνιο"/>
            <p:cNvSpPr/>
            <p:nvPr/>
          </p:nvSpPr>
          <p:spPr>
            <a:xfrm>
              <a:off x="7286644" y="3500438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4" name="33 - Ευθεία γραμμή σύνδεσης"/>
            <p:cNvCxnSpPr/>
            <p:nvPr/>
          </p:nvCxnSpPr>
          <p:spPr>
            <a:xfrm>
              <a:off x="7500958" y="3786190"/>
              <a:ext cx="135732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4 - Ορθογώνιο"/>
            <p:cNvSpPr/>
            <p:nvPr/>
          </p:nvSpPr>
          <p:spPr>
            <a:xfrm>
              <a:off x="6883738" y="3500438"/>
              <a:ext cx="357190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6" name="35 - Ευθεία γραμμή σύνδεσης"/>
            <p:cNvCxnSpPr/>
            <p:nvPr/>
          </p:nvCxnSpPr>
          <p:spPr>
            <a:xfrm>
              <a:off x="7240928" y="3786190"/>
              <a:ext cx="164307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- Ορθογώνιο"/>
            <p:cNvSpPr/>
            <p:nvPr/>
          </p:nvSpPr>
          <p:spPr>
            <a:xfrm flipH="1">
              <a:off x="8884001" y="3500438"/>
              <a:ext cx="259999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" name="37 - Ομάδα"/>
          <p:cNvGrpSpPr/>
          <p:nvPr/>
        </p:nvGrpSpPr>
        <p:grpSpPr>
          <a:xfrm rot="8731236">
            <a:off x="1887910" y="3397436"/>
            <a:ext cx="1974542" cy="215902"/>
            <a:chOff x="6883738" y="3500438"/>
            <a:chExt cx="2260262" cy="287340"/>
          </a:xfrm>
        </p:grpSpPr>
        <p:sp>
          <p:nvSpPr>
            <p:cNvPr id="39" name="38 - Ορθογώνιο"/>
            <p:cNvSpPr/>
            <p:nvPr/>
          </p:nvSpPr>
          <p:spPr>
            <a:xfrm>
              <a:off x="7572396" y="3500438"/>
              <a:ext cx="1285884" cy="28575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DHCP</a:t>
              </a:r>
              <a:r>
                <a:rPr lang="en-US" dirty="0" smtClean="0">
                  <a:solidFill>
                    <a:schemeClr val="tx1"/>
                  </a:solidFill>
                </a:rPr>
                <a:t>DISCOVER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40" name="39 - Ορθογώνιο"/>
            <p:cNvSpPr/>
            <p:nvPr/>
          </p:nvSpPr>
          <p:spPr>
            <a:xfrm>
              <a:off x="7286644" y="3500438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1" name="40 - Ευθεία γραμμή σύνδεσης"/>
            <p:cNvCxnSpPr/>
            <p:nvPr/>
          </p:nvCxnSpPr>
          <p:spPr>
            <a:xfrm>
              <a:off x="7500958" y="3786190"/>
              <a:ext cx="135732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- Ορθογώνιο"/>
            <p:cNvSpPr/>
            <p:nvPr/>
          </p:nvSpPr>
          <p:spPr>
            <a:xfrm>
              <a:off x="6883738" y="3500438"/>
              <a:ext cx="357190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3" name="42 - Ευθεία γραμμή σύνδεσης"/>
            <p:cNvCxnSpPr/>
            <p:nvPr/>
          </p:nvCxnSpPr>
          <p:spPr>
            <a:xfrm>
              <a:off x="7240928" y="3786190"/>
              <a:ext cx="164307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43 - Ορθογώνιο"/>
            <p:cNvSpPr/>
            <p:nvPr/>
          </p:nvSpPr>
          <p:spPr>
            <a:xfrm flipH="1">
              <a:off x="8884001" y="3500438"/>
              <a:ext cx="259999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8" name="3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45" name="4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73636E-6 L -0.53125 -0.0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-0.04556 L 0.25538 0.139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4172E-6 L 0.2151 -0.216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6229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642910" y="1071546"/>
            <a:ext cx="1285884" cy="2857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DHCP</a:t>
            </a:r>
            <a:r>
              <a:rPr lang="en-US" dirty="0" smtClean="0">
                <a:solidFill>
                  <a:schemeClr val="tx1"/>
                </a:solidFill>
              </a:rPr>
              <a:t>OFFER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928794" y="1500174"/>
            <a:ext cx="285752" cy="2857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571472" y="1785926"/>
            <a:ext cx="1357322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Επεξήγηση με παραλληλόγραμμο"/>
          <p:cNvSpPr/>
          <p:nvPr/>
        </p:nvSpPr>
        <p:spPr>
          <a:xfrm>
            <a:off x="0" y="214290"/>
            <a:ext cx="1285884" cy="428628"/>
          </a:xfrm>
          <a:prstGeom prst="wedgeRectCallout">
            <a:avLst>
              <a:gd name="adj1" fmla="val 16144"/>
              <a:gd name="adj2" fmla="val 147832"/>
            </a:avLst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UDP  packet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Port:68</a:t>
            </a:r>
            <a:endParaRPr lang="el-GR" dirty="0">
              <a:solidFill>
                <a:sysClr val="windowText" lastClr="000000"/>
              </a:solidFill>
            </a:endParaRPr>
          </a:p>
        </p:txBody>
      </p:sp>
      <p:sp>
        <p:nvSpPr>
          <p:cNvPr id="10" name="9 - Επεξήγηση με παραλληλόγραμμο"/>
          <p:cNvSpPr/>
          <p:nvPr/>
        </p:nvSpPr>
        <p:spPr>
          <a:xfrm>
            <a:off x="1643042" y="0"/>
            <a:ext cx="2357454" cy="923330"/>
          </a:xfrm>
          <a:prstGeom prst="wedgeRectCallout">
            <a:avLst>
              <a:gd name="adj1" fmla="val -30628"/>
              <a:gd name="adj2" fmla="val 106887"/>
            </a:avLst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 packet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Προς:255.255.255.255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Από:</a:t>
            </a:r>
            <a:r>
              <a:rPr lang="en-US" dirty="0" smtClean="0">
                <a:solidFill>
                  <a:schemeClr val="tx1"/>
                </a:solidFill>
              </a:rPr>
              <a:t>192.168.2.1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214546" y="2357430"/>
            <a:ext cx="357190" cy="2857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Επεξήγηση με παραλληλόγραμμο"/>
          <p:cNvSpPr/>
          <p:nvPr/>
        </p:nvSpPr>
        <p:spPr>
          <a:xfrm>
            <a:off x="3929058" y="285728"/>
            <a:ext cx="2428860" cy="785818"/>
          </a:xfrm>
          <a:prstGeom prst="wedgeRectCallout">
            <a:avLst>
              <a:gd name="adj1" fmla="val -106705"/>
              <a:gd name="adj2" fmla="val 22361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Frame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Προς:</a:t>
            </a:r>
            <a:r>
              <a:rPr lang="en-US" dirty="0" smtClean="0">
                <a:solidFill>
                  <a:schemeClr val="tx1"/>
                </a:solidFill>
              </a:rPr>
              <a:t>FF-FF-FF-FF-FF-FF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Από:</a:t>
            </a:r>
            <a:r>
              <a:rPr lang="en-US" dirty="0" smtClean="0">
                <a:solidFill>
                  <a:schemeClr val="tx1"/>
                </a:solidFill>
              </a:rPr>
              <a:t>aa-8b-97-c1-5d-60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500034" y="2643182"/>
            <a:ext cx="17145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Ορθογώνιο"/>
          <p:cNvSpPr/>
          <p:nvPr/>
        </p:nvSpPr>
        <p:spPr>
          <a:xfrm flipH="1">
            <a:off x="214282" y="2357430"/>
            <a:ext cx="259999" cy="2857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0" y="2643182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Router&amp;DHCP</a:t>
            </a:r>
            <a:r>
              <a:rPr lang="en-US" dirty="0" smtClean="0"/>
              <a:t> server</a:t>
            </a:r>
            <a:endParaRPr lang="el-GR" dirty="0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6229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0" y="2643182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Router&amp;DHCP</a:t>
            </a:r>
            <a:r>
              <a:rPr lang="en-US" dirty="0" smtClean="0"/>
              <a:t> server</a:t>
            </a:r>
            <a:endParaRPr lang="el-GR" dirty="0"/>
          </a:p>
        </p:txBody>
      </p:sp>
      <p:grpSp>
        <p:nvGrpSpPr>
          <p:cNvPr id="2" name="72 - Ομάδα"/>
          <p:cNvGrpSpPr/>
          <p:nvPr/>
        </p:nvGrpSpPr>
        <p:grpSpPr>
          <a:xfrm>
            <a:off x="0" y="2428868"/>
            <a:ext cx="1883674" cy="215507"/>
            <a:chOff x="214282" y="4357694"/>
            <a:chExt cx="1883674" cy="215507"/>
          </a:xfrm>
        </p:grpSpPr>
        <p:sp>
          <p:nvSpPr>
            <p:cNvPr id="66" name="65 - Ορθογώνιο"/>
            <p:cNvSpPr/>
            <p:nvPr/>
          </p:nvSpPr>
          <p:spPr>
            <a:xfrm>
              <a:off x="357158" y="4357694"/>
              <a:ext cx="1123335" cy="2147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DHCP</a:t>
              </a:r>
              <a:r>
                <a:rPr lang="en-US" sz="1000" dirty="0" smtClean="0">
                  <a:solidFill>
                    <a:schemeClr val="tx1"/>
                  </a:solidFill>
                </a:rPr>
                <a:t>OFFER</a:t>
              </a:r>
              <a:endParaRPr lang="el-GR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66 - Ορθογώνιο"/>
            <p:cNvSpPr/>
            <p:nvPr/>
          </p:nvSpPr>
          <p:spPr>
            <a:xfrm>
              <a:off x="1500166" y="4357694"/>
              <a:ext cx="249630" cy="21470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9" name="68 - Ορθογώνιο"/>
            <p:cNvSpPr/>
            <p:nvPr/>
          </p:nvSpPr>
          <p:spPr>
            <a:xfrm>
              <a:off x="1785918" y="4357694"/>
              <a:ext cx="312038" cy="21470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0" name="69 - Ευθεία γραμμή σύνδεσης"/>
            <p:cNvCxnSpPr/>
            <p:nvPr/>
          </p:nvCxnSpPr>
          <p:spPr>
            <a:xfrm>
              <a:off x="357158" y="4572008"/>
              <a:ext cx="1435373" cy="1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70 - Ορθογώνιο"/>
            <p:cNvSpPr/>
            <p:nvPr/>
          </p:nvSpPr>
          <p:spPr>
            <a:xfrm flipH="1">
              <a:off x="214282" y="4357694"/>
              <a:ext cx="142876" cy="2143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" name="72 - Ομάδα"/>
          <p:cNvGrpSpPr/>
          <p:nvPr/>
        </p:nvGrpSpPr>
        <p:grpSpPr>
          <a:xfrm>
            <a:off x="2071670" y="3286124"/>
            <a:ext cx="1883674" cy="215507"/>
            <a:chOff x="214282" y="4357694"/>
            <a:chExt cx="1883674" cy="215507"/>
          </a:xfrm>
        </p:grpSpPr>
        <p:sp>
          <p:nvSpPr>
            <p:cNvPr id="13" name="12 - Ορθογώνιο"/>
            <p:cNvSpPr/>
            <p:nvPr/>
          </p:nvSpPr>
          <p:spPr>
            <a:xfrm>
              <a:off x="357158" y="4357694"/>
              <a:ext cx="1123335" cy="2147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DHCP</a:t>
              </a:r>
              <a:r>
                <a:rPr lang="en-US" sz="1000" dirty="0" smtClean="0">
                  <a:solidFill>
                    <a:schemeClr val="tx1"/>
                  </a:solidFill>
                </a:rPr>
                <a:t>OFFER</a:t>
              </a:r>
              <a:endParaRPr lang="el-GR" sz="1000" dirty="0">
                <a:solidFill>
                  <a:schemeClr val="tx1"/>
                </a:solidFill>
              </a:endParaRPr>
            </a:p>
          </p:txBody>
        </p:sp>
        <p:sp>
          <p:nvSpPr>
            <p:cNvPr id="14" name="13 - Ορθογώνιο"/>
            <p:cNvSpPr/>
            <p:nvPr/>
          </p:nvSpPr>
          <p:spPr>
            <a:xfrm>
              <a:off x="1500166" y="4357694"/>
              <a:ext cx="249630" cy="21470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14 - Ορθογώνιο"/>
            <p:cNvSpPr/>
            <p:nvPr/>
          </p:nvSpPr>
          <p:spPr>
            <a:xfrm>
              <a:off x="1785918" y="4357694"/>
              <a:ext cx="312038" cy="21470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7" name="16 - Ευθεία γραμμή σύνδεσης"/>
            <p:cNvCxnSpPr/>
            <p:nvPr/>
          </p:nvCxnSpPr>
          <p:spPr>
            <a:xfrm>
              <a:off x="357158" y="4572008"/>
              <a:ext cx="1435373" cy="1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- Ορθογώνιο"/>
            <p:cNvSpPr/>
            <p:nvPr/>
          </p:nvSpPr>
          <p:spPr>
            <a:xfrm flipH="1">
              <a:off x="214282" y="4357694"/>
              <a:ext cx="142876" cy="2143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" name="72 - Ομάδα"/>
          <p:cNvGrpSpPr/>
          <p:nvPr/>
        </p:nvGrpSpPr>
        <p:grpSpPr>
          <a:xfrm rot="19476110">
            <a:off x="2224070" y="3438524"/>
            <a:ext cx="1883674" cy="215507"/>
            <a:chOff x="214282" y="4357694"/>
            <a:chExt cx="1883674" cy="215507"/>
          </a:xfrm>
        </p:grpSpPr>
        <p:sp>
          <p:nvSpPr>
            <p:cNvPr id="20" name="19 - Ορθογώνιο"/>
            <p:cNvSpPr/>
            <p:nvPr/>
          </p:nvSpPr>
          <p:spPr>
            <a:xfrm>
              <a:off x="357158" y="4357694"/>
              <a:ext cx="1123335" cy="2147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DHCP</a:t>
              </a:r>
              <a:r>
                <a:rPr lang="en-US" sz="1000" dirty="0" smtClean="0">
                  <a:solidFill>
                    <a:schemeClr val="tx1"/>
                  </a:solidFill>
                </a:rPr>
                <a:t>OFFER</a:t>
              </a:r>
              <a:endParaRPr lang="el-GR" sz="1000" dirty="0">
                <a:solidFill>
                  <a:schemeClr val="tx1"/>
                </a:solidFill>
              </a:endParaRPr>
            </a:p>
          </p:txBody>
        </p:sp>
        <p:sp>
          <p:nvSpPr>
            <p:cNvPr id="21" name="20 - Ορθογώνιο"/>
            <p:cNvSpPr/>
            <p:nvPr/>
          </p:nvSpPr>
          <p:spPr>
            <a:xfrm>
              <a:off x="1500166" y="4357694"/>
              <a:ext cx="249630" cy="21470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21 - Ορθογώνιο"/>
            <p:cNvSpPr/>
            <p:nvPr/>
          </p:nvSpPr>
          <p:spPr>
            <a:xfrm>
              <a:off x="1785918" y="4357694"/>
              <a:ext cx="312038" cy="21470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3" name="22 - Ευθεία γραμμή σύνδεσης"/>
            <p:cNvCxnSpPr/>
            <p:nvPr/>
          </p:nvCxnSpPr>
          <p:spPr>
            <a:xfrm>
              <a:off x="357158" y="4572008"/>
              <a:ext cx="1435373" cy="1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- Ορθογώνιο"/>
            <p:cNvSpPr/>
            <p:nvPr/>
          </p:nvSpPr>
          <p:spPr>
            <a:xfrm flipH="1">
              <a:off x="214282" y="4357694"/>
              <a:ext cx="142876" cy="2143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72 - Ομάδα"/>
          <p:cNvGrpSpPr/>
          <p:nvPr/>
        </p:nvGrpSpPr>
        <p:grpSpPr>
          <a:xfrm rot="1758995">
            <a:off x="2376470" y="3590924"/>
            <a:ext cx="1883674" cy="215507"/>
            <a:chOff x="214282" y="4357694"/>
            <a:chExt cx="1883674" cy="215507"/>
          </a:xfrm>
        </p:grpSpPr>
        <p:sp>
          <p:nvSpPr>
            <p:cNvPr id="26" name="25 - Ορθογώνιο"/>
            <p:cNvSpPr/>
            <p:nvPr/>
          </p:nvSpPr>
          <p:spPr>
            <a:xfrm>
              <a:off x="357158" y="4357694"/>
              <a:ext cx="1123335" cy="2147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DHCP</a:t>
              </a:r>
              <a:r>
                <a:rPr lang="en-US" sz="1000" dirty="0" smtClean="0">
                  <a:solidFill>
                    <a:schemeClr val="tx1"/>
                  </a:solidFill>
                </a:rPr>
                <a:t>OFFER</a:t>
              </a:r>
              <a:endParaRPr lang="el-GR" sz="1000" dirty="0">
                <a:solidFill>
                  <a:schemeClr val="tx1"/>
                </a:solidFill>
              </a:endParaRPr>
            </a:p>
          </p:txBody>
        </p:sp>
        <p:sp>
          <p:nvSpPr>
            <p:cNvPr id="27" name="26 - Ορθογώνιο"/>
            <p:cNvSpPr/>
            <p:nvPr/>
          </p:nvSpPr>
          <p:spPr>
            <a:xfrm>
              <a:off x="1500166" y="4357694"/>
              <a:ext cx="249630" cy="21470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27 - Ορθογώνιο"/>
            <p:cNvSpPr/>
            <p:nvPr/>
          </p:nvSpPr>
          <p:spPr>
            <a:xfrm>
              <a:off x="1785918" y="4357694"/>
              <a:ext cx="312038" cy="21470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9" name="28 - Ευθεία γραμμή σύνδεσης"/>
            <p:cNvCxnSpPr/>
            <p:nvPr/>
          </p:nvCxnSpPr>
          <p:spPr>
            <a:xfrm>
              <a:off x="357158" y="4572008"/>
              <a:ext cx="1435373" cy="1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29 - Ορθογώνιο"/>
            <p:cNvSpPr/>
            <p:nvPr/>
          </p:nvSpPr>
          <p:spPr>
            <a:xfrm flipH="1">
              <a:off x="214282" y="4357694"/>
              <a:ext cx="142876" cy="2143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32" name="3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0046 L 0.21597 0.11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578 L 0.31737 -0.000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34783E-7 L 0.25885 -0.221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1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3034E-6 L 0.27378 0.186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6229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2 - Ομάδα"/>
          <p:cNvGrpSpPr/>
          <p:nvPr/>
        </p:nvGrpSpPr>
        <p:grpSpPr>
          <a:xfrm>
            <a:off x="6858016" y="3643314"/>
            <a:ext cx="1974542" cy="215902"/>
            <a:chOff x="6883738" y="3500438"/>
            <a:chExt cx="2260262" cy="287340"/>
          </a:xfrm>
        </p:grpSpPr>
        <p:sp>
          <p:nvSpPr>
            <p:cNvPr id="3" name="2 - Ορθογώνιο"/>
            <p:cNvSpPr/>
            <p:nvPr/>
          </p:nvSpPr>
          <p:spPr>
            <a:xfrm>
              <a:off x="7572396" y="3500438"/>
              <a:ext cx="1285884" cy="28575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DHCP</a:t>
              </a:r>
              <a:r>
                <a:rPr lang="en-US" dirty="0" smtClean="0">
                  <a:solidFill>
                    <a:schemeClr val="tx1"/>
                  </a:solidFill>
                </a:rPr>
                <a:t>REQUEST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5" name="4 - Ορθογώνιο"/>
            <p:cNvSpPr/>
            <p:nvPr/>
          </p:nvSpPr>
          <p:spPr>
            <a:xfrm>
              <a:off x="7286644" y="3500438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" name="6 - Ευθεία γραμμή σύνδεσης"/>
            <p:cNvCxnSpPr/>
            <p:nvPr/>
          </p:nvCxnSpPr>
          <p:spPr>
            <a:xfrm>
              <a:off x="7500958" y="3786190"/>
              <a:ext cx="135732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- Ορθογώνιο"/>
            <p:cNvSpPr/>
            <p:nvPr/>
          </p:nvSpPr>
          <p:spPr>
            <a:xfrm>
              <a:off x="6883738" y="3500438"/>
              <a:ext cx="357190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4" name="13 - Ευθεία γραμμή σύνδεσης"/>
            <p:cNvCxnSpPr/>
            <p:nvPr/>
          </p:nvCxnSpPr>
          <p:spPr>
            <a:xfrm>
              <a:off x="7240928" y="3786190"/>
              <a:ext cx="164307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- Ορθογώνιο"/>
            <p:cNvSpPr/>
            <p:nvPr/>
          </p:nvSpPr>
          <p:spPr>
            <a:xfrm flipH="1">
              <a:off x="8884001" y="3500438"/>
              <a:ext cx="259999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6" name="15 - TextBox"/>
          <p:cNvSpPr txBox="1"/>
          <p:nvPr/>
        </p:nvSpPr>
        <p:spPr>
          <a:xfrm>
            <a:off x="0" y="2643182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Router&amp;DHCP</a:t>
            </a:r>
            <a:r>
              <a:rPr lang="en-US" dirty="0" smtClean="0"/>
              <a:t> server</a:t>
            </a:r>
            <a:endParaRPr lang="el-GR" dirty="0"/>
          </a:p>
        </p:txBody>
      </p:sp>
      <p:grpSp>
        <p:nvGrpSpPr>
          <p:cNvPr id="4" name="16 - Ομάδα"/>
          <p:cNvGrpSpPr/>
          <p:nvPr/>
        </p:nvGrpSpPr>
        <p:grpSpPr>
          <a:xfrm>
            <a:off x="1785918" y="3500438"/>
            <a:ext cx="1928826" cy="215902"/>
            <a:chOff x="6883738" y="3500438"/>
            <a:chExt cx="2260262" cy="287340"/>
          </a:xfrm>
        </p:grpSpPr>
        <p:sp>
          <p:nvSpPr>
            <p:cNvPr id="18" name="17 - Ορθογώνιο"/>
            <p:cNvSpPr/>
            <p:nvPr/>
          </p:nvSpPr>
          <p:spPr>
            <a:xfrm>
              <a:off x="7572396" y="3500438"/>
              <a:ext cx="1285884" cy="28575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DHCP</a:t>
              </a:r>
              <a:r>
                <a:rPr lang="en-US" dirty="0" smtClean="0">
                  <a:solidFill>
                    <a:schemeClr val="accent6"/>
                  </a:solidFill>
                </a:rPr>
                <a:t>REQUEST</a:t>
              </a:r>
              <a:endParaRPr lang="el-GR" dirty="0">
                <a:solidFill>
                  <a:schemeClr val="accent6"/>
                </a:solidFill>
              </a:endParaRPr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7286644" y="3500438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0" name="19 - Ευθεία γραμμή σύνδεσης"/>
            <p:cNvCxnSpPr/>
            <p:nvPr/>
          </p:nvCxnSpPr>
          <p:spPr>
            <a:xfrm>
              <a:off x="7500958" y="3786190"/>
              <a:ext cx="135732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20 - Ορθογώνιο"/>
            <p:cNvSpPr/>
            <p:nvPr/>
          </p:nvSpPr>
          <p:spPr>
            <a:xfrm>
              <a:off x="6883738" y="3500438"/>
              <a:ext cx="357190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2" name="21 - Ευθεία γραμμή σύνδεσης"/>
            <p:cNvCxnSpPr/>
            <p:nvPr/>
          </p:nvCxnSpPr>
          <p:spPr>
            <a:xfrm>
              <a:off x="7240928" y="3786190"/>
              <a:ext cx="164307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- Ορθογώνιο"/>
            <p:cNvSpPr/>
            <p:nvPr/>
          </p:nvSpPr>
          <p:spPr>
            <a:xfrm flipH="1">
              <a:off x="8884001" y="3500438"/>
              <a:ext cx="259999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" name="30 - Ομάδα"/>
          <p:cNvGrpSpPr/>
          <p:nvPr/>
        </p:nvGrpSpPr>
        <p:grpSpPr>
          <a:xfrm rot="12655022">
            <a:off x="2129732" y="3778042"/>
            <a:ext cx="1974542" cy="215902"/>
            <a:chOff x="6883738" y="3500438"/>
            <a:chExt cx="2260262" cy="287340"/>
          </a:xfrm>
        </p:grpSpPr>
        <p:sp>
          <p:nvSpPr>
            <p:cNvPr id="32" name="31 - Ορθογώνιο"/>
            <p:cNvSpPr/>
            <p:nvPr/>
          </p:nvSpPr>
          <p:spPr>
            <a:xfrm>
              <a:off x="7572396" y="3500438"/>
              <a:ext cx="1285884" cy="28575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DHCP</a:t>
              </a:r>
              <a:r>
                <a:rPr lang="en-US" dirty="0" smtClean="0">
                  <a:solidFill>
                    <a:schemeClr val="tx1"/>
                  </a:solidFill>
                </a:rPr>
                <a:t>REQUEST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33" name="32 - Ορθογώνιο"/>
            <p:cNvSpPr/>
            <p:nvPr/>
          </p:nvSpPr>
          <p:spPr>
            <a:xfrm>
              <a:off x="7286644" y="3500438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4" name="33 - Ευθεία γραμμή σύνδεσης"/>
            <p:cNvCxnSpPr/>
            <p:nvPr/>
          </p:nvCxnSpPr>
          <p:spPr>
            <a:xfrm>
              <a:off x="7500958" y="3786190"/>
              <a:ext cx="135732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4 - Ορθογώνιο"/>
            <p:cNvSpPr/>
            <p:nvPr/>
          </p:nvSpPr>
          <p:spPr>
            <a:xfrm>
              <a:off x="6883738" y="3500438"/>
              <a:ext cx="357190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6" name="35 - Ευθεία γραμμή σύνδεσης"/>
            <p:cNvCxnSpPr/>
            <p:nvPr/>
          </p:nvCxnSpPr>
          <p:spPr>
            <a:xfrm>
              <a:off x="7240928" y="3786190"/>
              <a:ext cx="164307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- Ορθογώνιο"/>
            <p:cNvSpPr/>
            <p:nvPr/>
          </p:nvSpPr>
          <p:spPr>
            <a:xfrm flipH="1">
              <a:off x="8884001" y="3500438"/>
              <a:ext cx="259999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" name="37 - Ομάδα"/>
          <p:cNvGrpSpPr/>
          <p:nvPr/>
        </p:nvGrpSpPr>
        <p:grpSpPr>
          <a:xfrm rot="8731236">
            <a:off x="1887910" y="3397436"/>
            <a:ext cx="1974542" cy="215902"/>
            <a:chOff x="6883738" y="3500438"/>
            <a:chExt cx="2260262" cy="287340"/>
          </a:xfrm>
        </p:grpSpPr>
        <p:sp>
          <p:nvSpPr>
            <p:cNvPr id="39" name="38 - Ορθογώνιο"/>
            <p:cNvSpPr/>
            <p:nvPr/>
          </p:nvSpPr>
          <p:spPr>
            <a:xfrm>
              <a:off x="7572396" y="3500438"/>
              <a:ext cx="1285884" cy="28575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DHCP</a:t>
              </a:r>
              <a:r>
                <a:rPr lang="en-US" dirty="0" smtClean="0">
                  <a:solidFill>
                    <a:schemeClr val="accent6"/>
                  </a:solidFill>
                </a:rPr>
                <a:t>REQUEST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40" name="39 - Ορθογώνιο"/>
            <p:cNvSpPr/>
            <p:nvPr/>
          </p:nvSpPr>
          <p:spPr>
            <a:xfrm>
              <a:off x="7286644" y="3500438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1" name="40 - Ευθεία γραμμή σύνδεσης"/>
            <p:cNvCxnSpPr/>
            <p:nvPr/>
          </p:nvCxnSpPr>
          <p:spPr>
            <a:xfrm>
              <a:off x="7500958" y="3786190"/>
              <a:ext cx="135732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- Ορθογώνιο"/>
            <p:cNvSpPr/>
            <p:nvPr/>
          </p:nvSpPr>
          <p:spPr>
            <a:xfrm>
              <a:off x="6883738" y="3500438"/>
              <a:ext cx="357190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3" name="42 - Ευθεία γραμμή σύνδεσης"/>
            <p:cNvCxnSpPr/>
            <p:nvPr/>
          </p:nvCxnSpPr>
          <p:spPr>
            <a:xfrm>
              <a:off x="7240928" y="3786190"/>
              <a:ext cx="164307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43 - Ορθογώνιο"/>
            <p:cNvSpPr/>
            <p:nvPr/>
          </p:nvSpPr>
          <p:spPr>
            <a:xfrm flipH="1">
              <a:off x="8884001" y="3500438"/>
              <a:ext cx="259999" cy="2857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8" name="3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45" name="4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73636E-6 L -0.53125 -0.0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-0.04556 L 0.25538 0.139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4172E-6 L 0.2151 -0.216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6229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0" y="2643182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Router&amp;DHCP</a:t>
            </a:r>
            <a:r>
              <a:rPr lang="en-US" dirty="0" smtClean="0"/>
              <a:t> server</a:t>
            </a:r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4643438" y="2357430"/>
            <a:ext cx="12330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192.168.2.5</a:t>
            </a:r>
          </a:p>
          <a:p>
            <a:r>
              <a:rPr lang="en-US" sz="1400" dirty="0" smtClean="0"/>
              <a:t>255.255.255.0</a:t>
            </a:r>
            <a:endParaRPr lang="el-GR" sz="1400" dirty="0"/>
          </a:p>
        </p:txBody>
      </p:sp>
      <p:grpSp>
        <p:nvGrpSpPr>
          <p:cNvPr id="2" name="11 - Ομάδα"/>
          <p:cNvGrpSpPr/>
          <p:nvPr/>
        </p:nvGrpSpPr>
        <p:grpSpPr>
          <a:xfrm>
            <a:off x="214282" y="4214818"/>
            <a:ext cx="1883674" cy="215507"/>
            <a:chOff x="214282" y="4357694"/>
            <a:chExt cx="1883674" cy="215507"/>
          </a:xfrm>
        </p:grpSpPr>
        <p:sp>
          <p:nvSpPr>
            <p:cNvPr id="13" name="12 - Ορθογώνιο"/>
            <p:cNvSpPr/>
            <p:nvPr/>
          </p:nvSpPr>
          <p:spPr>
            <a:xfrm>
              <a:off x="357158" y="4357694"/>
              <a:ext cx="1123335" cy="2147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DHCP</a:t>
              </a:r>
              <a:r>
                <a:rPr lang="en-US" sz="1000" dirty="0" smtClean="0">
                  <a:solidFill>
                    <a:schemeClr val="tx1"/>
                  </a:solidFill>
                </a:rPr>
                <a:t>ACK</a:t>
              </a:r>
              <a:endParaRPr lang="el-GR" sz="1000" dirty="0">
                <a:solidFill>
                  <a:schemeClr val="tx1"/>
                </a:solidFill>
              </a:endParaRPr>
            </a:p>
          </p:txBody>
        </p:sp>
        <p:sp>
          <p:nvSpPr>
            <p:cNvPr id="14" name="13 - Ορθογώνιο"/>
            <p:cNvSpPr/>
            <p:nvPr/>
          </p:nvSpPr>
          <p:spPr>
            <a:xfrm>
              <a:off x="1500166" y="4357694"/>
              <a:ext cx="249630" cy="21470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14 - Ορθογώνιο"/>
            <p:cNvSpPr/>
            <p:nvPr/>
          </p:nvSpPr>
          <p:spPr>
            <a:xfrm>
              <a:off x="1785918" y="4357694"/>
              <a:ext cx="312038" cy="21470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7" name="16 - Ευθεία γραμμή σύνδεσης"/>
            <p:cNvCxnSpPr/>
            <p:nvPr/>
          </p:nvCxnSpPr>
          <p:spPr>
            <a:xfrm>
              <a:off x="357158" y="4572008"/>
              <a:ext cx="1435373" cy="1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- Ορθογώνιο"/>
            <p:cNvSpPr/>
            <p:nvPr/>
          </p:nvSpPr>
          <p:spPr>
            <a:xfrm flipH="1">
              <a:off x="214282" y="4357694"/>
              <a:ext cx="142876" cy="2143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80574E-7 L 0.49965 -0.10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2987824" y="278092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907704" y="3573016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51520" y="47667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Τα δεδομένα παραδίδονται στο πρωτόκολλο</a:t>
            </a:r>
            <a:r>
              <a:rPr lang="el-GR" sz="1600" b="1" dirty="0" smtClean="0"/>
              <a:t> </a:t>
            </a:r>
            <a:r>
              <a:rPr lang="en-US" sz="1600" b="1" dirty="0" smtClean="0"/>
              <a:t>IP </a:t>
            </a:r>
            <a:r>
              <a:rPr lang="el-GR" sz="1600" dirty="0" smtClean="0"/>
              <a:t>του επιπέδου  </a:t>
            </a:r>
            <a:r>
              <a:rPr lang="el-GR" sz="1600" b="1" dirty="0" smtClean="0"/>
              <a:t>Διαδικτύου</a:t>
            </a:r>
            <a:endParaRPr lang="el-GR" sz="16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251521" y="1340768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Προστίθεται μια επικεφαλίδα</a:t>
            </a:r>
          </a:p>
          <a:p>
            <a:r>
              <a:rPr lang="el-GR" sz="1600" dirty="0" smtClean="0"/>
              <a:t>με πληροφορίες  που προσδιορίζουν την  </a:t>
            </a:r>
            <a:r>
              <a:rPr lang="en-US" sz="1600" b="1" dirty="0" smtClean="0"/>
              <a:t>IP </a:t>
            </a:r>
            <a:r>
              <a:rPr lang="el-GR" sz="1600" b="1" dirty="0" smtClean="0"/>
              <a:t>του </a:t>
            </a:r>
            <a:r>
              <a:rPr lang="en-US" sz="1600" b="1" dirty="0" smtClean="0"/>
              <a:t>pc </a:t>
            </a:r>
            <a:r>
              <a:rPr lang="el-GR" sz="1600" b="1" dirty="0" smtClean="0"/>
              <a:t>που  στέλνε</a:t>
            </a:r>
            <a:r>
              <a:rPr lang="el-GR" sz="1600" dirty="0" smtClean="0"/>
              <a:t>ι τα δεδομένα και την  </a:t>
            </a:r>
            <a:r>
              <a:rPr lang="en-US" sz="1600" b="1" dirty="0" smtClean="0"/>
              <a:t>IP </a:t>
            </a:r>
            <a:r>
              <a:rPr lang="el-GR" sz="1600" b="1" dirty="0" smtClean="0"/>
              <a:t>του </a:t>
            </a:r>
            <a:r>
              <a:rPr lang="en-US" sz="1600" b="1" dirty="0" smtClean="0"/>
              <a:t>pc</a:t>
            </a:r>
            <a:r>
              <a:rPr lang="el-GR" sz="1600" b="1" dirty="0" smtClean="0"/>
              <a:t> που θα τα λάβει</a:t>
            </a:r>
            <a:r>
              <a:rPr lang="el-GR" sz="1600" dirty="0" smtClean="0"/>
              <a:t>.</a:t>
            </a:r>
          </a:p>
          <a:p>
            <a:r>
              <a:rPr lang="el-GR" sz="1600" dirty="0" smtClean="0"/>
              <a:t>Επίσης και πληροφορίες σχετικές με την </a:t>
            </a:r>
            <a:r>
              <a:rPr lang="el-GR" sz="1600" b="1" dirty="0" smtClean="0"/>
              <a:t>δρομολόγηση</a:t>
            </a:r>
            <a:r>
              <a:rPr lang="el-GR" sz="1600" dirty="0" smtClean="0"/>
              <a:t> τους </a:t>
            </a:r>
            <a:endParaRPr lang="el-GR" sz="1600" dirty="0"/>
          </a:p>
        </p:txBody>
      </p:sp>
      <p:grpSp>
        <p:nvGrpSpPr>
          <p:cNvPr id="13" name="12 - Ομάδα"/>
          <p:cNvGrpSpPr/>
          <p:nvPr/>
        </p:nvGrpSpPr>
        <p:grpSpPr>
          <a:xfrm>
            <a:off x="1403648" y="3645024"/>
            <a:ext cx="432048" cy="72008"/>
            <a:chOff x="1403648" y="3501008"/>
            <a:chExt cx="432048" cy="72008"/>
          </a:xfrm>
        </p:grpSpPr>
        <p:sp>
          <p:nvSpPr>
            <p:cNvPr id="9" name="8 - Ορθογώνιο"/>
            <p:cNvSpPr/>
            <p:nvPr/>
          </p:nvSpPr>
          <p:spPr>
            <a:xfrm>
              <a:off x="1547664" y="3501008"/>
              <a:ext cx="288032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1403648" y="350100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4" name="13 - Ορθογώνιο"/>
          <p:cNvSpPr/>
          <p:nvPr/>
        </p:nvSpPr>
        <p:spPr>
          <a:xfrm>
            <a:off x="1259632" y="3645024"/>
            <a:ext cx="144016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0" y="436510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Μαζί με την επικεφαλίδα που προστέθηκε σχηματίστηκε ένα </a:t>
            </a:r>
            <a:r>
              <a:rPr lang="el-GR" b="1" dirty="0" smtClean="0"/>
              <a:t>αυτοδύναμο πακέτο </a:t>
            </a:r>
            <a:r>
              <a:rPr lang="en-US" b="1" dirty="0" smtClean="0"/>
              <a:t>Datagram</a:t>
            </a:r>
            <a:endParaRPr lang="el-GR" b="1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14" grpId="0" animBg="1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win_icon_connec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4525" y="1933575"/>
            <a:ext cx="5314950" cy="2990850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4860032" y="3573016"/>
            <a:ext cx="163698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l-GR" b="1" dirty="0" smtClean="0"/>
              <a:t>169.254.0.0/16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476" y="0"/>
            <a:ext cx="5744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3419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Από τη λήψη της επιβεβαίωσης DHCPACK και στη συνέχεια ο υπολογιστής λειτουργεί με τις</a:t>
            </a:r>
            <a:r>
              <a:rPr lang="en-US" dirty="0" smtClean="0"/>
              <a:t> </a:t>
            </a:r>
            <a:r>
              <a:rPr lang="el-GR" dirty="0" smtClean="0"/>
              <a:t>δικτυακές ρυθμίσεις που πήρε (κατάσταση Δεσμευμένος - BOUND). </a:t>
            </a:r>
            <a:endParaRPr lang="en-US" dirty="0" smtClean="0"/>
          </a:p>
          <a:p>
            <a:r>
              <a:rPr lang="el-GR" dirty="0" smtClean="0"/>
              <a:t>Η διεύθυνση IP</a:t>
            </a:r>
            <a:r>
              <a:rPr lang="en-US" dirty="0" smtClean="0"/>
              <a:t> </a:t>
            </a:r>
            <a:r>
              <a:rPr lang="el-GR" dirty="0" smtClean="0"/>
              <a:t>παραχωρείται στον υπολογιστή για </a:t>
            </a:r>
            <a:r>
              <a:rPr lang="el-GR" b="1" dirty="0" smtClean="0"/>
              <a:t>συγκεκριμένο χρονικό διάστημα </a:t>
            </a:r>
            <a:r>
              <a:rPr lang="el-GR" dirty="0" smtClean="0"/>
              <a:t>και </a:t>
            </a:r>
            <a:r>
              <a:rPr lang="en-US" dirty="0" smtClean="0"/>
              <a:t>x</a:t>
            </a:r>
            <a:r>
              <a:rPr lang="el-GR" dirty="0" err="1" smtClean="0"/>
              <a:t>αρακτηρίζεται</a:t>
            </a:r>
            <a:r>
              <a:rPr lang="el-GR" dirty="0" smtClean="0"/>
              <a:t> ως</a:t>
            </a:r>
            <a:r>
              <a:rPr lang="en-US" dirty="0" smtClean="0"/>
              <a:t> </a:t>
            </a:r>
            <a:r>
              <a:rPr lang="el-GR" dirty="0" smtClean="0"/>
              <a:t>μίσθωση (</a:t>
            </a:r>
            <a:r>
              <a:rPr lang="en-US" dirty="0" smtClean="0"/>
              <a:t>lease).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3140968"/>
            <a:ext cx="3563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Τ1</a:t>
            </a:r>
            <a:r>
              <a:rPr lang="en-US" dirty="0" smtClean="0"/>
              <a:t>=0,5T :</a:t>
            </a:r>
            <a:r>
              <a:rPr lang="el-GR" dirty="0" smtClean="0"/>
              <a:t> </a:t>
            </a:r>
          </a:p>
          <a:p>
            <a:r>
              <a:rPr lang="el-GR" dirty="0" smtClean="0"/>
              <a:t>μετά την παρέλευση του μισού χρόνου μίσθωσης </a:t>
            </a:r>
            <a:r>
              <a:rPr lang="el-GR" b="1" dirty="0" smtClean="0"/>
              <a:t>προσπαθεί να ανανεώσει </a:t>
            </a:r>
            <a:r>
              <a:rPr lang="el-GR" dirty="0" smtClean="0"/>
              <a:t>τη μίσθωση</a:t>
            </a:r>
            <a:r>
              <a:rPr lang="en-US" dirty="0" smtClean="0"/>
              <a:t> </a:t>
            </a:r>
            <a:r>
              <a:rPr lang="el-GR" dirty="0" smtClean="0"/>
              <a:t> με την ίδια </a:t>
            </a:r>
            <a:r>
              <a:rPr lang="en-US" dirty="0" smtClean="0"/>
              <a:t>IP </a:t>
            </a:r>
            <a:r>
              <a:rPr lang="el-GR" dirty="0" smtClean="0"/>
              <a:t>από τον ίδιο </a:t>
            </a:r>
            <a:r>
              <a:rPr lang="en-US" dirty="0" smtClean="0"/>
              <a:t>DHCP server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0" y="4797152"/>
            <a:ext cx="3563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</a:t>
            </a:r>
            <a:r>
              <a:rPr lang="en-US" dirty="0" smtClean="0"/>
              <a:t>2=0,875 T :</a:t>
            </a:r>
            <a:r>
              <a:rPr lang="el-GR" dirty="0" smtClean="0"/>
              <a:t> </a:t>
            </a:r>
          </a:p>
          <a:p>
            <a:r>
              <a:rPr lang="el-GR" dirty="0" smtClean="0"/>
              <a:t>μετά την παρέλευση του 0,875 του χρόνου μίσθωσης </a:t>
            </a:r>
            <a:r>
              <a:rPr lang="el-GR" b="1" dirty="0" smtClean="0"/>
              <a:t>αναζητά ανανέωση ή νέα διεύθυνση</a:t>
            </a:r>
            <a:r>
              <a:rPr lang="en-US" b="1" dirty="0" smtClean="0"/>
              <a:t> </a:t>
            </a:r>
            <a:r>
              <a:rPr lang="el-GR" dirty="0" smtClean="0"/>
              <a:t>από οποιονδήποτε </a:t>
            </a:r>
            <a:r>
              <a:rPr lang="en-US" dirty="0" smtClean="0"/>
              <a:t>DHCP server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710314" y="1988840"/>
            <a:ext cx="34531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err="1" smtClean="0"/>
              <a:t>Ουφφφφ</a:t>
            </a:r>
            <a:r>
              <a:rPr lang="el-GR" dirty="0" smtClean="0"/>
              <a:t>!!!!</a:t>
            </a:r>
          </a:p>
          <a:p>
            <a:pPr algn="ctr"/>
            <a:r>
              <a:rPr lang="el-GR" sz="7200" dirty="0" smtClean="0">
                <a:latin typeface="Comic Sans MS" pitchFamily="66" charset="0"/>
              </a:rPr>
              <a:t>ΤΕΛΟΣ</a:t>
            </a:r>
            <a:endParaRPr lang="el-GR" sz="7200" dirty="0"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3131840" y="4077072"/>
            <a:ext cx="512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Σας ευχαριστώ για την υπομονή σας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C00000"/>
                </a:solidFill>
              </a:rPr>
              <a:t>Που ξέρουμε την </a:t>
            </a:r>
            <a:r>
              <a:rPr lang="en-US" sz="3200" dirty="0" smtClean="0">
                <a:solidFill>
                  <a:srgbClr val="C00000"/>
                </a:solidFill>
              </a:rPr>
              <a:t>IP </a:t>
            </a:r>
            <a:r>
              <a:rPr lang="el-GR" sz="3200" dirty="0" smtClean="0">
                <a:solidFill>
                  <a:srgbClr val="C00000"/>
                </a:solidFill>
              </a:rPr>
              <a:t>του </a:t>
            </a:r>
            <a:r>
              <a:rPr lang="en-US" sz="3200" dirty="0" smtClean="0">
                <a:solidFill>
                  <a:srgbClr val="C00000"/>
                </a:solidFill>
              </a:rPr>
              <a:t>web server (</a:t>
            </a:r>
            <a:r>
              <a:rPr lang="el-GR" sz="3200" dirty="0" smtClean="0">
                <a:solidFill>
                  <a:srgbClr val="C00000"/>
                </a:solidFill>
              </a:rPr>
              <a:t>αποδέκτη)?</a:t>
            </a:r>
            <a:endParaRPr lang="el-GR" sz="3200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Στο </a:t>
            </a:r>
            <a:r>
              <a:rPr lang="en-US" sz="2800" dirty="0" smtClean="0"/>
              <a:t>chrome </a:t>
            </a:r>
            <a:r>
              <a:rPr lang="el-GR" sz="2800" dirty="0" smtClean="0"/>
              <a:t>γράψαμε το όνομα του </a:t>
            </a:r>
            <a:r>
              <a:rPr lang="en-US" sz="2800" dirty="0" smtClean="0"/>
              <a:t>web server </a:t>
            </a:r>
            <a:r>
              <a:rPr lang="el-GR" sz="2800" dirty="0" smtClean="0"/>
              <a:t>δηλ </a:t>
            </a:r>
            <a:r>
              <a:rPr lang="en-US" sz="2800" dirty="0" smtClean="0">
                <a:hlinkClick r:id="rId3"/>
              </a:rPr>
              <a:t>www.google.com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l-GR" sz="2800" dirty="0" smtClean="0"/>
              <a:t>Μέσα από ένα σύστημα που λέγεται </a:t>
            </a:r>
            <a:r>
              <a:rPr lang="en-US" sz="2800" b="1" dirty="0" smtClean="0"/>
              <a:t>DNS</a:t>
            </a:r>
            <a:r>
              <a:rPr lang="en-US" sz="2800" dirty="0" smtClean="0"/>
              <a:t> </a:t>
            </a:r>
            <a:r>
              <a:rPr lang="el-GR" sz="2800" dirty="0" smtClean="0"/>
              <a:t>(</a:t>
            </a:r>
            <a:r>
              <a:rPr lang="el-GR" sz="2800" dirty="0" smtClean="0">
                <a:solidFill>
                  <a:srgbClr val="C00000"/>
                </a:solidFill>
              </a:rPr>
              <a:t>θα το δούμε πιο κάτω</a:t>
            </a:r>
            <a:r>
              <a:rPr lang="el-GR" sz="2800" dirty="0" smtClean="0"/>
              <a:t>) μεταφράζεται το όνομα σε </a:t>
            </a:r>
            <a:r>
              <a:rPr lang="en-US" sz="2800" dirty="0" smtClean="0"/>
              <a:t>IP.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l-GR" sz="2800" dirty="0" smtClean="0"/>
              <a:t>Συγκεκριμένα </a:t>
            </a:r>
            <a:endParaRPr lang="en-US" sz="2800" dirty="0" smtClean="0"/>
          </a:p>
          <a:p>
            <a:pPr lvl="1">
              <a:buNone/>
            </a:pPr>
            <a:r>
              <a:rPr lang="en-US" sz="2400" dirty="0" smtClean="0">
                <a:hlinkClick r:id="rId4"/>
              </a:rPr>
              <a:t>www.google.com -</a:t>
            </a:r>
            <a:r>
              <a:rPr lang="en-US" sz="2400" dirty="0" smtClean="0"/>
              <a:t>&gt; </a:t>
            </a:r>
            <a:r>
              <a:rPr lang="el-GR" sz="2400" dirty="0" smtClean="0"/>
              <a:t> </a:t>
            </a:r>
            <a:r>
              <a:rPr lang="en-US" sz="2400" dirty="0" smtClean="0"/>
              <a:t>172.217.169.196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2987824" y="278092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907704" y="3789040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51520" y="18864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Τα δεδομένα παραδίδονται σ</a:t>
            </a:r>
            <a:r>
              <a:rPr lang="el-GR" sz="1600" dirty="0"/>
              <a:t>ε</a:t>
            </a:r>
            <a:r>
              <a:rPr lang="el-GR" sz="1600" dirty="0" smtClean="0"/>
              <a:t> πρωτόκολλο </a:t>
            </a:r>
            <a:r>
              <a:rPr lang="en-US" sz="1600" dirty="0" smtClean="0"/>
              <a:t> </a:t>
            </a:r>
            <a:r>
              <a:rPr lang="el-GR" sz="1600" dirty="0" smtClean="0"/>
              <a:t>του επιπέδου  </a:t>
            </a:r>
            <a:r>
              <a:rPr lang="el-GR" sz="1600" b="1" dirty="0" smtClean="0"/>
              <a:t>Σύνδεσης Δεδομένων</a:t>
            </a:r>
            <a:endParaRPr lang="el-GR" sz="16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0" y="1052736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Προστίθεται μια επικεφαλίδα</a:t>
            </a:r>
          </a:p>
          <a:p>
            <a:r>
              <a:rPr lang="el-GR" sz="1600" dirty="0" smtClean="0"/>
              <a:t>με την </a:t>
            </a:r>
            <a:r>
              <a:rPr lang="en-US" sz="1600" b="1" dirty="0" smtClean="0"/>
              <a:t>MAC </a:t>
            </a:r>
            <a:r>
              <a:rPr lang="el-GR" sz="1600" b="1" dirty="0" smtClean="0"/>
              <a:t>του </a:t>
            </a:r>
            <a:r>
              <a:rPr lang="en-US" sz="1600" b="1" dirty="0" smtClean="0"/>
              <a:t>PC</a:t>
            </a:r>
            <a:r>
              <a:rPr lang="el-GR" sz="1600" b="1" dirty="0" smtClean="0"/>
              <a:t>  που στέλνει </a:t>
            </a:r>
            <a:r>
              <a:rPr lang="el-GR" sz="1600" dirty="0" smtClean="0"/>
              <a:t>τα δεδομένα και την </a:t>
            </a:r>
            <a:r>
              <a:rPr lang="en-US" sz="1600" b="1" dirty="0" smtClean="0"/>
              <a:t>MAC </a:t>
            </a:r>
            <a:r>
              <a:rPr lang="el-GR" sz="1600" b="1" dirty="0" smtClean="0"/>
              <a:t>του  γειτονικού </a:t>
            </a:r>
            <a:r>
              <a:rPr lang="en-US" sz="1600" b="1" dirty="0" smtClean="0"/>
              <a:t>PC</a:t>
            </a:r>
            <a:r>
              <a:rPr lang="el-GR" sz="1600" b="1" dirty="0" smtClean="0"/>
              <a:t>-</a:t>
            </a:r>
            <a:r>
              <a:rPr lang="en-US" sz="1600" b="1" dirty="0" smtClean="0"/>
              <a:t>router </a:t>
            </a:r>
            <a:r>
              <a:rPr lang="el-GR" sz="1600" b="1" dirty="0" smtClean="0"/>
              <a:t>  που θα τα λάβει.</a:t>
            </a:r>
            <a:r>
              <a:rPr lang="en-US" sz="1600" dirty="0" smtClean="0"/>
              <a:t> </a:t>
            </a:r>
            <a:r>
              <a:rPr lang="el-GR" sz="1600" dirty="0" smtClean="0"/>
              <a:t>Ως γειτονικού εννοούμε εντός του ίδιου </a:t>
            </a:r>
            <a:r>
              <a:rPr lang="en-US" sz="1600" dirty="0" smtClean="0"/>
              <a:t>LAN</a:t>
            </a:r>
            <a:r>
              <a:rPr lang="el-GR" sz="1600" dirty="0" smtClean="0"/>
              <a:t>.</a:t>
            </a:r>
          </a:p>
          <a:p>
            <a:r>
              <a:rPr lang="el-GR" sz="1600" dirty="0" smtClean="0"/>
              <a:t>Επίσης και πληροφορίες </a:t>
            </a:r>
            <a:r>
              <a:rPr lang="en-US" sz="1600" dirty="0" smtClean="0"/>
              <a:t> </a:t>
            </a:r>
            <a:r>
              <a:rPr lang="el-GR" sz="1600" dirty="0" smtClean="0"/>
              <a:t>στην επικεφαλίδα και στην ουρά που διασφαλίζουν την ορθή μεταβίβαση </a:t>
            </a:r>
            <a:endParaRPr lang="el-GR" sz="1600" dirty="0"/>
          </a:p>
        </p:txBody>
      </p:sp>
      <p:grpSp>
        <p:nvGrpSpPr>
          <p:cNvPr id="13" name="12 - Ομάδα"/>
          <p:cNvGrpSpPr/>
          <p:nvPr/>
        </p:nvGrpSpPr>
        <p:grpSpPr>
          <a:xfrm>
            <a:off x="1259632" y="3861048"/>
            <a:ext cx="576064" cy="72008"/>
            <a:chOff x="1259632" y="3645024"/>
            <a:chExt cx="576064" cy="72008"/>
          </a:xfrm>
        </p:grpSpPr>
        <p:grpSp>
          <p:nvGrpSpPr>
            <p:cNvPr id="2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8" name="17 - Ομάδα"/>
          <p:cNvGrpSpPr/>
          <p:nvPr/>
        </p:nvGrpSpPr>
        <p:grpSpPr>
          <a:xfrm>
            <a:off x="1043608" y="3789040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7" name="16 - TextBox"/>
          <p:cNvSpPr txBox="1"/>
          <p:nvPr/>
        </p:nvSpPr>
        <p:spPr>
          <a:xfrm>
            <a:off x="323529" y="465313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επίπεδο Σύνδεσης δεδομένων λέμε ότι σχηματίζεται το </a:t>
            </a:r>
            <a:r>
              <a:rPr lang="el-GR" b="1" dirty="0" smtClean="0"/>
              <a:t>Πλαίσιο (</a:t>
            </a:r>
            <a:r>
              <a:rPr lang="en-US" b="1" dirty="0" smtClean="0"/>
              <a:t>Frame)</a:t>
            </a:r>
            <a:endParaRPr lang="el-GR" b="1" dirty="0"/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2987824" y="278092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907704" y="3789040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12 - Ομάδα"/>
          <p:cNvGrpSpPr/>
          <p:nvPr/>
        </p:nvGrpSpPr>
        <p:grpSpPr>
          <a:xfrm>
            <a:off x="1259632" y="3861048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1043608" y="3789040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8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Που ξέρει την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 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του γειτονικού αποδέκτη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2 - Θέση περιεχομένου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κάθε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Router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υπάρχει ένας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πίνακας δρομολόγησης.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Από τον πίνακα δρομολόγησης βρίσκουμε το επόμενο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hop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Δηλαδή τον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router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που βρίσκεται στο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μας και μέσα από το οποίο θα μεταφερθεί το πακέτο σε διπλανό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πλησιέστερο στο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προορισμού.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πακέτα που πηγαίνουν σε δίκτυα που δεν αναφέρονται στο πίνακα δρομολόγησης τα δρομολογεί σε γειτονικό δίκτυο μέσα από έναν δρομολογητή του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μας που ονομάζεται πύλη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(gate).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2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δίκτυο τοπολογί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792" y="0"/>
            <a:ext cx="6916415" cy="6858000"/>
          </a:xfrm>
          <a:prstGeom prst="rect">
            <a:avLst/>
          </a:prstGeom>
        </p:spPr>
      </p:pic>
      <p:sp>
        <p:nvSpPr>
          <p:cNvPr id="6" name="5 - Έλλειψη"/>
          <p:cNvSpPr/>
          <p:nvPr/>
        </p:nvSpPr>
        <p:spPr>
          <a:xfrm>
            <a:off x="2987824" y="2780928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907704" y="3789040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12 - Ομάδα"/>
          <p:cNvGrpSpPr/>
          <p:nvPr/>
        </p:nvGrpSpPr>
        <p:grpSpPr>
          <a:xfrm>
            <a:off x="1259632" y="3861048"/>
            <a:ext cx="576064" cy="72008"/>
            <a:chOff x="1259632" y="3645024"/>
            <a:chExt cx="576064" cy="72008"/>
          </a:xfrm>
        </p:grpSpPr>
        <p:grpSp>
          <p:nvGrpSpPr>
            <p:cNvPr id="3" name="12 - Ομάδα"/>
            <p:cNvGrpSpPr/>
            <p:nvPr/>
          </p:nvGrpSpPr>
          <p:grpSpPr>
            <a:xfrm>
              <a:off x="1403648" y="3645024"/>
              <a:ext cx="432048" cy="72008"/>
              <a:chOff x="1403648" y="3501008"/>
              <a:chExt cx="432048" cy="7200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1547664" y="3501008"/>
                <a:ext cx="288032" cy="720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1403648" y="3501008"/>
                <a:ext cx="14401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13 - Ορθογώνιο"/>
            <p:cNvSpPr/>
            <p:nvPr/>
          </p:nvSpPr>
          <p:spPr>
            <a:xfrm>
              <a:off x="1259632" y="364502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7 - Ομάδα"/>
          <p:cNvGrpSpPr/>
          <p:nvPr/>
        </p:nvGrpSpPr>
        <p:grpSpPr>
          <a:xfrm>
            <a:off x="1043608" y="3789040"/>
            <a:ext cx="864096" cy="216024"/>
            <a:chOff x="1043608" y="3789040"/>
            <a:chExt cx="864096" cy="216024"/>
          </a:xfrm>
        </p:grpSpPr>
        <p:sp>
          <p:nvSpPr>
            <p:cNvPr id="15" name="14 - Ορθογώνιο"/>
            <p:cNvSpPr/>
            <p:nvPr/>
          </p:nvSpPr>
          <p:spPr>
            <a:xfrm>
              <a:off x="1115616" y="3789040"/>
              <a:ext cx="792088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043608" y="3789040"/>
              <a:ext cx="144016" cy="2160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77A4-9613-407C-8EE7-763DCFFCA495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Που ξέρει την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του δρομολογητή από τον οποίο θα κάνει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hop?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2 - Θέση περιεχομένου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3">
              <a:lumMod val="60000"/>
              <a:lumOff val="40000"/>
              <a:alpha val="89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κάθε σταθμό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Router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υπάρχει ένας πίνακας που λέγεται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Στον πίνακα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Arp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αναγράφονται οι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όλων των σταθμών του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οι αντίστοιχες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πίνακας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σχηματίζεται από απαντήσεις σε πακέτα που στέλνονται προς όλους τους σταθμούς του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και ερωτούν ποιες είναι οι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τους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5ac5ea9cbea9c8894689993c281784f675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DAF07FE7-568C-4F7F-92DA-8FB82A31433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" val="{57E8D637-A85A-4B3A-BE33-435D03F4BEF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1|2|1"/>
  <p:tag name="ISPRING_CUSTOM_TIMING_USED" val="1"/>
  <p:tag name="ISPRING_SLIDE_ID" val="{D717BD9D-40FD-46FD-9F3F-9CA3B86A7BE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|0.001|0.001|2"/>
  <p:tag name="ISPRING_CUSTOM_TIMING_USED" val="1"/>
  <p:tag name="ISPRING_SLIDE_ID" val="{831A3BFA-ECEB-4A30-8035-5994CAE9598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7"/>
  <p:tag name="TIMING" val="|0.001|0.001|2|0.001|0.001|2|0.001|0.001|2"/>
  <p:tag name="ISPRING_CUSTOM_TIMING_USED" val="1"/>
  <p:tag name="ISPRING_SLIDE_ID" val="{79C04E74-1069-4796-8109-C34DB458F20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7"/>
  <p:tag name="TIMING" val="|0.001|0.001|2|0.001|0.001|2|0.001|0.001|2"/>
  <p:tag name="ISPRING_CUSTOM_TIMING_USED" val="1"/>
  <p:tag name="ISPRING_SLIDE_ID" val="{B45A7E37-B83A-4578-998F-28AF468E3A4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001|2|0.001|0.001"/>
  <p:tag name="ISPRING_CUSTOM_TIMING_USED" val="1"/>
  <p:tag name="ISPRING_SLIDE_ID" val="{1EBFA4D2-7922-476E-94D2-CBA00F5A555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" val="{F4BB6C76-B920-4E14-902A-8A7023D28267}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1748</Words>
  <Application>Microsoft Office PowerPoint</Application>
  <PresentationFormat>Προβολή στην οθόνη (4:3)</PresentationFormat>
  <Paragraphs>291</Paragraphs>
  <Slides>52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3" baseType="lpstr">
      <vt:lpstr>Θέμα του Office</vt:lpstr>
      <vt:lpstr>Το ταξίδι των δεδομένων στο INTERNET</vt:lpstr>
      <vt:lpstr>Διαφάνεια 2</vt:lpstr>
      <vt:lpstr>Διαφάνεια 3</vt:lpstr>
      <vt:lpstr>Που ξέρει σε ποια διεργασία του αποδέκτη θα τα παραδώσει ?</vt:lpstr>
      <vt:lpstr>Διαφάνεια 5</vt:lpstr>
      <vt:lpstr>Που ξέρουμε την IP του web server (αποδέκτη)?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Τι γίνεται μετά?</vt:lpstr>
      <vt:lpstr>Διαφάνεια 28</vt:lpstr>
      <vt:lpstr>Εύλογες Απορίες????? </vt:lpstr>
      <vt:lpstr>1.Πως γίνονται όλα αυτά σε τόσο λίγο χρόνο;</vt:lpstr>
      <vt:lpstr>2.Πως φτιάχνονται οι πίνακες δρομολόγησης;</vt:lpstr>
      <vt:lpstr>3.Πως γίνεται η μετάφραση των ονομάτων σε IP; </vt:lpstr>
      <vt:lpstr>Ιεραρχία του DNS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DHCP servers</vt:lpstr>
      <vt:lpstr>Τι ρυθμίσεις παρέχει το DHCP?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ταξίδι των δεδομένων στο ιντερνετ</dc:title>
  <dc:creator>Yannis</dc:creator>
  <cp:lastModifiedBy>Yannis</cp:lastModifiedBy>
  <cp:revision>33</cp:revision>
  <dcterms:created xsi:type="dcterms:W3CDTF">2021-03-19T14:19:09Z</dcterms:created>
  <dcterms:modified xsi:type="dcterms:W3CDTF">2021-04-06T17:04:55Z</dcterms:modified>
</cp:coreProperties>
</file>