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8" r:id="rId32"/>
    <p:sldId id="289" r:id="rId33"/>
    <p:sldId id="290" r:id="rId34"/>
    <p:sldId id="291" r:id="rId35"/>
    <p:sldId id="287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9CDCD7-FD9B-4D72-A9FF-6BC75A6B5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6E6BC0F-2064-4954-AAF6-6CE05009E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D19F42D-4B7F-4ACA-8EAC-AA0BB97CA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7B49-9393-4D79-983F-E11F2A691CE5}" type="datetimeFigureOut">
              <a:rPr lang="el-GR" smtClean="0"/>
              <a:t>22/9/2021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5438333-F712-4012-8EC6-C5BBCB45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3948E71-82BE-4CBC-9C13-D4C95EAB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CA22-587C-4819-934D-3A1620041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127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788B42-F9C3-4E3B-97E3-1D6C0189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A65EC5E-36CE-45A7-A9F9-570697495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756F0BF-7FA9-4582-BD9D-86C3AFFA0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7B49-9393-4D79-983F-E11F2A691CE5}" type="datetimeFigureOut">
              <a:rPr lang="el-GR" smtClean="0"/>
              <a:t>22/9/2021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FD43158-DE7C-4354-9AAB-CBFFFE4C3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9C94C52-243A-43C5-A37B-E37E4B2FC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CA22-587C-4819-934D-3A1620041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870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2543FAE-1729-45CB-BB28-1B36B1F48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EA443AD-25F2-4EC5-AE06-2295FCD04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B97876F-B52E-47E2-B8F2-1F2F30726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7B49-9393-4D79-983F-E11F2A691CE5}" type="datetimeFigureOut">
              <a:rPr lang="el-GR" smtClean="0"/>
              <a:t>22/9/2021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BD98A65-195D-421D-B253-9E34B0F49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D954393-B4B8-4DB4-9BEB-B41CEF59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CA22-587C-4819-934D-3A1620041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119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FBF0FA-292F-42CC-87B7-76C61A9D5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1A5A52-4569-4853-9ED7-A15AA9D8B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C91733D-DB8B-42F5-B75C-5F8850E4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7B49-9393-4D79-983F-E11F2A691CE5}" type="datetimeFigureOut">
              <a:rPr lang="el-GR" smtClean="0"/>
              <a:t>22/9/2021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3046896-8FBC-447F-B3C0-81C177E67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686EC91-7B78-4710-88EB-5B828CD8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CA22-587C-4819-934D-3A1620041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515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F2D77A-1BD7-4431-8693-F8DA237F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0D3B076-B948-4323-8D2E-36187CFE3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ACB5A4C-AC6A-4C13-B082-25557A82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7B49-9393-4D79-983F-E11F2A691CE5}" type="datetimeFigureOut">
              <a:rPr lang="el-GR" smtClean="0"/>
              <a:t>22/9/2021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35BECD3-E5E3-40A7-9947-C48E3FEB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0FB768-D3E1-4FC6-B36F-D75CCB5D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CA22-587C-4819-934D-3A1620041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629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33E2FD-25F0-4999-971C-011268C6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411744-7E9F-4B09-BF5C-86190B35F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0251128-669A-459A-AB9E-E92636DCE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9C59E45-F6A7-45BF-BEDE-1CC8188F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7B49-9393-4D79-983F-E11F2A691CE5}" type="datetimeFigureOut">
              <a:rPr lang="el-GR" smtClean="0"/>
              <a:t>22/9/2021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2D49479-7653-47AF-9647-CB211FCC4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0976D42-9536-4C1B-97A9-4773DCC4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CA22-587C-4819-934D-3A1620041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787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719720-2C15-4C0F-9EBF-09E27022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69AB0B3-447C-4788-A7FD-E159F0D67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C06196B-8224-43E2-9DE3-6F419A0F9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E012C86-FD8F-48F6-8BCE-69D206874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2DFE7E1-4455-42AC-B8FD-BE9C55724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9C931CD-9DA4-4ED8-ABD5-D1975501B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7B49-9393-4D79-983F-E11F2A691CE5}" type="datetimeFigureOut">
              <a:rPr lang="el-GR" smtClean="0"/>
              <a:t>22/9/2021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B63DC6F-0D3A-4F8A-90DA-773C0C55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C623216-E551-4C9C-A9F3-A2D97B957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CA22-587C-4819-934D-3A1620041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855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812CF9-14C7-4571-917C-A9B3F856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D9D9713-67DF-470B-882B-AD88C7D9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7B49-9393-4D79-983F-E11F2A691CE5}" type="datetimeFigureOut">
              <a:rPr lang="el-GR" smtClean="0"/>
              <a:t>22/9/2021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1B68344-8AEE-4ABB-9A3B-F4A509CD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4626069-8C08-4468-BD61-09DAC677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CA22-587C-4819-934D-3A1620041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705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933E2C8-1F8F-4421-A841-F703E835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7B49-9393-4D79-983F-E11F2A691CE5}" type="datetimeFigureOut">
              <a:rPr lang="el-GR" smtClean="0"/>
              <a:t>22/9/2021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77F6DEA-D932-481E-82A4-5D99F2744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2D39AAD-4A52-4BC6-AFAA-576DB632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CA22-587C-4819-934D-3A1620041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70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F85B74-D36E-4695-AA2A-5FCE06CA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A29E39-FD30-438E-87F1-80667758D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D773EF4-43B7-438F-88E4-7BC936E37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11DC336-49E2-4408-A2EB-1D9A052C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7B49-9393-4D79-983F-E11F2A691CE5}" type="datetimeFigureOut">
              <a:rPr lang="el-GR" smtClean="0"/>
              <a:t>22/9/2021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8D9F8C6-2D2F-4430-823D-5E6746FD8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B32EC06-59A3-46C0-AD55-3C2409DB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CA22-587C-4819-934D-3A1620041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94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A8E1F7-245E-4DAC-A63F-C1160F433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D5389A7-A388-4DC9-87F6-EBE3FCE32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CAE8127-767F-49D7-B65A-0927045F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9F9D187-4A9B-436A-8E8A-2816A021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7B49-9393-4D79-983F-E11F2A691CE5}" type="datetimeFigureOut">
              <a:rPr lang="el-GR" smtClean="0"/>
              <a:t>22/9/2021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BEFD86D-281E-41C0-A884-DE459931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4956808-70E5-4824-974E-D94AA36A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CA22-587C-4819-934D-3A1620041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227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FF0BE67-ACB3-423F-8D67-BD3D0457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406BD6C-AD09-4F3D-96ED-12F654C1E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6D8C307-62B7-4DEF-9BE7-D8556342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B7B49-9393-4D79-983F-E11F2A691CE5}" type="datetimeFigureOut">
              <a:rPr lang="el-GR" smtClean="0"/>
              <a:t>22/9/2021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3B9A21-F0B9-49F5-B19B-7DBB9974C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6075718-88E2-43E8-A38B-B64C70DCB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CA22-587C-4819-934D-3A1620041E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96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27056-6777-41D8-84AD-2FB81E0EA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Ερειστικό Σύστημα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E95A767-28DF-4C94-AC49-0CE9E31C19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225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7020AF-EF3F-4D94-B442-6185266C5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ΣΠΟΝΔΥΛΙΚΗ ΣΤΗΛΗ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707EA95-6AE0-4F6B-9FE4-51C3716F6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241" y="2374084"/>
            <a:ext cx="4728159" cy="346491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1D8CBDE-141E-4D86-A707-060F8CBBB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292" y="2149416"/>
            <a:ext cx="4986208" cy="373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6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964D2D-43E9-45B0-B322-0138D98CC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ΣΠΟΝΔΥΛΙΚΗ ΣΤΗΛΗ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7F5320-9DE9-40B4-9205-9E7B5CCC1B6B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l-GR" dirty="0"/>
              <a:t>5 μοίρες: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Α. Αυχενική                         </a:t>
            </a:r>
            <a:r>
              <a:rPr lang="el-GR" dirty="0">
                <a:solidFill>
                  <a:srgbClr val="FF0000"/>
                </a:solidFill>
              </a:rPr>
              <a:t>7</a:t>
            </a:r>
            <a:r>
              <a:rPr lang="el-GR" dirty="0"/>
              <a:t> αυχενικοί σπόνδυλοι          </a:t>
            </a:r>
            <a:r>
              <a:rPr lang="el-GR" dirty="0">
                <a:solidFill>
                  <a:srgbClr val="FF0000"/>
                </a:solidFill>
              </a:rPr>
              <a:t>ΓΝΗΣΙΟΙ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Β. Θωρακική                       </a:t>
            </a:r>
            <a:r>
              <a:rPr lang="el-GR" dirty="0">
                <a:solidFill>
                  <a:srgbClr val="FF0000"/>
                </a:solidFill>
              </a:rPr>
              <a:t>12</a:t>
            </a:r>
            <a:r>
              <a:rPr lang="el-GR" dirty="0"/>
              <a:t> θωρακικοί σπόνδυλοι</a:t>
            </a:r>
            <a:endParaRPr lang="el-G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/>
              <a:t>Γ. Οσφυϊκή                           </a:t>
            </a:r>
            <a:r>
              <a:rPr lang="el-GR" dirty="0">
                <a:solidFill>
                  <a:srgbClr val="FF0000"/>
                </a:solidFill>
              </a:rPr>
              <a:t>5</a:t>
            </a:r>
            <a:r>
              <a:rPr lang="el-GR" dirty="0"/>
              <a:t> οσφυϊκοί σπόνδυλοι</a:t>
            </a:r>
          </a:p>
          <a:p>
            <a:pPr marL="0" indent="0">
              <a:buNone/>
            </a:pPr>
            <a:r>
              <a:rPr lang="el-GR" dirty="0"/>
              <a:t>Δ. Ιερή                                   </a:t>
            </a:r>
            <a:r>
              <a:rPr lang="el-GR" dirty="0">
                <a:solidFill>
                  <a:srgbClr val="FF0000"/>
                </a:solidFill>
              </a:rPr>
              <a:t>5</a:t>
            </a:r>
            <a:r>
              <a:rPr lang="el-GR" dirty="0"/>
              <a:t> ιεροί σπόνδυλοι</a:t>
            </a:r>
          </a:p>
          <a:p>
            <a:pPr marL="0" indent="0">
              <a:buNone/>
            </a:pPr>
            <a:r>
              <a:rPr lang="el-GR" dirty="0"/>
              <a:t>Ε. Κοκκυγική                         </a:t>
            </a:r>
            <a:r>
              <a:rPr lang="el-GR" dirty="0">
                <a:solidFill>
                  <a:srgbClr val="FF0000"/>
                </a:solidFill>
              </a:rPr>
              <a:t>3-4 </a:t>
            </a:r>
            <a:r>
              <a:rPr lang="el-GR" dirty="0"/>
              <a:t>κοκκυγικοί σπόνδυλοι</a:t>
            </a: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255FD2CA-F8B5-4361-A9E5-2C1254352121}"/>
              </a:ext>
            </a:extLst>
          </p:cNvPr>
          <p:cNvCxnSpPr/>
          <p:nvPr/>
        </p:nvCxnSpPr>
        <p:spPr>
          <a:xfrm>
            <a:off x="2751589" y="5134062"/>
            <a:ext cx="1837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CE3D6157-DBE0-4FE0-83A2-66A9F973EBA7}"/>
              </a:ext>
            </a:extLst>
          </p:cNvPr>
          <p:cNvCxnSpPr/>
          <p:nvPr/>
        </p:nvCxnSpPr>
        <p:spPr>
          <a:xfrm>
            <a:off x="2751589" y="3087149"/>
            <a:ext cx="1837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1A7ED834-45C8-4F2A-B698-7E73CDF7F967}"/>
              </a:ext>
            </a:extLst>
          </p:cNvPr>
          <p:cNvCxnSpPr/>
          <p:nvPr/>
        </p:nvCxnSpPr>
        <p:spPr>
          <a:xfrm>
            <a:off x="2583809" y="4118995"/>
            <a:ext cx="20049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59FA6CA4-B2B9-4E2A-A3AE-BE73547572A6}"/>
              </a:ext>
            </a:extLst>
          </p:cNvPr>
          <p:cNvCxnSpPr/>
          <p:nvPr/>
        </p:nvCxnSpPr>
        <p:spPr>
          <a:xfrm>
            <a:off x="2030136" y="4655890"/>
            <a:ext cx="25586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C9AC0F88-5F45-4071-8A15-131179C60F37}"/>
              </a:ext>
            </a:extLst>
          </p:cNvPr>
          <p:cNvCxnSpPr/>
          <p:nvPr/>
        </p:nvCxnSpPr>
        <p:spPr>
          <a:xfrm>
            <a:off x="2751589" y="3615751"/>
            <a:ext cx="1837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Δεξί άγκιστρο 13">
            <a:extLst>
              <a:ext uri="{FF2B5EF4-FFF2-40B4-BE49-F238E27FC236}">
                <a16:creationId xmlns:a16="http://schemas.microsoft.com/office/drawing/2014/main" id="{69D9259E-7C21-4B2A-983A-4DCEC173C8F2}"/>
              </a:ext>
            </a:extLst>
          </p:cNvPr>
          <p:cNvSpPr/>
          <p:nvPr/>
        </p:nvSpPr>
        <p:spPr>
          <a:xfrm>
            <a:off x="8456103" y="2365695"/>
            <a:ext cx="83890" cy="13255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Δεξί άγκιστρο 15">
            <a:extLst>
              <a:ext uri="{FF2B5EF4-FFF2-40B4-BE49-F238E27FC236}">
                <a16:creationId xmlns:a16="http://schemas.microsoft.com/office/drawing/2014/main" id="{72C4F69D-77C6-4D58-9C32-06D3F77D3923}"/>
              </a:ext>
            </a:extLst>
          </p:cNvPr>
          <p:cNvSpPr/>
          <p:nvPr/>
        </p:nvSpPr>
        <p:spPr>
          <a:xfrm>
            <a:off x="8539993" y="4496500"/>
            <a:ext cx="411060" cy="7130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3E1F7CAC-7C22-4609-9809-FB74F625DC38}"/>
              </a:ext>
            </a:extLst>
          </p:cNvPr>
          <p:cNvSpPr/>
          <p:nvPr/>
        </p:nvSpPr>
        <p:spPr>
          <a:xfrm>
            <a:off x="9102055" y="4496500"/>
            <a:ext cx="1627464" cy="6543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ΝΟΘΟΙ</a:t>
            </a:r>
          </a:p>
        </p:txBody>
      </p:sp>
    </p:spTree>
    <p:extLst>
      <p:ext uri="{BB962C8B-B14F-4D97-AF65-F5344CB8AC3E}">
        <p14:creationId xmlns:p14="http://schemas.microsoft.com/office/powerpoint/2010/main" val="290474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707B23-BC50-4D14-B8A7-D7FB178CA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ΣΠΟΝΔΥΛΙΚΗ ΣΤΗΛΗ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DA708B9-057C-4E14-B7B1-8824322BE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8877" y="1331293"/>
            <a:ext cx="5125673" cy="54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17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173BDA-78CD-4A64-9D10-C1A4E1A8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ΣΚΕΛΕΤΟΣ ΤΟΥ ΘΩΡΑΚΑ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14C613B-3105-4EAA-AC97-4D4406E4F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00" y="1623576"/>
            <a:ext cx="3709862" cy="5105315"/>
          </a:xfrm>
        </p:spPr>
      </p:pic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8588D85E-8EB0-4FCA-8A1C-1E4C81D58BD7}"/>
              </a:ext>
            </a:extLst>
          </p:cNvPr>
          <p:cNvCxnSpPr/>
          <p:nvPr/>
        </p:nvCxnSpPr>
        <p:spPr>
          <a:xfrm flipV="1">
            <a:off x="5998128" y="2541864"/>
            <a:ext cx="3120705" cy="88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341B3E-91B3-4C0B-9990-A542DE8C2436}"/>
              </a:ext>
            </a:extLst>
          </p:cNvPr>
          <p:cNvSpPr txBox="1"/>
          <p:nvPr/>
        </p:nvSpPr>
        <p:spPr>
          <a:xfrm>
            <a:off x="9066232" y="2357198"/>
            <a:ext cx="128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Στέρνο</a:t>
            </a: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2432592B-E463-44FB-A77F-B0741F181EDB}"/>
              </a:ext>
            </a:extLst>
          </p:cNvPr>
          <p:cNvCxnSpPr/>
          <p:nvPr/>
        </p:nvCxnSpPr>
        <p:spPr>
          <a:xfrm flipH="1" flipV="1">
            <a:off x="1971413" y="2818863"/>
            <a:ext cx="2902591" cy="494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B0060CA-A515-4741-9EFA-6367F4D2FFF2}"/>
              </a:ext>
            </a:extLst>
          </p:cNvPr>
          <p:cNvSpPr txBox="1"/>
          <p:nvPr/>
        </p:nvSpPr>
        <p:spPr>
          <a:xfrm>
            <a:off x="740499" y="2280324"/>
            <a:ext cx="1389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      </a:t>
            </a:r>
            <a:r>
              <a:rPr lang="el-GR" sz="2400" dirty="0"/>
              <a:t>Πλευρές</a:t>
            </a:r>
          </a:p>
        </p:txBody>
      </p: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A0FFC388-09BC-4937-A453-78CE0366C3A8}"/>
              </a:ext>
            </a:extLst>
          </p:cNvPr>
          <p:cNvCxnSpPr/>
          <p:nvPr/>
        </p:nvCxnSpPr>
        <p:spPr>
          <a:xfrm flipV="1">
            <a:off x="5998128" y="1623576"/>
            <a:ext cx="2575421" cy="331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D5D7FD7-B314-4EF5-ABBD-C771AAA8E79D}"/>
              </a:ext>
            </a:extLst>
          </p:cNvPr>
          <p:cNvSpPr txBox="1"/>
          <p:nvPr/>
        </p:nvSpPr>
        <p:spPr>
          <a:xfrm>
            <a:off x="8603128" y="1453330"/>
            <a:ext cx="3120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Θωρακικοί σπόνδυλοι</a:t>
            </a:r>
          </a:p>
        </p:txBody>
      </p:sp>
    </p:spTree>
    <p:extLst>
      <p:ext uri="{BB962C8B-B14F-4D97-AF65-F5344CB8AC3E}">
        <p14:creationId xmlns:p14="http://schemas.microsoft.com/office/powerpoint/2010/main" val="1738025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8CAC86-3E8B-42ED-B0CB-E2A89C39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ΣΚΕΛΕΤΟΣ ΤΟΥ ΘΩΡΑΚΑ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2FE3E3-1C25-4AB0-89E8-BDA13BAE2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sz="3200" dirty="0"/>
              <a:t>Είναι μια οστέινη κοιλότητα</a:t>
            </a:r>
          </a:p>
          <a:p>
            <a:endParaRPr lang="el-GR" sz="3200" dirty="0"/>
          </a:p>
          <a:p>
            <a:r>
              <a:rPr lang="el-GR" sz="3200" dirty="0"/>
              <a:t>Προστατεύει πολύτιμα όργανα: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l-GR" dirty="0"/>
              <a:t> </a:t>
            </a:r>
            <a:r>
              <a:rPr lang="el-GR" sz="2400" dirty="0"/>
              <a:t>Καρδιά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l-GR" sz="2400" dirty="0"/>
              <a:t>Πνεύμονες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l-GR" sz="2400" dirty="0"/>
              <a:t>Μεγάλα αγγεία και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l-GR" sz="2400" dirty="0"/>
              <a:t>Νεύρα </a:t>
            </a:r>
            <a:r>
              <a:rPr lang="el-GR" dirty="0"/>
              <a:t>	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5AC5F2E-5896-4EFF-BE75-6990236BC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262" y="1027906"/>
            <a:ext cx="4706538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4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5A8444-EA6B-49E4-B9A0-B15CC64ED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ΣΚΕΛΕΤΟΣ ΤΩΝ ΑΚΡΩΝ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6E4C7C-AB8C-4F40-B50B-6A428ADD8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Σκελετός άνω άκρου:</a:t>
            </a:r>
          </a:p>
          <a:p>
            <a:pPr marL="0" indent="0">
              <a:buNone/>
            </a:pP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α. σκελετός ωμικής ζώνης</a:t>
            </a:r>
          </a:p>
          <a:p>
            <a:pPr marL="0" indent="0">
              <a:buNone/>
            </a:pP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β. </a:t>
            </a: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σκελετός βραχίονα</a:t>
            </a:r>
          </a:p>
          <a:p>
            <a:pPr marL="0" indent="0">
              <a:buNone/>
            </a:pPr>
            <a:r>
              <a:rPr lang="el-GR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γ. </a:t>
            </a: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σκελετός πήχη</a:t>
            </a:r>
          </a:p>
          <a:p>
            <a:pPr marL="0" indent="0">
              <a:buNone/>
            </a:pPr>
            <a:r>
              <a:rPr lang="el-GR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δ. </a:t>
            </a: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σκελετός άκρου χεριού</a:t>
            </a:r>
            <a:endParaRPr lang="el-G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D1D1EC6-1187-4522-AB83-6735B6C7A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649" y="49457"/>
            <a:ext cx="2801923" cy="6772161"/>
          </a:xfrm>
          <a:prstGeom prst="rect">
            <a:avLst/>
          </a:prstGeom>
        </p:spPr>
      </p:pic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3FF942CB-B26F-4A36-8EB7-94662527C189}"/>
              </a:ext>
            </a:extLst>
          </p:cNvPr>
          <p:cNvCxnSpPr/>
          <p:nvPr/>
        </p:nvCxnSpPr>
        <p:spPr>
          <a:xfrm flipV="1">
            <a:off x="5847127" y="2583809"/>
            <a:ext cx="3011647" cy="1325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043106C4-EF89-450D-81B3-1A93520A2040}"/>
              </a:ext>
            </a:extLst>
          </p:cNvPr>
          <p:cNvCxnSpPr/>
          <p:nvPr/>
        </p:nvCxnSpPr>
        <p:spPr>
          <a:xfrm flipV="1">
            <a:off x="5050172" y="4261607"/>
            <a:ext cx="3414320" cy="285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5040B18A-886E-4993-B84D-94992C4A4ABD}"/>
              </a:ext>
            </a:extLst>
          </p:cNvPr>
          <p:cNvCxnSpPr/>
          <p:nvPr/>
        </p:nvCxnSpPr>
        <p:spPr>
          <a:xfrm>
            <a:off x="6610525" y="5125673"/>
            <a:ext cx="1359016" cy="461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F28973F0-B1D5-43C8-8495-44AD1B42314D}"/>
              </a:ext>
            </a:extLst>
          </p:cNvPr>
          <p:cNvCxnSpPr/>
          <p:nvPr/>
        </p:nvCxnSpPr>
        <p:spPr>
          <a:xfrm flipV="1">
            <a:off x="6686026" y="1270932"/>
            <a:ext cx="2952924" cy="1983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202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E83604-FD88-4966-9693-333DEA2AF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ΣΚΕΛΕΤΟΣ ΤΩΝ ΑΚΡΩΝ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589A8F-CF6D-42EF-9A5E-5835113AC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Σκελετός κάτω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άκρου: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α. </a:t>
            </a:r>
            <a:r>
              <a:rPr lang="el-GR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οστά πυελικής ζώνης</a:t>
            </a: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β. σκελετός του μηρού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γ. σκελετός της κνήμης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δ. σκελετός άκρου ποδιού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FCC41E9-FD57-4116-B193-80DAA6A2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822" y="1445082"/>
            <a:ext cx="4353885" cy="4772661"/>
          </a:xfrm>
          <a:prstGeom prst="rect">
            <a:avLst/>
          </a:prstGeom>
        </p:spPr>
      </p:pic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795C01B4-27FD-4DAC-9E92-EAE036D5C51C}"/>
              </a:ext>
            </a:extLst>
          </p:cNvPr>
          <p:cNvCxnSpPr>
            <a:cxnSpLocks/>
          </p:cNvCxnSpPr>
          <p:nvPr/>
        </p:nvCxnSpPr>
        <p:spPr>
          <a:xfrm flipV="1">
            <a:off x="6269022" y="1987538"/>
            <a:ext cx="3647112" cy="1567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E6B9B401-949E-4F2E-B6F7-9BC832EA3826}"/>
              </a:ext>
            </a:extLst>
          </p:cNvPr>
          <p:cNvCxnSpPr>
            <a:cxnSpLocks/>
          </p:cNvCxnSpPr>
          <p:nvPr/>
        </p:nvCxnSpPr>
        <p:spPr>
          <a:xfrm flipV="1">
            <a:off x="6002496" y="3201905"/>
            <a:ext cx="3602898" cy="1040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9487B9BD-09BD-49BA-B763-DDB19DFBE1E8}"/>
              </a:ext>
            </a:extLst>
          </p:cNvPr>
          <p:cNvCxnSpPr>
            <a:cxnSpLocks/>
          </p:cNvCxnSpPr>
          <p:nvPr/>
        </p:nvCxnSpPr>
        <p:spPr>
          <a:xfrm flipV="1">
            <a:off x="6227077" y="4643900"/>
            <a:ext cx="3378317" cy="24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0C8EEF07-191F-4090-B0DC-D23FBECC7308}"/>
              </a:ext>
            </a:extLst>
          </p:cNvPr>
          <p:cNvCxnSpPr>
            <a:cxnSpLocks/>
          </p:cNvCxnSpPr>
          <p:nvPr/>
        </p:nvCxnSpPr>
        <p:spPr>
          <a:xfrm>
            <a:off x="6618914" y="5528345"/>
            <a:ext cx="2986480" cy="90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67EB62FD-F17C-4F50-BDF9-BD7C14FD2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022" y="180598"/>
            <a:ext cx="2696711" cy="252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70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70D730-FA5E-4D90-8C17-DFBA0080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ΤΥΠΟΙ ΟΣΤΩΝ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97564FA-321C-4BEA-B9AA-CF1692563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Συμπαγές οστό (εξωτερικά)</a:t>
            </a:r>
          </a:p>
          <a:p>
            <a:r>
              <a:rPr lang="el-GR" dirty="0"/>
              <a:t>Σπογγώδες οστό (εσωτερικά)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B967469-71A4-422B-B1CC-614509C29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576" y="1930150"/>
            <a:ext cx="4320389" cy="36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07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8F3A01-6AAF-4A87-A959-19838D54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ΤΥΠΟΙ ΟΣΤΩΝ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CF4C98-4DFC-4473-B4D3-8E538F351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Τα οστά ανάλογα με το σχήμα τους διακρίνονται σε: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Μακρά (π.χ. </a:t>
            </a:r>
            <a:r>
              <a:rPr lang="el-GR" dirty="0" err="1"/>
              <a:t>βραχιόνιο</a:t>
            </a:r>
            <a:r>
              <a:rPr lang="el-GR" dirty="0"/>
              <a:t>, μηριαίο, κερκίδα, ωλένη, κνήμη περόνη)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Βραχέα (π.χ. σπόνδυλοι, οστά καρπού, οστά ταρσού)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Πλατιά (</a:t>
            </a:r>
            <a:r>
              <a:rPr lang="el-GR" dirty="0" err="1"/>
              <a:t>π.χ.ινιακό</a:t>
            </a:r>
            <a:r>
              <a:rPr lang="el-GR" dirty="0"/>
              <a:t>, βρεγματικά, ωμοπλάτη, ανώνυμο)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Αεροφόρα (π.χ. μετωπιαίο, σφηνοειδές, ηθμοειδές, κροταφικό, άνω γνάθος)</a:t>
            </a:r>
          </a:p>
        </p:txBody>
      </p:sp>
    </p:spTree>
    <p:extLst>
      <p:ext uri="{BB962C8B-B14F-4D97-AF65-F5344CB8AC3E}">
        <p14:creationId xmlns:p14="http://schemas.microsoft.com/office/powerpoint/2010/main" val="181781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E29953-6E53-4ED2-8C32-8412E319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ΜΑΚΡΑ ΟΣΤΑ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7AB755-85E0-40C6-83B3-6436A7A39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Αποτελούνται από: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 </a:t>
            </a:r>
            <a:r>
              <a:rPr lang="el-GR" dirty="0" err="1"/>
              <a:t>Διάφυση</a:t>
            </a: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Επιφύσεις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 err="1"/>
              <a:t>Μετάφυση</a:t>
            </a:r>
            <a:r>
              <a:rPr lang="el-GR" dirty="0"/>
              <a:t> (συζευκτικός χόνδρος </a:t>
            </a:r>
          </a:p>
          <a:p>
            <a:pPr marL="0" indent="0">
              <a:buNone/>
            </a:pPr>
            <a:r>
              <a:rPr lang="el-GR" dirty="0"/>
              <a:t>    σε αναπτυσσόμενα οστά)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Μυελώδη αυλό (περιέχει </a:t>
            </a:r>
          </a:p>
          <a:p>
            <a:pPr marL="0" indent="0">
              <a:buNone/>
            </a:pPr>
            <a:r>
              <a:rPr lang="el-GR" dirty="0"/>
              <a:t>    μυελό οστών)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C81AD3B-CDA5-4F3D-9DF0-09A7B2130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940" y="1825625"/>
            <a:ext cx="5553104" cy="4164828"/>
          </a:xfrm>
          <a:prstGeom prst="rect">
            <a:avLst/>
          </a:prstGeom>
        </p:spPr>
      </p:pic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FA34A6F7-6D3B-4318-B038-3B3F203EE8ED}"/>
              </a:ext>
            </a:extLst>
          </p:cNvPr>
          <p:cNvCxnSpPr/>
          <p:nvPr/>
        </p:nvCxnSpPr>
        <p:spPr>
          <a:xfrm>
            <a:off x="4269996" y="3657600"/>
            <a:ext cx="5092118" cy="1518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166B0D6-CF23-4A97-B410-2F678FBE7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678" y="261085"/>
            <a:ext cx="2281070" cy="271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1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3D4A8C-BB88-4AD1-A924-670D054D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FF0000"/>
                </a:solidFill>
              </a:rPr>
              <a:t>Μυοσκελετικό</a:t>
            </a:r>
            <a:r>
              <a:rPr lang="el-GR" dirty="0">
                <a:solidFill>
                  <a:srgbClr val="FF0000"/>
                </a:solidFill>
              </a:rPr>
              <a:t> σύστημα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513323-E4F8-4211-AD07-59949932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Βασικοί ιστοί: α) Ερειστικός                                     β) Μυϊκός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Συνδετικός           Χονδρικός        Οστίτης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               Οστά και Αρθρώσεις                                  Μύες</a:t>
            </a: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E3763B86-82F3-44A7-8E18-EBA5716C15BA}"/>
              </a:ext>
            </a:extLst>
          </p:cNvPr>
          <p:cNvCxnSpPr/>
          <p:nvPr/>
        </p:nvCxnSpPr>
        <p:spPr>
          <a:xfrm flipH="1">
            <a:off x="2332139" y="2248250"/>
            <a:ext cx="1610687" cy="1367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CFBC5338-C1FA-4F32-A094-12F94BE76ED0}"/>
              </a:ext>
            </a:extLst>
          </p:cNvPr>
          <p:cNvCxnSpPr/>
          <p:nvPr/>
        </p:nvCxnSpPr>
        <p:spPr>
          <a:xfrm>
            <a:off x="3942826" y="2248250"/>
            <a:ext cx="58723" cy="1468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0FB04953-562F-469E-A7B3-899ECE12EBF3}"/>
              </a:ext>
            </a:extLst>
          </p:cNvPr>
          <p:cNvCxnSpPr/>
          <p:nvPr/>
        </p:nvCxnSpPr>
        <p:spPr>
          <a:xfrm>
            <a:off x="3942826" y="2248250"/>
            <a:ext cx="2153174" cy="1610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B5A621E1-9F8D-404E-8B83-14C2666C5A91}"/>
              </a:ext>
            </a:extLst>
          </p:cNvPr>
          <p:cNvCxnSpPr/>
          <p:nvPr/>
        </p:nvCxnSpPr>
        <p:spPr>
          <a:xfrm>
            <a:off x="2009163" y="4328719"/>
            <a:ext cx="1963024" cy="721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D674F3F7-ED03-4807-AA11-1BE613AE3348}"/>
              </a:ext>
            </a:extLst>
          </p:cNvPr>
          <p:cNvCxnSpPr/>
          <p:nvPr/>
        </p:nvCxnSpPr>
        <p:spPr>
          <a:xfrm>
            <a:off x="4001549" y="4328719"/>
            <a:ext cx="0" cy="721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29C73B3D-CF97-4A50-95DC-0724FCD59BF4}"/>
              </a:ext>
            </a:extLst>
          </p:cNvPr>
          <p:cNvCxnSpPr/>
          <p:nvPr/>
        </p:nvCxnSpPr>
        <p:spPr>
          <a:xfrm flipH="1">
            <a:off x="4001549" y="4281561"/>
            <a:ext cx="2094451" cy="768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91F0E482-44E4-4F3A-82B5-A81454A10186}"/>
              </a:ext>
            </a:extLst>
          </p:cNvPr>
          <p:cNvCxnSpPr/>
          <p:nvPr/>
        </p:nvCxnSpPr>
        <p:spPr>
          <a:xfrm>
            <a:off x="8774884" y="2248250"/>
            <a:ext cx="0" cy="315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008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AFB617-B139-4403-9644-1BCEE57B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ΒΡΑΧΕΑ ΟΣΤΑ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31C309-5786-4A6F-9DD5-DF1A3CF2D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01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Αποτελούνται:</a:t>
            </a:r>
          </a:p>
          <a:p>
            <a:r>
              <a:rPr lang="el-GR" dirty="0"/>
              <a:t> εξωτερικά               από λεπτή συμπαγή στιβάδα</a:t>
            </a:r>
          </a:p>
          <a:p>
            <a:r>
              <a:rPr lang="el-GR" dirty="0"/>
              <a:t> εσωτερικά               από σπογγώδη οστέινη ουσία</a:t>
            </a: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9181B95D-9D83-44BF-9E87-CA7A036F9950}"/>
              </a:ext>
            </a:extLst>
          </p:cNvPr>
          <p:cNvCxnSpPr/>
          <p:nvPr/>
        </p:nvCxnSpPr>
        <p:spPr>
          <a:xfrm>
            <a:off x="2759978" y="2617365"/>
            <a:ext cx="10989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15284759-F3C7-4A2D-8AC9-596DFD07E8CE}"/>
              </a:ext>
            </a:extLst>
          </p:cNvPr>
          <p:cNvCxnSpPr/>
          <p:nvPr/>
        </p:nvCxnSpPr>
        <p:spPr>
          <a:xfrm>
            <a:off x="2759978" y="3112316"/>
            <a:ext cx="11912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E59E22CE-FC70-47FA-9B94-98DC422BB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309" y="3607268"/>
            <a:ext cx="6322031" cy="266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3384F3-E311-49B4-AA6D-0A418C033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ΠΛΑΤΙΑ ΟΣΤΑ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C4FF42-AB29-44E0-B9B9-87F65BCF3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                                                                                                                έξω</a:t>
            </a:r>
          </a:p>
          <a:p>
            <a:r>
              <a:rPr lang="el-GR" dirty="0"/>
              <a:t>Αποτελούνται από δύο πλάκες συμπαγούς ουσίας                    έσω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Ανάμεσα στα οστά υπάρχει λεπτή στιβάδα </a:t>
            </a:r>
          </a:p>
          <a:p>
            <a:pPr marL="0" indent="0">
              <a:buNone/>
            </a:pPr>
            <a:r>
              <a:rPr lang="el-GR" dirty="0"/>
              <a:t>   σπογγώδους ουσίας                    </a:t>
            </a:r>
            <a:r>
              <a:rPr lang="el-GR" dirty="0" err="1">
                <a:solidFill>
                  <a:srgbClr val="FF0000"/>
                </a:solidFill>
              </a:rPr>
              <a:t>διπλόη</a:t>
            </a:r>
            <a:r>
              <a:rPr lang="el-GR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D765EDA1-ECE8-4037-962D-9C0A700BD370}"/>
              </a:ext>
            </a:extLst>
          </p:cNvPr>
          <p:cNvCxnSpPr/>
          <p:nvPr/>
        </p:nvCxnSpPr>
        <p:spPr>
          <a:xfrm>
            <a:off x="4219662" y="4110605"/>
            <a:ext cx="1493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F1862331-A5C0-40C6-BCEF-B852218B7E67}"/>
              </a:ext>
            </a:extLst>
          </p:cNvPr>
          <p:cNvCxnSpPr/>
          <p:nvPr/>
        </p:nvCxnSpPr>
        <p:spPr>
          <a:xfrm flipV="1">
            <a:off x="8640661" y="2114027"/>
            <a:ext cx="1266737" cy="453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DEF7C6AF-83EF-4F33-91ED-216D564AA1AA}"/>
              </a:ext>
            </a:extLst>
          </p:cNvPr>
          <p:cNvCxnSpPr/>
          <p:nvPr/>
        </p:nvCxnSpPr>
        <p:spPr>
          <a:xfrm>
            <a:off x="8649050" y="2575420"/>
            <a:ext cx="12751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C8D3955-B2DF-437A-AD33-03BCC96D3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605" y="3316827"/>
            <a:ext cx="3761054" cy="28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73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F8E609-7F41-46E0-9732-F18E9E516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ΑΕΡΟΦΟΡΑ ΟΣΤΑ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B6D59233-A4E7-4CAD-A854-AAFEACF02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Περικλείουν κοιλότητες που:</a:t>
            </a:r>
          </a:p>
          <a:p>
            <a:r>
              <a:rPr lang="el-GR" dirty="0"/>
              <a:t>καλύπτονται με βλεννογόνο </a:t>
            </a:r>
          </a:p>
          <a:p>
            <a:r>
              <a:rPr lang="el-GR" dirty="0"/>
              <a:t>περιέχουν αέρα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E27EE054-9411-4EEA-81C0-401A4C5F1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43313"/>
            <a:ext cx="4876800" cy="253365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8828CAF-06B2-4FB9-938B-B432E1194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712" y="2091304"/>
            <a:ext cx="377293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21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ED8F2B-5A12-4FA9-A85B-65C8C4E4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ΑΕΡΟΦΟΡΑ ΟΣΤΑ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E2D5D94-7CC3-4A5D-ACC2-D9925CCCE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986" y="2110664"/>
            <a:ext cx="5243014" cy="393226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211A158-B322-449B-83CD-8767BA6E3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058" y="2110664"/>
            <a:ext cx="5243015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36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D2D402-258E-4CA9-89CC-947B0A52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ΜΟΡΦΟΛΟΓΙΚΑ ΧΑΡΑΚΤΗΡΙΣΤΙΚΑ ΟΣΤΩΝ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DDDE72-DE04-4616-BAD9-634CA1215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Φύματα, άκανθες, γραμμές, </a:t>
            </a:r>
            <a:r>
              <a:rPr lang="el-GR" dirty="0" err="1"/>
              <a:t>τραχύσματα</a:t>
            </a:r>
            <a:endParaRPr lang="el-GR" dirty="0"/>
          </a:p>
          <a:p>
            <a:r>
              <a:rPr lang="el-GR" dirty="0"/>
              <a:t>Αύλακες, </a:t>
            </a:r>
            <a:r>
              <a:rPr lang="el-GR" dirty="0" err="1"/>
              <a:t>βοθρία</a:t>
            </a:r>
            <a:r>
              <a:rPr lang="el-GR" dirty="0"/>
              <a:t>, βόθροι, εντομές</a:t>
            </a:r>
          </a:p>
          <a:p>
            <a:r>
              <a:rPr lang="el-GR" dirty="0" err="1"/>
              <a:t>Τροφοφόρα</a:t>
            </a:r>
            <a:r>
              <a:rPr lang="el-GR" dirty="0"/>
              <a:t> τρήματα                  για την είσοδο αγγείων που τρέφουν τα οστά</a:t>
            </a:r>
          </a:p>
          <a:p>
            <a:r>
              <a:rPr lang="el-GR" dirty="0"/>
              <a:t>Αρθρικές επιφάνειες                 τα οστά συνδέονται μεταξύ τους</a:t>
            </a:r>
          </a:p>
          <a:p>
            <a:r>
              <a:rPr lang="el-GR" dirty="0"/>
              <a:t>Περιόστεο</a:t>
            </a:r>
          </a:p>
          <a:p>
            <a:r>
              <a:rPr lang="el-GR"/>
              <a:t>Ενδόστεο</a:t>
            </a:r>
            <a:endParaRPr lang="el-GR" dirty="0"/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02DB0433-20E5-41F1-944F-39FA94E548E2}"/>
              </a:ext>
            </a:extLst>
          </p:cNvPr>
          <p:cNvCxnSpPr/>
          <p:nvPr/>
        </p:nvCxnSpPr>
        <p:spPr>
          <a:xfrm>
            <a:off x="4362275" y="3112316"/>
            <a:ext cx="12164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261831AE-883E-457B-8E3B-4C21111B24C2}"/>
              </a:ext>
            </a:extLst>
          </p:cNvPr>
          <p:cNvCxnSpPr>
            <a:cxnSpLocks/>
          </p:cNvCxnSpPr>
          <p:nvPr/>
        </p:nvCxnSpPr>
        <p:spPr>
          <a:xfrm>
            <a:off x="4244829" y="4026716"/>
            <a:ext cx="12331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058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40693F-7877-48C2-965C-2430777B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Αρθρώσεις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6D3814-E744-49C6-BEF5-79CE970F0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Άρθρωση</a:t>
            </a:r>
            <a:r>
              <a:rPr lang="el-GR" dirty="0"/>
              <a:t>: Σύνδεση 2 ή περισσότερων οστών με την παρεμβολή ενός μαλακότερου ιστού</a:t>
            </a:r>
          </a:p>
          <a:p>
            <a:pPr marL="0" indent="0">
              <a:buNone/>
            </a:pPr>
            <a:r>
              <a:rPr lang="el-GR" b="1" u="sng" dirty="0"/>
              <a:t>Είδη αρθρώσεων</a:t>
            </a:r>
          </a:p>
          <a:p>
            <a:pPr marL="0" indent="0">
              <a:buNone/>
            </a:pPr>
            <a:r>
              <a:rPr lang="el-GR" dirty="0"/>
              <a:t>α. συνάρθρωση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β. διάρθρωση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8964BDA-C96C-4D02-9E10-1FCFE64A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4808523"/>
            <a:ext cx="2628900" cy="174307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7C34A39-279E-494A-AF81-11CBEFB0D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041" y="2682993"/>
            <a:ext cx="2301918" cy="193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05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978D4-1422-4297-9D3E-22C87E3B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Συνάρθρωση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B1B331-CF49-41AF-98AE-9BA55BE9F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μαλακότερος ιστός συνδέει τα οστά</a:t>
            </a:r>
          </a:p>
          <a:p>
            <a:r>
              <a:rPr lang="el-GR" dirty="0"/>
              <a:t>Σχεδόν καμία κινητικότητα</a:t>
            </a:r>
          </a:p>
          <a:p>
            <a:r>
              <a:rPr lang="el-GR" dirty="0"/>
              <a:t>3 μορφές συναρθρώσεων</a:t>
            </a:r>
          </a:p>
          <a:p>
            <a:pPr marL="0" indent="0">
              <a:buNone/>
            </a:pPr>
            <a:r>
              <a:rPr lang="el-GR" b="1" dirty="0"/>
              <a:t>α. </a:t>
            </a:r>
            <a:r>
              <a:rPr lang="el-GR" b="1" dirty="0" err="1"/>
              <a:t>Συνδέσμωση</a:t>
            </a:r>
            <a:r>
              <a:rPr lang="el-GR" dirty="0"/>
              <a:t>: Μεταξύ των αρθρικών επιφανειών παρεμβάλλεται   συνδετικός ιστός. Π.χ. κάτω </a:t>
            </a:r>
            <a:r>
              <a:rPr lang="el-GR" dirty="0" err="1"/>
              <a:t>κνημοπερονιαία</a:t>
            </a:r>
            <a:r>
              <a:rPr lang="el-GR" dirty="0"/>
              <a:t> </a:t>
            </a:r>
            <a:r>
              <a:rPr lang="el-GR" dirty="0" err="1"/>
              <a:t>συνδέσμωση</a:t>
            </a:r>
            <a:r>
              <a:rPr lang="el-GR" dirty="0"/>
              <a:t>, ραφές κρανίου, γόμφωση</a:t>
            </a:r>
          </a:p>
          <a:p>
            <a:pPr marL="0" indent="0">
              <a:buNone/>
            </a:pPr>
            <a:r>
              <a:rPr lang="el-GR" b="1" dirty="0"/>
              <a:t>β. </a:t>
            </a:r>
            <a:r>
              <a:rPr lang="el-GR" b="1" dirty="0" err="1"/>
              <a:t>Συγχόνδρωση</a:t>
            </a:r>
            <a:r>
              <a:rPr lang="el-GR" b="1" dirty="0"/>
              <a:t>: </a:t>
            </a:r>
            <a:r>
              <a:rPr lang="el-GR" dirty="0"/>
              <a:t>Τα οστά συνδέονται με χόνδρο. Π.χ. ηβική σύμφυση</a:t>
            </a:r>
          </a:p>
          <a:p>
            <a:pPr marL="0" indent="0">
              <a:buNone/>
            </a:pPr>
            <a:r>
              <a:rPr lang="el-GR" b="1" dirty="0"/>
              <a:t>γ. Συνοστέωση: </a:t>
            </a:r>
            <a:r>
              <a:rPr lang="el-GR" dirty="0"/>
              <a:t>Τα οστά συνδέονται μεταξύ τους και δεν υπάρχει κίνηση. Π.χ. ιερό οστό, κόκκυγας</a:t>
            </a:r>
            <a:endParaRPr lang="el-GR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7263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318A42-F832-4888-864D-FD38712A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Συναρθρώσεις 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2DD4BCE-D8D1-4426-9AA0-17A1B9F59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786" y="1578055"/>
            <a:ext cx="2526628" cy="198110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8F26422-DA8C-449D-8526-6D1BB5685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828" y="1595132"/>
            <a:ext cx="2269639" cy="183386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CC015AB0-DB0F-4F06-A93A-01140EB6F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330" y="1704975"/>
            <a:ext cx="2657475" cy="172402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B187828-9DA2-4CA3-9824-62CD5E023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7527" y="1389603"/>
            <a:ext cx="2663369" cy="2788640"/>
          </a:xfrm>
          <a:prstGeom prst="rect">
            <a:avLst/>
          </a:prstGeom>
        </p:spPr>
      </p:pic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D1DAFA1D-7BB5-4969-9C4E-18F1E91C20D4}"/>
              </a:ext>
            </a:extLst>
          </p:cNvPr>
          <p:cNvCxnSpPr/>
          <p:nvPr/>
        </p:nvCxnSpPr>
        <p:spPr>
          <a:xfrm>
            <a:off x="1635853" y="2566987"/>
            <a:ext cx="0" cy="2231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CA1C249-CBBE-4441-A660-639489F60F81}"/>
              </a:ext>
            </a:extLst>
          </p:cNvPr>
          <p:cNvSpPr txBox="1"/>
          <p:nvPr/>
        </p:nvSpPr>
        <p:spPr>
          <a:xfrm>
            <a:off x="897621" y="4966283"/>
            <a:ext cx="161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Ραφές κρανίου</a:t>
            </a:r>
          </a:p>
        </p:txBody>
      </p: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B5B0B6C7-F7FD-4614-9F11-3B085CE3E7C6}"/>
              </a:ext>
            </a:extLst>
          </p:cNvPr>
          <p:cNvCxnSpPr/>
          <p:nvPr/>
        </p:nvCxnSpPr>
        <p:spPr>
          <a:xfrm>
            <a:off x="4261607" y="3078760"/>
            <a:ext cx="0" cy="1719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A8BB63C8-AF42-40C0-A156-F42B118FF2F5}"/>
              </a:ext>
            </a:extLst>
          </p:cNvPr>
          <p:cNvCxnSpPr/>
          <p:nvPr/>
        </p:nvCxnSpPr>
        <p:spPr>
          <a:xfrm>
            <a:off x="7080308" y="3103927"/>
            <a:ext cx="0" cy="1770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10960DCD-6C25-4DC1-8C8F-C307B261EDA5}"/>
              </a:ext>
            </a:extLst>
          </p:cNvPr>
          <p:cNvCxnSpPr>
            <a:stCxn id="7" idx="2"/>
          </p:cNvCxnSpPr>
          <p:nvPr/>
        </p:nvCxnSpPr>
        <p:spPr>
          <a:xfrm>
            <a:off x="10139212" y="4178243"/>
            <a:ext cx="19856" cy="863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AA7D0F6-B6E0-4EEA-9FE6-62B4AF286C32}"/>
              </a:ext>
            </a:extLst>
          </p:cNvPr>
          <p:cNvSpPr txBox="1"/>
          <p:nvPr/>
        </p:nvSpPr>
        <p:spPr>
          <a:xfrm>
            <a:off x="3829131" y="4901925"/>
            <a:ext cx="173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Γόμφωση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AD0E48-F159-474E-8102-3C826013120C}"/>
              </a:ext>
            </a:extLst>
          </p:cNvPr>
          <p:cNvSpPr txBox="1"/>
          <p:nvPr/>
        </p:nvSpPr>
        <p:spPr>
          <a:xfrm>
            <a:off x="6375920" y="4904679"/>
            <a:ext cx="194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Ηβική σύμφυση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1BE141-AF37-4D55-97BD-0954D4117967}"/>
              </a:ext>
            </a:extLst>
          </p:cNvPr>
          <p:cNvSpPr txBox="1"/>
          <p:nvPr/>
        </p:nvSpPr>
        <p:spPr>
          <a:xfrm>
            <a:off x="9622171" y="5041783"/>
            <a:ext cx="124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Ιερό οστό</a:t>
            </a:r>
          </a:p>
        </p:txBody>
      </p:sp>
    </p:spTree>
    <p:extLst>
      <p:ext uri="{BB962C8B-B14F-4D97-AF65-F5344CB8AC3E}">
        <p14:creationId xmlns:p14="http://schemas.microsoft.com/office/powerpoint/2010/main" val="2666206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882F8E-721C-45A8-AD4A-38C4B234A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Διάρθρωση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38E6C5-1D23-4337-B433-5891BCED9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μαλακότερος ιστός περιβάλλει τα </a:t>
            </a:r>
            <a:r>
              <a:rPr lang="el-GR" dirty="0" err="1"/>
              <a:t>αρθρούμενα</a:t>
            </a:r>
            <a:r>
              <a:rPr lang="el-GR" dirty="0"/>
              <a:t> οστά</a:t>
            </a:r>
          </a:p>
          <a:p>
            <a:r>
              <a:rPr lang="el-GR" dirty="0"/>
              <a:t>Μικρή έως μεγάλη κινητικότητα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Παραδείγματα διαρθρώσεων :αρθρώσεις γόνατος, ώμου, αγκώνα </a:t>
            </a:r>
            <a:r>
              <a:rPr lang="el-GR" dirty="0" err="1"/>
              <a:t>κ.α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DA55B86-BBDE-43FC-BAC8-C4476AE9A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487" y="3880679"/>
            <a:ext cx="2554146" cy="247572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6E88C94-8678-445A-AEA0-7CC98E18A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868" y="4047491"/>
            <a:ext cx="2189177" cy="23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42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274817-4C9F-4892-972B-730821A1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Κύρια μέρη της διάρθρωσης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FAA759-3828-4C07-937A-43CE28BEA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α. αρθρικές επιφάνειες</a:t>
            </a:r>
          </a:p>
          <a:p>
            <a:r>
              <a:rPr lang="el-GR" dirty="0"/>
              <a:t>     Είναι λείες</a:t>
            </a:r>
          </a:p>
          <a:p>
            <a:r>
              <a:rPr lang="el-GR" dirty="0"/>
              <a:t>     Εφαρμόζουν η μια στην άλλη</a:t>
            </a:r>
          </a:p>
          <a:p>
            <a:r>
              <a:rPr lang="el-GR" dirty="0"/>
              <a:t>     Καλύπτονται από στρώμα χόνδρου	              αρθρικός χόνδρος</a:t>
            </a:r>
          </a:p>
          <a:p>
            <a:pPr marL="0" indent="0">
              <a:buNone/>
            </a:pPr>
            <a:r>
              <a:rPr lang="el-GR" b="1" dirty="0"/>
              <a:t>β.</a:t>
            </a:r>
            <a:r>
              <a:rPr lang="el-GR" dirty="0"/>
              <a:t> </a:t>
            </a:r>
            <a:r>
              <a:rPr lang="el-GR" b="1" dirty="0"/>
              <a:t>αρθρικός θύλακος</a:t>
            </a:r>
          </a:p>
          <a:p>
            <a:r>
              <a:rPr lang="el-GR" b="1" dirty="0"/>
              <a:t>     </a:t>
            </a:r>
            <a:r>
              <a:rPr lang="el-GR" dirty="0"/>
              <a:t>Ενώνει τα οστά μεταξύ τους</a:t>
            </a:r>
          </a:p>
          <a:p>
            <a:r>
              <a:rPr lang="el-GR" b="1" dirty="0"/>
              <a:t>     </a:t>
            </a:r>
            <a:r>
              <a:rPr lang="el-GR" dirty="0"/>
              <a:t>Αποτελείται από 2 στιβάδες           έξω (ινώδης θύλακος)</a:t>
            </a:r>
          </a:p>
          <a:p>
            <a:pPr marL="0" indent="0">
              <a:buNone/>
            </a:pPr>
            <a:r>
              <a:rPr lang="el-GR" dirty="0"/>
              <a:t>                                                                       έσω            </a:t>
            </a:r>
            <a:r>
              <a:rPr lang="el-GR" b="1" dirty="0"/>
              <a:t>αρθρικός υμένας</a:t>
            </a: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AFA87BF4-E04E-401C-8E07-56ABDA3D1576}"/>
              </a:ext>
            </a:extLst>
          </p:cNvPr>
          <p:cNvCxnSpPr>
            <a:cxnSpLocks/>
          </p:cNvCxnSpPr>
          <p:nvPr/>
        </p:nvCxnSpPr>
        <p:spPr>
          <a:xfrm>
            <a:off x="6711193" y="3615655"/>
            <a:ext cx="1619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91EBCB74-ECFA-49F9-9EE6-A2FF8324CE42}"/>
              </a:ext>
            </a:extLst>
          </p:cNvPr>
          <p:cNvCxnSpPr/>
          <p:nvPr/>
        </p:nvCxnSpPr>
        <p:spPr>
          <a:xfrm>
            <a:off x="5763237" y="5176007"/>
            <a:ext cx="7466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AFEF7B30-9F7E-45FE-AB02-BEC16E7C6480}"/>
              </a:ext>
            </a:extLst>
          </p:cNvPr>
          <p:cNvCxnSpPr/>
          <p:nvPr/>
        </p:nvCxnSpPr>
        <p:spPr>
          <a:xfrm>
            <a:off x="5763237" y="5176007"/>
            <a:ext cx="813732" cy="453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397129D5-D628-4F0A-B5A9-D88B99B6851D}"/>
              </a:ext>
            </a:extLst>
          </p:cNvPr>
          <p:cNvCxnSpPr/>
          <p:nvPr/>
        </p:nvCxnSpPr>
        <p:spPr>
          <a:xfrm>
            <a:off x="7290033" y="5629013"/>
            <a:ext cx="8556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60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AA321A-92BB-4F7F-9D4A-69800B16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>
                <a:solidFill>
                  <a:srgbClr val="FF0000"/>
                </a:solidFill>
              </a:rPr>
              <a:t>Ρόλος σκελετού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D92DA7-66E1-47D2-8548-2FB33431E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Υποβαστάζει μυϊκή μάζα</a:t>
            </a:r>
          </a:p>
          <a:p>
            <a:r>
              <a:rPr lang="el-GR" dirty="0"/>
              <a:t>Προστατεύει ζωτικά όργανα</a:t>
            </a:r>
          </a:p>
          <a:p>
            <a:r>
              <a:rPr lang="el-GR" dirty="0"/>
              <a:t>Περικλείει τον μυελό των οστών</a:t>
            </a:r>
          </a:p>
          <a:p>
            <a:r>
              <a:rPr lang="el-GR" dirty="0"/>
              <a:t>Οστά αποθήκη ασβεστίου, φωσφόρου </a:t>
            </a:r>
          </a:p>
          <a:p>
            <a:pPr marL="0" indent="0">
              <a:buNone/>
            </a:pPr>
            <a:r>
              <a:rPr lang="el-GR" dirty="0"/>
              <a:t>και άλλων ιόντων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CCF0437-13F2-47D7-B3F6-182780725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063" y="210820"/>
            <a:ext cx="5396937" cy="658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89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BADF1A-EF4C-437D-AB67-F231BDC6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Κύρια μέρη της διάρθρωσης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C63F6A-901A-45E9-8957-665CB9021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7664" cy="4351338"/>
          </a:xfrm>
        </p:spPr>
        <p:txBody>
          <a:bodyPr/>
          <a:lstStyle/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b="1" dirty="0"/>
              <a:t>γ. Αρθρική κοιλότητα</a:t>
            </a:r>
          </a:p>
          <a:p>
            <a:r>
              <a:rPr lang="el-GR" dirty="0"/>
              <a:t>    Κλειστός χώρος ανάμεσα σε αρθρικές επιφάνειες κα αρθρικό          υμένα.</a:t>
            </a:r>
          </a:p>
          <a:p>
            <a:r>
              <a:rPr lang="el-GR" dirty="0"/>
              <a:t>   Περιέχει ελάχιστη ποσότητα </a:t>
            </a:r>
            <a:r>
              <a:rPr lang="el-GR" b="1" dirty="0"/>
              <a:t>αρθρικού υγρού </a:t>
            </a:r>
            <a:r>
              <a:rPr lang="el-GR" dirty="0"/>
              <a:t>(παράγεται από υμένα)</a:t>
            </a:r>
            <a:r>
              <a:rPr lang="el-GR" b="1" dirty="0"/>
              <a:t> </a:t>
            </a:r>
          </a:p>
          <a:p>
            <a:endParaRPr lang="el-GR" b="1" dirty="0"/>
          </a:p>
          <a:p>
            <a:pPr marL="0" indent="0">
              <a:buNone/>
            </a:pPr>
            <a:r>
              <a:rPr lang="el-GR" b="1" dirty="0"/>
              <a:t>                                                   </a:t>
            </a:r>
            <a:r>
              <a:rPr lang="el-GR" dirty="0"/>
              <a:t>σε παθολογική αύξηση            </a:t>
            </a:r>
            <a:r>
              <a:rPr lang="el-GR" b="1" dirty="0"/>
              <a:t>ύδραρθρος</a:t>
            </a: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0C400642-FF37-4E4E-BF4F-7041A9CAF73B}"/>
              </a:ext>
            </a:extLst>
          </p:cNvPr>
          <p:cNvCxnSpPr/>
          <p:nvPr/>
        </p:nvCxnSpPr>
        <p:spPr>
          <a:xfrm>
            <a:off x="6409189" y="4177717"/>
            <a:ext cx="0" cy="687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34D5E5A1-03DE-4B6E-B480-D7BB66496ECA}"/>
              </a:ext>
            </a:extLst>
          </p:cNvPr>
          <p:cNvCxnSpPr/>
          <p:nvPr/>
        </p:nvCxnSpPr>
        <p:spPr>
          <a:xfrm>
            <a:off x="8439325" y="5033394"/>
            <a:ext cx="8892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615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DC91E1-2019-4465-B6ED-3ECD441F3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Κύρια μέρη της διάρθρωσης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305B1DB-AE88-42FE-BE32-BAACDBC8B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1155" y="1355965"/>
            <a:ext cx="5293454" cy="529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14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8EE3AC-C328-467A-9FB5-4686F49C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Επικουρικά μέρη μιας διάρθρωσης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F59DD8-716D-4984-9028-BB79E1DD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l-GR" b="1" dirty="0"/>
              <a:t>Σύνδεσμοι</a:t>
            </a:r>
            <a:r>
              <a:rPr lang="el-GR" dirty="0"/>
              <a:t>: ταινίες από παχύ συνδετικό ιστό. </a:t>
            </a:r>
          </a:p>
          <a:p>
            <a:pPr marL="0" indent="0">
              <a:buNone/>
            </a:pPr>
            <a:r>
              <a:rPr lang="el-GR" dirty="0"/>
              <a:t>      Χρησιμεύουν: α. ενίσχυση άρθρωσης</a:t>
            </a:r>
          </a:p>
          <a:p>
            <a:pPr marL="0" indent="0">
              <a:buNone/>
            </a:pPr>
            <a:r>
              <a:rPr lang="el-GR" dirty="0"/>
              <a:t>                                β. συγκράτηση </a:t>
            </a:r>
            <a:r>
              <a:rPr lang="el-GR" dirty="0" err="1"/>
              <a:t>αρθρούμενων</a:t>
            </a:r>
            <a:r>
              <a:rPr lang="el-GR" dirty="0"/>
              <a:t> οστών</a:t>
            </a:r>
          </a:p>
          <a:p>
            <a:pPr marL="0" indent="0">
              <a:buNone/>
            </a:pPr>
            <a:r>
              <a:rPr lang="el-GR" dirty="0"/>
              <a:t>                                γ. εξασφάλιση τροχιάς κινήσεων</a:t>
            </a:r>
          </a:p>
          <a:p>
            <a:pPr marL="0" indent="0">
              <a:buNone/>
            </a:pPr>
            <a:r>
              <a:rPr lang="el-GR" dirty="0"/>
              <a:t>                                δ. περιορισμό κίνησης σε φυσιολογικά όρια</a:t>
            </a:r>
          </a:p>
          <a:p>
            <a:r>
              <a:rPr lang="el-GR" b="1" dirty="0" err="1"/>
              <a:t>Επιχείλιοι</a:t>
            </a:r>
            <a:r>
              <a:rPr lang="el-GR" b="1" dirty="0"/>
              <a:t> χόνδροι</a:t>
            </a:r>
            <a:r>
              <a:rPr lang="el-GR" dirty="0"/>
              <a:t>: </a:t>
            </a:r>
            <a:r>
              <a:rPr lang="el-GR" dirty="0" err="1"/>
              <a:t>ινοχόνδρινοι</a:t>
            </a:r>
            <a:r>
              <a:rPr lang="el-GR" dirty="0"/>
              <a:t> δακτύλιοι. </a:t>
            </a:r>
          </a:p>
          <a:p>
            <a:pPr marL="0" indent="0">
              <a:buNone/>
            </a:pPr>
            <a:r>
              <a:rPr lang="el-GR" dirty="0" err="1"/>
              <a:t>Προσφύονται</a:t>
            </a:r>
            <a:r>
              <a:rPr lang="el-GR" dirty="0"/>
              <a:t> στην περιφέρεια μερικών αρθρώσεων </a:t>
            </a:r>
          </a:p>
          <a:p>
            <a:pPr marL="0" indent="0">
              <a:buNone/>
            </a:pPr>
            <a:r>
              <a:rPr lang="el-GR" dirty="0"/>
              <a:t>αυξάνοντας την έκταση τους  </a:t>
            </a:r>
            <a:r>
              <a:rPr lang="el-GR" dirty="0" err="1"/>
              <a:t>π.χ</a:t>
            </a:r>
            <a:r>
              <a:rPr lang="el-GR" dirty="0"/>
              <a:t> άρθρωση ώμου 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4BB188D-1CA0-49BC-B153-C81273B6D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834" y="4450868"/>
            <a:ext cx="2827133" cy="23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35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2017C9-8B09-4C17-B78E-491A66DC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Επικουρικά μέρη μιας διάρθρωσης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4700CB-F568-4892-ABC6-062116612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err="1"/>
              <a:t>Διάρθριοι</a:t>
            </a:r>
            <a:r>
              <a:rPr lang="el-GR" b="1" dirty="0"/>
              <a:t> χόνδροι</a:t>
            </a:r>
            <a:r>
              <a:rPr lang="el-GR" dirty="0"/>
              <a:t>: χόνδρινα διαφράγματα που διαιρούν αρθρική κοιλότητα. Μπορεί να είναι:        πλήρη         ή         ατελή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                        </a:t>
            </a:r>
            <a:r>
              <a:rPr lang="el-GR" dirty="0" err="1"/>
              <a:t>διάρθριοι</a:t>
            </a:r>
            <a:r>
              <a:rPr lang="el-GR" dirty="0"/>
              <a:t> δίσκοι          </a:t>
            </a:r>
            <a:r>
              <a:rPr lang="el-GR" dirty="0" err="1"/>
              <a:t>διάρθριοι</a:t>
            </a:r>
            <a:r>
              <a:rPr lang="el-GR" dirty="0"/>
              <a:t> μηνίσκοι</a:t>
            </a:r>
          </a:p>
          <a:p>
            <a:pPr marL="0" indent="0">
              <a:buNone/>
            </a:pPr>
            <a:r>
              <a:rPr lang="el-GR" dirty="0"/>
              <a:t>                                </a:t>
            </a:r>
            <a:r>
              <a:rPr lang="el-GR" dirty="0" err="1"/>
              <a:t>π.χ</a:t>
            </a:r>
            <a:r>
              <a:rPr lang="el-GR" dirty="0"/>
              <a:t> </a:t>
            </a:r>
            <a:r>
              <a:rPr lang="el-GR" dirty="0" err="1"/>
              <a:t>κροταφογναθική</a:t>
            </a:r>
            <a:r>
              <a:rPr lang="el-GR" dirty="0"/>
              <a:t> άρθρωση     </a:t>
            </a:r>
            <a:r>
              <a:rPr lang="el-GR" dirty="0" err="1"/>
              <a:t>άρθρωση</a:t>
            </a:r>
            <a:r>
              <a:rPr lang="el-GR" dirty="0"/>
              <a:t> γόνατος</a:t>
            </a:r>
          </a:p>
          <a:p>
            <a:pPr marL="0" indent="0">
              <a:buNone/>
            </a:pPr>
            <a:endParaRPr lang="el-GR" dirty="0"/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0FAB298D-3255-4594-9C62-6E84E65B1437}"/>
              </a:ext>
            </a:extLst>
          </p:cNvPr>
          <p:cNvCxnSpPr/>
          <p:nvPr/>
        </p:nvCxnSpPr>
        <p:spPr>
          <a:xfrm>
            <a:off x="6316910" y="2600587"/>
            <a:ext cx="0" cy="587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B6C97C0E-7C96-442E-9774-70389FFE0946}"/>
              </a:ext>
            </a:extLst>
          </p:cNvPr>
          <p:cNvCxnSpPr>
            <a:cxnSpLocks/>
          </p:cNvCxnSpPr>
          <p:nvPr/>
        </p:nvCxnSpPr>
        <p:spPr>
          <a:xfrm>
            <a:off x="8816829" y="2592198"/>
            <a:ext cx="0" cy="696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7D9C9F43-5258-4B59-8C6D-EF091A7AD4FF}"/>
              </a:ext>
            </a:extLst>
          </p:cNvPr>
          <p:cNvCxnSpPr/>
          <p:nvPr/>
        </p:nvCxnSpPr>
        <p:spPr>
          <a:xfrm>
            <a:off x="6316910" y="3615655"/>
            <a:ext cx="0" cy="293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B4956B1F-04F6-4A4B-971A-2904112B7836}"/>
              </a:ext>
            </a:extLst>
          </p:cNvPr>
          <p:cNvCxnSpPr/>
          <p:nvPr/>
        </p:nvCxnSpPr>
        <p:spPr>
          <a:xfrm>
            <a:off x="9538283" y="3615655"/>
            <a:ext cx="0" cy="293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3A096B62-6122-4D31-8EAC-B6C523CB7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305" y="4442189"/>
            <a:ext cx="2251082" cy="216261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ACF1439B-1CAF-4450-AD71-F417336E5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478" y="4481512"/>
            <a:ext cx="3102022" cy="19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74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342EB9-32AB-40D2-96D9-D8166ABC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Επικουρικά μέρη μιας διάρθρωσης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05D3DB-1936-4814-BD38-11A6E7925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Ορογόνοι θύλακοι: </a:t>
            </a:r>
            <a:r>
              <a:rPr lang="el-GR" dirty="0"/>
              <a:t>γεμάτοι υγρό, κοντά στις διαρθρώσεις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F7735E1-43FC-4B7E-9BF9-EF849A768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41" y="2645851"/>
            <a:ext cx="3461507" cy="293535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E80A91D3-50D5-44B5-9C0B-8152E5288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78740"/>
            <a:ext cx="3762025" cy="335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47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5D2956-307A-45D0-94C8-C3448269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Επικουρικά μέρη μιας διάρθρωσης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533683FF-3ADA-4454-8732-F21B8B4E1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3118" y="2133520"/>
            <a:ext cx="6482295" cy="274092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7C1A1FC-3806-4927-AA83-E9DCD0B1D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95" y="2133520"/>
            <a:ext cx="3304318" cy="218255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C07C387-ED27-43B5-B6FB-A4B1813A9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813" y="4379388"/>
            <a:ext cx="2536184" cy="21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25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EFD742-AA34-49A9-B965-59BC88BBD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Είδη διαρθρώσεων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E92DC4-4564-4B18-A9CD-F82CEDFE7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Απλές: Σχηματίζονται μόνο με 2 οστά. π.χ. ώμος, </a:t>
            </a:r>
            <a:r>
              <a:rPr lang="el-GR" dirty="0" err="1"/>
              <a:t>κροταφογναθική</a:t>
            </a:r>
            <a:endParaRPr lang="el-GR" dirty="0"/>
          </a:p>
          <a:p>
            <a:endParaRPr lang="el-GR" dirty="0"/>
          </a:p>
          <a:p>
            <a:r>
              <a:rPr lang="el-GR" dirty="0"/>
              <a:t>Σύνθετες: Σχηματίζονται με περισσότερα από 2 οστά. </a:t>
            </a:r>
          </a:p>
          <a:p>
            <a:pPr marL="0" indent="0">
              <a:buNone/>
            </a:pPr>
            <a:r>
              <a:rPr lang="el-GR" dirty="0"/>
              <a:t>                     Περιβάλλονται από κοινό αρθρικό θύλακο </a:t>
            </a:r>
          </a:p>
          <a:p>
            <a:pPr marL="0" indent="0">
              <a:buNone/>
            </a:pPr>
            <a:r>
              <a:rPr lang="el-GR" dirty="0"/>
              <a:t>                     π.χ. αγκώνας, γόνατο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749CB9E-58D0-4DD2-8F26-4DD7DFB27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243" y="4412603"/>
            <a:ext cx="4826422" cy="217804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00C500E-3E99-4F51-AE18-3E58B6D7F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792" y="0"/>
            <a:ext cx="2694970" cy="1825625"/>
          </a:xfrm>
          <a:prstGeom prst="rect">
            <a:avLst/>
          </a:prstGeom>
        </p:spPr>
      </p:pic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A2E02895-0574-492F-9BE8-F2D0CE4D509B}"/>
              </a:ext>
            </a:extLst>
          </p:cNvPr>
          <p:cNvCxnSpPr/>
          <p:nvPr/>
        </p:nvCxnSpPr>
        <p:spPr>
          <a:xfrm>
            <a:off x="3711998" y="4277666"/>
            <a:ext cx="788565" cy="745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466CE715-A521-4D36-AB0B-E451F0AF403A}"/>
              </a:ext>
            </a:extLst>
          </p:cNvPr>
          <p:cNvCxnSpPr/>
          <p:nvPr/>
        </p:nvCxnSpPr>
        <p:spPr>
          <a:xfrm flipV="1">
            <a:off x="8531604" y="1524728"/>
            <a:ext cx="402671" cy="404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246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2C9AD6-C8E7-4F9B-B9AB-BF460093F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Κινήσεις διαρθρώσεων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998BF6-0783-487C-87D7-C5341B9DE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α. ολίσθηση</a:t>
            </a:r>
          </a:p>
          <a:p>
            <a:pPr marL="0" indent="0">
              <a:buNone/>
            </a:pPr>
            <a:r>
              <a:rPr lang="el-GR" dirty="0"/>
              <a:t>β. κάμψη- έκταση</a:t>
            </a:r>
          </a:p>
          <a:p>
            <a:pPr marL="0" indent="0">
              <a:buNone/>
            </a:pPr>
            <a:r>
              <a:rPr lang="el-GR" dirty="0"/>
              <a:t>γ. προσαγωγή-παραγωγή</a:t>
            </a:r>
          </a:p>
          <a:p>
            <a:pPr marL="0" indent="0">
              <a:buNone/>
            </a:pPr>
            <a:r>
              <a:rPr lang="el-GR" dirty="0"/>
              <a:t>δ. στροφή</a:t>
            </a:r>
          </a:p>
          <a:p>
            <a:pPr marL="0" indent="0">
              <a:buNone/>
            </a:pPr>
            <a:r>
              <a:rPr lang="el-GR" dirty="0"/>
              <a:t>ε. </a:t>
            </a:r>
            <a:r>
              <a:rPr lang="el-GR" dirty="0" err="1"/>
              <a:t>περιαγωγή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4672F14-66F3-4020-ADFC-638680AC2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689" y="1269752"/>
            <a:ext cx="4915161" cy="548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03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873A954-C3F3-48FD-84A4-E0AF6BA8C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689" y="1298807"/>
            <a:ext cx="2720830" cy="391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17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D7B5C4-C600-407F-82F2-C4777D6E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Μυελός των οστών</a:t>
            </a:r>
          </a:p>
        </p:txBody>
      </p:sp>
      <p:pic>
        <p:nvPicPr>
          <p:cNvPr id="1026" name="Picture 2" descr="Γίνε Δότης Μυελού των οστών... Δότης Ζωής | Truemed.gr">
            <a:extLst>
              <a:ext uri="{FF2B5EF4-FFF2-40B4-BE49-F238E27FC236}">
                <a16:creationId xmlns:a16="http://schemas.microsoft.com/office/drawing/2014/main" id="{AC45AC15-B2A4-4AC1-9D57-10719467CB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01" y="1489352"/>
            <a:ext cx="6187507" cy="524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8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EACEBB-DC97-4B40-A6DE-FDCFEBBB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Σκελετός του ανθρώπου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9613EA-9032-439F-B700-5987451BF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Διαιρείται σε: α. σκελετός του κορμού</a:t>
            </a:r>
          </a:p>
          <a:p>
            <a:pPr marL="0" indent="0">
              <a:buNone/>
            </a:pPr>
            <a:r>
              <a:rPr lang="el-GR" sz="3600" dirty="0"/>
              <a:t>                          β. σκελετός των άκρων</a:t>
            </a:r>
          </a:p>
          <a:p>
            <a:pPr marL="0" indent="0">
              <a:buNone/>
            </a:pPr>
            <a:endParaRPr lang="el-GR" sz="3600" dirty="0"/>
          </a:p>
          <a:p>
            <a:pPr marL="0" indent="0">
              <a:buNone/>
            </a:pPr>
            <a:r>
              <a:rPr lang="el-GR" sz="3600" u="sng" dirty="0"/>
              <a:t>Σκελετός του κορμού</a:t>
            </a:r>
          </a:p>
          <a:p>
            <a:pPr marL="0" indent="0">
              <a:buNone/>
            </a:pPr>
            <a:r>
              <a:rPr lang="el-GR" sz="3600" dirty="0"/>
              <a:t>α. σκελετός κεφαλής</a:t>
            </a:r>
          </a:p>
          <a:p>
            <a:pPr marL="0" indent="0">
              <a:buNone/>
            </a:pPr>
            <a:r>
              <a:rPr lang="el-GR" sz="3600" dirty="0"/>
              <a:t>β. σπονδυλική στήλη</a:t>
            </a:r>
          </a:p>
          <a:p>
            <a:pPr marL="0" indent="0">
              <a:buNone/>
            </a:pPr>
            <a:r>
              <a:rPr lang="el-GR" sz="3600" dirty="0"/>
              <a:t>γ. σκελετός θώρακα</a:t>
            </a:r>
          </a:p>
        </p:txBody>
      </p:sp>
    </p:spTree>
    <p:extLst>
      <p:ext uri="{BB962C8B-B14F-4D97-AF65-F5344CB8AC3E}">
        <p14:creationId xmlns:p14="http://schemas.microsoft.com/office/powerpoint/2010/main" val="162291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E96693-C96F-4445-A4B4-434F05F6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Σκελετός της κεφαλής- Οστά εγκεφάλου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B3842DC7-9A63-4749-88D0-45CFE4C5A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134" y="1476462"/>
            <a:ext cx="6772470" cy="531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9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D66842-04D9-4D8A-82C5-6C4718F9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0CCC826-0EDC-40D8-ACBC-CBF1F0F51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601" y="365125"/>
            <a:ext cx="8469745" cy="63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67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AE954E-675D-4D44-AA03-92268F9B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ΣΠΟΝΔΥΛΙΚΗ ΣΤΗΛΗ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39071C-6E9C-47D6-B299-0432F6106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Στηρίζει κεφαλή και κορμό</a:t>
            </a:r>
          </a:p>
          <a:p>
            <a:r>
              <a:rPr lang="el-GR" sz="3600" dirty="0"/>
              <a:t>Μεταβιβάζει το βάρος τους με τα                                                                       οστά της λεκάνης στα κάτω άκρα</a:t>
            </a:r>
          </a:p>
          <a:p>
            <a:r>
              <a:rPr lang="el-GR" sz="3600" dirty="0"/>
              <a:t>Στο εσωτερικό της προστατεύεται                                                               ο νωτιαίος μυελός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07FDA9B-75B0-44A3-A1C4-A198850C7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134" y="174401"/>
            <a:ext cx="3624876" cy="63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4A33D8-2A51-4290-98B0-6C2B89C1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ΣΠΟΝΔΥΛΙΚΗ ΣΤΗΛΗ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994759-7235-4BCF-8CC5-B08261ED6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99334" cy="435133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Αποτελείται από 33-34 βραχέα οστά                       </a:t>
            </a:r>
            <a:r>
              <a:rPr lang="el-GR" dirty="0">
                <a:solidFill>
                  <a:srgbClr val="FF0000"/>
                </a:solidFill>
              </a:rPr>
              <a:t>ΣΠΟΝΔΥΛΟΙ</a:t>
            </a:r>
          </a:p>
          <a:p>
            <a:endParaRPr lang="el-GR" dirty="0"/>
          </a:p>
          <a:p>
            <a:r>
              <a:rPr lang="el-GR" dirty="0"/>
              <a:t>Οι σπόνδυλοι είναι τοποθετημένοι </a:t>
            </a:r>
          </a:p>
          <a:p>
            <a:pPr marL="0" indent="0">
              <a:buNone/>
            </a:pPr>
            <a:r>
              <a:rPr lang="el-GR" dirty="0"/>
              <a:t>ο ένας πάνω στον άλλο</a:t>
            </a:r>
          </a:p>
          <a:p>
            <a:endParaRPr lang="el-GR" dirty="0"/>
          </a:p>
          <a:p>
            <a:r>
              <a:rPr lang="el-GR" dirty="0"/>
              <a:t>Ανάμεσα τους παρεμβάλλεται ένας χόνδρινος δίσκος                       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                                                                              </a:t>
            </a:r>
            <a:r>
              <a:rPr lang="el-GR" sz="2400" dirty="0"/>
              <a:t>Έχει ελαστικότητα</a:t>
            </a:r>
            <a:endParaRPr lang="el-GR" dirty="0"/>
          </a:p>
          <a:p>
            <a:pPr marL="0" indent="0" algn="ctr">
              <a:buNone/>
            </a:pPr>
            <a:r>
              <a:rPr lang="el-GR" dirty="0">
                <a:solidFill>
                  <a:srgbClr val="FF0000"/>
                </a:solidFill>
              </a:rPr>
              <a:t>ΜΕΣΟΣΠΟΝΔΥΛΙΟΣ ΔΙΣΚΟΣ        </a:t>
            </a:r>
            <a:r>
              <a:rPr lang="el-GR" sz="2400" dirty="0"/>
              <a:t>Απορρόφηση τρανταγμάτων</a:t>
            </a:r>
          </a:p>
          <a:p>
            <a:pPr marL="0" indent="0" algn="ctr">
              <a:buNone/>
            </a:pPr>
            <a:r>
              <a:rPr lang="el-GR" sz="2400" dirty="0"/>
              <a:t>                                                               Προσδίδει ευκαμψία</a:t>
            </a:r>
          </a:p>
          <a:p>
            <a:endParaRPr lang="el-GR" dirty="0"/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674632CF-DE97-4BFB-A4B2-20B5E5AF29A3}"/>
              </a:ext>
            </a:extLst>
          </p:cNvPr>
          <p:cNvCxnSpPr/>
          <p:nvPr/>
        </p:nvCxnSpPr>
        <p:spPr>
          <a:xfrm>
            <a:off x="6543413" y="2080470"/>
            <a:ext cx="15771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BC70CCEB-9A0F-4BAC-8F70-0604755D4362}"/>
              </a:ext>
            </a:extLst>
          </p:cNvPr>
          <p:cNvCxnSpPr/>
          <p:nvPr/>
        </p:nvCxnSpPr>
        <p:spPr>
          <a:xfrm>
            <a:off x="4026716" y="3770852"/>
            <a:ext cx="0" cy="679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39BA5A54-F445-4545-A1B8-27651B84783C}"/>
              </a:ext>
            </a:extLst>
          </p:cNvPr>
          <p:cNvCxnSpPr>
            <a:cxnSpLocks/>
          </p:cNvCxnSpPr>
          <p:nvPr/>
        </p:nvCxnSpPr>
        <p:spPr>
          <a:xfrm flipV="1">
            <a:off x="6259148" y="4840959"/>
            <a:ext cx="977666" cy="469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E7604143-69B9-4963-9FAF-62B4288CE89D}"/>
              </a:ext>
            </a:extLst>
          </p:cNvPr>
          <p:cNvCxnSpPr>
            <a:cxnSpLocks/>
          </p:cNvCxnSpPr>
          <p:nvPr/>
        </p:nvCxnSpPr>
        <p:spPr>
          <a:xfrm>
            <a:off x="6259148" y="5318620"/>
            <a:ext cx="5685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13C48324-9948-40F6-A95C-2D331DDBDE63}"/>
              </a:ext>
            </a:extLst>
          </p:cNvPr>
          <p:cNvCxnSpPr/>
          <p:nvPr/>
        </p:nvCxnSpPr>
        <p:spPr>
          <a:xfrm>
            <a:off x="6269107" y="5318620"/>
            <a:ext cx="967707" cy="486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5963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307</TotalTime>
  <Words>853</Words>
  <Application>Microsoft Office PowerPoint</Application>
  <PresentationFormat>Ευρεία οθόνη</PresentationFormat>
  <Paragraphs>190</Paragraphs>
  <Slides>38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Θέμα του Office</vt:lpstr>
      <vt:lpstr>Ερειστικό Σύστημα</vt:lpstr>
      <vt:lpstr>Μυοσκελετικό σύστημα</vt:lpstr>
      <vt:lpstr> Ρόλος σκελετού </vt:lpstr>
      <vt:lpstr>Μυελός των οστών</vt:lpstr>
      <vt:lpstr>Σκελετός του ανθρώπου</vt:lpstr>
      <vt:lpstr>Σκελετός της κεφαλής- Οστά εγκεφάλου</vt:lpstr>
      <vt:lpstr>Παρουσίαση του PowerPoint</vt:lpstr>
      <vt:lpstr>ΣΠΟΝΔΥΛΙΚΗ ΣΤΗΛΗ</vt:lpstr>
      <vt:lpstr>ΣΠΟΝΔΥΛΙΚΗ ΣΤΗΛΗ</vt:lpstr>
      <vt:lpstr>ΣΠΟΝΔΥΛΙΚΗ ΣΤΗΛΗ</vt:lpstr>
      <vt:lpstr>ΣΠΟΝΔΥΛΙΚΗ ΣΤΗΛΗ</vt:lpstr>
      <vt:lpstr>ΣΠΟΝΔΥΛΙΚΗ ΣΤΗΛΗ</vt:lpstr>
      <vt:lpstr>ΣΚΕΛΕΤΟΣ ΤΟΥ ΘΩΡΑΚΑ</vt:lpstr>
      <vt:lpstr>ΣΚΕΛΕΤΟΣ ΤΟΥ ΘΩΡΑΚΑ</vt:lpstr>
      <vt:lpstr>ΣΚΕΛΕΤΟΣ ΤΩΝ ΑΚΡΩΝ</vt:lpstr>
      <vt:lpstr>ΣΚΕΛΕΤΟΣ ΤΩΝ ΑΚΡΩΝ</vt:lpstr>
      <vt:lpstr>ΤΥΠΟΙ ΟΣΤΩΝ</vt:lpstr>
      <vt:lpstr>ΤΥΠΟΙ ΟΣΤΩΝ</vt:lpstr>
      <vt:lpstr>ΜΑΚΡΑ ΟΣΤΑ</vt:lpstr>
      <vt:lpstr>ΒΡΑΧΕΑ ΟΣΤΑ</vt:lpstr>
      <vt:lpstr>ΠΛΑΤΙΑ ΟΣΤΑ</vt:lpstr>
      <vt:lpstr>ΑΕΡΟΦΟΡΑ ΟΣΤΑ</vt:lpstr>
      <vt:lpstr>ΑΕΡΟΦΟΡΑ ΟΣΤΑ</vt:lpstr>
      <vt:lpstr>ΜΟΡΦΟΛΟΓΙΚΑ ΧΑΡΑΚΤΗΡΙΣΤΙΚΑ ΟΣΤΩΝ</vt:lpstr>
      <vt:lpstr>Αρθρώσεις</vt:lpstr>
      <vt:lpstr>Συνάρθρωση</vt:lpstr>
      <vt:lpstr>Συναρθρώσεις </vt:lpstr>
      <vt:lpstr>Διάρθρωση</vt:lpstr>
      <vt:lpstr>Κύρια μέρη της διάρθρωσης</vt:lpstr>
      <vt:lpstr>Κύρια μέρη της διάρθρωσης</vt:lpstr>
      <vt:lpstr>Κύρια μέρη της διάρθρωσης</vt:lpstr>
      <vt:lpstr>Επικουρικά μέρη μιας διάρθρωσης</vt:lpstr>
      <vt:lpstr>Επικουρικά μέρη μιας διάρθρωσης</vt:lpstr>
      <vt:lpstr>Επικουρικά μέρη μιας διάρθρωσης</vt:lpstr>
      <vt:lpstr>Επικουρικά μέρη μιας διάρθρωσης</vt:lpstr>
      <vt:lpstr>Είδη διαρθρώσεων</vt:lpstr>
      <vt:lpstr>Κινήσεις διαρθρώσεων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Μυοσκελετικό Σύστημα</dc:title>
  <dc:creator>vivi</dc:creator>
  <cp:lastModifiedBy>vivi</cp:lastModifiedBy>
  <cp:revision>45</cp:revision>
  <dcterms:created xsi:type="dcterms:W3CDTF">2020-11-10T20:50:10Z</dcterms:created>
  <dcterms:modified xsi:type="dcterms:W3CDTF">2021-09-22T18:37:27Z</dcterms:modified>
</cp:coreProperties>
</file>