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119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1980E-04C6-440C-9017-D9AE8FB1EA8C}" type="datetimeFigureOut">
              <a:rPr lang="el-GR" smtClean="0"/>
              <a:t>19/2/2023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80083-4DE8-4BE4-8A77-C9E04E99546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0794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1980E-04C6-440C-9017-D9AE8FB1EA8C}" type="datetimeFigureOut">
              <a:rPr lang="el-GR" smtClean="0"/>
              <a:t>19/2/2023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80083-4DE8-4BE4-8A77-C9E04E99546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0946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1980E-04C6-440C-9017-D9AE8FB1EA8C}" type="datetimeFigureOut">
              <a:rPr lang="el-GR" smtClean="0"/>
              <a:t>19/2/2023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80083-4DE8-4BE4-8A77-C9E04E99546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23766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1980E-04C6-440C-9017-D9AE8FB1EA8C}" type="datetimeFigureOut">
              <a:rPr lang="el-GR" smtClean="0"/>
              <a:t>19/2/2023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80083-4DE8-4BE4-8A77-C9E04E99546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6009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1980E-04C6-440C-9017-D9AE8FB1EA8C}" type="datetimeFigureOut">
              <a:rPr lang="el-GR" smtClean="0"/>
              <a:t>19/2/2023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80083-4DE8-4BE4-8A77-C9E04E99546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7541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1980E-04C6-440C-9017-D9AE8FB1EA8C}" type="datetimeFigureOut">
              <a:rPr lang="el-GR" smtClean="0"/>
              <a:t>19/2/2023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80083-4DE8-4BE4-8A77-C9E04E99546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26770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1980E-04C6-440C-9017-D9AE8FB1EA8C}" type="datetimeFigureOut">
              <a:rPr lang="el-GR" smtClean="0"/>
              <a:t>19/2/2023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80083-4DE8-4BE4-8A77-C9E04E99546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30828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1980E-04C6-440C-9017-D9AE8FB1EA8C}" type="datetimeFigureOut">
              <a:rPr lang="el-GR" smtClean="0"/>
              <a:t>19/2/2023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80083-4DE8-4BE4-8A77-C9E04E99546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87100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1980E-04C6-440C-9017-D9AE8FB1EA8C}" type="datetimeFigureOut">
              <a:rPr lang="el-GR" smtClean="0"/>
              <a:t>19/2/2023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80083-4DE8-4BE4-8A77-C9E04E99546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62282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1980E-04C6-440C-9017-D9AE8FB1EA8C}" type="datetimeFigureOut">
              <a:rPr lang="el-GR" smtClean="0"/>
              <a:t>19/2/2023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80083-4DE8-4BE4-8A77-C9E04E99546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02787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1980E-04C6-440C-9017-D9AE8FB1EA8C}" type="datetimeFigureOut">
              <a:rPr lang="el-GR" smtClean="0"/>
              <a:t>19/2/2023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80083-4DE8-4BE4-8A77-C9E04E99546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77466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F1980E-04C6-440C-9017-D9AE8FB1EA8C}" type="datetimeFigureOut">
              <a:rPr lang="el-GR" smtClean="0"/>
              <a:t>19/2/2023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A80083-4DE8-4BE4-8A77-C9E04E99546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46938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91806BD-77D9-73F7-6B7F-968FF55D68BB}"/>
              </a:ext>
            </a:extLst>
          </p:cNvPr>
          <p:cNvSpPr txBox="1"/>
          <p:nvPr/>
        </p:nvSpPr>
        <p:spPr>
          <a:xfrm>
            <a:off x="77638" y="3013519"/>
            <a:ext cx="893696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l-GR" sz="2800" b="1" dirty="0">
                <a:solidFill>
                  <a:srgbClr val="FF0000"/>
                </a:solidFill>
              </a:rPr>
              <a:t>5.8. ΥΓΙΕΙΝΗ ΤΗΣ ΕΡΓΑΣΙΑΣ</a:t>
            </a:r>
          </a:p>
        </p:txBody>
      </p:sp>
    </p:spTree>
    <p:extLst>
      <p:ext uri="{BB962C8B-B14F-4D97-AF65-F5344CB8AC3E}">
        <p14:creationId xmlns:p14="http://schemas.microsoft.com/office/powerpoint/2010/main" val="33260051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B500741-904C-1FBE-759B-F576FB33AC26}"/>
              </a:ext>
            </a:extLst>
          </p:cNvPr>
          <p:cNvSpPr txBox="1"/>
          <p:nvPr/>
        </p:nvSpPr>
        <p:spPr>
          <a:xfrm>
            <a:off x="163901" y="743842"/>
            <a:ext cx="8919713" cy="4661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l-GR" sz="2000" dirty="0"/>
              <a:t>Με τον όρο επαγγελματικά νοσήματα εννοούμε τα νοσήματα εκείνα που:</a:t>
            </a:r>
          </a:p>
          <a:p>
            <a:pPr>
              <a:lnSpc>
                <a:spcPct val="150000"/>
              </a:lnSpc>
            </a:pPr>
            <a:r>
              <a:rPr lang="el-GR" sz="2000" dirty="0"/>
              <a:t>		</a:t>
            </a:r>
            <a:r>
              <a:rPr lang="el-GR" sz="2000" dirty="0">
                <a:sym typeface="Wingdings" panose="05000000000000000000" pitchFamily="2" charset="2"/>
              </a:rPr>
              <a:t></a:t>
            </a:r>
            <a:r>
              <a:rPr lang="el-GR" sz="2000" dirty="0"/>
              <a:t> </a:t>
            </a:r>
            <a:r>
              <a:rPr lang="el-GR" sz="2000" b="1" u="sng" dirty="0"/>
              <a:t>εμφανίζονται με πολύ μεγαλύτερη συχνότητα σε εργαζόμενους</a:t>
            </a:r>
            <a:r>
              <a:rPr lang="el-GR" sz="2000" dirty="0"/>
              <a:t>,</a:t>
            </a:r>
          </a:p>
          <a:p>
            <a:pPr>
              <a:lnSpc>
                <a:spcPct val="150000"/>
              </a:lnSpc>
            </a:pPr>
            <a:r>
              <a:rPr lang="el-GR" sz="2000" dirty="0"/>
              <a:t>          </a:t>
            </a:r>
            <a:r>
              <a:rPr lang="el-GR" sz="2000" dirty="0">
                <a:sym typeface="Wingdings" panose="05000000000000000000" pitchFamily="2" charset="2"/>
              </a:rPr>
              <a:t></a:t>
            </a:r>
            <a:r>
              <a:rPr lang="el-GR" sz="2000" b="1" u="sng" dirty="0"/>
              <a:t>εκτεθειμένους στο συγκεκριμένο παράγοντα που προκαλεί τη νόσο</a:t>
            </a:r>
            <a:r>
              <a:rPr lang="el-GR" sz="2000" dirty="0"/>
              <a:t>, </a:t>
            </a:r>
          </a:p>
          <a:p>
            <a:pPr>
              <a:lnSpc>
                <a:spcPct val="150000"/>
              </a:lnSpc>
            </a:pPr>
            <a:r>
              <a:rPr lang="el-GR" sz="2000" u="sng" dirty="0"/>
              <a:t>σε σύγκριση</a:t>
            </a:r>
            <a:r>
              <a:rPr lang="el-GR" sz="2000" dirty="0"/>
              <a:t> με τη συχνότητα που εμφανίζεται η νόσος </a:t>
            </a:r>
            <a:r>
              <a:rPr lang="el-GR" sz="2000" u="sng" dirty="0"/>
              <a:t>στο γενικό πληθυσμό</a:t>
            </a:r>
            <a:r>
              <a:rPr lang="el-GR" sz="2000" dirty="0"/>
              <a:t>.</a:t>
            </a:r>
          </a:p>
          <a:p>
            <a:pPr>
              <a:lnSpc>
                <a:spcPct val="150000"/>
              </a:lnSpc>
            </a:pPr>
            <a:endParaRPr lang="el-GR" sz="2000" dirty="0"/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l-GR" sz="2000" b="1" u="sng" dirty="0"/>
              <a:t>Επαγγελματικοί καρκίνοι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l-GR" sz="2000" b="1" u="sng" dirty="0"/>
              <a:t>Επαγγελματικές πνευμονοπάθειες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l-GR" sz="2000" b="1" u="sng" dirty="0"/>
              <a:t>Επαγγελματικές δερματοπάθειες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l-GR" sz="2000" b="1" u="sng" dirty="0"/>
              <a:t>Επαγγελματικές δηλητηριάσεις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endParaRPr lang="el-GR" sz="2000" b="1" u="sng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A7EEF35-F2A0-C61C-53F1-566D60F63728}"/>
              </a:ext>
            </a:extLst>
          </p:cNvPr>
          <p:cNvSpPr txBox="1"/>
          <p:nvPr/>
        </p:nvSpPr>
        <p:spPr>
          <a:xfrm>
            <a:off x="163901" y="176422"/>
            <a:ext cx="891971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l-GR" sz="2400" b="1" dirty="0">
                <a:solidFill>
                  <a:srgbClr val="FF0000"/>
                </a:solidFill>
              </a:rPr>
              <a:t>Επαγγελματικά Νοσήματα</a:t>
            </a:r>
          </a:p>
        </p:txBody>
      </p:sp>
    </p:spTree>
    <p:extLst>
      <p:ext uri="{BB962C8B-B14F-4D97-AF65-F5344CB8AC3E}">
        <p14:creationId xmlns:p14="http://schemas.microsoft.com/office/powerpoint/2010/main" val="33709492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B500741-904C-1FBE-759B-F576FB33AC26}"/>
              </a:ext>
            </a:extLst>
          </p:cNvPr>
          <p:cNvSpPr txBox="1"/>
          <p:nvPr/>
        </p:nvSpPr>
        <p:spPr>
          <a:xfrm>
            <a:off x="163901" y="743842"/>
            <a:ext cx="8919713" cy="60442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l-GR" sz="2000" dirty="0"/>
              <a:t>Το </a:t>
            </a:r>
            <a:r>
              <a:rPr lang="el-GR" sz="2000" b="1" dirty="0"/>
              <a:t>1775</a:t>
            </a:r>
            <a:r>
              <a:rPr lang="el-GR" sz="2000" dirty="0"/>
              <a:t>, για πρώτη φορά ο χειρουργός </a:t>
            </a:r>
            <a:r>
              <a:rPr lang="el-GR" sz="2000" b="1" dirty="0" err="1"/>
              <a:t>Pott</a:t>
            </a:r>
            <a:r>
              <a:rPr lang="el-GR" sz="2000" dirty="0"/>
              <a:t> παρατήρησε ότι οι </a:t>
            </a:r>
            <a:r>
              <a:rPr lang="el-GR" sz="2000" b="1" dirty="0"/>
              <a:t>καθαριστές καπνοδόχων</a:t>
            </a:r>
            <a:r>
              <a:rPr lang="el-GR" sz="2000" dirty="0"/>
              <a:t>, που ήταν εκτεθειμένοι σε μεγάλη δόση </a:t>
            </a:r>
            <a:r>
              <a:rPr lang="el-GR" sz="2000" b="1" dirty="0" err="1"/>
              <a:t>καπναιθάλης</a:t>
            </a:r>
            <a:r>
              <a:rPr lang="el-GR" sz="2000" dirty="0"/>
              <a:t>, έπασχαν από </a:t>
            </a:r>
            <a:r>
              <a:rPr lang="el-GR" sz="2000" b="1" dirty="0"/>
              <a:t>καρκίνο του οσχέου</a:t>
            </a:r>
            <a:r>
              <a:rPr lang="el-GR" sz="2000" dirty="0"/>
              <a:t>. </a:t>
            </a:r>
          </a:p>
          <a:p>
            <a:pPr>
              <a:lnSpc>
                <a:spcPct val="150000"/>
              </a:lnSpc>
            </a:pPr>
            <a:r>
              <a:rPr lang="el-GR" sz="2000" dirty="0"/>
              <a:t>Από τότε μέχρι σήμερα έγιναν </a:t>
            </a:r>
            <a:r>
              <a:rPr lang="el-GR" sz="2000" b="1" dirty="0"/>
              <a:t>επανειλημμένες έρευνες </a:t>
            </a:r>
            <a:r>
              <a:rPr lang="el-GR" sz="2000" dirty="0"/>
              <a:t>και τελευταία αυξήθηκε το ενδιαφέρον για τους επαγγελματικούς καρκίνους, διότι: </a:t>
            </a:r>
          </a:p>
          <a:p>
            <a:pPr>
              <a:lnSpc>
                <a:spcPct val="150000"/>
              </a:lnSpc>
            </a:pPr>
            <a:r>
              <a:rPr lang="el-GR" sz="2000" dirty="0"/>
              <a:t>α) πρόκειται για </a:t>
            </a:r>
            <a:r>
              <a:rPr lang="el-GR" sz="2000" b="1" dirty="0"/>
              <a:t>θανατηφόρο νόσο </a:t>
            </a:r>
            <a:r>
              <a:rPr lang="el-GR" sz="2000" dirty="0"/>
              <a:t>και </a:t>
            </a:r>
          </a:p>
          <a:p>
            <a:pPr>
              <a:lnSpc>
                <a:spcPct val="150000"/>
              </a:lnSpc>
            </a:pPr>
            <a:r>
              <a:rPr lang="el-GR" sz="2000" dirty="0"/>
              <a:t>β) γιατί έχει διαπιστωθεί ότι οι επαγγελματικοί καρκίνοι </a:t>
            </a:r>
            <a:r>
              <a:rPr lang="el-GR" sz="2000" b="1" dirty="0"/>
              <a:t>μπορούν να προληφθούν</a:t>
            </a:r>
            <a:r>
              <a:rPr lang="el-GR" sz="2000" dirty="0"/>
              <a:t>. </a:t>
            </a:r>
            <a:r>
              <a:rPr lang="el-GR" sz="2000" u="sng" dirty="0"/>
              <a:t>Τα όργανα που συχνά προσβάλλονται από επαγγελματικούς καρκίνους είναι: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l-GR" sz="2000" b="1" dirty="0"/>
              <a:t>οι πνεύμονες </a:t>
            </a:r>
            <a:r>
              <a:rPr lang="el-GR" sz="2000" dirty="0"/>
              <a:t>από: </a:t>
            </a:r>
          </a:p>
          <a:p>
            <a:pPr>
              <a:lnSpc>
                <a:spcPct val="150000"/>
              </a:lnSpc>
            </a:pPr>
            <a:r>
              <a:rPr lang="el-GR" sz="2000" dirty="0"/>
              <a:t>				</a:t>
            </a:r>
            <a:r>
              <a:rPr lang="el-GR" sz="2000" dirty="0">
                <a:sym typeface="Wingdings" panose="05000000000000000000" pitchFamily="2" charset="2"/>
              </a:rPr>
              <a:t></a:t>
            </a:r>
            <a:r>
              <a:rPr lang="el-GR" sz="2000" dirty="0"/>
              <a:t>μέταλλα, αμίαντο, πίσσα, ακτινοβολία,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l-GR" sz="2000" b="1" dirty="0"/>
              <a:t>τα οστά </a:t>
            </a:r>
            <a:r>
              <a:rPr lang="el-GR" sz="2000" dirty="0"/>
              <a:t>από </a:t>
            </a:r>
            <a:r>
              <a:rPr lang="el-GR" sz="2000" dirty="0">
                <a:sym typeface="Wingdings" panose="05000000000000000000" pitchFamily="2" charset="2"/>
              </a:rPr>
              <a:t></a:t>
            </a:r>
            <a:r>
              <a:rPr lang="el-GR" sz="2000" dirty="0"/>
              <a:t>ραδόνιο,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l-GR" sz="2000" b="1" dirty="0"/>
              <a:t>το δέρμα </a:t>
            </a:r>
            <a:r>
              <a:rPr lang="el-GR" sz="2000" dirty="0"/>
              <a:t>από:</a:t>
            </a:r>
          </a:p>
          <a:p>
            <a:pPr>
              <a:lnSpc>
                <a:spcPct val="150000"/>
              </a:lnSpc>
            </a:pPr>
            <a:r>
              <a:rPr lang="el-GR" sz="2000" dirty="0"/>
              <a:t> 	</a:t>
            </a:r>
            <a:r>
              <a:rPr lang="el-GR" sz="2000" dirty="0">
                <a:sym typeface="Wingdings" panose="05000000000000000000" pitchFamily="2" charset="2"/>
              </a:rPr>
              <a:t></a:t>
            </a:r>
            <a:r>
              <a:rPr lang="el-GR" sz="2000" dirty="0"/>
              <a:t>υπεριώδη  και </a:t>
            </a:r>
            <a:r>
              <a:rPr lang="el-GR" sz="2000" dirty="0" err="1"/>
              <a:t>ιονίζουσα</a:t>
            </a:r>
            <a:r>
              <a:rPr lang="el-GR" sz="2000" dirty="0"/>
              <a:t> ακτινοβολία (ακτίνες </a:t>
            </a:r>
            <a:r>
              <a:rPr lang="el-GR" sz="2000" dirty="0" err="1"/>
              <a:t>Χ,α,β,γ</a:t>
            </a:r>
            <a:r>
              <a:rPr lang="el-GR" sz="2000" dirty="0"/>
              <a:t>, ουδετερόνια) κ.λπ.</a:t>
            </a:r>
            <a:endParaRPr lang="el-GR" sz="2000" b="1" u="sng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A7EEF35-F2A0-C61C-53F1-566D60F63728}"/>
              </a:ext>
            </a:extLst>
          </p:cNvPr>
          <p:cNvSpPr txBox="1"/>
          <p:nvPr/>
        </p:nvSpPr>
        <p:spPr>
          <a:xfrm>
            <a:off x="163901" y="176422"/>
            <a:ext cx="891971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l-GR" sz="2400" b="1" dirty="0">
                <a:solidFill>
                  <a:srgbClr val="FF0000"/>
                </a:solidFill>
              </a:rPr>
              <a:t>Επαγγελματικά Νοσήματα - Καρκίνοι</a:t>
            </a:r>
          </a:p>
        </p:txBody>
      </p:sp>
    </p:spTree>
    <p:extLst>
      <p:ext uri="{BB962C8B-B14F-4D97-AF65-F5344CB8AC3E}">
        <p14:creationId xmlns:p14="http://schemas.microsoft.com/office/powerpoint/2010/main" val="18761845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B500741-904C-1FBE-759B-F576FB33AC26}"/>
              </a:ext>
            </a:extLst>
          </p:cNvPr>
          <p:cNvSpPr txBox="1"/>
          <p:nvPr/>
        </p:nvSpPr>
        <p:spPr>
          <a:xfrm>
            <a:off x="163901" y="743842"/>
            <a:ext cx="8919713" cy="37379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l-G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Μέτρα Προφύλαξης: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2000" dirty="0"/>
              <a:t>Χρησιμοποίηση </a:t>
            </a:r>
            <a:r>
              <a:rPr lang="el-GR" sz="2000" b="1" dirty="0"/>
              <a:t>προστατευτικών μέτρων </a:t>
            </a:r>
            <a:r>
              <a:rPr lang="el-GR" sz="2000" dirty="0"/>
              <a:t>όπως:</a:t>
            </a:r>
            <a:br>
              <a:rPr lang="el-GR" sz="2000" dirty="0"/>
            </a:br>
            <a:r>
              <a:rPr lang="el-GR" sz="2000" dirty="0"/>
              <a:t>          -εξαερισμοί,   </a:t>
            </a:r>
            <a:br>
              <a:rPr lang="el-GR" sz="2000" dirty="0"/>
            </a:br>
            <a:r>
              <a:rPr lang="el-GR" sz="2000" dirty="0"/>
              <a:t>		-προσωπίδες, </a:t>
            </a:r>
            <a:br>
              <a:rPr lang="el-GR" sz="2000" dirty="0"/>
            </a:br>
            <a:r>
              <a:rPr lang="el-GR" sz="2000" dirty="0"/>
              <a:t>          -στολές.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2000" b="1" dirty="0"/>
              <a:t>Αποφυγή έκθεσης </a:t>
            </a:r>
            <a:r>
              <a:rPr lang="el-GR" sz="2000" dirty="0"/>
              <a:t>στην καρκινογόνο ουσία που πρέπει να βρίσκεται στις χαμηλότερες συγκεντρώσεις στο χώρο εργασίας.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2000" b="1" dirty="0"/>
              <a:t>Περιοδικές εξετάσεις </a:t>
            </a:r>
            <a:r>
              <a:rPr lang="el-GR" sz="2000" dirty="0"/>
              <a:t>στους εργαζομένους.</a:t>
            </a:r>
            <a:endParaRPr lang="el-GR" sz="2000" b="1" u="sng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A7EEF35-F2A0-C61C-53F1-566D60F63728}"/>
              </a:ext>
            </a:extLst>
          </p:cNvPr>
          <p:cNvSpPr txBox="1"/>
          <p:nvPr/>
        </p:nvSpPr>
        <p:spPr>
          <a:xfrm>
            <a:off x="163901" y="176422"/>
            <a:ext cx="891971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l-GR" sz="2400" b="1" dirty="0">
                <a:solidFill>
                  <a:srgbClr val="FF0000"/>
                </a:solidFill>
              </a:rPr>
              <a:t>Επαγγελματικά Νοσήματα - Καρκίνοι</a:t>
            </a:r>
          </a:p>
        </p:txBody>
      </p:sp>
    </p:spTree>
    <p:extLst>
      <p:ext uri="{BB962C8B-B14F-4D97-AF65-F5344CB8AC3E}">
        <p14:creationId xmlns:p14="http://schemas.microsoft.com/office/powerpoint/2010/main" val="24788309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B500741-904C-1FBE-759B-F576FB33AC26}"/>
              </a:ext>
            </a:extLst>
          </p:cNvPr>
          <p:cNvSpPr txBox="1"/>
          <p:nvPr/>
        </p:nvSpPr>
        <p:spPr>
          <a:xfrm>
            <a:off x="163901" y="475394"/>
            <a:ext cx="8919713" cy="55846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l-GR" sz="2000" dirty="0"/>
              <a:t>Αναφέρονται από την αρχαιότητα, όπως οι πυριτιάσεις στην Αρχαία Αίγυπτο. Αποδόθηκαν στο επάγγελμα του ασθενή (π.χ. οι λατόμοι εισέπνεαν σκόνη πυριτίου από τον τεμαχισμό της πέτρας). </a:t>
            </a:r>
          </a:p>
          <a:p>
            <a:pPr>
              <a:lnSpc>
                <a:spcPct val="150000"/>
              </a:lnSpc>
            </a:pPr>
            <a:r>
              <a:rPr lang="el-GR" sz="2000" b="1" u="sng" dirty="0"/>
              <a:t>Οι κυριότερες επαγγελματικές πνευμονοπάθειες είναι: </a:t>
            </a:r>
          </a:p>
          <a:p>
            <a:pPr>
              <a:lnSpc>
                <a:spcPct val="150000"/>
              </a:lnSpc>
            </a:pPr>
            <a:r>
              <a:rPr lang="el-GR" sz="2000" b="1" dirty="0"/>
              <a:t>α.</a:t>
            </a:r>
            <a:r>
              <a:rPr lang="el-GR" sz="2000" dirty="0"/>
              <a:t> Πνευμονοκονιάσεις. </a:t>
            </a:r>
          </a:p>
          <a:p>
            <a:pPr>
              <a:lnSpc>
                <a:spcPct val="150000"/>
              </a:lnSpc>
            </a:pPr>
            <a:r>
              <a:rPr lang="el-GR" sz="2000" b="1" dirty="0"/>
              <a:t>β.</a:t>
            </a:r>
            <a:r>
              <a:rPr lang="el-GR" sz="2000" dirty="0"/>
              <a:t> Επαγγελματικό άσθμα, </a:t>
            </a:r>
          </a:p>
          <a:p>
            <a:pPr>
              <a:lnSpc>
                <a:spcPct val="150000"/>
              </a:lnSpc>
            </a:pPr>
            <a:r>
              <a:rPr lang="el-GR" sz="2000" b="1" dirty="0"/>
              <a:t>γ.</a:t>
            </a:r>
            <a:r>
              <a:rPr lang="el-GR" sz="2000" dirty="0"/>
              <a:t> Αντιδράσεις από υπερευαισθησία.</a:t>
            </a:r>
          </a:p>
          <a:p>
            <a:pPr>
              <a:lnSpc>
                <a:spcPct val="150000"/>
              </a:lnSpc>
            </a:pPr>
            <a:endParaRPr lang="el-GR" sz="2000" b="1" u="sng" dirty="0"/>
          </a:p>
          <a:p>
            <a:pPr>
              <a:lnSpc>
                <a:spcPct val="150000"/>
              </a:lnSpc>
            </a:pPr>
            <a:r>
              <a:rPr lang="el-GR" sz="2000" b="1" u="sng" dirty="0"/>
              <a:t>Οι κυριότερες σκόνες που δημιουργούν πνευμονοκονιάσεις είναι: </a:t>
            </a:r>
          </a:p>
          <a:p>
            <a:pPr>
              <a:lnSpc>
                <a:spcPct val="150000"/>
              </a:lnSpc>
            </a:pPr>
            <a:r>
              <a:rPr lang="el-GR" sz="2000" b="1" dirty="0"/>
              <a:t>α.</a:t>
            </a:r>
            <a:r>
              <a:rPr lang="el-GR" sz="2000" dirty="0"/>
              <a:t> πυρίτιο - πυριτίαση, </a:t>
            </a:r>
          </a:p>
          <a:p>
            <a:pPr>
              <a:lnSpc>
                <a:spcPct val="150000"/>
              </a:lnSpc>
            </a:pPr>
            <a:r>
              <a:rPr lang="el-GR" sz="2000" b="1" dirty="0"/>
              <a:t>β. </a:t>
            </a:r>
            <a:r>
              <a:rPr lang="el-GR" sz="2000" dirty="0"/>
              <a:t>άνθρακας - ανθράκωση, </a:t>
            </a:r>
          </a:p>
          <a:p>
            <a:pPr>
              <a:lnSpc>
                <a:spcPct val="150000"/>
              </a:lnSpc>
            </a:pPr>
            <a:r>
              <a:rPr lang="el-GR" sz="2000" b="1" dirty="0"/>
              <a:t>γ.</a:t>
            </a:r>
            <a:r>
              <a:rPr lang="el-GR" sz="2000" dirty="0"/>
              <a:t> αμίαντος - </a:t>
            </a:r>
            <a:r>
              <a:rPr lang="el-GR" sz="2000" dirty="0" err="1"/>
              <a:t>αμιάντωση</a:t>
            </a:r>
            <a:r>
              <a:rPr lang="el-GR" sz="2000" dirty="0"/>
              <a:t>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A7EEF35-F2A0-C61C-53F1-566D60F63728}"/>
              </a:ext>
            </a:extLst>
          </p:cNvPr>
          <p:cNvSpPr txBox="1"/>
          <p:nvPr/>
        </p:nvSpPr>
        <p:spPr>
          <a:xfrm>
            <a:off x="163901" y="67365"/>
            <a:ext cx="891971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l-GR" sz="2400" b="1" dirty="0">
                <a:solidFill>
                  <a:srgbClr val="FF0000"/>
                </a:solidFill>
              </a:rPr>
              <a:t>Επαγγελματικά Νοσήματα - Πνευμονοπάθειες</a:t>
            </a:r>
          </a:p>
        </p:txBody>
      </p:sp>
    </p:spTree>
    <p:extLst>
      <p:ext uri="{BB962C8B-B14F-4D97-AF65-F5344CB8AC3E}">
        <p14:creationId xmlns:p14="http://schemas.microsoft.com/office/powerpoint/2010/main" val="23789223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B500741-904C-1FBE-759B-F576FB33AC26}"/>
              </a:ext>
            </a:extLst>
          </p:cNvPr>
          <p:cNvSpPr txBox="1"/>
          <p:nvPr/>
        </p:nvSpPr>
        <p:spPr>
          <a:xfrm>
            <a:off x="163901" y="475394"/>
            <a:ext cx="8919713" cy="41996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l-GR" sz="2000" b="1" u="sng" dirty="0"/>
              <a:t>Για την εκδήλωση των πνευμονοκονιάσεων χρειάζεται:</a:t>
            </a:r>
          </a:p>
          <a:p>
            <a:pPr>
              <a:lnSpc>
                <a:spcPct val="150000"/>
              </a:lnSpc>
            </a:pPr>
            <a:r>
              <a:rPr lang="el-GR" sz="2000" dirty="0"/>
              <a:t> </a:t>
            </a:r>
            <a:r>
              <a:rPr lang="el-GR" sz="2000" dirty="0">
                <a:sym typeface="Wingdings" panose="05000000000000000000" pitchFamily="2" charset="2"/>
              </a:rPr>
              <a:t></a:t>
            </a:r>
            <a:r>
              <a:rPr lang="el-GR" sz="2000" dirty="0"/>
              <a:t>να έλθει κανείς σε επαφή με το αίτιο για 10 με 20 χρόνια, </a:t>
            </a:r>
          </a:p>
          <a:p>
            <a:pPr>
              <a:lnSpc>
                <a:spcPct val="150000"/>
              </a:lnSpc>
            </a:pPr>
            <a:r>
              <a:rPr lang="el-GR" sz="2000" dirty="0">
                <a:sym typeface="Wingdings" panose="05000000000000000000" pitchFamily="2" charset="2"/>
              </a:rPr>
              <a:t></a:t>
            </a:r>
            <a:r>
              <a:rPr lang="el-GR" sz="2000" dirty="0"/>
              <a:t>αλλά σημαντικό ρόλο παίζει και η ποσότητα της εισπνεόμενης σκόνης.</a:t>
            </a:r>
          </a:p>
          <a:p>
            <a:pPr>
              <a:lnSpc>
                <a:spcPct val="150000"/>
              </a:lnSpc>
            </a:pPr>
            <a:endParaRPr lang="el-GR" sz="2000" b="1" u="sng" dirty="0"/>
          </a:p>
          <a:p>
            <a:pPr>
              <a:lnSpc>
                <a:spcPct val="150000"/>
              </a:lnSpc>
            </a:pPr>
            <a:r>
              <a:rPr lang="el-GR" sz="2000" b="1" u="sng" dirty="0"/>
              <a:t>Μέτρα πρόληψης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l-GR" sz="2000" b="1" dirty="0"/>
              <a:t>Συστήματα εξαερισμού </a:t>
            </a:r>
            <a:r>
              <a:rPr lang="el-GR" sz="2000" dirty="0"/>
              <a:t>που έχουν σκοπό να περιορίσουν τη βλαπτική σκόνη.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l-GR" sz="2000" b="1" dirty="0"/>
              <a:t>Η</a:t>
            </a:r>
            <a:r>
              <a:rPr lang="el-GR" sz="2000" dirty="0"/>
              <a:t> χρήση ατομικής </a:t>
            </a:r>
            <a:r>
              <a:rPr lang="el-GR" sz="2000" b="1" dirty="0"/>
              <a:t>μάσκας</a:t>
            </a:r>
            <a:r>
              <a:rPr lang="el-GR" sz="2000" dirty="0"/>
              <a:t> προστασίας.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l-GR" sz="2000" b="1" dirty="0"/>
              <a:t>Απομάκρυνση των αρρώστων </a:t>
            </a:r>
            <a:r>
              <a:rPr lang="el-GR" sz="2000" dirty="0"/>
              <a:t>από </a:t>
            </a:r>
            <a:r>
              <a:rPr lang="el-GR" sz="2000" dirty="0" err="1"/>
              <a:t>βεβαρυμένους</a:t>
            </a:r>
            <a:r>
              <a:rPr lang="el-GR" sz="2000" dirty="0"/>
              <a:t> χώρους εργασίας.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l-GR" sz="2000" b="1" dirty="0"/>
              <a:t>Περιοδικές εξετάσεις </a:t>
            </a:r>
            <a:r>
              <a:rPr lang="el-GR" sz="2000" dirty="0"/>
              <a:t>στους εργαζόμενους.</a:t>
            </a:r>
            <a:endParaRPr lang="el-GR" sz="2000" b="1" u="sng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A7EEF35-F2A0-C61C-53F1-566D60F63728}"/>
              </a:ext>
            </a:extLst>
          </p:cNvPr>
          <p:cNvSpPr txBox="1"/>
          <p:nvPr/>
        </p:nvSpPr>
        <p:spPr>
          <a:xfrm>
            <a:off x="163901" y="67365"/>
            <a:ext cx="891971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l-GR" sz="2400" b="1" dirty="0">
                <a:solidFill>
                  <a:srgbClr val="FF0000"/>
                </a:solidFill>
              </a:rPr>
              <a:t>Επαγγελματικά Νοσήματα - Πνευμονοπάθειες</a:t>
            </a:r>
          </a:p>
        </p:txBody>
      </p:sp>
    </p:spTree>
    <p:extLst>
      <p:ext uri="{BB962C8B-B14F-4D97-AF65-F5344CB8AC3E}">
        <p14:creationId xmlns:p14="http://schemas.microsoft.com/office/powerpoint/2010/main" val="15440131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B500741-904C-1FBE-759B-F576FB33AC26}"/>
              </a:ext>
            </a:extLst>
          </p:cNvPr>
          <p:cNvSpPr txBox="1"/>
          <p:nvPr/>
        </p:nvSpPr>
        <p:spPr>
          <a:xfrm>
            <a:off x="163901" y="475394"/>
            <a:ext cx="8919713" cy="60462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l-GR" sz="2000" dirty="0"/>
              <a:t>Είναι </a:t>
            </a:r>
            <a:r>
              <a:rPr lang="el-GR" sz="2000" b="1" dirty="0"/>
              <a:t>τα συχνότερα </a:t>
            </a:r>
            <a:r>
              <a:rPr lang="el-GR" sz="2000" dirty="0"/>
              <a:t>επαγγελματικά νοσήματα. </a:t>
            </a:r>
          </a:p>
          <a:p>
            <a:pPr>
              <a:lnSpc>
                <a:spcPct val="150000"/>
              </a:lnSpc>
            </a:pPr>
            <a:r>
              <a:rPr lang="el-GR" sz="2000" b="1" dirty="0"/>
              <a:t>Διακρίνονται σε δερματοπάθειες οφειλόμενες:</a:t>
            </a:r>
          </a:p>
          <a:p>
            <a:pPr>
              <a:lnSpc>
                <a:spcPct val="150000"/>
              </a:lnSpc>
            </a:pPr>
            <a:r>
              <a:rPr lang="el-GR" sz="2000" b="1" dirty="0">
                <a:sym typeface="Wingdings" panose="05000000000000000000" pitchFamily="2" charset="2"/>
              </a:rPr>
              <a:t></a:t>
            </a:r>
            <a:r>
              <a:rPr lang="el-GR" sz="2000" dirty="0"/>
              <a:t>σε ερεθισμό (απορρυπαντικά  - διαλύτες) </a:t>
            </a:r>
          </a:p>
          <a:p>
            <a:pPr>
              <a:lnSpc>
                <a:spcPct val="150000"/>
              </a:lnSpc>
            </a:pPr>
            <a:r>
              <a:rPr lang="el-GR" sz="2000" b="1" dirty="0">
                <a:sym typeface="Wingdings" panose="05000000000000000000" pitchFamily="2" charset="2"/>
              </a:rPr>
              <a:t></a:t>
            </a:r>
            <a:r>
              <a:rPr lang="el-GR" sz="2000" dirty="0"/>
              <a:t>σε αλλεργικές δερματίτιδες. (επαφή με φυτά &amp; παράγωγα ξύλου)</a:t>
            </a:r>
          </a:p>
          <a:p>
            <a:pPr>
              <a:lnSpc>
                <a:spcPct val="150000"/>
              </a:lnSpc>
            </a:pPr>
            <a:r>
              <a:rPr lang="el-GR" sz="2000" b="1" u="sng" dirty="0"/>
              <a:t>Πρόληψη επαγγελματικών δερματοπαθειών 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l-GR" sz="2000" b="1" dirty="0"/>
              <a:t>Μέτρα ατομικής υγιεινής </a:t>
            </a:r>
            <a:r>
              <a:rPr lang="el-GR" sz="2000" dirty="0"/>
              <a:t>όταν χρησιμοποιούνται ερεθιστικές ουσίες στο χώρο εργασίας π.χ.:</a:t>
            </a:r>
            <a:br>
              <a:rPr lang="el-GR" sz="2000" dirty="0"/>
            </a:br>
            <a:r>
              <a:rPr lang="el-GR" sz="2000" dirty="0"/>
              <a:t> </a:t>
            </a:r>
            <a:r>
              <a:rPr lang="el-GR" sz="2000" dirty="0">
                <a:sym typeface="Wingdings" panose="05000000000000000000" pitchFamily="2" charset="2"/>
              </a:rPr>
              <a:t></a:t>
            </a:r>
            <a:r>
              <a:rPr lang="el-GR" sz="2000" dirty="0"/>
              <a:t>λουτήρες με ζεστό και κρύο νερό για να κάνουν μπάνιο οι εργαζόμενοι,</a:t>
            </a:r>
            <a:br>
              <a:rPr lang="el-GR" sz="2000" dirty="0"/>
            </a:br>
            <a:r>
              <a:rPr lang="el-GR" sz="2000" dirty="0"/>
              <a:t> </a:t>
            </a:r>
            <a:r>
              <a:rPr lang="el-GR" sz="2000" dirty="0">
                <a:sym typeface="Wingdings" panose="05000000000000000000" pitchFamily="2" charset="2"/>
              </a:rPr>
              <a:t></a:t>
            </a:r>
            <a:r>
              <a:rPr lang="el-GR" sz="2000" dirty="0"/>
              <a:t>καθημερινή αλλαγή της στολής - φόρμας κ.λπ., 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l-GR" sz="2000" b="1" dirty="0"/>
              <a:t>Προστατευτική ενδυμασία </a:t>
            </a:r>
            <a:br>
              <a:rPr lang="el-GR" sz="2000" b="1" dirty="0"/>
            </a:br>
            <a:r>
              <a:rPr lang="el-GR" sz="2000" dirty="0">
                <a:sym typeface="Wingdings" panose="05000000000000000000" pitchFamily="2" charset="2"/>
              </a:rPr>
              <a:t> </a:t>
            </a:r>
            <a:r>
              <a:rPr lang="el-GR" sz="2000" dirty="0"/>
              <a:t>ολόσωμες φόρμες, </a:t>
            </a:r>
            <a:br>
              <a:rPr lang="el-GR" sz="2000" dirty="0"/>
            </a:br>
            <a:r>
              <a:rPr lang="el-GR" sz="2000" dirty="0">
                <a:sym typeface="Wingdings" panose="05000000000000000000" pitchFamily="2" charset="2"/>
              </a:rPr>
              <a:t> </a:t>
            </a:r>
            <a:r>
              <a:rPr lang="el-GR" sz="2000" dirty="0"/>
              <a:t>μπότες, </a:t>
            </a:r>
            <a:br>
              <a:rPr lang="el-GR" sz="2000" dirty="0"/>
            </a:br>
            <a:r>
              <a:rPr lang="el-GR" sz="2000" dirty="0">
                <a:sym typeface="Wingdings" panose="05000000000000000000" pitchFamily="2" charset="2"/>
              </a:rPr>
              <a:t> </a:t>
            </a:r>
            <a:r>
              <a:rPr lang="el-GR" sz="2000" dirty="0"/>
              <a:t>γάντια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A7EEF35-F2A0-C61C-53F1-566D60F63728}"/>
              </a:ext>
            </a:extLst>
          </p:cNvPr>
          <p:cNvSpPr txBox="1"/>
          <p:nvPr/>
        </p:nvSpPr>
        <p:spPr>
          <a:xfrm>
            <a:off x="163901" y="67365"/>
            <a:ext cx="891971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l-GR" sz="2400" b="1" dirty="0">
                <a:solidFill>
                  <a:srgbClr val="FF0000"/>
                </a:solidFill>
              </a:rPr>
              <a:t>Επαγγελματικά Νοσήματα - Δερματοπάθειες</a:t>
            </a:r>
          </a:p>
        </p:txBody>
      </p:sp>
    </p:spTree>
    <p:extLst>
      <p:ext uri="{BB962C8B-B14F-4D97-AF65-F5344CB8AC3E}">
        <p14:creationId xmlns:p14="http://schemas.microsoft.com/office/powerpoint/2010/main" val="20387310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B500741-904C-1FBE-759B-F576FB33AC26}"/>
              </a:ext>
            </a:extLst>
          </p:cNvPr>
          <p:cNvSpPr txBox="1"/>
          <p:nvPr/>
        </p:nvSpPr>
        <p:spPr>
          <a:xfrm>
            <a:off x="163901" y="475394"/>
            <a:ext cx="8919713" cy="65079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l-GR" sz="2000" dirty="0"/>
              <a:t>Επαγγελματικές δηλητηριάσεις </a:t>
            </a:r>
            <a:r>
              <a:rPr lang="el-GR" sz="2000" b="1" u="sng" dirty="0"/>
              <a:t>μπορούν να συμβούν από ουσίες όπως</a:t>
            </a:r>
            <a:r>
              <a:rPr lang="el-GR" sz="2000" dirty="0"/>
              <a:t>: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l-GR" sz="2000" dirty="0"/>
              <a:t>μόλυβδος,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l-GR" sz="2000" dirty="0"/>
              <a:t>υδράργυρος,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l-GR" sz="2000" dirty="0"/>
              <a:t>αρσενικό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l-GR" sz="2000" dirty="0"/>
              <a:t>οργανικές και ανόργανες ουσίες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l-GR" sz="2000" dirty="0"/>
              <a:t>αέρια όπως </a:t>
            </a:r>
          </a:p>
          <a:p>
            <a:pPr>
              <a:lnSpc>
                <a:spcPct val="150000"/>
              </a:lnSpc>
            </a:pPr>
            <a:r>
              <a:rPr lang="el-GR" sz="2000" dirty="0"/>
              <a:t>		μονοξείδιο του άνθρακα, μεθάνιο, αιθέρας. </a:t>
            </a:r>
          </a:p>
          <a:p>
            <a:pPr>
              <a:lnSpc>
                <a:spcPct val="150000"/>
              </a:lnSpc>
            </a:pPr>
            <a:r>
              <a:rPr lang="el-GR" sz="2000" b="1" u="sng" dirty="0"/>
              <a:t>Εισέρχονται στον οργανισμό με την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l-GR" sz="2000" dirty="0"/>
              <a:t>αναπνοή,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l-GR" sz="2000" dirty="0"/>
              <a:t>τις τροφές,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l-GR" sz="2000" dirty="0"/>
              <a:t>με το νερό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l-GR" sz="2000" dirty="0"/>
              <a:t>ή μέσω των βλεννογόνων και του δέρματος. </a:t>
            </a:r>
          </a:p>
          <a:p>
            <a:pPr>
              <a:lnSpc>
                <a:spcPct val="150000"/>
              </a:lnSpc>
            </a:pPr>
            <a:r>
              <a:rPr lang="el-GR" sz="2000" dirty="0"/>
              <a:t>Υπάρχει περίπτωση να έχουμε ακαριαίο θάνατο ή βαρύτατες διαταραχές με την πάροδο του χρόνου (π.χ. παραλύσεις).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A7EEF35-F2A0-C61C-53F1-566D60F63728}"/>
              </a:ext>
            </a:extLst>
          </p:cNvPr>
          <p:cNvSpPr txBox="1"/>
          <p:nvPr/>
        </p:nvSpPr>
        <p:spPr>
          <a:xfrm>
            <a:off x="163901" y="67365"/>
            <a:ext cx="891971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l-GR" sz="2400" b="1" dirty="0">
                <a:solidFill>
                  <a:srgbClr val="FF0000"/>
                </a:solidFill>
              </a:rPr>
              <a:t>Επαγγελματικά Νοσήματα - Δηλητηριάσεις</a:t>
            </a:r>
          </a:p>
        </p:txBody>
      </p:sp>
    </p:spTree>
    <p:extLst>
      <p:ext uri="{BB962C8B-B14F-4D97-AF65-F5344CB8AC3E}">
        <p14:creationId xmlns:p14="http://schemas.microsoft.com/office/powerpoint/2010/main" val="2229196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B500741-904C-1FBE-759B-F576FB33AC26}"/>
              </a:ext>
            </a:extLst>
          </p:cNvPr>
          <p:cNvSpPr txBox="1"/>
          <p:nvPr/>
        </p:nvSpPr>
        <p:spPr>
          <a:xfrm>
            <a:off x="163901" y="475394"/>
            <a:ext cx="8919713" cy="41976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l-GR" sz="2000" b="1" u="sng" dirty="0"/>
              <a:t>Προκαλούν: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l-GR" sz="2000" dirty="0"/>
              <a:t>ακαριαίο θάνατο ή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l-GR" sz="2000" dirty="0"/>
              <a:t>βαρύτατες διαταραχές με την πάροδο του χρόνου (π.χ. παραλύσεις). </a:t>
            </a:r>
          </a:p>
          <a:p>
            <a:pPr>
              <a:lnSpc>
                <a:spcPct val="150000"/>
              </a:lnSpc>
            </a:pPr>
            <a:endParaRPr lang="el-GR" sz="2000" b="1" u="sng" dirty="0"/>
          </a:p>
          <a:p>
            <a:pPr>
              <a:lnSpc>
                <a:spcPct val="150000"/>
              </a:lnSpc>
            </a:pPr>
            <a:r>
              <a:rPr lang="el-GR" sz="2000" b="1" u="sng" dirty="0"/>
              <a:t>Πρόληψη</a:t>
            </a:r>
            <a:r>
              <a:rPr lang="el-GR" sz="2000" dirty="0"/>
              <a:t> </a:t>
            </a:r>
          </a:p>
          <a:p>
            <a:pPr>
              <a:lnSpc>
                <a:spcPct val="150000"/>
              </a:lnSpc>
            </a:pPr>
            <a:r>
              <a:rPr lang="el-GR" sz="2000" b="1" u="sng" dirty="0"/>
              <a:t>-περιοδικές εξετάσεις:</a:t>
            </a:r>
          </a:p>
          <a:p>
            <a:pPr>
              <a:lnSpc>
                <a:spcPct val="150000"/>
              </a:lnSpc>
            </a:pPr>
            <a:r>
              <a:rPr lang="el-GR" sz="2000" dirty="0"/>
              <a:t> </a:t>
            </a:r>
            <a:r>
              <a:rPr lang="el-GR" sz="2000" dirty="0">
                <a:sym typeface="Wingdings" panose="05000000000000000000" pitchFamily="2" charset="2"/>
              </a:rPr>
              <a:t></a:t>
            </a:r>
            <a:r>
              <a:rPr lang="el-GR" sz="2000" dirty="0"/>
              <a:t>του αίματος των εργαζομένων, </a:t>
            </a:r>
          </a:p>
          <a:p>
            <a:pPr>
              <a:lnSpc>
                <a:spcPct val="150000"/>
              </a:lnSpc>
            </a:pPr>
            <a:r>
              <a:rPr lang="el-GR" sz="2000" dirty="0">
                <a:sym typeface="Wingdings" panose="05000000000000000000" pitchFamily="2" charset="2"/>
              </a:rPr>
              <a:t> </a:t>
            </a:r>
            <a:r>
              <a:rPr lang="el-GR" sz="2000" dirty="0"/>
              <a:t>του νευρικού συστήματος</a:t>
            </a:r>
          </a:p>
          <a:p>
            <a:pPr>
              <a:lnSpc>
                <a:spcPct val="150000"/>
              </a:lnSpc>
            </a:pPr>
            <a:r>
              <a:rPr lang="el-GR" sz="2000" dirty="0"/>
              <a:t> </a:t>
            </a:r>
            <a:r>
              <a:rPr lang="el-GR" sz="2000" dirty="0">
                <a:sym typeface="Wingdings" panose="05000000000000000000" pitchFamily="2" charset="2"/>
              </a:rPr>
              <a:t> </a:t>
            </a:r>
            <a:r>
              <a:rPr lang="el-GR" sz="2000" dirty="0"/>
              <a:t>ουροποιητικού συστήματος.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A7EEF35-F2A0-C61C-53F1-566D60F63728}"/>
              </a:ext>
            </a:extLst>
          </p:cNvPr>
          <p:cNvSpPr txBox="1"/>
          <p:nvPr/>
        </p:nvSpPr>
        <p:spPr>
          <a:xfrm>
            <a:off x="163901" y="67365"/>
            <a:ext cx="891971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l-GR" sz="2400" b="1" dirty="0">
                <a:solidFill>
                  <a:srgbClr val="FF0000"/>
                </a:solidFill>
              </a:rPr>
              <a:t>Επαγγελματικά Νοσήματα - Δηλητηριάσεις</a:t>
            </a:r>
          </a:p>
        </p:txBody>
      </p:sp>
    </p:spTree>
    <p:extLst>
      <p:ext uri="{BB962C8B-B14F-4D97-AF65-F5344CB8AC3E}">
        <p14:creationId xmlns:p14="http://schemas.microsoft.com/office/powerpoint/2010/main" val="26924770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3A41130-B379-1D0E-94E6-E017B35B11B4}"/>
              </a:ext>
            </a:extLst>
          </p:cNvPr>
          <p:cNvSpPr txBox="1"/>
          <p:nvPr/>
        </p:nvSpPr>
        <p:spPr>
          <a:xfrm>
            <a:off x="213919" y="825477"/>
            <a:ext cx="8716161" cy="29578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l-GR" b="1" dirty="0"/>
              <a:t>ΕΡΩΤΗΣΕΙΣ</a:t>
            </a:r>
            <a:r>
              <a:rPr lang="el-GR" dirty="0"/>
              <a:t> </a:t>
            </a:r>
          </a:p>
          <a:p>
            <a:pPr>
              <a:lnSpc>
                <a:spcPct val="150000"/>
              </a:lnSpc>
            </a:pPr>
            <a:r>
              <a:rPr lang="el-GR" b="1" dirty="0"/>
              <a:t>1.</a:t>
            </a:r>
            <a:r>
              <a:rPr lang="el-GR" dirty="0"/>
              <a:t> Ποιοι είναι οι σκοποί της υγιεινής της εργασίας; </a:t>
            </a:r>
          </a:p>
          <a:p>
            <a:pPr>
              <a:lnSpc>
                <a:spcPct val="150000"/>
              </a:lnSpc>
            </a:pPr>
            <a:r>
              <a:rPr lang="el-GR" b="1" dirty="0"/>
              <a:t>2.</a:t>
            </a:r>
            <a:r>
              <a:rPr lang="el-GR" dirty="0"/>
              <a:t> Ποιοι είναι οι βλαπτικοί παράγοντες στην υγεία των εργαζομένων; </a:t>
            </a:r>
          </a:p>
          <a:p>
            <a:pPr>
              <a:lnSpc>
                <a:spcPct val="150000"/>
              </a:lnSpc>
            </a:pPr>
            <a:r>
              <a:rPr lang="el-GR" b="1" dirty="0"/>
              <a:t>3.</a:t>
            </a:r>
            <a:r>
              <a:rPr lang="el-GR" dirty="0"/>
              <a:t> Από τι κινδυνεύουν οι εργαζόμενοι στα νοσοκομεία; </a:t>
            </a:r>
          </a:p>
          <a:p>
            <a:pPr>
              <a:lnSpc>
                <a:spcPct val="150000"/>
              </a:lnSpc>
            </a:pPr>
            <a:r>
              <a:rPr lang="el-GR" b="1" dirty="0"/>
              <a:t>4.</a:t>
            </a:r>
            <a:r>
              <a:rPr lang="el-GR" dirty="0"/>
              <a:t> Τι περιλαμβάνει η πρόληψη των εργατικών ατυχημάτων; </a:t>
            </a:r>
          </a:p>
          <a:p>
            <a:pPr>
              <a:lnSpc>
                <a:spcPct val="150000"/>
              </a:lnSpc>
            </a:pPr>
            <a:r>
              <a:rPr lang="el-GR" b="1" dirty="0"/>
              <a:t>5.</a:t>
            </a:r>
            <a:r>
              <a:rPr lang="el-GR" dirty="0"/>
              <a:t> Ποια είναι τα προληπτικά μέτρα στους επαγγελματικούς καρκίνους, στις επαγγελματικές πνευμονοπάθειες, δερματοπάθειες και δηλητηριάσεις;</a:t>
            </a:r>
          </a:p>
        </p:txBody>
      </p:sp>
    </p:spTree>
    <p:extLst>
      <p:ext uri="{BB962C8B-B14F-4D97-AF65-F5344CB8AC3E}">
        <p14:creationId xmlns:p14="http://schemas.microsoft.com/office/powerpoint/2010/main" val="1192418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B500741-904C-1FBE-759B-F576FB33AC26}"/>
              </a:ext>
            </a:extLst>
          </p:cNvPr>
          <p:cNvSpPr txBox="1"/>
          <p:nvPr/>
        </p:nvSpPr>
        <p:spPr>
          <a:xfrm>
            <a:off x="163901" y="970345"/>
            <a:ext cx="8919713" cy="41975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l-GR" sz="2000" b="1" u="sng" dirty="0"/>
              <a:t>Σκοπός της Υγιεινής της Εργασίας είναι: </a:t>
            </a:r>
          </a:p>
          <a:p>
            <a:pPr>
              <a:lnSpc>
                <a:spcPct val="150000"/>
              </a:lnSpc>
            </a:pPr>
            <a:r>
              <a:rPr lang="el-GR" sz="2000" dirty="0"/>
              <a:t>♦ Η </a:t>
            </a:r>
            <a:r>
              <a:rPr lang="el-GR" sz="2000" b="1" dirty="0"/>
              <a:t>πρόληψη</a:t>
            </a:r>
            <a:r>
              <a:rPr lang="el-GR" sz="2000" dirty="0"/>
              <a:t> των επαγγελματικών νοσημάτων και ατυχημάτων, η βελτίωση των συνθηκών εργασίας, η προστασία των εργαζομένων. </a:t>
            </a:r>
          </a:p>
          <a:p>
            <a:pPr>
              <a:lnSpc>
                <a:spcPct val="150000"/>
              </a:lnSpc>
            </a:pPr>
            <a:r>
              <a:rPr lang="el-GR" sz="2000" dirty="0"/>
              <a:t>♦ Η </a:t>
            </a:r>
            <a:r>
              <a:rPr lang="el-GR" sz="2000" b="1" dirty="0"/>
              <a:t>έγκαιρη διάγνωση </a:t>
            </a:r>
            <a:r>
              <a:rPr lang="el-GR" sz="2000" dirty="0"/>
              <a:t>επαγγελματικών νοσημάτων και η απομάκρυνση των εργαζομένων από τον χώρο εργασίας. </a:t>
            </a:r>
          </a:p>
          <a:p>
            <a:pPr>
              <a:lnSpc>
                <a:spcPct val="150000"/>
              </a:lnSpc>
            </a:pPr>
            <a:r>
              <a:rPr lang="el-GR" sz="2000" dirty="0"/>
              <a:t>♦ Η </a:t>
            </a:r>
            <a:r>
              <a:rPr lang="el-GR" sz="2000" b="1" dirty="0"/>
              <a:t>επαγγελματική επανένταξη </a:t>
            </a:r>
            <a:r>
              <a:rPr lang="el-GR" sz="2000" dirty="0"/>
              <a:t>των ατόμων με αναπηρία. </a:t>
            </a:r>
          </a:p>
          <a:p>
            <a:pPr>
              <a:lnSpc>
                <a:spcPct val="150000"/>
              </a:lnSpc>
            </a:pPr>
            <a:r>
              <a:rPr lang="el-GR" sz="2000" dirty="0"/>
              <a:t>♦ Η </a:t>
            </a:r>
            <a:r>
              <a:rPr lang="el-GR" sz="2000" b="1" dirty="0"/>
              <a:t>διατήρηση</a:t>
            </a:r>
            <a:r>
              <a:rPr lang="el-GR" sz="2000" dirty="0"/>
              <a:t> της σωματικής και ψυχικής υγείας. </a:t>
            </a:r>
          </a:p>
          <a:p>
            <a:pPr>
              <a:lnSpc>
                <a:spcPct val="150000"/>
              </a:lnSpc>
            </a:pPr>
            <a:r>
              <a:rPr lang="el-GR" sz="2000" dirty="0"/>
              <a:t>♦ Οι </a:t>
            </a:r>
            <a:r>
              <a:rPr lang="el-GR" sz="2000" b="1" dirty="0"/>
              <a:t>περιοδικές εξετάσεις </a:t>
            </a:r>
            <a:r>
              <a:rPr lang="el-GR" sz="2000" dirty="0"/>
              <a:t>και ο </a:t>
            </a:r>
            <a:r>
              <a:rPr lang="el-GR" sz="2000" b="1" dirty="0"/>
              <a:t>περιβαλλοντικός έλεγχος </a:t>
            </a:r>
            <a:r>
              <a:rPr lang="el-GR" sz="2000" dirty="0"/>
              <a:t>στους χώρους εργασίας. </a:t>
            </a:r>
          </a:p>
          <a:p>
            <a:pPr>
              <a:lnSpc>
                <a:spcPct val="150000"/>
              </a:lnSpc>
            </a:pPr>
            <a:r>
              <a:rPr lang="el-GR" sz="2000" dirty="0"/>
              <a:t>♦ Η </a:t>
            </a:r>
            <a:r>
              <a:rPr lang="el-GR" sz="2000" b="1" dirty="0"/>
              <a:t>παροχή πρώτων βοηθειών</a:t>
            </a:r>
            <a:r>
              <a:rPr lang="el-GR" sz="2000" dirty="0"/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A7EEF35-F2A0-C61C-53F1-566D60F63728}"/>
              </a:ext>
            </a:extLst>
          </p:cNvPr>
          <p:cNvSpPr txBox="1"/>
          <p:nvPr/>
        </p:nvSpPr>
        <p:spPr>
          <a:xfrm>
            <a:off x="163901" y="285479"/>
            <a:ext cx="891971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l-GR" sz="2400" b="1" dirty="0">
                <a:solidFill>
                  <a:srgbClr val="FF0000"/>
                </a:solidFill>
              </a:rPr>
              <a:t>Υγιεινή της Εργασίας </a:t>
            </a:r>
          </a:p>
        </p:txBody>
      </p:sp>
    </p:spTree>
    <p:extLst>
      <p:ext uri="{BB962C8B-B14F-4D97-AF65-F5344CB8AC3E}">
        <p14:creationId xmlns:p14="http://schemas.microsoft.com/office/powerpoint/2010/main" val="1978942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B500741-904C-1FBE-759B-F576FB33AC26}"/>
              </a:ext>
            </a:extLst>
          </p:cNvPr>
          <p:cNvSpPr txBox="1"/>
          <p:nvPr/>
        </p:nvSpPr>
        <p:spPr>
          <a:xfrm>
            <a:off x="163901" y="794176"/>
            <a:ext cx="8919713" cy="60462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l-GR" sz="2000" b="1" u="sng" dirty="0"/>
              <a:t>Βλαπτικοί παράγοντες, που επηρεάζουν την υγεία των εργαζομένων είναι: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l-GR" sz="2000" dirty="0"/>
              <a:t>Φυσικοί,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l-GR" sz="2000" dirty="0"/>
              <a:t>Χημικοί,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l-GR" sz="2000" dirty="0"/>
              <a:t>Μικροβιακοί. </a:t>
            </a:r>
            <a:br>
              <a:rPr lang="el-GR" sz="2000" dirty="0"/>
            </a:br>
            <a:endParaRPr lang="el-GR" sz="2000" dirty="0"/>
          </a:p>
          <a:p>
            <a:pPr>
              <a:lnSpc>
                <a:spcPct val="150000"/>
              </a:lnSpc>
            </a:pPr>
            <a:r>
              <a:rPr lang="el-GR" sz="2000" b="1" u="sng" dirty="0"/>
              <a:t>1. Φυσικοί Παράγοντες. </a:t>
            </a:r>
          </a:p>
          <a:p>
            <a:pPr>
              <a:lnSpc>
                <a:spcPct val="150000"/>
              </a:lnSpc>
            </a:pPr>
            <a:r>
              <a:rPr lang="el-GR" sz="2000" dirty="0"/>
              <a:t>Το φυσικό περιβάλλον του χώρου εργασίας μπορεί να επηρεάζει τόσο </a:t>
            </a:r>
          </a:p>
          <a:p>
            <a:pPr>
              <a:lnSpc>
                <a:spcPct val="150000"/>
              </a:lnSpc>
            </a:pPr>
            <a:r>
              <a:rPr lang="el-GR" sz="2000" dirty="0"/>
              <a:t>-τη </a:t>
            </a:r>
            <a:r>
              <a:rPr lang="el-GR" sz="2000" b="1" dirty="0"/>
              <a:t>σωματική</a:t>
            </a:r>
            <a:r>
              <a:rPr lang="el-GR" sz="2000" dirty="0"/>
              <a:t> και</a:t>
            </a:r>
          </a:p>
          <a:p>
            <a:pPr>
              <a:lnSpc>
                <a:spcPct val="150000"/>
              </a:lnSpc>
            </a:pPr>
            <a:r>
              <a:rPr lang="el-GR" sz="2000" dirty="0"/>
              <a:t>-την </a:t>
            </a:r>
            <a:r>
              <a:rPr lang="el-GR" sz="2000" b="1" dirty="0"/>
              <a:t>ψυχική</a:t>
            </a:r>
            <a:r>
              <a:rPr lang="el-GR" sz="2000" dirty="0"/>
              <a:t> υγεία των εργαζομένων </a:t>
            </a:r>
          </a:p>
          <a:p>
            <a:pPr>
              <a:lnSpc>
                <a:spcPct val="150000"/>
              </a:lnSpc>
            </a:pPr>
            <a:r>
              <a:rPr lang="el-GR" sz="2000" dirty="0"/>
              <a:t>όπως: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2000" dirty="0"/>
              <a:t>ο ακατάλληλος φωτισμός,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2000" dirty="0"/>
              <a:t>η ατμοσφαιρική ρύπανση,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2000" dirty="0"/>
              <a:t>η ακτινοβολία κ.λπ.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A7EEF35-F2A0-C61C-53F1-566D60F63728}"/>
              </a:ext>
            </a:extLst>
          </p:cNvPr>
          <p:cNvSpPr txBox="1"/>
          <p:nvPr/>
        </p:nvSpPr>
        <p:spPr>
          <a:xfrm>
            <a:off x="163901" y="285479"/>
            <a:ext cx="891971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l-GR" sz="2400" b="1" dirty="0">
                <a:solidFill>
                  <a:srgbClr val="FF0000"/>
                </a:solidFill>
              </a:rPr>
              <a:t>Υγιεινή της Εργασίας </a:t>
            </a:r>
          </a:p>
        </p:txBody>
      </p:sp>
    </p:spTree>
    <p:extLst>
      <p:ext uri="{BB962C8B-B14F-4D97-AF65-F5344CB8AC3E}">
        <p14:creationId xmlns:p14="http://schemas.microsoft.com/office/powerpoint/2010/main" val="3209078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B500741-904C-1FBE-759B-F576FB33AC26}"/>
              </a:ext>
            </a:extLst>
          </p:cNvPr>
          <p:cNvSpPr txBox="1"/>
          <p:nvPr/>
        </p:nvSpPr>
        <p:spPr>
          <a:xfrm>
            <a:off x="163901" y="794176"/>
            <a:ext cx="8919713" cy="32762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l-GR" sz="2000" b="1" u="sng" dirty="0"/>
              <a:t>2. Χημικοί παράγοντες</a:t>
            </a:r>
            <a:r>
              <a:rPr lang="el-GR" sz="2000" dirty="0"/>
              <a:t> </a:t>
            </a:r>
          </a:p>
          <a:p>
            <a:pPr>
              <a:lnSpc>
                <a:spcPct val="150000"/>
              </a:lnSpc>
            </a:pPr>
            <a:r>
              <a:rPr lang="el-GR" sz="2000" dirty="0"/>
              <a:t>Σ’ αυτούς ανήκουν: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l-GR" sz="2000" b="1" dirty="0"/>
              <a:t>μέταλλα</a:t>
            </a:r>
            <a:r>
              <a:rPr lang="el-GR" sz="2000" dirty="0"/>
              <a:t> (μόλυβδος, σίδηρος, κάδμιο),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l-GR" sz="2000" b="1" dirty="0"/>
              <a:t>ορυκτά</a:t>
            </a:r>
            <a:r>
              <a:rPr lang="el-GR" sz="2000" dirty="0"/>
              <a:t>, σκόνη (ξύλου, βαμβακιού),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l-GR" sz="2000" b="1" dirty="0"/>
              <a:t>πετρελαιοειδή</a:t>
            </a:r>
            <a:r>
              <a:rPr lang="el-GR" sz="2000" dirty="0"/>
              <a:t>,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l-GR" sz="2000" b="1" dirty="0"/>
              <a:t>καπνοί</a:t>
            </a:r>
            <a:r>
              <a:rPr lang="el-GR" sz="2000" dirty="0"/>
              <a:t> στις βιομηχανικές περιοχές,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l-GR" sz="2000" b="1" dirty="0"/>
              <a:t>αέρια</a:t>
            </a:r>
            <a:r>
              <a:rPr lang="el-GR" sz="2000" dirty="0"/>
              <a:t> (μονοξείδιο του άνθρακα, υδρόθειο) κ.λπ.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A7EEF35-F2A0-C61C-53F1-566D60F63728}"/>
              </a:ext>
            </a:extLst>
          </p:cNvPr>
          <p:cNvSpPr txBox="1"/>
          <p:nvPr/>
        </p:nvSpPr>
        <p:spPr>
          <a:xfrm>
            <a:off x="163901" y="285479"/>
            <a:ext cx="891971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l-GR" sz="2400" b="1" dirty="0">
                <a:solidFill>
                  <a:srgbClr val="FF0000"/>
                </a:solidFill>
              </a:rPr>
              <a:t>Υγιεινή της Εργασίας </a:t>
            </a:r>
          </a:p>
        </p:txBody>
      </p:sp>
    </p:spTree>
    <p:extLst>
      <p:ext uri="{BB962C8B-B14F-4D97-AF65-F5344CB8AC3E}">
        <p14:creationId xmlns:p14="http://schemas.microsoft.com/office/powerpoint/2010/main" val="1478757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B500741-904C-1FBE-759B-F576FB33AC26}"/>
              </a:ext>
            </a:extLst>
          </p:cNvPr>
          <p:cNvSpPr txBox="1"/>
          <p:nvPr/>
        </p:nvSpPr>
        <p:spPr>
          <a:xfrm>
            <a:off x="163901" y="743842"/>
            <a:ext cx="8919713" cy="60462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l-GR" sz="2000" b="1" u="sng" dirty="0"/>
              <a:t>3. Μικροβιακοί παράγοντες</a:t>
            </a:r>
          </a:p>
          <a:p>
            <a:pPr>
              <a:lnSpc>
                <a:spcPct val="150000"/>
              </a:lnSpc>
            </a:pPr>
            <a:r>
              <a:rPr lang="el-GR" sz="2000" dirty="0"/>
              <a:t>Σ’ αυτούς ανήκουν διάφορα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2000" dirty="0"/>
              <a:t>μικρόβια,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2000" dirty="0"/>
              <a:t>ιοί,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2000" dirty="0"/>
              <a:t>μύκητες,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2000" dirty="0"/>
              <a:t>παράσιτα </a:t>
            </a:r>
          </a:p>
          <a:p>
            <a:pPr>
              <a:lnSpc>
                <a:spcPct val="150000"/>
              </a:lnSpc>
            </a:pPr>
            <a:r>
              <a:rPr lang="el-GR" sz="2000" u="sng" dirty="0"/>
              <a:t>που μπορούν να μεταδοθούν στους εργαζομένους</a:t>
            </a:r>
            <a:r>
              <a:rPr lang="el-GR" sz="2000" dirty="0"/>
              <a:t>: </a:t>
            </a:r>
          </a:p>
          <a:p>
            <a:pPr>
              <a:lnSpc>
                <a:spcPct val="150000"/>
              </a:lnSpc>
            </a:pPr>
            <a:r>
              <a:rPr lang="el-GR" sz="2000" dirty="0"/>
              <a:t>• </a:t>
            </a:r>
            <a:r>
              <a:rPr lang="el-GR" sz="2000" b="1" dirty="0"/>
              <a:t>Οι εργαζόμενοι στα νοσοκομεία κινδυνεύουν </a:t>
            </a:r>
            <a:r>
              <a:rPr lang="el-GR" sz="2000" dirty="0"/>
              <a:t>από: </a:t>
            </a:r>
          </a:p>
          <a:p>
            <a:pPr>
              <a:lnSpc>
                <a:spcPct val="150000"/>
              </a:lnSpc>
            </a:pPr>
            <a:r>
              <a:rPr lang="el-GR" sz="2000" dirty="0"/>
              <a:t>		ηπατίτιδα Β, C, 		φυματίωση, 			AIDS. </a:t>
            </a:r>
          </a:p>
          <a:p>
            <a:pPr>
              <a:lnSpc>
                <a:spcPct val="150000"/>
              </a:lnSpc>
            </a:pPr>
            <a:r>
              <a:rPr lang="el-GR" sz="2000" dirty="0"/>
              <a:t>• </a:t>
            </a:r>
            <a:r>
              <a:rPr lang="el-GR" sz="2000" b="1" dirty="0"/>
              <a:t>Οι άνθρωποι, που ασχολούνται με τα ζώα κινδυνεύουν </a:t>
            </a:r>
            <a:r>
              <a:rPr lang="el-GR" sz="2000" dirty="0"/>
              <a:t>από</a:t>
            </a:r>
          </a:p>
          <a:p>
            <a:pPr>
              <a:lnSpc>
                <a:spcPct val="150000"/>
              </a:lnSpc>
            </a:pPr>
            <a:r>
              <a:rPr lang="el-GR" sz="2000" dirty="0"/>
              <a:t> 			</a:t>
            </a:r>
            <a:r>
              <a:rPr lang="el-GR" sz="2000" dirty="0" err="1"/>
              <a:t>ζωοανθρωπονόσους</a:t>
            </a:r>
            <a:r>
              <a:rPr lang="el-GR" sz="2000" dirty="0"/>
              <a:t> όπως π.χ. </a:t>
            </a:r>
            <a:r>
              <a:rPr lang="el-GR" sz="2000" dirty="0" err="1"/>
              <a:t>βρουκέλλωση</a:t>
            </a:r>
            <a:r>
              <a:rPr lang="el-GR" sz="2000" dirty="0"/>
              <a:t> </a:t>
            </a:r>
          </a:p>
          <a:p>
            <a:pPr>
              <a:lnSpc>
                <a:spcPct val="150000"/>
              </a:lnSpc>
            </a:pPr>
            <a:r>
              <a:rPr lang="el-GR" sz="2000" dirty="0"/>
              <a:t>και είναι οι εργαζόμενοι σε σφαγεία, καλλιεργητές, κτηνοτρόφοι κ.ά. </a:t>
            </a:r>
          </a:p>
          <a:p>
            <a:pPr>
              <a:lnSpc>
                <a:spcPct val="150000"/>
              </a:lnSpc>
            </a:pPr>
            <a:r>
              <a:rPr lang="el-GR" sz="2000" b="1" u="sng" dirty="0"/>
              <a:t>Τα μέτρα προστασίας σχετίζονται με τους σκοπούς της Υγιεινής Εργασίας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A7EEF35-F2A0-C61C-53F1-566D60F63728}"/>
              </a:ext>
            </a:extLst>
          </p:cNvPr>
          <p:cNvSpPr txBox="1"/>
          <p:nvPr/>
        </p:nvSpPr>
        <p:spPr>
          <a:xfrm>
            <a:off x="163901" y="176422"/>
            <a:ext cx="891971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l-GR" sz="2400" b="1" dirty="0">
                <a:solidFill>
                  <a:srgbClr val="FF0000"/>
                </a:solidFill>
              </a:rPr>
              <a:t>Υγιεινή της Εργασίας </a:t>
            </a:r>
          </a:p>
        </p:txBody>
      </p:sp>
    </p:spTree>
    <p:extLst>
      <p:ext uri="{BB962C8B-B14F-4D97-AF65-F5344CB8AC3E}">
        <p14:creationId xmlns:p14="http://schemas.microsoft.com/office/powerpoint/2010/main" val="40608660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B500741-904C-1FBE-759B-F576FB33AC26}"/>
              </a:ext>
            </a:extLst>
          </p:cNvPr>
          <p:cNvSpPr txBox="1"/>
          <p:nvPr/>
        </p:nvSpPr>
        <p:spPr>
          <a:xfrm>
            <a:off x="163901" y="743842"/>
            <a:ext cx="8919713" cy="32762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l-GR" sz="2000" dirty="0"/>
              <a:t>Εργατικό ατύχημα είναι το ατύχημα, που συμβαίνει στον τόπο εργασίας.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l-GR" sz="2000" b="1" dirty="0"/>
              <a:t>Μπορεί να προκαλέσει</a:t>
            </a:r>
            <a:br>
              <a:rPr lang="el-GR" sz="2000" dirty="0"/>
            </a:br>
            <a:r>
              <a:rPr lang="el-GR" sz="2000" dirty="0"/>
              <a:t>		-προσωρινή ή μόνιμη βλάβη ή </a:t>
            </a:r>
          </a:p>
          <a:p>
            <a:pPr>
              <a:lnSpc>
                <a:spcPct val="150000"/>
              </a:lnSpc>
            </a:pPr>
            <a:r>
              <a:rPr lang="el-GR" sz="2000" dirty="0"/>
              <a:t>      		-ακόμα και το θάνατο του εργαζομένου.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l-GR" sz="2000" dirty="0"/>
              <a:t>Έχει </a:t>
            </a:r>
            <a:r>
              <a:rPr lang="el-GR" sz="2000" b="1" dirty="0"/>
              <a:t>οικονομικές</a:t>
            </a:r>
            <a:r>
              <a:rPr lang="el-GR" sz="2000" dirty="0"/>
              <a:t> και </a:t>
            </a:r>
            <a:r>
              <a:rPr lang="el-GR" sz="2000" b="1" dirty="0"/>
              <a:t>κοινωνικές</a:t>
            </a:r>
            <a:r>
              <a:rPr lang="el-GR" sz="2000" dirty="0"/>
              <a:t> </a:t>
            </a:r>
            <a:r>
              <a:rPr lang="el-GR" sz="2000" b="1" dirty="0"/>
              <a:t>επιπτώσεις</a:t>
            </a:r>
            <a:r>
              <a:rPr lang="el-GR" sz="2000" dirty="0"/>
              <a:t> τόσο</a:t>
            </a:r>
            <a:br>
              <a:rPr lang="el-GR" sz="2000" dirty="0"/>
            </a:br>
            <a:r>
              <a:rPr lang="el-GR" sz="2000" dirty="0"/>
              <a:t>		-</a:t>
            </a:r>
            <a:r>
              <a:rPr lang="el-GR" sz="2000" b="1" dirty="0"/>
              <a:t>στον ίδιο </a:t>
            </a:r>
            <a:r>
              <a:rPr lang="el-GR" sz="2000" dirty="0"/>
              <a:t>όσο και </a:t>
            </a:r>
            <a:br>
              <a:rPr lang="el-GR" sz="2000" dirty="0"/>
            </a:br>
            <a:r>
              <a:rPr lang="el-GR" sz="2000" dirty="0"/>
              <a:t>		-στην </a:t>
            </a:r>
            <a:r>
              <a:rPr lang="el-GR" sz="2000" b="1" dirty="0"/>
              <a:t>οικογένειά</a:t>
            </a:r>
            <a:r>
              <a:rPr lang="el-GR" sz="2000" dirty="0"/>
              <a:t> του και στο </a:t>
            </a:r>
            <a:r>
              <a:rPr lang="el-GR" sz="2000" b="1" dirty="0"/>
              <a:t>κοινωνικό</a:t>
            </a:r>
            <a:r>
              <a:rPr lang="el-GR" sz="2000" dirty="0"/>
              <a:t> </a:t>
            </a:r>
            <a:r>
              <a:rPr lang="el-GR" sz="2000" b="1" dirty="0"/>
              <a:t>σύνολο</a:t>
            </a:r>
            <a:r>
              <a:rPr lang="el-GR" sz="2000" dirty="0"/>
              <a:t>.</a:t>
            </a:r>
            <a:endParaRPr lang="el-GR" sz="2000" b="1" u="sng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A7EEF35-F2A0-C61C-53F1-566D60F63728}"/>
              </a:ext>
            </a:extLst>
          </p:cNvPr>
          <p:cNvSpPr txBox="1"/>
          <p:nvPr/>
        </p:nvSpPr>
        <p:spPr>
          <a:xfrm>
            <a:off x="163901" y="176422"/>
            <a:ext cx="891971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l-GR" sz="2400" b="1" dirty="0">
                <a:solidFill>
                  <a:srgbClr val="FF0000"/>
                </a:solidFill>
              </a:rPr>
              <a:t>Εργατικό Ατύχημα</a:t>
            </a:r>
          </a:p>
        </p:txBody>
      </p:sp>
    </p:spTree>
    <p:extLst>
      <p:ext uri="{BB962C8B-B14F-4D97-AF65-F5344CB8AC3E}">
        <p14:creationId xmlns:p14="http://schemas.microsoft.com/office/powerpoint/2010/main" val="13363337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B500741-904C-1FBE-759B-F576FB33AC26}"/>
              </a:ext>
            </a:extLst>
          </p:cNvPr>
          <p:cNvSpPr txBox="1"/>
          <p:nvPr/>
        </p:nvSpPr>
        <p:spPr>
          <a:xfrm>
            <a:off x="163901" y="743842"/>
            <a:ext cx="8919713" cy="55846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l-GR" sz="2000" b="1" u="sng" dirty="0"/>
              <a:t>Τα εργατικά ατυχήματα οφείλονται σε παράγοντες που σχετίζονται: 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l-GR" sz="2000" b="1" dirty="0"/>
              <a:t>Με την κακή λειτουργία των μηχανημάτων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l-GR" sz="2000" b="1" dirty="0"/>
              <a:t>Με</a:t>
            </a:r>
            <a:r>
              <a:rPr lang="el-GR" sz="2000" dirty="0"/>
              <a:t> </a:t>
            </a:r>
            <a:r>
              <a:rPr lang="el-GR" sz="2000" b="1" dirty="0"/>
              <a:t>το περιβάλλον εργασίας</a:t>
            </a:r>
            <a:r>
              <a:rPr lang="el-GR" sz="2000" dirty="0"/>
              <a:t>: </a:t>
            </a:r>
            <a:br>
              <a:rPr lang="el-GR" sz="2000" dirty="0"/>
            </a:br>
            <a:r>
              <a:rPr lang="el-GR" sz="2000" dirty="0"/>
              <a:t>	</a:t>
            </a:r>
            <a:r>
              <a:rPr lang="el-GR" sz="2000" b="1" dirty="0"/>
              <a:t>*</a:t>
            </a:r>
            <a:r>
              <a:rPr lang="el-GR" sz="2000" dirty="0"/>
              <a:t>έντονος θόρυβος, </a:t>
            </a:r>
            <a:br>
              <a:rPr lang="el-GR" sz="2000" dirty="0"/>
            </a:br>
            <a:r>
              <a:rPr lang="el-GR" sz="2000" dirty="0"/>
              <a:t>	</a:t>
            </a:r>
            <a:r>
              <a:rPr lang="el-GR" sz="2000" b="1" dirty="0"/>
              <a:t>*</a:t>
            </a:r>
            <a:r>
              <a:rPr lang="el-GR" sz="2000" dirty="0"/>
              <a:t>έντονος ή κακός φωτισμός, </a:t>
            </a:r>
            <a:br>
              <a:rPr lang="el-GR" sz="2000" dirty="0"/>
            </a:br>
            <a:r>
              <a:rPr lang="el-GR" sz="2000" dirty="0"/>
              <a:t>	</a:t>
            </a:r>
            <a:r>
              <a:rPr lang="el-GR" sz="2000" b="1" dirty="0"/>
              <a:t>*</a:t>
            </a:r>
            <a:r>
              <a:rPr lang="el-GR" sz="2000" dirty="0"/>
              <a:t>υψηλή θερμοκρασία και υγρασία. 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l-GR" sz="2000" b="1" dirty="0"/>
              <a:t>Με τον εργαζόμενο</a:t>
            </a:r>
            <a:r>
              <a:rPr lang="el-GR" sz="2000" dirty="0"/>
              <a:t>: </a:t>
            </a:r>
            <a:br>
              <a:rPr lang="el-GR" sz="2000" dirty="0"/>
            </a:br>
            <a:r>
              <a:rPr lang="el-GR" sz="2000" dirty="0"/>
              <a:t>	</a:t>
            </a:r>
            <a:r>
              <a:rPr lang="el-GR" sz="2000" b="1" dirty="0"/>
              <a:t> *</a:t>
            </a:r>
            <a:r>
              <a:rPr lang="el-GR" sz="2000" dirty="0"/>
              <a:t>ηλικία, </a:t>
            </a:r>
            <a:br>
              <a:rPr lang="el-GR" sz="2000" dirty="0"/>
            </a:br>
            <a:r>
              <a:rPr lang="el-GR" sz="2000" dirty="0"/>
              <a:t>	</a:t>
            </a:r>
            <a:r>
              <a:rPr lang="el-GR" sz="2000" b="1" dirty="0"/>
              <a:t> *</a:t>
            </a:r>
            <a:r>
              <a:rPr lang="el-GR" sz="2000" dirty="0"/>
              <a:t>φύλο, </a:t>
            </a:r>
            <a:br>
              <a:rPr lang="el-GR" sz="2000" dirty="0"/>
            </a:br>
            <a:r>
              <a:rPr lang="el-GR" sz="2000" dirty="0"/>
              <a:t>	</a:t>
            </a:r>
            <a:r>
              <a:rPr lang="el-GR" sz="2000" b="1" dirty="0"/>
              <a:t> *</a:t>
            </a:r>
            <a:r>
              <a:rPr lang="el-GR" sz="2000" dirty="0"/>
              <a:t>έλλειψη εκπαίδευσης και πείρας, </a:t>
            </a:r>
            <a:br>
              <a:rPr lang="el-GR" sz="2000" dirty="0"/>
            </a:br>
            <a:r>
              <a:rPr lang="el-GR" sz="2000" dirty="0"/>
              <a:t>	</a:t>
            </a:r>
            <a:r>
              <a:rPr lang="el-GR" sz="2000" b="1" dirty="0"/>
              <a:t> *</a:t>
            </a:r>
            <a:r>
              <a:rPr lang="el-GR" sz="2000" dirty="0"/>
              <a:t>σωματική και ψυχική κούραση, </a:t>
            </a:r>
            <a:br>
              <a:rPr lang="el-GR" sz="2000" dirty="0"/>
            </a:br>
            <a:r>
              <a:rPr lang="el-GR" sz="2000" dirty="0"/>
              <a:t>	</a:t>
            </a:r>
            <a:r>
              <a:rPr lang="el-GR" sz="2000" b="1" dirty="0"/>
              <a:t> *</a:t>
            </a:r>
            <a:r>
              <a:rPr lang="el-GR" sz="2000" dirty="0"/>
              <a:t>άγχος κ.λπ.</a:t>
            </a:r>
            <a:endParaRPr lang="el-GR" sz="2000" b="1" u="sng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A7EEF35-F2A0-C61C-53F1-566D60F63728}"/>
              </a:ext>
            </a:extLst>
          </p:cNvPr>
          <p:cNvSpPr txBox="1"/>
          <p:nvPr/>
        </p:nvSpPr>
        <p:spPr>
          <a:xfrm>
            <a:off x="163901" y="176422"/>
            <a:ext cx="891971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l-GR" sz="2400" b="1" dirty="0">
                <a:solidFill>
                  <a:srgbClr val="FF0000"/>
                </a:solidFill>
              </a:rPr>
              <a:t>Εργατικό Ατύχημα</a:t>
            </a:r>
          </a:p>
        </p:txBody>
      </p:sp>
    </p:spTree>
    <p:extLst>
      <p:ext uri="{BB962C8B-B14F-4D97-AF65-F5344CB8AC3E}">
        <p14:creationId xmlns:p14="http://schemas.microsoft.com/office/powerpoint/2010/main" val="29928889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B500741-904C-1FBE-759B-F576FB33AC26}"/>
              </a:ext>
            </a:extLst>
          </p:cNvPr>
          <p:cNvSpPr txBox="1"/>
          <p:nvPr/>
        </p:nvSpPr>
        <p:spPr>
          <a:xfrm>
            <a:off x="163901" y="743842"/>
            <a:ext cx="8919713" cy="41996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l-GR" sz="2000" b="1" u="sng" dirty="0"/>
              <a:t>Η πρόληψη περιλαμβάνει: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l-GR" sz="2000" dirty="0"/>
              <a:t>τη </a:t>
            </a:r>
            <a:r>
              <a:rPr lang="el-GR" sz="2000" b="1" dirty="0"/>
              <a:t>βελτίωση</a:t>
            </a:r>
            <a:r>
              <a:rPr lang="el-GR" sz="2000" dirty="0"/>
              <a:t> των </a:t>
            </a:r>
            <a:r>
              <a:rPr lang="el-GR" sz="2000" b="1" dirty="0"/>
              <a:t>συνθηκών</a:t>
            </a:r>
            <a:r>
              <a:rPr lang="el-GR" sz="2000" dirty="0"/>
              <a:t> εργασίας,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l-GR" sz="2000" dirty="0"/>
              <a:t>τη </a:t>
            </a:r>
            <a:r>
              <a:rPr lang="el-GR" sz="2000" b="1" dirty="0"/>
              <a:t>συνεχή εκπαίδευση </a:t>
            </a:r>
            <a:r>
              <a:rPr lang="el-GR" sz="2000" dirty="0"/>
              <a:t>των εργαζομένων για τους </a:t>
            </a:r>
            <a:r>
              <a:rPr lang="el-GR" sz="2000" b="1" dirty="0"/>
              <a:t>κινδύνους</a:t>
            </a:r>
            <a:r>
              <a:rPr lang="el-GR" sz="2000" dirty="0"/>
              <a:t> που διατρέχουν και για τα </a:t>
            </a:r>
            <a:r>
              <a:rPr lang="el-GR" sz="2000" b="1" dirty="0"/>
              <a:t>μέτρα προστασίας</a:t>
            </a:r>
            <a:r>
              <a:rPr lang="el-GR" sz="2000" dirty="0"/>
              <a:t>,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l-GR" sz="2000" dirty="0"/>
              <a:t>την </a:t>
            </a:r>
            <a:r>
              <a:rPr lang="el-GR" sz="2000" b="1" dirty="0"/>
              <a:t>καλή συντήρηση </a:t>
            </a:r>
            <a:r>
              <a:rPr lang="el-GR" sz="2000" dirty="0"/>
              <a:t>μηχανών και </a:t>
            </a:r>
            <a:r>
              <a:rPr lang="el-GR" sz="2000" b="1" dirty="0"/>
              <a:t>σηματοδότηση</a:t>
            </a:r>
            <a:r>
              <a:rPr lang="el-GR" sz="2000" dirty="0"/>
              <a:t> των χώρων εργασίας,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l-GR" sz="2000" dirty="0"/>
              <a:t>την ύπαρξη </a:t>
            </a:r>
            <a:r>
              <a:rPr lang="el-GR" sz="2000" b="1" dirty="0"/>
              <a:t>μέσων</a:t>
            </a:r>
            <a:r>
              <a:rPr lang="el-GR" sz="2000" dirty="0"/>
              <a:t> </a:t>
            </a:r>
            <a:r>
              <a:rPr lang="el-GR" sz="2000" b="1" dirty="0"/>
              <a:t>πυρόσβεσης</a:t>
            </a:r>
            <a:r>
              <a:rPr lang="el-GR" sz="2000" dirty="0"/>
              <a:t>,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l-GR" sz="2000" dirty="0"/>
              <a:t>τη χρησιμοποίηση </a:t>
            </a:r>
            <a:r>
              <a:rPr lang="el-GR" sz="2000" b="1" dirty="0"/>
              <a:t>ακίνδυνων υλικών</a:t>
            </a:r>
            <a:r>
              <a:rPr lang="el-GR" sz="2000" dirty="0"/>
              <a:t>,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l-GR" sz="2000" dirty="0"/>
              <a:t>την </a:t>
            </a:r>
            <a:r>
              <a:rPr lang="el-GR" sz="2000" b="1" dirty="0"/>
              <a:t>εκτίμηση της ικανότητας </a:t>
            </a:r>
            <a:r>
              <a:rPr lang="el-GR" sz="2000" dirty="0"/>
              <a:t>του εργαζομένου στη συγκεκριμένη θέση εργασίας</a:t>
            </a:r>
            <a:endParaRPr lang="el-GR" sz="2000" b="1" u="sng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A7EEF35-F2A0-C61C-53F1-566D60F63728}"/>
              </a:ext>
            </a:extLst>
          </p:cNvPr>
          <p:cNvSpPr txBox="1"/>
          <p:nvPr/>
        </p:nvSpPr>
        <p:spPr>
          <a:xfrm>
            <a:off x="163901" y="176422"/>
            <a:ext cx="891971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l-GR" sz="2400" b="1" dirty="0">
                <a:solidFill>
                  <a:srgbClr val="FF0000"/>
                </a:solidFill>
              </a:rPr>
              <a:t>Εργατικό Ατύχημα</a:t>
            </a:r>
          </a:p>
        </p:txBody>
      </p:sp>
    </p:spTree>
    <p:extLst>
      <p:ext uri="{BB962C8B-B14F-4D97-AF65-F5344CB8AC3E}">
        <p14:creationId xmlns:p14="http://schemas.microsoft.com/office/powerpoint/2010/main" val="36760731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B500741-904C-1FBE-759B-F576FB33AC26}"/>
              </a:ext>
            </a:extLst>
          </p:cNvPr>
          <p:cNvSpPr txBox="1"/>
          <p:nvPr/>
        </p:nvSpPr>
        <p:spPr>
          <a:xfrm>
            <a:off x="163901" y="743842"/>
            <a:ext cx="8919713" cy="32762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l-GR" sz="2000" b="1" u="sng" dirty="0"/>
              <a:t>Αρμόδιοι για την πρόληψη είναι: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l-GR" sz="2000" dirty="0"/>
              <a:t>ο γιατρός εργασίας,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l-GR" sz="2000" dirty="0"/>
              <a:t>η επισκέπτρια-επισκέπτης υγείας,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l-GR" sz="2000" dirty="0"/>
              <a:t>οι νοσηλευτές </a:t>
            </a:r>
          </a:p>
          <a:p>
            <a:pPr>
              <a:lnSpc>
                <a:spcPct val="150000"/>
              </a:lnSpc>
            </a:pPr>
            <a:r>
              <a:rPr lang="el-GR" sz="2000" dirty="0"/>
              <a:t>Το μέτρο αυτό καθιερώθηκε και στη χώρα μας την περασμένη δεκαετία. Έτσι:</a:t>
            </a:r>
          </a:p>
          <a:p>
            <a:pPr algn="ctr">
              <a:lnSpc>
                <a:spcPct val="150000"/>
              </a:lnSpc>
            </a:pPr>
            <a:r>
              <a:rPr lang="el-GR" sz="2000" dirty="0"/>
              <a:t> </a:t>
            </a:r>
            <a:r>
              <a:rPr lang="el-GR" sz="2000" b="1" u="sng" dirty="0"/>
              <a:t>δημόσιες ή ιδιωτικές επιχειρήσεις με προσωπικό </a:t>
            </a:r>
            <a:r>
              <a:rPr lang="el-GR" sz="2000" b="1" u="sng" dirty="0">
                <a:highlight>
                  <a:srgbClr val="FFFF00"/>
                </a:highlight>
              </a:rPr>
              <a:t>πάνω από 100 άτομα </a:t>
            </a:r>
            <a:r>
              <a:rPr lang="el-GR" sz="2000" b="1" u="sng" dirty="0"/>
              <a:t>υποχρεούνται να έχουν γιατρό εργασίας.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A7EEF35-F2A0-C61C-53F1-566D60F63728}"/>
              </a:ext>
            </a:extLst>
          </p:cNvPr>
          <p:cNvSpPr txBox="1"/>
          <p:nvPr/>
        </p:nvSpPr>
        <p:spPr>
          <a:xfrm>
            <a:off x="163901" y="176422"/>
            <a:ext cx="891971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l-GR" sz="2400" b="1" dirty="0">
                <a:solidFill>
                  <a:srgbClr val="FF0000"/>
                </a:solidFill>
              </a:rPr>
              <a:t>Εργατικό Ατύχημα</a:t>
            </a:r>
          </a:p>
        </p:txBody>
      </p:sp>
    </p:spTree>
    <p:extLst>
      <p:ext uri="{BB962C8B-B14F-4D97-AF65-F5344CB8AC3E}">
        <p14:creationId xmlns:p14="http://schemas.microsoft.com/office/powerpoint/2010/main" val="1413121807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Θέμα του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Θέμα του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Θέμα του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66</TotalTime>
  <Words>1220</Words>
  <Application>Microsoft Office PowerPoint</Application>
  <PresentationFormat>Προβολή στην οθόνη (4:3)</PresentationFormat>
  <Paragraphs>153</Paragraphs>
  <Slides>18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Wingdings</vt:lpstr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Θανάσης Αναστασίου</dc:creator>
  <cp:lastModifiedBy>Θανάσης Αναστασίου</cp:lastModifiedBy>
  <cp:revision>4</cp:revision>
  <dcterms:created xsi:type="dcterms:W3CDTF">2023-02-19T08:14:40Z</dcterms:created>
  <dcterms:modified xsi:type="dcterms:W3CDTF">2023-02-19T09:25:27Z</dcterms:modified>
</cp:coreProperties>
</file>