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Lst>
  <p:sldSz cy="5143500" cx="9144000"/>
  <p:notesSz cx="6858000" cy="9144000"/>
  <p:embeddedFontLst>
    <p:embeddedFont>
      <p:font typeface="Press Start 2P"/>
      <p:regular r:id="rId31"/>
    </p:embeddedFont>
    <p:embeddedFont>
      <p:font typeface="Work Sans"/>
      <p:regular r:id="rId32"/>
      <p:bold r:id="rId33"/>
      <p:italic r:id="rId34"/>
      <p:boldItalic r:id="rId35"/>
    </p:embeddedFont>
    <p:embeddedFont>
      <p:font typeface="Sora"/>
      <p:regular r:id="rId36"/>
      <p:bold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PressStart2P-regular.fntdata"/><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WorkSans-bold.fntdata"/><Relationship Id="rId10" Type="http://schemas.openxmlformats.org/officeDocument/2006/relationships/slide" Target="slides/slide5.xml"/><Relationship Id="rId32" Type="http://schemas.openxmlformats.org/officeDocument/2006/relationships/font" Target="fonts/WorkSans-regular.fntdata"/><Relationship Id="rId13" Type="http://schemas.openxmlformats.org/officeDocument/2006/relationships/slide" Target="slides/slide8.xml"/><Relationship Id="rId35" Type="http://schemas.openxmlformats.org/officeDocument/2006/relationships/font" Target="fonts/WorkSans-boldItalic.fntdata"/><Relationship Id="rId12" Type="http://schemas.openxmlformats.org/officeDocument/2006/relationships/slide" Target="slides/slide7.xml"/><Relationship Id="rId34" Type="http://schemas.openxmlformats.org/officeDocument/2006/relationships/font" Target="fonts/WorkSans-italic.fntdata"/><Relationship Id="rId15" Type="http://schemas.openxmlformats.org/officeDocument/2006/relationships/slide" Target="slides/slide10.xml"/><Relationship Id="rId37" Type="http://schemas.openxmlformats.org/officeDocument/2006/relationships/font" Target="fonts/Sora-bold.fntdata"/><Relationship Id="rId14" Type="http://schemas.openxmlformats.org/officeDocument/2006/relationships/slide" Target="slides/slide9.xml"/><Relationship Id="rId36" Type="http://schemas.openxmlformats.org/officeDocument/2006/relationships/font" Target="fonts/Sora-regular.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1g4sPkuXtuREqaj8nNGxq-CkeIyIwvfXv8MRoCzxUG8E/edit?usp=sharing" TargetMode="External"/><Relationship Id="rId3" Type="http://schemas.openxmlformats.org/officeDocument/2006/relationships/hyperlink" Target="https://docs.google.com/document/d/10l0KrXVbtZ8VdkXKBccnSmKDAEFf6YQW5H-rwlQSkMA/edit?usp=drive_link"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ixel-code-matching-game.lovable.app/" TargetMode="External"/><Relationship Id="rId3" Type="http://schemas.openxmlformats.org/officeDocument/2006/relationships/hyperlink" Target="https://costumebooth.com/" TargetMode="External"/><Relationship Id="rId4" Type="http://schemas.openxmlformats.org/officeDocument/2006/relationships/hyperlink" Target="https://notes.21m.space/checklist" TargetMode="External"/><Relationship Id="rId5" Type="http://schemas.openxmlformats.org/officeDocument/2006/relationships/hyperlink" Target="https://vinyl-vault-verse.lovable.app/"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1g4sPkuXtuREqaj8nNGxq-CkeIyIwvfXv8MRoCzxUG8E/edit?usp=sharing"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magilabs.com/pages/hour-of-code-vibe-coding" TargetMode="External"/><Relationship Id="rId3" Type="http://schemas.openxmlformats.org/officeDocument/2006/relationships/hyperlink" Target="https://lovable.dev/"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asa.gov/what-is-artificial-intelligence/"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asa.gov/what-is-artificial-intelligence/"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ibm.com/think/topics/vibe-coding"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lovable.dev/"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3ad3dc13f7e_1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3ad3dc13f7e_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Setup Guide is available here: </a:t>
            </a:r>
            <a:r>
              <a:rPr b="1" lang="en" u="sng">
                <a:solidFill>
                  <a:schemeClr val="hlink"/>
                </a:solidFill>
                <a:hlinkClick r:id="rId2"/>
              </a:rPr>
              <a:t>Hour of AI - Vibe Coding: Build your First Game Using AI - Setup Guide</a:t>
            </a:r>
            <a:r>
              <a:rPr b="1" lang="en">
                <a:solidFill>
                  <a:schemeClr val="dk1"/>
                </a:solidFill>
              </a:rPr>
              <a:t> </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Lesson Plan is available here: </a:t>
            </a:r>
            <a:r>
              <a:rPr b="1" lang="en" u="sng">
                <a:solidFill>
                  <a:schemeClr val="hlink"/>
                </a:solidFill>
                <a:hlinkClick r:id="rId3"/>
              </a:rPr>
              <a:t>Hour of AI - Vibe Coding: Build Your First Game Using AI - Lesson Plan</a:t>
            </a:r>
            <a:r>
              <a:rPr b="1" lang="en">
                <a:solidFill>
                  <a:schemeClr val="dk1"/>
                </a:solidFill>
              </a:rPr>
              <a:t> </a:t>
            </a:r>
            <a:endParaRPr b="1">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37f55eb7665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37f55eb7665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Besides tic tac toe, here are more examples people vibe coded by AI that you can explore. Such as a matching game for coding, a fun inspiring tool that turn pictures into costume ideas. You can create a to-do list app to help manage your homework, and a website showcasing your </a:t>
            </a:r>
            <a:r>
              <a:rPr lang="en">
                <a:solidFill>
                  <a:schemeClr val="dk1"/>
                </a:solidFill>
              </a:rPr>
              <a:t>favorite</a:t>
            </a:r>
            <a:r>
              <a:rPr lang="en">
                <a:solidFill>
                  <a:schemeClr val="dk1"/>
                </a:solidFill>
              </a:rPr>
              <a:t> artists. Some people even made lots of money with their vibe coded sites!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Note on importing images</a:t>
            </a:r>
            <a:r>
              <a:rPr lang="en">
                <a:solidFill>
                  <a:schemeClr val="dk1"/>
                </a:solidFill>
              </a:rPr>
              <a:t>: teacher can remind </a:t>
            </a:r>
            <a:r>
              <a:rPr lang="en">
                <a:solidFill>
                  <a:schemeClr val="dk1"/>
                </a:solidFill>
              </a:rPr>
              <a:t>students</a:t>
            </a:r>
            <a:r>
              <a:rPr lang="en">
                <a:solidFill>
                  <a:schemeClr val="dk1"/>
                </a:solidFill>
              </a:rPr>
              <a:t> that protecting personal information online includes being cautious with the images they upload. Encourage students to think before uploading images and to always ask permission of the image includes other people.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“When using AI tools, it is important to be careful about the images you upload. Pictures can contain a lot of personal information (where you are, who you are with, or what your home looks like). Once shared online, it is hard to control where those images go or how they are used. That’s why we should only upload images we have permission to use and that don’t reveal private details. Being mindful keeps us and other safe while still allowing us to explore the things AI can do.”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[if time allows, teacher can show the site or have students explore them.]</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Projects sources: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Memory game matching codes and the pixel arts they create by Dora Palfi from imagi </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2"/>
              </a:rPr>
              <a:t>https://pixel-code-matching-game.lovable.app/</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Costume generator by RyFly from Lovable community (not free):</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3"/>
              </a:rPr>
              <a:t>https://costumebooth.com/</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To do list app by </a:t>
            </a:r>
            <a:r>
              <a:rPr lang="en" sz="1200">
                <a:solidFill>
                  <a:schemeClr val="dk1"/>
                </a:solidFill>
              </a:rPr>
              <a:t>ciampi 🇧🇷</a:t>
            </a:r>
            <a:r>
              <a:rPr lang="en">
                <a:solidFill>
                  <a:schemeClr val="dk1"/>
                </a:solidFill>
              </a:rPr>
              <a:t> from Lovable community:</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4"/>
              </a:rPr>
              <a:t>https://notes.21m.space/checklist</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VinylVault: a digital archive dedicated to music. Discover albums, bands, and songs from every genre and era. By 𝓯𝓪𝔂 from Lovable community</a:t>
            </a:r>
            <a:r>
              <a:rPr lang="en" sz="1400">
                <a:solidFill>
                  <a:schemeClr val="dk1"/>
                </a:solidFill>
              </a:rPr>
              <a:t>: </a:t>
            </a:r>
            <a:endParaRPr>
              <a:solidFill>
                <a:schemeClr val="dk1"/>
              </a:solidFill>
            </a:endParaRPr>
          </a:p>
          <a:p>
            <a:pPr indent="0" lvl="0" marL="0" rtl="0" algn="l">
              <a:spcBef>
                <a:spcPts val="0"/>
              </a:spcBef>
              <a:spcAft>
                <a:spcPts val="0"/>
              </a:spcAft>
              <a:buNone/>
            </a:pPr>
            <a:r>
              <a:rPr lang="en" u="sng">
                <a:solidFill>
                  <a:schemeClr val="hlink"/>
                </a:solidFill>
                <a:hlinkClick r:id="rId5"/>
              </a:rPr>
              <a:t>https://vinyl-vault-verse.lovable.app/</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37f55eb7665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37f55eb7665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Potential reflection prompts: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What would you want to create with vibe coding? Are you excited by this new technology? How can this be connected to your own passion?</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Is this new technology unlocking your potentials and allowing you to express more that you couldn’t otherwise? Is it making some ideas that you may have had easier to come true?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[Teacher can use the space in this slide to take notes of what students say.]</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37f55eb7665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37f55eb7665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Video 2: intro to catching game</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Video script: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[excited and with passion] Today, you’ll create your very first vibe coding game – a catching game!</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 In this game, numbers from 0 to 10 will fall from the top of the screen, and you’ll control a basket at the bottom. Your goal is to catch only the even numbers. Each time you catch an even number, you earn 1 point. But if you catch an odd number, you lose 1 point.</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Although this mini game is simple, it’s also meaningful. This isn’t just a game – it’s a learning game. It helps solve a real-world problem: making practice more fun. </a:t>
            </a:r>
            <a:r>
              <a:rPr lang="en">
                <a:solidFill>
                  <a:schemeClr val="dk1"/>
                </a:solidFill>
              </a:rPr>
              <a:t>For young kids learning about even and odd numbers, this game turns memorization into play.</a:t>
            </a:r>
            <a:r>
              <a:rPr lang="en">
                <a:solidFill>
                  <a:schemeClr val="dk1"/>
                </a:solidFill>
              </a:rPr>
              <a:t> Instead of boring drills, they get to learn by doing.</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Next, I’ll guide you through building your first game in 5 steps: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First, Log into Lovable through imagi.edu.</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Second, Use the initial prompt to generate your game.</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Third, Make some changes to improve it.</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Fourth, Publish your vibe coding project and share your very first published game.</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And lastly, Personalize your game to tackle a learning challenge you care about.</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For example, you could swap the falling emojis so players catch only recyclable trash to learn about environmental science, or catch only mammals to explore biology. The possibilities are endless!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Now, let’s get started.</a:t>
            </a:r>
            <a:endParaRPr>
              <a:solidFill>
                <a:schemeClr val="dk1"/>
              </a:solidFill>
            </a:endParaRPr>
          </a:p>
          <a:p>
            <a:pPr indent="0" lvl="0" marL="0" rtl="0" algn="l">
              <a:spcBef>
                <a:spcPts val="1200"/>
              </a:spcBef>
              <a:spcAft>
                <a:spcPts val="0"/>
              </a:spcAft>
              <a:buNone/>
            </a:pPr>
            <a:r>
              <a:t/>
            </a:r>
            <a:endParaRPr>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37f55eb7665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37f55eb7665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Teachers: follow the quick start guide in </a:t>
            </a:r>
            <a:r>
              <a:rPr lang="en" u="sng">
                <a:solidFill>
                  <a:schemeClr val="hlink"/>
                </a:solidFill>
                <a:hlinkClick r:id="rId2"/>
              </a:rPr>
              <a:t>Hour of AI - Vibe Coding: Build your First Game Using AI - Setup Guide</a:t>
            </a:r>
            <a:r>
              <a:rPr lang="en"/>
              <a:t> to create anonymous Lovable accounts for you and your students through imagi Edu.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3ad29c8d43f_19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4" name="Google Shape;334;g3ad29c8d43f_19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Students should log in with the teacher-provided anonymous username and password by clicking “Log in” in the Student Start Guide section on the </a:t>
            </a:r>
            <a:r>
              <a:rPr lang="en" u="sng">
                <a:solidFill>
                  <a:schemeClr val="hlink"/>
                </a:solidFill>
                <a:hlinkClick r:id="rId2"/>
              </a:rPr>
              <a:t>activity page</a:t>
            </a:r>
            <a:r>
              <a:rPr lang="en"/>
              <a:t>.</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Students should not use the standard Lovable login on </a:t>
            </a:r>
            <a:r>
              <a:rPr lang="en" u="sng">
                <a:solidFill>
                  <a:schemeClr val="hlink"/>
                </a:solidFill>
                <a:hlinkClick r:id="rId3"/>
              </a:rPr>
              <a:t>https://lovable.dev/</a:t>
            </a:r>
            <a:r>
              <a:rPr lang="en"/>
              <a:t>, which requires an email address.</a:t>
            </a:r>
            <a:endParaRPr/>
          </a:p>
          <a:p>
            <a:pPr indent="0" lvl="0" marL="0" rtl="0" algn="l">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37f55eb7665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8" name="Google Shape;348;g37f55eb7665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Now, you’re going to write your first prompt to create the catching game!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So what is a “prompt”? It’s the instruction that you’re sending AI telling it what you want it to do for you.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Writing a good prompt is very important for receiving good result. </a:t>
            </a:r>
            <a:endParaRPr strike="sngStrike">
              <a:solidFill>
                <a:schemeClr val="dk1"/>
              </a:solidFill>
            </a:endParaRPr>
          </a:p>
          <a:p>
            <a:pPr indent="0" lvl="0" marL="0" rtl="0" algn="l">
              <a:spcBef>
                <a:spcPts val="0"/>
              </a:spcBef>
              <a:spcAft>
                <a:spcPts val="0"/>
              </a:spcAft>
              <a:buClr>
                <a:schemeClr val="dk1"/>
              </a:buClr>
              <a:buSzPts val="1100"/>
              <a:buFont typeface="Arial"/>
              <a:buNone/>
            </a:pPr>
            <a:r>
              <a:t/>
            </a:r>
            <a:endParaRPr strike="sngStrike">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But for your first prompt today before we learn any prompting techniques, you can just write it in your natural language and explore the tool freely - whether you want to try a simple prompt, or describe the game with specific details. Here are 2 examples. How would you tell the AI to build this catching game for even numbers?</a:t>
            </a:r>
            <a:endParaRPr>
              <a:solidFill>
                <a:schemeClr val="dk1"/>
              </a:solidFill>
            </a:endParaRPr>
          </a:p>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37f55eb7665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37f55eb7665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Is your game working well? If so, great! If not, don’t worry, it’s very normal for AI to make mistakes!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If something is not working as expected in your game, or there are some burning changes you want to make, you can ask AI to change it. For small bugs, you can easily fix it with direct command, such as “</a:t>
            </a:r>
            <a:r>
              <a:rPr lang="en">
                <a:solidFill>
                  <a:schemeClr val="dk1"/>
                </a:solidFill>
              </a:rPr>
              <a:t>Make the numbers fall slower”, “change x</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However, sometimes there might be more difficult bugs that regular prompts have a hard time to solve, then we’ll need a powerful debug </a:t>
            </a:r>
            <a:r>
              <a:rPr lang="en">
                <a:solidFill>
                  <a:schemeClr val="dk1"/>
                </a:solidFill>
              </a:rPr>
              <a:t>technique. A very good one it to</a:t>
            </a:r>
            <a:r>
              <a:rPr lang="en">
                <a:solidFill>
                  <a:schemeClr val="dk1"/>
                </a:solidFill>
              </a:rPr>
              <a:t> describe what you expect to see and what you see in reality. This prompting technique is also very useful when you want to make other changes to your project.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t>Now, let’s try to apply this technique in our next prompt to make one change: to fix something that isn’t working right.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(If there’s no bug you can notice, and you don’t know what you can change, then you can try to change the color theme.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[Also, if students are using their own lovable accounts, remind them that they have </a:t>
            </a:r>
            <a:r>
              <a:rPr b="1" lang="en"/>
              <a:t>only 5 free prompts per day</a:t>
            </a:r>
            <a:r>
              <a:rPr lang="en"/>
              <a:t>, so plan well ahead. After the initial prompt, we can plan to spend 2 prompts for step 3 (one for this slide and one for next), and 2 prompts for step 5 (independent practice). So, if they notice several changes that they want to make, pick only 1~2 most severe ones.]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37f55eb7665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37f55eb7665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Besides fixing obvious bugs, there are some more aspects that I’d encourage you to think about and questions that you can ask yourself:</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[go over the slide]</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37f55eb7665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37f55eb7665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37f55eb7665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37f55eb7665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Video 3: Publish</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Script: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Here is where you can publish your game. This shows your website address, it’s based on your project name. If you don’t like the name, you can re-name your project first.</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When you’re ready, click </a:t>
            </a:r>
            <a:r>
              <a:rPr b="1" lang="en">
                <a:solidFill>
                  <a:schemeClr val="dk1"/>
                </a:solidFill>
              </a:rPr>
              <a:t>“Publish.”</a:t>
            </a:r>
            <a:r>
              <a:rPr lang="en">
                <a:solidFill>
                  <a:schemeClr val="dk1"/>
                </a:solidFill>
              </a:rPr>
              <a:t> Once it says </a:t>
            </a:r>
            <a:r>
              <a:rPr i="1" lang="en">
                <a:solidFill>
                  <a:schemeClr val="dk1"/>
                </a:solidFill>
              </a:rPr>
              <a:t>Published,</a:t>
            </a:r>
            <a:r>
              <a:rPr lang="en">
                <a:solidFill>
                  <a:schemeClr val="dk1"/>
                </a:solidFill>
              </a:rPr>
              <a:t> your game is live, and you can share the link with friends.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If you made any changes to your game — for example, here we changed the color theme — just click </a:t>
            </a:r>
            <a:r>
              <a:rPr b="1" lang="en">
                <a:solidFill>
                  <a:schemeClr val="dk1"/>
                </a:solidFill>
              </a:rPr>
              <a:t>“Update.”</a:t>
            </a:r>
            <a:r>
              <a:rPr lang="en">
                <a:solidFill>
                  <a:schemeClr val="dk1"/>
                </a:solidFill>
              </a:rPr>
              <a:t> This will apply the new changes to your published link.</a:t>
            </a:r>
            <a:endParaRPr>
              <a:solidFill>
                <a:schemeClr val="dk1"/>
              </a:solidFill>
            </a:endParaRPr>
          </a:p>
          <a:p>
            <a:pPr indent="0" lvl="0" marL="0" rtl="0" algn="l">
              <a:lnSpc>
                <a:spcPct val="115000"/>
              </a:lnSpc>
              <a:spcBef>
                <a:spcPts val="1200"/>
              </a:spcBef>
              <a:spcAft>
                <a:spcPts val="1200"/>
              </a:spcAft>
              <a:buClr>
                <a:schemeClr val="dk1"/>
              </a:buClr>
              <a:buSzPts val="1100"/>
              <a:buFont typeface="Arial"/>
              <a:buNone/>
            </a:pPr>
            <a:r>
              <a:rPr lang="en">
                <a:solidFill>
                  <a:schemeClr val="dk1"/>
                </a:solidFill>
              </a:rPr>
              <a:t>And if you ever want to go back to an earlier version, find the preview of that version, click </a:t>
            </a:r>
            <a:r>
              <a:rPr b="1" lang="en">
                <a:solidFill>
                  <a:schemeClr val="dk1"/>
                </a:solidFill>
              </a:rPr>
              <a:t>“Restore,”</a:t>
            </a:r>
            <a:r>
              <a:rPr lang="en">
                <a:solidFill>
                  <a:schemeClr val="dk1"/>
                </a:solidFill>
              </a:rPr>
              <a:t> and then </a:t>
            </a:r>
            <a:r>
              <a:rPr b="1" lang="en">
                <a:solidFill>
                  <a:schemeClr val="dk1"/>
                </a:solidFill>
              </a:rPr>
              <a:t>“Update.”</a:t>
            </a:r>
            <a:r>
              <a:rPr lang="en">
                <a:solidFill>
                  <a:schemeClr val="dk1"/>
                </a:solidFill>
              </a:rPr>
              <a:t> Now your link will take players to the older version again.</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37f50fc14ce_0_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37f50fc14ce_0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37f55eb7665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37f55eb7665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Lastly, you’re going to personalize your catching to another subject/ topic that you’re passionate about. For example, let players catch only recyclable trash to learn about environmental science and sustainability; or learn about biology by catching only the mammals among animals.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[Can invite a few students to share ideas if having enough time.]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NOTE</a:t>
            </a:r>
            <a:r>
              <a:rPr lang="en">
                <a:solidFill>
                  <a:schemeClr val="dk1"/>
                </a:solidFill>
              </a:rPr>
              <a:t>: Before you start, go back to the lovable homepage and let’s choose the “Remix” option on the project. This allows you to build a new project based on what you already have, and you will be able to have 2 different versions alive with different links at the same time - since you can create only 1 link for each project.</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(If they already started </a:t>
            </a:r>
            <a:r>
              <a:rPr lang="en">
                <a:solidFill>
                  <a:schemeClr val="dk1"/>
                </a:solidFill>
              </a:rPr>
              <a:t>personalization</a:t>
            </a:r>
            <a:r>
              <a:rPr lang="en">
                <a:solidFill>
                  <a:schemeClr val="dk1"/>
                </a:solidFill>
              </a:rPr>
              <a:t>, it’s ok, remix the new version as a new project, and use the old version of the old project will solve the problem.)</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This is independent practice; give students about 10 minutes working time. When they’re done, they can update the publication</a:t>
            </a:r>
            <a:r>
              <a:rPr lang="en">
                <a:solidFill>
                  <a:schemeClr val="dk1"/>
                </a:solidFill>
              </a:rPr>
              <a: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37f55eb7665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37f55eb7665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36584145dcd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6" name="Google Shape;396;g36584145dcd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37f55eb7665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2" name="Google Shape;402;g37f55eb7665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3a601cba992_8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1" name="Google Shape;411;g3a601cba992_8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37f55eb7665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9" name="Google Shape;419;g37f55eb7665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37f55eb7665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37f55eb7665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This video covers and can be a </a:t>
            </a:r>
            <a:r>
              <a:rPr b="1" lang="en">
                <a:solidFill>
                  <a:schemeClr val="dk1"/>
                </a:solidFill>
              </a:rPr>
              <a:t>substitute</a:t>
            </a:r>
            <a:r>
              <a:rPr b="1" lang="en">
                <a:solidFill>
                  <a:schemeClr val="dk1"/>
                </a:solidFill>
              </a:rPr>
              <a:t> for slides 4-10 (up till the discussion).</a:t>
            </a:r>
            <a:endParaRPr b="1">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Below is the v</a:t>
            </a:r>
            <a:r>
              <a:rPr lang="en">
                <a:solidFill>
                  <a:schemeClr val="dk1"/>
                </a:solidFill>
              </a:rPr>
              <a:t>ideo script: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Video 1: Introduction to AI and Vibe Coding + tic tac toe demo + other vibe coding examples demo</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What do </a:t>
            </a:r>
            <a:r>
              <a:rPr i="1" lang="en">
                <a:solidFill>
                  <a:schemeClr val="dk1"/>
                </a:solidFill>
              </a:rPr>
              <a:t>you</a:t>
            </a:r>
            <a:r>
              <a:rPr lang="en">
                <a:solidFill>
                  <a:schemeClr val="dk1"/>
                </a:solidFill>
              </a:rPr>
              <a:t> know about AI and what it can do?</a:t>
            </a:r>
            <a:br>
              <a:rPr lang="en">
                <a:solidFill>
                  <a:schemeClr val="dk1"/>
                </a:solidFill>
              </a:rPr>
            </a:br>
            <a:r>
              <a:rPr lang="en">
                <a:solidFill>
                  <a:schemeClr val="dk1"/>
                </a:solidFill>
              </a:rPr>
              <a:t> AI, or </a:t>
            </a:r>
            <a:r>
              <a:rPr i="1" lang="en">
                <a:solidFill>
                  <a:schemeClr val="dk1"/>
                </a:solidFill>
              </a:rPr>
              <a:t>Artificial Intelligence,</a:t>
            </a:r>
            <a:r>
              <a:rPr lang="en">
                <a:solidFill>
                  <a:schemeClr val="dk1"/>
                </a:solidFill>
              </a:rPr>
              <a:t> refers to computer systems that can perform complex tasks normally done by humans—things like reasoning, decision-making, or creating. </a:t>
            </a:r>
            <a:r>
              <a:rPr lang="en">
                <a:solidFill>
                  <a:schemeClr val="dk1"/>
                </a:solidFill>
              </a:rPr>
              <a:t>(</a:t>
            </a:r>
            <a:r>
              <a:rPr lang="en" u="sng">
                <a:solidFill>
                  <a:schemeClr val="hlink"/>
                </a:solidFill>
                <a:hlinkClick r:id="rId2"/>
              </a:rPr>
              <a:t>source</a:t>
            </a:r>
            <a:r>
              <a:rPr lang="en">
                <a:solidFill>
                  <a:schemeClr val="dk1"/>
                </a:solidFill>
              </a:rPr>
              <a:t>) </a:t>
            </a:r>
            <a:r>
              <a:rPr lang="en">
                <a:solidFill>
                  <a:schemeClr val="dk1"/>
                </a:solidFill>
              </a:rPr>
              <a:t>You’ve probably already used some AI tools, like ChatGPT or image generators. But did you know that AI can also write code and build apps for you? That’s called </a:t>
            </a:r>
            <a:r>
              <a:rPr b="1" lang="en">
                <a:solidFill>
                  <a:schemeClr val="dk1"/>
                </a:solidFill>
              </a:rPr>
              <a:t>vibe coding.</a:t>
            </a:r>
            <a:endParaRPr b="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Vibe coding is a new way of creating with AI. Instead of writing lines of code yourself, </a:t>
            </a:r>
            <a:r>
              <a:rPr i="1" lang="en">
                <a:solidFill>
                  <a:schemeClr val="dk1"/>
                </a:solidFill>
              </a:rPr>
              <a:t>you</a:t>
            </a:r>
            <a:r>
              <a:rPr lang="en">
                <a:solidFill>
                  <a:schemeClr val="dk1"/>
                </a:solidFill>
              </a:rPr>
              <a:t> can just tell AI what program you want to make, and it will build it for you.</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Let’s try it out together. Imagine you want a tic-tac-toe game. On a vibe coding platform called </a:t>
            </a:r>
            <a:r>
              <a:rPr b="1" lang="en">
                <a:solidFill>
                  <a:schemeClr val="dk1"/>
                </a:solidFill>
              </a:rPr>
              <a:t>Lovable,</a:t>
            </a:r>
            <a:r>
              <a:rPr lang="en">
                <a:solidFill>
                  <a:schemeClr val="dk1"/>
                </a:solidFill>
              </a:rPr>
              <a:t> you can type into the chat box: </a:t>
            </a:r>
            <a:r>
              <a:rPr i="1" lang="en">
                <a:solidFill>
                  <a:schemeClr val="dk1"/>
                </a:solidFill>
              </a:rPr>
              <a:t>“Please build a tic tac toe game for me.”</a:t>
            </a:r>
            <a:r>
              <a:rPr lang="en">
                <a:solidFill>
                  <a:schemeClr val="dk1"/>
                </a:solidFill>
              </a:rPr>
              <a:t> And just like that—the game is generated! Pretty cool, right?</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Now, what if something isn’t quite right or you want to add your own twist? You can simply ask AI to make changes. For example, </a:t>
            </a:r>
            <a:r>
              <a:rPr i="1" lang="en">
                <a:solidFill>
                  <a:schemeClr val="dk1"/>
                </a:solidFill>
              </a:rPr>
              <a:t>you</a:t>
            </a:r>
            <a:r>
              <a:rPr lang="en">
                <a:solidFill>
                  <a:schemeClr val="dk1"/>
                </a:solidFill>
              </a:rPr>
              <a:t> could add instructions for players who are new to tic tac toe, or even swap the X’s and O’s for leaves and flowers to give the game a fun new look. [show demo]</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Keep in mind, AI’s first try might not be perfect—and that’s completely normal. Working with AI is a bit like working with a person: you need clear communication, patience, and sometimes a few clarifications. Think of it as a back-and-forth process where you improve the game step by step.</a:t>
            </a:r>
            <a:endParaRPr>
              <a:solidFill>
                <a:schemeClr val="dk1"/>
              </a:solidFill>
            </a:endParaRPr>
          </a:p>
          <a:p>
            <a:pPr indent="0" lvl="0" marL="0" rtl="0" algn="l">
              <a:spcBef>
                <a:spcPts val="120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Now, you might be wondering: </a:t>
            </a:r>
            <a:r>
              <a:rPr i="1" lang="en">
                <a:solidFill>
                  <a:schemeClr val="dk1"/>
                </a:solidFill>
              </a:rPr>
              <a:t>If AI can code for me, do I still need to learn coding?</a:t>
            </a:r>
            <a:br>
              <a:rPr i="1" lang="en">
                <a:solidFill>
                  <a:schemeClr val="dk1"/>
                </a:solidFill>
              </a:rPr>
            </a:br>
            <a:r>
              <a:rPr lang="en">
                <a:solidFill>
                  <a:schemeClr val="dk1"/>
                </a:solidFill>
              </a:rPr>
              <a:t> The answer is </a:t>
            </a:r>
            <a:r>
              <a:rPr b="1" lang="en">
                <a:solidFill>
                  <a:schemeClr val="dk1"/>
                </a:solidFill>
              </a:rPr>
              <a:t>yes!</a:t>
            </a:r>
            <a:r>
              <a:rPr lang="en">
                <a:solidFill>
                  <a:schemeClr val="dk1"/>
                </a:solidFill>
              </a:rPr>
              <a:t> Vibe coding is powerful, but it does have limitations:</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b="1" lang="en">
                <a:solidFill>
                  <a:schemeClr val="dk1"/>
                </a:solidFill>
              </a:rPr>
              <a:t>First:</a:t>
            </a:r>
            <a:r>
              <a:rPr lang="en">
                <a:solidFill>
                  <a:schemeClr val="dk1"/>
                </a:solidFill>
              </a:rPr>
              <a:t> it’s great for small or medium projects, but when things get large and complicated—like apps that handle tons of user data—AI often struggles. That’s where human coders are essential.</a:t>
            </a:r>
            <a:br>
              <a:rPr lang="en">
                <a:solidFill>
                  <a:schemeClr val="dk1"/>
                </a:solidFill>
              </a:rPr>
            </a:b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Second:</a:t>
            </a:r>
            <a:r>
              <a:rPr lang="en">
                <a:solidFill>
                  <a:schemeClr val="dk1"/>
                </a:solidFill>
              </a:rPr>
              <a:t> it’s hard to vibe code brand-new ideas. Imagine you invent a game mechanic that doesn’t exist yet. Without clear examples, AI won’t always know how to build it.</a:t>
            </a:r>
            <a:br>
              <a:rPr lang="en">
                <a:solidFill>
                  <a:schemeClr val="dk1"/>
                </a:solidFill>
              </a:rPr>
            </a:b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Third:</a:t>
            </a:r>
            <a:r>
              <a:rPr lang="en">
                <a:solidFill>
                  <a:schemeClr val="dk1"/>
                </a:solidFill>
              </a:rPr>
              <a:t> AI sometimes makes mistakes—even serious ones like security flaws. If your project involves sensitive data, payments, or privacy, you need to understand what the code is really doing.</a:t>
            </a:r>
            <a:br>
              <a:rPr lang="en">
                <a:solidFill>
                  <a:schemeClr val="dk1"/>
                </a:solidFill>
              </a:rPr>
            </a:b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AI is improving fast, and it’s only going to get better. But here’s the big picture: And the more you learn about coding and computational thinking, the better you can leverage the AI tools, and more powerful your projects can become. Coding isn’t just about writing programs—it builds your confidence in testing, iterating, and understanding what AI creates. Plus, it strengthens problem-solving and logical thinking skills that you’ll use everywhere in life.</a:t>
            </a:r>
            <a:endParaRPr>
              <a:solidFill>
                <a:schemeClr val="dk1"/>
              </a:solidFill>
            </a:endParaRPr>
          </a:p>
          <a:p>
            <a:pPr indent="0" lvl="0" marL="0" rtl="0" algn="l">
              <a:spcBef>
                <a:spcPts val="120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So, what can vibe coding do for you right now?</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lang="en">
                <a:solidFill>
                  <a:schemeClr val="dk1"/>
                </a:solidFill>
              </a:rPr>
              <a:t>If you already know coding, it can boost your productivity.</a:t>
            </a:r>
            <a:br>
              <a:rPr lang="en">
                <a:solidFill>
                  <a:schemeClr val="dk1"/>
                </a:solidFill>
              </a:rPr>
            </a:b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If you’re just starting, it gives you a chance to create simple projects quickly and easily—making programming more accessible.</a:t>
            </a:r>
            <a:br>
              <a:rPr lang="en">
                <a:solidFill>
                  <a:schemeClr val="dk1"/>
                </a:solidFill>
              </a:rPr>
            </a:b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Let’s check out some other projects you could make besides tic tac toe! </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lang="en">
                <a:solidFill>
                  <a:schemeClr val="dk1"/>
                </a:solidFill>
              </a:rPr>
              <a:t>This is a memory game where you match codes and the pixel arts they create</a:t>
            </a:r>
            <a:br>
              <a:rPr lang="en">
                <a:solidFill>
                  <a:schemeClr val="dk1"/>
                </a:solidFill>
              </a:rPr>
            </a:b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You can make A Mario-style platformer for fun,</a:t>
            </a:r>
            <a:br>
              <a:rPr lang="en">
                <a:solidFill>
                  <a:schemeClr val="dk1"/>
                </a:solidFill>
              </a:rPr>
            </a:b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An inspiring tool that turns your pictures into creative costume ideas</a:t>
            </a:r>
            <a:br>
              <a:rPr lang="en">
                <a:solidFill>
                  <a:schemeClr val="dk1"/>
                </a:solidFill>
              </a:rPr>
            </a:b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A to-do list app to keep track of your homework</a:t>
            </a:r>
            <a:br>
              <a:rPr lang="en">
                <a:solidFill>
                  <a:schemeClr val="dk1"/>
                </a:solidFill>
              </a:rPr>
            </a:b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Or even a website to showcase your favorite artists</a:t>
            </a:r>
            <a:br>
              <a:rPr lang="en">
                <a:solidFill>
                  <a:schemeClr val="dk1"/>
                </a:solidFill>
              </a:rPr>
            </a:b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Some people have even turned their vibe-coded projects into successful businesses! </a:t>
            </a:r>
            <a:endParaRPr>
              <a:solidFill>
                <a:schemeClr val="dk1"/>
              </a:solidFill>
            </a:endParaRPr>
          </a:p>
          <a:p>
            <a:pPr indent="0" lvl="0" marL="0" rtl="0" algn="l">
              <a:lnSpc>
                <a:spcPct val="115000"/>
              </a:lnSpc>
              <a:spcBef>
                <a:spcPts val="1200"/>
              </a:spcBef>
              <a:spcAft>
                <a:spcPts val="1200"/>
              </a:spcAft>
              <a:buNone/>
            </a:pPr>
            <a:r>
              <a:rPr lang="en">
                <a:solidFill>
                  <a:schemeClr val="dk1"/>
                </a:solidFill>
              </a:rPr>
              <a:t>The possibilities are endless. So here’s the big question: </a:t>
            </a:r>
            <a:r>
              <a:rPr b="1" lang="en">
                <a:solidFill>
                  <a:schemeClr val="dk1"/>
                </a:solidFill>
              </a:rPr>
              <a:t>What would </a:t>
            </a:r>
            <a:r>
              <a:rPr b="1" i="1" lang="en">
                <a:solidFill>
                  <a:schemeClr val="dk1"/>
                </a:solidFill>
              </a:rPr>
              <a:t>you</a:t>
            </a:r>
            <a:r>
              <a:rPr b="1" lang="en">
                <a:solidFill>
                  <a:schemeClr val="dk1"/>
                </a:solidFill>
              </a:rPr>
              <a:t> want to build with this tool?</a:t>
            </a:r>
            <a:endParaRPr>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37f55eb7665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37f55eb7665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Potential question prompts: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What do you already know about AI?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What do you think of when speaking about AI?</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What do you think AI is?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What can AI do?</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AI’s definition cited from NASA: </a:t>
            </a:r>
            <a:r>
              <a:rPr lang="en" u="sng">
                <a:solidFill>
                  <a:schemeClr val="hlink"/>
                </a:solidFill>
                <a:hlinkClick r:id="rId2"/>
              </a:rPr>
              <a:t>https://www.nasa.gov/what-is-artificial-intelligence/</a:t>
            </a:r>
            <a:endParaRPr/>
          </a:p>
          <a:p>
            <a:pPr indent="0" lvl="0" marL="0" rtl="0" algn="l">
              <a:spcBef>
                <a:spcPts val="0"/>
              </a:spcBef>
              <a:spcAft>
                <a:spcPts val="0"/>
              </a:spcAft>
              <a:buNone/>
            </a:pPr>
            <a:r>
              <a:rPr lang="en"/>
              <a:t>Images generated by Gemini</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37f55eb7665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37f55eb7665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Now you know that AI can do all those incredible things - like chatting, face detecting, and generating images… But do you know that, AI can also write code and create computer programs?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37f55eb7665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37f55eb7665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That’s vibe doing!</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Vibe Coding is a new technique to code with AI. Instead of writing codes line by line yourself, you can simply tell AI what program you want to make, and it will create it for you!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a:t>
            </a:r>
            <a:endParaRPr>
              <a:solidFill>
                <a:schemeClr val="dk1"/>
              </a:solidFill>
            </a:endParaRPr>
          </a:p>
          <a:p>
            <a:pPr indent="0" lvl="0" marL="0" rtl="0" algn="l">
              <a:spcBef>
                <a:spcPts val="0"/>
              </a:spcBef>
              <a:spcAft>
                <a:spcPts val="0"/>
              </a:spcAft>
              <a:buNone/>
            </a:pPr>
            <a:r>
              <a:rPr lang="en">
                <a:solidFill>
                  <a:schemeClr val="dk1"/>
                </a:solidFill>
              </a:rPr>
              <a:t>Definition of vibe coding cited from IBM: </a:t>
            </a:r>
            <a:r>
              <a:rPr lang="en" u="sng">
                <a:solidFill>
                  <a:schemeClr val="hlink"/>
                </a:solidFill>
                <a:hlinkClick r:id="rId2"/>
              </a:rPr>
              <a:t>https://www.ibm.com/think/topics/vibe-coding</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3803c785379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3803c785379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demonstrates vibe coding a tic tac toe game on </a:t>
            </a:r>
            <a:r>
              <a:rPr lang="en" u="sng">
                <a:solidFill>
                  <a:schemeClr val="hlink"/>
                </a:solidFill>
                <a:hlinkClick r:id="rId2"/>
              </a:rPr>
              <a:t>Lovable</a:t>
            </a:r>
            <a:r>
              <a:rPr lang="en">
                <a:solidFill>
                  <a:schemeClr val="dk1"/>
                </a:solidFill>
              </a:rPr>
              <a:t> with the following initial and improvement prompts: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304800" lvl="0" marL="457200" rtl="0" algn="l">
              <a:spcBef>
                <a:spcPts val="0"/>
              </a:spcBef>
              <a:spcAft>
                <a:spcPts val="0"/>
              </a:spcAft>
              <a:buClr>
                <a:srgbClr val="1C1C1C"/>
              </a:buClr>
              <a:buSzPts val="1200"/>
              <a:buAutoNum type="arabicPeriod"/>
            </a:pPr>
            <a:r>
              <a:rPr lang="en" sz="1200">
                <a:solidFill>
                  <a:srgbClr val="1C1C1C"/>
                </a:solidFill>
              </a:rPr>
              <a:t>Please build a tic tac toe game.</a:t>
            </a:r>
            <a:endParaRPr sz="1200">
              <a:solidFill>
                <a:srgbClr val="1C1C1C"/>
              </a:solidFill>
            </a:endParaRPr>
          </a:p>
          <a:p>
            <a:pPr indent="-304800" lvl="0" marL="457200" rtl="0" algn="l">
              <a:spcBef>
                <a:spcPts val="0"/>
              </a:spcBef>
              <a:spcAft>
                <a:spcPts val="0"/>
              </a:spcAft>
              <a:buClr>
                <a:srgbClr val="1C1C1C"/>
              </a:buClr>
              <a:buSzPts val="1200"/>
              <a:buAutoNum type="arabicPeriod"/>
            </a:pPr>
            <a:r>
              <a:rPr lang="en" sz="1200">
                <a:solidFill>
                  <a:srgbClr val="1C1C1C"/>
                </a:solidFill>
              </a:rPr>
              <a:t>Great job! Please add a 'Rules' button at the bottom of the screen. When players click it, a panel should appear over the game displaying the rules of tic tac toe. The panel should be easy to close so players can return to the game.</a:t>
            </a:r>
            <a:endParaRPr sz="1200">
              <a:solidFill>
                <a:srgbClr val="1C1C1C"/>
              </a:solidFill>
            </a:endParaRPr>
          </a:p>
          <a:p>
            <a:pPr indent="-304800" lvl="0" marL="457200" rtl="0" algn="l">
              <a:spcBef>
                <a:spcPts val="0"/>
              </a:spcBef>
              <a:spcAft>
                <a:spcPts val="0"/>
              </a:spcAft>
              <a:buClr>
                <a:srgbClr val="1C1C1C"/>
              </a:buClr>
              <a:buSzPts val="1200"/>
              <a:buAutoNum type="arabicPeriod"/>
            </a:pPr>
            <a:r>
              <a:rPr lang="en" sz="1200">
                <a:solidFill>
                  <a:srgbClr val="1C1C1C"/>
                </a:solidFill>
              </a:rPr>
              <a:t>Amazing! Now I’d like to change the game’s appearance. Please replace the 'X' symbol with 🌿 and the 'O' symbol with 🌸. Make sure this change is consistent everywhere in the game: the grid itself, the rules panel, turn indicators, and win/draw messages.</a:t>
            </a:r>
            <a:endParaRPr sz="1200">
              <a:solidFill>
                <a:srgbClr val="1C1C1C"/>
              </a:solidFill>
            </a:endParaRPr>
          </a:p>
          <a:p>
            <a:pPr indent="0" lvl="0" marL="0" rtl="0" algn="l">
              <a:spcBef>
                <a:spcPts val="0"/>
              </a:spcBef>
              <a:spcAft>
                <a:spcPts val="0"/>
              </a:spcAft>
              <a:buClr>
                <a:schemeClr val="dk1"/>
              </a:buClr>
              <a:buSzPts val="1100"/>
              <a:buFont typeface="Arial"/>
              <a:buNone/>
            </a:pPr>
            <a:r>
              <a:rPr lang="en">
                <a:solidFill>
                  <a:schemeClr val="dk1"/>
                </a:solidFill>
              </a:rPr>
              <a: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As demonstrating, mention that coding with AI is an iterative process, you might not get what you want the first time and that’s ok, just tell the AI to make changes.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Note: it can take Lovable about a minute to process the prompt.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3661cef836a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3661cef836a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3661cef836a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3661cef836a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solidFill>
                  <a:schemeClr val="dk1"/>
                </a:solidFill>
              </a:rPr>
              <a:t>Y</a:t>
            </a:r>
            <a:r>
              <a:rPr lang="en">
                <a:solidFill>
                  <a:schemeClr val="dk1"/>
                </a:solidFill>
              </a:rPr>
              <a:t>ou might be wondering: </a:t>
            </a:r>
            <a:r>
              <a:rPr i="1" lang="en">
                <a:solidFill>
                  <a:schemeClr val="dk1"/>
                </a:solidFill>
              </a:rPr>
              <a:t>If AI can code for me, do I still need to learn coding?</a:t>
            </a:r>
            <a:br>
              <a:rPr i="1" lang="en">
                <a:solidFill>
                  <a:schemeClr val="dk1"/>
                </a:solidFill>
              </a:rPr>
            </a:br>
            <a:r>
              <a:rPr lang="en">
                <a:solidFill>
                  <a:schemeClr val="dk1"/>
                </a:solidFill>
              </a:rPr>
              <a:t> The answer is </a:t>
            </a:r>
            <a:r>
              <a:rPr b="1" lang="en">
                <a:solidFill>
                  <a:schemeClr val="dk1"/>
                </a:solidFill>
              </a:rPr>
              <a:t>yes!</a:t>
            </a:r>
            <a:r>
              <a:rPr lang="en">
                <a:solidFill>
                  <a:schemeClr val="dk1"/>
                </a:solidFill>
              </a:rPr>
              <a:t> Vibe coding is powerful, but it does have limitations:</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b="1" lang="en">
                <a:solidFill>
                  <a:schemeClr val="dk1"/>
                </a:solidFill>
              </a:rPr>
              <a:t>First:</a:t>
            </a:r>
            <a:r>
              <a:rPr lang="en">
                <a:solidFill>
                  <a:schemeClr val="dk1"/>
                </a:solidFill>
              </a:rPr>
              <a:t> it’s great for small or medium projects, but when things get large and complicated—like apps that handle tons of user data—AI often struggles. That’s where human coders are essential.</a:t>
            </a:r>
            <a:br>
              <a:rPr lang="en">
                <a:solidFill>
                  <a:schemeClr val="dk1"/>
                </a:solidFill>
              </a:rPr>
            </a:b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Second:</a:t>
            </a:r>
            <a:r>
              <a:rPr lang="en">
                <a:solidFill>
                  <a:schemeClr val="dk1"/>
                </a:solidFill>
              </a:rPr>
              <a:t> it’s hard to vibe code brand-new ideas. Imagine </a:t>
            </a:r>
            <a:r>
              <a:rPr i="1" lang="en">
                <a:solidFill>
                  <a:schemeClr val="dk1"/>
                </a:solidFill>
              </a:rPr>
              <a:t>you</a:t>
            </a:r>
            <a:r>
              <a:rPr lang="en">
                <a:solidFill>
                  <a:schemeClr val="dk1"/>
                </a:solidFill>
              </a:rPr>
              <a:t> invent a game mechanic that doesn’t exist yet. Without clear examples, AI won’t always know how to build it.</a:t>
            </a:r>
            <a:br>
              <a:rPr lang="en">
                <a:solidFill>
                  <a:schemeClr val="dk1"/>
                </a:solidFill>
              </a:rPr>
            </a:b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Third:</a:t>
            </a:r>
            <a:r>
              <a:rPr lang="en">
                <a:solidFill>
                  <a:schemeClr val="dk1"/>
                </a:solidFill>
              </a:rPr>
              <a:t> AI sometimes makes mistakes—even serious ones like security flaws. If </a:t>
            </a:r>
            <a:r>
              <a:rPr i="1" lang="en">
                <a:solidFill>
                  <a:schemeClr val="dk1"/>
                </a:solidFill>
              </a:rPr>
              <a:t>your</a:t>
            </a:r>
            <a:r>
              <a:rPr lang="en">
                <a:solidFill>
                  <a:schemeClr val="dk1"/>
                </a:solidFill>
              </a:rPr>
              <a:t> project involves sensitive data, payments, or privacy, you need to understand what the code is really doing.</a:t>
            </a:r>
            <a:br>
              <a:rPr lang="en">
                <a:solidFill>
                  <a:schemeClr val="dk1"/>
                </a:solidFill>
              </a:rPr>
            </a:b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AI is improving fast, and it’s only going to get better. But here’s the big picture: And the more </a:t>
            </a:r>
            <a:r>
              <a:rPr i="1" lang="en">
                <a:solidFill>
                  <a:schemeClr val="dk1"/>
                </a:solidFill>
              </a:rPr>
              <a:t>you</a:t>
            </a:r>
            <a:r>
              <a:rPr lang="en">
                <a:solidFill>
                  <a:schemeClr val="dk1"/>
                </a:solidFill>
              </a:rPr>
              <a:t> learn about coding and computational thinking, the better you can leverage the AI tools, and more powerful </a:t>
            </a:r>
            <a:r>
              <a:rPr i="1" lang="en">
                <a:solidFill>
                  <a:schemeClr val="dk1"/>
                </a:solidFill>
              </a:rPr>
              <a:t>your</a:t>
            </a:r>
            <a:r>
              <a:rPr lang="en">
                <a:solidFill>
                  <a:schemeClr val="dk1"/>
                </a:solidFill>
              </a:rPr>
              <a:t> projects can become. Coding isn’t just about writing programs—it builds your confidence in testing, iterating, and understanding what AI creates. Plus, it strengthens problem-solving and logical thinking skills that you’ll use everywhere in life.</a:t>
            </a:r>
            <a:endParaRPr>
              <a:solidFill>
                <a:schemeClr val="dk1"/>
              </a:solidFill>
            </a:endParaRPr>
          </a:p>
          <a:p>
            <a:pPr indent="0" lvl="0" marL="0" rtl="0" algn="l">
              <a:spcBef>
                <a:spcPts val="120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So, what can vibe coding do for </a:t>
            </a:r>
            <a:r>
              <a:rPr i="1" lang="en">
                <a:solidFill>
                  <a:schemeClr val="dk1"/>
                </a:solidFill>
              </a:rPr>
              <a:t>you</a:t>
            </a:r>
            <a:r>
              <a:rPr lang="en">
                <a:solidFill>
                  <a:schemeClr val="dk1"/>
                </a:solidFill>
              </a:rPr>
              <a:t> right now?</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lang="en">
                <a:solidFill>
                  <a:schemeClr val="dk1"/>
                </a:solidFill>
              </a:rPr>
              <a:t>If you already know coding, it can boost your productivity.</a:t>
            </a:r>
            <a:br>
              <a:rPr lang="en">
                <a:solidFill>
                  <a:schemeClr val="dk1"/>
                </a:solidFill>
              </a:rPr>
            </a:b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If you’re just starting, it gives you a chance to create simple projects quickly and easily—making programming more accessible.</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20" Type="http://schemas.openxmlformats.org/officeDocument/2006/relationships/image" Target="../media/image3.png"/><Relationship Id="rId22" Type="http://schemas.openxmlformats.org/officeDocument/2006/relationships/image" Target="../media/image13.png"/><Relationship Id="rId21" Type="http://schemas.openxmlformats.org/officeDocument/2006/relationships/image" Target="../media/image18.gif"/><Relationship Id="rId24" Type="http://schemas.openxmlformats.org/officeDocument/2006/relationships/image" Target="../media/image25.png"/><Relationship Id="rId23" Type="http://schemas.openxmlformats.org/officeDocument/2006/relationships/image" Target="../media/image38.png"/><Relationship Id="rId1" Type="http://schemas.openxmlformats.org/officeDocument/2006/relationships/slideMaster" Target="../slideMasters/slideMaster1.xml"/><Relationship Id="rId2" Type="http://schemas.openxmlformats.org/officeDocument/2006/relationships/image" Target="../media/image27.gif"/><Relationship Id="rId3" Type="http://schemas.openxmlformats.org/officeDocument/2006/relationships/image" Target="../media/image5.gif"/><Relationship Id="rId4" Type="http://schemas.openxmlformats.org/officeDocument/2006/relationships/image" Target="../media/image14.gif"/><Relationship Id="rId9" Type="http://schemas.openxmlformats.org/officeDocument/2006/relationships/image" Target="../media/image12.gif"/><Relationship Id="rId26" Type="http://schemas.openxmlformats.org/officeDocument/2006/relationships/image" Target="../media/image33.png"/><Relationship Id="rId25" Type="http://schemas.openxmlformats.org/officeDocument/2006/relationships/image" Target="../media/image34.gif"/><Relationship Id="rId5" Type="http://schemas.openxmlformats.org/officeDocument/2006/relationships/image" Target="../media/image30.gif"/><Relationship Id="rId6" Type="http://schemas.openxmlformats.org/officeDocument/2006/relationships/image" Target="../media/image32.png"/><Relationship Id="rId7" Type="http://schemas.openxmlformats.org/officeDocument/2006/relationships/image" Target="../media/image6.png"/><Relationship Id="rId8" Type="http://schemas.openxmlformats.org/officeDocument/2006/relationships/image" Target="../media/image7.png"/><Relationship Id="rId11" Type="http://schemas.openxmlformats.org/officeDocument/2006/relationships/image" Target="../media/image8.png"/><Relationship Id="rId10" Type="http://schemas.openxmlformats.org/officeDocument/2006/relationships/image" Target="../media/image4.png"/><Relationship Id="rId13" Type="http://schemas.openxmlformats.org/officeDocument/2006/relationships/image" Target="../media/image11.png"/><Relationship Id="rId12" Type="http://schemas.openxmlformats.org/officeDocument/2006/relationships/image" Target="../media/image16.png"/><Relationship Id="rId15" Type="http://schemas.openxmlformats.org/officeDocument/2006/relationships/image" Target="../media/image19.gif"/><Relationship Id="rId14" Type="http://schemas.openxmlformats.org/officeDocument/2006/relationships/image" Target="../media/image1.gif"/><Relationship Id="rId17" Type="http://schemas.openxmlformats.org/officeDocument/2006/relationships/image" Target="../media/image17.gif"/><Relationship Id="rId16" Type="http://schemas.openxmlformats.org/officeDocument/2006/relationships/image" Target="../media/image2.png"/><Relationship Id="rId19" Type="http://schemas.openxmlformats.org/officeDocument/2006/relationships/image" Target="../media/image9.png"/><Relationship Id="rId18" Type="http://schemas.openxmlformats.org/officeDocument/2006/relationships/image" Target="../media/image10.gi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6.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9.png"/><Relationship Id="rId3" Type="http://schemas.openxmlformats.org/officeDocument/2006/relationships/image" Target="../media/image35.png"/><Relationship Id="rId4" Type="http://schemas.openxmlformats.org/officeDocument/2006/relationships/image" Target="../media/image21.png"/><Relationship Id="rId9" Type="http://schemas.openxmlformats.org/officeDocument/2006/relationships/image" Target="../media/image22.png"/><Relationship Id="rId5" Type="http://schemas.openxmlformats.org/officeDocument/2006/relationships/image" Target="../media/image40.png"/><Relationship Id="rId6" Type="http://schemas.openxmlformats.org/officeDocument/2006/relationships/image" Target="../media/image36.png"/><Relationship Id="rId7" Type="http://schemas.openxmlformats.org/officeDocument/2006/relationships/image" Target="../media/image31.png"/><Relationship Id="rId8" Type="http://schemas.openxmlformats.org/officeDocument/2006/relationships/image" Target="../media/image43.png"/><Relationship Id="rId11" Type="http://schemas.openxmlformats.org/officeDocument/2006/relationships/image" Target="../media/image45.png"/><Relationship Id="rId10" Type="http://schemas.openxmlformats.org/officeDocument/2006/relationships/image" Target="../media/image42.png"/><Relationship Id="rId13" Type="http://schemas.openxmlformats.org/officeDocument/2006/relationships/image" Target="../media/image37.png"/><Relationship Id="rId12" Type="http://schemas.openxmlformats.org/officeDocument/2006/relationships/image" Target="../media/image47.png"/><Relationship Id="rId15" Type="http://schemas.openxmlformats.org/officeDocument/2006/relationships/image" Target="../media/image26.png"/><Relationship Id="rId14" Type="http://schemas.openxmlformats.org/officeDocument/2006/relationships/image" Target="../media/image15.png"/><Relationship Id="rId17" Type="http://schemas.openxmlformats.org/officeDocument/2006/relationships/image" Target="../media/image28.png"/><Relationship Id="rId16" Type="http://schemas.openxmlformats.org/officeDocument/2006/relationships/image" Target="../media/image29.png"/><Relationship Id="rId19" Type="http://schemas.openxmlformats.org/officeDocument/2006/relationships/image" Target="../media/image24.png"/><Relationship Id="rId18" Type="http://schemas.openxmlformats.org/officeDocument/2006/relationships/image" Target="../media/image2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 name="Shape 10"/>
        <p:cNvGrpSpPr/>
        <p:nvPr/>
      </p:nvGrpSpPr>
      <p:grpSpPr>
        <a:xfrm>
          <a:off x="0" y="0"/>
          <a:ext cx="0" cy="0"/>
          <a:chOff x="0" y="0"/>
          <a:chExt cx="0" cy="0"/>
        </a:xfrm>
      </p:grpSpPr>
      <p:sp>
        <p:nvSpPr>
          <p:cNvPr id="11" name="Google Shape;11;p2"/>
          <p:cNvSpPr/>
          <p:nvPr/>
        </p:nvSpPr>
        <p:spPr>
          <a:xfrm>
            <a:off x="604800" y="513150"/>
            <a:ext cx="7932000" cy="4116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12" name="Google Shape;12;p2"/>
          <p:cNvGrpSpPr/>
          <p:nvPr/>
        </p:nvGrpSpPr>
        <p:grpSpPr>
          <a:xfrm>
            <a:off x="770417" y="3290750"/>
            <a:ext cx="7603167" cy="548640"/>
            <a:chOff x="770373" y="3290750"/>
            <a:chExt cx="7603167" cy="548640"/>
          </a:xfrm>
        </p:grpSpPr>
        <p:pic>
          <p:nvPicPr>
            <p:cNvPr id="13" name="Google Shape;13;p2"/>
            <p:cNvPicPr preferRelativeResize="0"/>
            <p:nvPr/>
          </p:nvPicPr>
          <p:blipFill>
            <a:blip r:embed="rId2">
              <a:alphaModFix/>
            </a:blip>
            <a:stretch>
              <a:fillRect/>
            </a:stretch>
          </p:blipFill>
          <p:spPr>
            <a:xfrm>
              <a:off x="770373" y="3290750"/>
              <a:ext cx="548640" cy="548640"/>
            </a:xfrm>
            <a:prstGeom prst="rect">
              <a:avLst/>
            </a:prstGeom>
            <a:noFill/>
            <a:ln>
              <a:noFill/>
            </a:ln>
          </p:spPr>
        </p:pic>
        <p:pic>
          <p:nvPicPr>
            <p:cNvPr id="14" name="Google Shape;14;p2"/>
            <p:cNvPicPr preferRelativeResize="0"/>
            <p:nvPr/>
          </p:nvPicPr>
          <p:blipFill>
            <a:blip r:embed="rId3">
              <a:alphaModFix/>
            </a:blip>
            <a:stretch>
              <a:fillRect/>
            </a:stretch>
          </p:blipFill>
          <p:spPr>
            <a:xfrm>
              <a:off x="2053015" y="3290750"/>
              <a:ext cx="548640" cy="548640"/>
            </a:xfrm>
            <a:prstGeom prst="rect">
              <a:avLst/>
            </a:prstGeom>
            <a:noFill/>
            <a:ln>
              <a:noFill/>
            </a:ln>
          </p:spPr>
        </p:pic>
        <p:pic>
          <p:nvPicPr>
            <p:cNvPr id="15" name="Google Shape;15;p2"/>
            <p:cNvPicPr preferRelativeResize="0"/>
            <p:nvPr/>
          </p:nvPicPr>
          <p:blipFill>
            <a:blip r:embed="rId4">
              <a:alphaModFix/>
            </a:blip>
            <a:stretch>
              <a:fillRect/>
            </a:stretch>
          </p:blipFill>
          <p:spPr>
            <a:xfrm>
              <a:off x="5259618" y="3290750"/>
              <a:ext cx="548640" cy="548640"/>
            </a:xfrm>
            <a:prstGeom prst="rect">
              <a:avLst/>
            </a:prstGeom>
            <a:noFill/>
            <a:ln>
              <a:noFill/>
            </a:ln>
          </p:spPr>
        </p:pic>
        <p:pic>
          <p:nvPicPr>
            <p:cNvPr id="16" name="Google Shape;16;p2"/>
            <p:cNvPicPr preferRelativeResize="0"/>
            <p:nvPr/>
          </p:nvPicPr>
          <p:blipFill>
            <a:blip r:embed="rId5">
              <a:alphaModFix/>
            </a:blip>
            <a:stretch>
              <a:fillRect/>
            </a:stretch>
          </p:blipFill>
          <p:spPr>
            <a:xfrm>
              <a:off x="3335656" y="3290750"/>
              <a:ext cx="548640" cy="548640"/>
            </a:xfrm>
            <a:prstGeom prst="rect">
              <a:avLst/>
            </a:prstGeom>
            <a:noFill/>
            <a:ln>
              <a:noFill/>
            </a:ln>
          </p:spPr>
        </p:pic>
        <p:pic>
          <p:nvPicPr>
            <p:cNvPr id="17" name="Google Shape;17;p2"/>
            <p:cNvPicPr preferRelativeResize="0"/>
            <p:nvPr/>
          </p:nvPicPr>
          <p:blipFill>
            <a:blip r:embed="rId6">
              <a:alphaModFix/>
            </a:blip>
            <a:stretch>
              <a:fillRect/>
            </a:stretch>
          </p:blipFill>
          <p:spPr>
            <a:xfrm>
              <a:off x="5900938" y="3290750"/>
              <a:ext cx="548640" cy="548640"/>
            </a:xfrm>
            <a:prstGeom prst="rect">
              <a:avLst/>
            </a:prstGeom>
            <a:noFill/>
            <a:ln>
              <a:noFill/>
            </a:ln>
          </p:spPr>
        </p:pic>
        <p:pic>
          <p:nvPicPr>
            <p:cNvPr id="18" name="Google Shape;18;p2"/>
            <p:cNvPicPr preferRelativeResize="0"/>
            <p:nvPr/>
          </p:nvPicPr>
          <p:blipFill>
            <a:blip r:embed="rId7">
              <a:alphaModFix/>
            </a:blip>
            <a:stretch>
              <a:fillRect/>
            </a:stretch>
          </p:blipFill>
          <p:spPr>
            <a:xfrm>
              <a:off x="2694335" y="3290750"/>
              <a:ext cx="548640" cy="548640"/>
            </a:xfrm>
            <a:prstGeom prst="rect">
              <a:avLst/>
            </a:prstGeom>
            <a:noFill/>
            <a:ln>
              <a:noFill/>
            </a:ln>
          </p:spPr>
        </p:pic>
        <p:pic>
          <p:nvPicPr>
            <p:cNvPr id="19" name="Google Shape;19;p2"/>
            <p:cNvPicPr preferRelativeResize="0"/>
            <p:nvPr/>
          </p:nvPicPr>
          <p:blipFill>
            <a:blip r:embed="rId8">
              <a:alphaModFix/>
            </a:blip>
            <a:stretch>
              <a:fillRect/>
            </a:stretch>
          </p:blipFill>
          <p:spPr>
            <a:xfrm>
              <a:off x="1411694" y="3290750"/>
              <a:ext cx="548640" cy="548640"/>
            </a:xfrm>
            <a:prstGeom prst="rect">
              <a:avLst/>
            </a:prstGeom>
            <a:noFill/>
            <a:ln>
              <a:noFill/>
            </a:ln>
          </p:spPr>
        </p:pic>
        <p:pic>
          <p:nvPicPr>
            <p:cNvPr id="20" name="Google Shape;20;p2"/>
            <p:cNvPicPr preferRelativeResize="0"/>
            <p:nvPr/>
          </p:nvPicPr>
          <p:blipFill>
            <a:blip r:embed="rId9">
              <a:alphaModFix/>
            </a:blip>
            <a:stretch>
              <a:fillRect/>
            </a:stretch>
          </p:blipFill>
          <p:spPr>
            <a:xfrm>
              <a:off x="7183579" y="3290750"/>
              <a:ext cx="548640" cy="548640"/>
            </a:xfrm>
            <a:prstGeom prst="rect">
              <a:avLst/>
            </a:prstGeom>
            <a:noFill/>
            <a:ln>
              <a:noFill/>
            </a:ln>
          </p:spPr>
        </p:pic>
        <p:pic>
          <p:nvPicPr>
            <p:cNvPr id="21" name="Google Shape;21;p2"/>
            <p:cNvPicPr preferRelativeResize="0"/>
            <p:nvPr/>
          </p:nvPicPr>
          <p:blipFill>
            <a:blip r:embed="rId10">
              <a:alphaModFix/>
            </a:blip>
            <a:stretch>
              <a:fillRect/>
            </a:stretch>
          </p:blipFill>
          <p:spPr>
            <a:xfrm>
              <a:off x="6542259" y="3290750"/>
              <a:ext cx="548640" cy="548640"/>
            </a:xfrm>
            <a:prstGeom prst="rect">
              <a:avLst/>
            </a:prstGeom>
            <a:noFill/>
            <a:ln>
              <a:noFill/>
            </a:ln>
          </p:spPr>
        </p:pic>
        <p:pic>
          <p:nvPicPr>
            <p:cNvPr id="22" name="Google Shape;22;p2"/>
            <p:cNvPicPr preferRelativeResize="0"/>
            <p:nvPr/>
          </p:nvPicPr>
          <p:blipFill>
            <a:blip r:embed="rId11">
              <a:alphaModFix/>
            </a:blip>
            <a:stretch>
              <a:fillRect/>
            </a:stretch>
          </p:blipFill>
          <p:spPr>
            <a:xfrm>
              <a:off x="3976976" y="3290750"/>
              <a:ext cx="548640" cy="548640"/>
            </a:xfrm>
            <a:prstGeom prst="rect">
              <a:avLst/>
            </a:prstGeom>
            <a:noFill/>
            <a:ln>
              <a:noFill/>
            </a:ln>
          </p:spPr>
        </p:pic>
        <p:pic>
          <p:nvPicPr>
            <p:cNvPr id="23" name="Google Shape;23;p2"/>
            <p:cNvPicPr preferRelativeResize="0"/>
            <p:nvPr/>
          </p:nvPicPr>
          <p:blipFill>
            <a:blip r:embed="rId12">
              <a:alphaModFix/>
            </a:blip>
            <a:stretch>
              <a:fillRect/>
            </a:stretch>
          </p:blipFill>
          <p:spPr>
            <a:xfrm>
              <a:off x="7824900" y="3290750"/>
              <a:ext cx="548640" cy="548640"/>
            </a:xfrm>
            <a:prstGeom prst="rect">
              <a:avLst/>
            </a:prstGeom>
            <a:noFill/>
            <a:ln>
              <a:noFill/>
            </a:ln>
          </p:spPr>
        </p:pic>
        <p:pic>
          <p:nvPicPr>
            <p:cNvPr id="24" name="Google Shape;24;p2"/>
            <p:cNvPicPr preferRelativeResize="0"/>
            <p:nvPr/>
          </p:nvPicPr>
          <p:blipFill>
            <a:blip r:embed="rId13">
              <a:alphaModFix/>
            </a:blip>
            <a:stretch>
              <a:fillRect/>
            </a:stretch>
          </p:blipFill>
          <p:spPr>
            <a:xfrm>
              <a:off x="4618297" y="3290750"/>
              <a:ext cx="548640" cy="548640"/>
            </a:xfrm>
            <a:prstGeom prst="rect">
              <a:avLst/>
            </a:prstGeom>
            <a:noFill/>
            <a:ln>
              <a:noFill/>
            </a:ln>
          </p:spPr>
        </p:pic>
      </p:grpSp>
      <p:grpSp>
        <p:nvGrpSpPr>
          <p:cNvPr id="25" name="Google Shape;25;p2"/>
          <p:cNvGrpSpPr/>
          <p:nvPr/>
        </p:nvGrpSpPr>
        <p:grpSpPr>
          <a:xfrm>
            <a:off x="769213" y="3975972"/>
            <a:ext cx="7603175" cy="548640"/>
            <a:chOff x="770375" y="3975972"/>
            <a:chExt cx="7603175" cy="548640"/>
          </a:xfrm>
        </p:grpSpPr>
        <p:pic>
          <p:nvPicPr>
            <p:cNvPr id="26" name="Google Shape;26;p2"/>
            <p:cNvPicPr preferRelativeResize="0"/>
            <p:nvPr/>
          </p:nvPicPr>
          <p:blipFill>
            <a:blip r:embed="rId14">
              <a:alphaModFix/>
            </a:blip>
            <a:stretch>
              <a:fillRect/>
            </a:stretch>
          </p:blipFill>
          <p:spPr>
            <a:xfrm>
              <a:off x="770375" y="3975972"/>
              <a:ext cx="548640" cy="548640"/>
            </a:xfrm>
            <a:prstGeom prst="rect">
              <a:avLst/>
            </a:prstGeom>
            <a:noFill/>
            <a:ln>
              <a:noFill/>
            </a:ln>
          </p:spPr>
        </p:pic>
        <p:pic>
          <p:nvPicPr>
            <p:cNvPr id="27" name="Google Shape;27;p2"/>
            <p:cNvPicPr preferRelativeResize="0"/>
            <p:nvPr/>
          </p:nvPicPr>
          <p:blipFill>
            <a:blip r:embed="rId15">
              <a:alphaModFix/>
            </a:blip>
            <a:stretch>
              <a:fillRect/>
            </a:stretch>
          </p:blipFill>
          <p:spPr>
            <a:xfrm>
              <a:off x="1411697" y="3975972"/>
              <a:ext cx="548640" cy="548640"/>
            </a:xfrm>
            <a:prstGeom prst="rect">
              <a:avLst/>
            </a:prstGeom>
            <a:noFill/>
            <a:ln>
              <a:noFill/>
            </a:ln>
          </p:spPr>
        </p:pic>
        <p:pic>
          <p:nvPicPr>
            <p:cNvPr id="28" name="Google Shape;28;p2"/>
            <p:cNvPicPr preferRelativeResize="0"/>
            <p:nvPr/>
          </p:nvPicPr>
          <p:blipFill>
            <a:blip r:embed="rId16">
              <a:alphaModFix/>
            </a:blip>
            <a:stretch>
              <a:fillRect/>
            </a:stretch>
          </p:blipFill>
          <p:spPr>
            <a:xfrm>
              <a:off x="2053019" y="3975972"/>
              <a:ext cx="548640" cy="548640"/>
            </a:xfrm>
            <a:prstGeom prst="rect">
              <a:avLst/>
            </a:prstGeom>
            <a:noFill/>
            <a:ln>
              <a:noFill/>
            </a:ln>
          </p:spPr>
        </p:pic>
        <p:pic>
          <p:nvPicPr>
            <p:cNvPr id="29" name="Google Shape;29;p2"/>
            <p:cNvPicPr preferRelativeResize="0"/>
            <p:nvPr/>
          </p:nvPicPr>
          <p:blipFill>
            <a:blip r:embed="rId17">
              <a:alphaModFix/>
            </a:blip>
            <a:stretch>
              <a:fillRect/>
            </a:stretch>
          </p:blipFill>
          <p:spPr>
            <a:xfrm>
              <a:off x="3335663" y="3975972"/>
              <a:ext cx="548640" cy="548640"/>
            </a:xfrm>
            <a:prstGeom prst="rect">
              <a:avLst/>
            </a:prstGeom>
            <a:noFill/>
            <a:ln>
              <a:noFill/>
            </a:ln>
          </p:spPr>
        </p:pic>
        <p:pic>
          <p:nvPicPr>
            <p:cNvPr id="30" name="Google Shape;30;p2"/>
            <p:cNvPicPr preferRelativeResize="0"/>
            <p:nvPr/>
          </p:nvPicPr>
          <p:blipFill>
            <a:blip r:embed="rId18">
              <a:alphaModFix/>
            </a:blip>
            <a:stretch>
              <a:fillRect/>
            </a:stretch>
          </p:blipFill>
          <p:spPr>
            <a:xfrm>
              <a:off x="2694341" y="3975972"/>
              <a:ext cx="548640" cy="548640"/>
            </a:xfrm>
            <a:prstGeom prst="rect">
              <a:avLst/>
            </a:prstGeom>
            <a:noFill/>
            <a:ln>
              <a:noFill/>
            </a:ln>
          </p:spPr>
        </p:pic>
        <p:pic>
          <p:nvPicPr>
            <p:cNvPr id="31" name="Google Shape;31;p2"/>
            <p:cNvPicPr preferRelativeResize="0"/>
            <p:nvPr/>
          </p:nvPicPr>
          <p:blipFill>
            <a:blip r:embed="rId19">
              <a:alphaModFix/>
            </a:blip>
            <a:stretch>
              <a:fillRect/>
            </a:stretch>
          </p:blipFill>
          <p:spPr>
            <a:xfrm>
              <a:off x="5900949" y="3975972"/>
              <a:ext cx="548640" cy="548640"/>
            </a:xfrm>
            <a:prstGeom prst="rect">
              <a:avLst/>
            </a:prstGeom>
            <a:noFill/>
            <a:ln>
              <a:noFill/>
            </a:ln>
          </p:spPr>
        </p:pic>
        <p:pic>
          <p:nvPicPr>
            <p:cNvPr id="32" name="Google Shape;32;p2"/>
            <p:cNvPicPr preferRelativeResize="0"/>
            <p:nvPr/>
          </p:nvPicPr>
          <p:blipFill>
            <a:blip r:embed="rId20">
              <a:alphaModFix/>
            </a:blip>
            <a:stretch>
              <a:fillRect/>
            </a:stretch>
          </p:blipFill>
          <p:spPr>
            <a:xfrm>
              <a:off x="5259628" y="3975972"/>
              <a:ext cx="548640" cy="548640"/>
            </a:xfrm>
            <a:prstGeom prst="rect">
              <a:avLst/>
            </a:prstGeom>
            <a:noFill/>
            <a:ln>
              <a:noFill/>
            </a:ln>
          </p:spPr>
        </p:pic>
        <p:pic>
          <p:nvPicPr>
            <p:cNvPr id="33" name="Google Shape;33;p2"/>
            <p:cNvPicPr preferRelativeResize="0"/>
            <p:nvPr/>
          </p:nvPicPr>
          <p:blipFill>
            <a:blip r:embed="rId21">
              <a:alphaModFix/>
            </a:blip>
            <a:stretch>
              <a:fillRect/>
            </a:stretch>
          </p:blipFill>
          <p:spPr>
            <a:xfrm>
              <a:off x="6542271" y="3975979"/>
              <a:ext cx="548625" cy="548625"/>
            </a:xfrm>
            <a:prstGeom prst="rect">
              <a:avLst/>
            </a:prstGeom>
            <a:noFill/>
            <a:ln>
              <a:noFill/>
            </a:ln>
          </p:spPr>
        </p:pic>
        <p:pic>
          <p:nvPicPr>
            <p:cNvPr id="34" name="Google Shape;34;p2"/>
            <p:cNvPicPr preferRelativeResize="0"/>
            <p:nvPr/>
          </p:nvPicPr>
          <p:blipFill>
            <a:blip r:embed="rId22">
              <a:alphaModFix/>
            </a:blip>
            <a:stretch>
              <a:fillRect/>
            </a:stretch>
          </p:blipFill>
          <p:spPr>
            <a:xfrm>
              <a:off x="4618306" y="3975972"/>
              <a:ext cx="548640" cy="548640"/>
            </a:xfrm>
            <a:prstGeom prst="rect">
              <a:avLst/>
            </a:prstGeom>
            <a:noFill/>
            <a:ln>
              <a:noFill/>
            </a:ln>
          </p:spPr>
        </p:pic>
        <p:pic>
          <p:nvPicPr>
            <p:cNvPr id="35" name="Google Shape;35;p2"/>
            <p:cNvPicPr preferRelativeResize="0"/>
            <p:nvPr/>
          </p:nvPicPr>
          <p:blipFill>
            <a:blip r:embed="rId23">
              <a:alphaModFix/>
            </a:blip>
            <a:stretch>
              <a:fillRect/>
            </a:stretch>
          </p:blipFill>
          <p:spPr>
            <a:xfrm>
              <a:off x="7183578" y="3975972"/>
              <a:ext cx="548640" cy="548640"/>
            </a:xfrm>
            <a:prstGeom prst="rect">
              <a:avLst/>
            </a:prstGeom>
            <a:noFill/>
            <a:ln>
              <a:noFill/>
            </a:ln>
          </p:spPr>
        </p:pic>
        <p:pic>
          <p:nvPicPr>
            <p:cNvPr id="36" name="Google Shape;36;p2"/>
            <p:cNvPicPr preferRelativeResize="0"/>
            <p:nvPr/>
          </p:nvPicPr>
          <p:blipFill>
            <a:blip r:embed="rId24">
              <a:alphaModFix/>
            </a:blip>
            <a:stretch>
              <a:fillRect/>
            </a:stretch>
          </p:blipFill>
          <p:spPr>
            <a:xfrm>
              <a:off x="3976984" y="3975972"/>
              <a:ext cx="548640" cy="548640"/>
            </a:xfrm>
            <a:prstGeom prst="rect">
              <a:avLst/>
            </a:prstGeom>
            <a:noFill/>
            <a:ln>
              <a:noFill/>
            </a:ln>
          </p:spPr>
        </p:pic>
        <p:pic>
          <p:nvPicPr>
            <p:cNvPr id="37" name="Google Shape;37;p2"/>
            <p:cNvPicPr preferRelativeResize="0"/>
            <p:nvPr/>
          </p:nvPicPr>
          <p:blipFill>
            <a:blip r:embed="rId25">
              <a:alphaModFix/>
            </a:blip>
            <a:stretch>
              <a:fillRect/>
            </a:stretch>
          </p:blipFill>
          <p:spPr>
            <a:xfrm>
              <a:off x="7824900" y="3975975"/>
              <a:ext cx="548650" cy="548633"/>
            </a:xfrm>
            <a:prstGeom prst="rect">
              <a:avLst/>
            </a:prstGeom>
            <a:noFill/>
            <a:ln>
              <a:noFill/>
            </a:ln>
          </p:spPr>
        </p:pic>
      </p:grpSp>
      <p:sp>
        <p:nvSpPr>
          <p:cNvPr id="38" name="Google Shape;38;p2"/>
          <p:cNvSpPr txBox="1"/>
          <p:nvPr>
            <p:ph type="ctrTitle"/>
          </p:nvPr>
        </p:nvSpPr>
        <p:spPr>
          <a:xfrm>
            <a:off x="604800" y="1751937"/>
            <a:ext cx="7932000" cy="1489200"/>
          </a:xfrm>
          <a:prstGeom prst="rect">
            <a:avLst/>
          </a:prstGeom>
        </p:spPr>
        <p:txBody>
          <a:bodyPr anchorCtr="0" anchor="ctr" bIns="91425" lIns="91425" spcFirstLastPara="1" rIns="91425" wrap="square" tIns="91425">
            <a:spAutoFit/>
          </a:bodyPr>
          <a:lstStyle>
            <a:lvl1pPr lvl="0" algn="ctr">
              <a:lnSpc>
                <a:spcPct val="150000"/>
              </a:lnSpc>
              <a:spcBef>
                <a:spcPts val="0"/>
              </a:spcBef>
              <a:spcAft>
                <a:spcPts val="0"/>
              </a:spcAft>
              <a:buSzPts val="2400"/>
              <a:buFont typeface="Press Start 2P"/>
              <a:buNone/>
              <a:defRPr sz="2400">
                <a:latin typeface="Press Start 2P"/>
                <a:ea typeface="Press Start 2P"/>
                <a:cs typeface="Press Start 2P"/>
                <a:sym typeface="Press Start 2P"/>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39" name="Google Shape;39;p2"/>
          <p:cNvSpPr txBox="1"/>
          <p:nvPr>
            <p:ph idx="1" type="subTitle"/>
          </p:nvPr>
        </p:nvSpPr>
        <p:spPr>
          <a:xfrm>
            <a:off x="606000" y="513150"/>
            <a:ext cx="7932000" cy="466200"/>
          </a:xfrm>
          <a:prstGeom prst="rect">
            <a:avLst/>
          </a:prstGeom>
        </p:spPr>
        <p:txBody>
          <a:bodyPr anchorCtr="0" anchor="ctr" bIns="91425" lIns="91425" spcFirstLastPara="1" rIns="91425" wrap="square" tIns="91425">
            <a:noAutofit/>
          </a:bodyPr>
          <a:lstStyle>
            <a:lvl1pPr lvl="0" algn="ctr">
              <a:lnSpc>
                <a:spcPct val="100000"/>
              </a:lnSpc>
              <a:spcBef>
                <a:spcPts val="0"/>
              </a:spcBef>
              <a:spcAft>
                <a:spcPts val="0"/>
              </a:spcAft>
              <a:buSzPts val="2400"/>
              <a:buFont typeface="Sora"/>
              <a:buNone/>
              <a:defRPr b="1" sz="2400">
                <a:latin typeface="Sora"/>
                <a:ea typeface="Sora"/>
                <a:cs typeface="Sora"/>
                <a:sym typeface="Sora"/>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40" name="Google Shape;40;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41" name="Google Shape;41;p2"/>
          <p:cNvPicPr preferRelativeResize="0"/>
          <p:nvPr/>
        </p:nvPicPr>
        <p:blipFill>
          <a:blip r:embed="rId26">
            <a:alphaModFix/>
          </a:blip>
          <a:stretch>
            <a:fillRect/>
          </a:stretch>
        </p:blipFill>
        <p:spPr>
          <a:xfrm>
            <a:off x="7892825" y="110701"/>
            <a:ext cx="1098760" cy="28787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Warm up">
  <p:cSld name="TITLE_AND_BODY_1">
    <p:spTree>
      <p:nvGrpSpPr>
        <p:cNvPr id="98" name="Shape 98"/>
        <p:cNvGrpSpPr/>
        <p:nvPr/>
      </p:nvGrpSpPr>
      <p:grpSpPr>
        <a:xfrm>
          <a:off x="0" y="0"/>
          <a:ext cx="0" cy="0"/>
          <a:chOff x="0" y="0"/>
          <a:chExt cx="0" cy="0"/>
        </a:xfrm>
      </p:grpSpPr>
      <p:sp>
        <p:nvSpPr>
          <p:cNvPr id="99" name="Google Shape;99;p11"/>
          <p:cNvSpPr/>
          <p:nvPr/>
        </p:nvSpPr>
        <p:spPr>
          <a:xfrm>
            <a:off x="0" y="0"/>
            <a:ext cx="88512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0" name="Google Shape;100;p11"/>
          <p:cNvSpPr txBox="1"/>
          <p:nvPr>
            <p:ph type="title"/>
          </p:nvPr>
        </p:nvSpPr>
        <p:spPr>
          <a:xfrm>
            <a:off x="204575" y="216425"/>
            <a:ext cx="81444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1" name="Google Shape;101;p11"/>
          <p:cNvSpPr txBox="1"/>
          <p:nvPr>
            <p:ph idx="1" type="body"/>
          </p:nvPr>
        </p:nvSpPr>
        <p:spPr>
          <a:xfrm>
            <a:off x="204575" y="863550"/>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30200" lvl="1" marL="914400" rtl="0">
              <a:spcBef>
                <a:spcPts val="0"/>
              </a:spcBef>
              <a:spcAft>
                <a:spcPts val="0"/>
              </a:spcAft>
              <a:buSzPts val="16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02" name="Google Shape;102;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03" name="Google Shape;103;p11" title="rainbow.png"/>
          <p:cNvPicPr preferRelativeResize="0"/>
          <p:nvPr/>
        </p:nvPicPr>
        <p:blipFill>
          <a:blip r:embed="rId2">
            <a:alphaModFix/>
          </a:blip>
          <a:stretch>
            <a:fillRect/>
          </a:stretch>
        </p:blipFill>
        <p:spPr>
          <a:xfrm>
            <a:off x="8349038" y="46255"/>
            <a:ext cx="742875" cy="742875"/>
          </a:xfrm>
          <a:prstGeom prst="rect">
            <a:avLst/>
          </a:prstGeom>
          <a:noFill/>
          <a:ln>
            <a:noFill/>
          </a:ln>
        </p:spPr>
      </p:pic>
      <p:sp>
        <p:nvSpPr>
          <p:cNvPr id="104" name="Google Shape;104;p11"/>
          <p:cNvSpPr txBox="1"/>
          <p:nvPr/>
        </p:nvSpPr>
        <p:spPr>
          <a:xfrm>
            <a:off x="5789300" y="4843300"/>
            <a:ext cx="3201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1"/>
                </a:solidFill>
                <a:latin typeface="Work Sans"/>
                <a:ea typeface="Work Sans"/>
                <a:cs typeface="Work Sans"/>
                <a:sym typeface="Work Sans"/>
              </a:rPr>
              <a:t>© 2025 imagi Education Inc. All rights reserved.</a:t>
            </a:r>
            <a:endParaRPr sz="1000">
              <a:solidFill>
                <a:schemeClr val="dk1"/>
              </a:solidFill>
              <a:latin typeface="Work Sans"/>
              <a:ea typeface="Work Sans"/>
              <a:cs typeface="Work Sans"/>
              <a:sym typeface="Work San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Unplugged 1">
  <p:cSld name="TITLE_AND_BODY_1_1">
    <p:spTree>
      <p:nvGrpSpPr>
        <p:cNvPr id="105" name="Shape 105"/>
        <p:cNvGrpSpPr/>
        <p:nvPr/>
      </p:nvGrpSpPr>
      <p:grpSpPr>
        <a:xfrm>
          <a:off x="0" y="0"/>
          <a:ext cx="0" cy="0"/>
          <a:chOff x="0" y="0"/>
          <a:chExt cx="0" cy="0"/>
        </a:xfrm>
      </p:grpSpPr>
      <p:sp>
        <p:nvSpPr>
          <p:cNvPr id="106" name="Google Shape;106;p12"/>
          <p:cNvSpPr/>
          <p:nvPr/>
        </p:nvSpPr>
        <p:spPr>
          <a:xfrm>
            <a:off x="0" y="0"/>
            <a:ext cx="88512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7" name="Google Shape;107;p12"/>
          <p:cNvSpPr txBox="1"/>
          <p:nvPr>
            <p:ph type="title"/>
          </p:nvPr>
        </p:nvSpPr>
        <p:spPr>
          <a:xfrm>
            <a:off x="204575" y="216425"/>
            <a:ext cx="81444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8" name="Google Shape;108;p12"/>
          <p:cNvSpPr txBox="1"/>
          <p:nvPr>
            <p:ph idx="1" type="body"/>
          </p:nvPr>
        </p:nvSpPr>
        <p:spPr>
          <a:xfrm>
            <a:off x="204575" y="863550"/>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30200" lvl="1" marL="914400" rtl="0">
              <a:spcBef>
                <a:spcPts val="0"/>
              </a:spcBef>
              <a:spcAft>
                <a:spcPts val="0"/>
              </a:spcAft>
              <a:buSzPts val="16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09" name="Google Shape;10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10" name="Google Shape;110;p12" title="pencil.png"/>
          <p:cNvPicPr preferRelativeResize="0"/>
          <p:nvPr/>
        </p:nvPicPr>
        <p:blipFill>
          <a:blip r:embed="rId2">
            <a:alphaModFix/>
          </a:blip>
          <a:stretch>
            <a:fillRect/>
          </a:stretch>
        </p:blipFill>
        <p:spPr>
          <a:xfrm>
            <a:off x="8349050" y="46238"/>
            <a:ext cx="742875" cy="742875"/>
          </a:xfrm>
          <a:prstGeom prst="rect">
            <a:avLst/>
          </a:prstGeom>
          <a:noFill/>
          <a:ln>
            <a:noFill/>
          </a:ln>
        </p:spPr>
      </p:pic>
      <p:sp>
        <p:nvSpPr>
          <p:cNvPr id="111" name="Google Shape;111;p12"/>
          <p:cNvSpPr txBox="1"/>
          <p:nvPr/>
        </p:nvSpPr>
        <p:spPr>
          <a:xfrm>
            <a:off x="5789300" y="4843300"/>
            <a:ext cx="3201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1"/>
                </a:solidFill>
                <a:latin typeface="Work Sans"/>
                <a:ea typeface="Work Sans"/>
                <a:cs typeface="Work Sans"/>
                <a:sym typeface="Work Sans"/>
              </a:rPr>
              <a:t>© 2025 imagi Education Inc. All rights reserved.</a:t>
            </a:r>
            <a:endParaRPr sz="1000">
              <a:solidFill>
                <a:schemeClr val="dk1"/>
              </a:solidFill>
              <a:latin typeface="Work Sans"/>
              <a:ea typeface="Work Sans"/>
              <a:cs typeface="Work Sans"/>
              <a:sym typeface="Work San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Unplugged 2">
  <p:cSld name="TITLE_AND_BODY_1_1_1">
    <p:spTree>
      <p:nvGrpSpPr>
        <p:cNvPr id="112" name="Shape 112"/>
        <p:cNvGrpSpPr/>
        <p:nvPr/>
      </p:nvGrpSpPr>
      <p:grpSpPr>
        <a:xfrm>
          <a:off x="0" y="0"/>
          <a:ext cx="0" cy="0"/>
          <a:chOff x="0" y="0"/>
          <a:chExt cx="0" cy="0"/>
        </a:xfrm>
      </p:grpSpPr>
      <p:sp>
        <p:nvSpPr>
          <p:cNvPr id="113" name="Google Shape;113;p13"/>
          <p:cNvSpPr/>
          <p:nvPr/>
        </p:nvSpPr>
        <p:spPr>
          <a:xfrm>
            <a:off x="0" y="0"/>
            <a:ext cx="88512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4" name="Google Shape;114;p13"/>
          <p:cNvSpPr txBox="1"/>
          <p:nvPr>
            <p:ph type="title"/>
          </p:nvPr>
        </p:nvSpPr>
        <p:spPr>
          <a:xfrm>
            <a:off x="204575" y="216425"/>
            <a:ext cx="81444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15" name="Google Shape;115;p13"/>
          <p:cNvSpPr txBox="1"/>
          <p:nvPr>
            <p:ph idx="1" type="body"/>
          </p:nvPr>
        </p:nvSpPr>
        <p:spPr>
          <a:xfrm>
            <a:off x="204575" y="863550"/>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30200" lvl="1" marL="914400" rtl="0">
              <a:spcBef>
                <a:spcPts val="0"/>
              </a:spcBef>
              <a:spcAft>
                <a:spcPts val="0"/>
              </a:spcAft>
              <a:buSzPts val="16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16" name="Google Shape;116;p1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17" name="Google Shape;117;p13" title="bolt.png"/>
          <p:cNvPicPr preferRelativeResize="0"/>
          <p:nvPr/>
        </p:nvPicPr>
        <p:blipFill>
          <a:blip r:embed="rId2">
            <a:alphaModFix/>
          </a:blip>
          <a:stretch>
            <a:fillRect/>
          </a:stretch>
        </p:blipFill>
        <p:spPr>
          <a:xfrm>
            <a:off x="8349048" y="46243"/>
            <a:ext cx="742875" cy="742875"/>
          </a:xfrm>
          <a:prstGeom prst="rect">
            <a:avLst/>
          </a:prstGeom>
          <a:noFill/>
          <a:ln>
            <a:noFill/>
          </a:ln>
        </p:spPr>
      </p:pic>
      <p:sp>
        <p:nvSpPr>
          <p:cNvPr id="118" name="Google Shape;118;p13"/>
          <p:cNvSpPr txBox="1"/>
          <p:nvPr/>
        </p:nvSpPr>
        <p:spPr>
          <a:xfrm>
            <a:off x="5789300" y="4843300"/>
            <a:ext cx="3201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1"/>
                </a:solidFill>
                <a:latin typeface="Work Sans"/>
                <a:ea typeface="Work Sans"/>
                <a:cs typeface="Work Sans"/>
                <a:sym typeface="Work Sans"/>
              </a:rPr>
              <a:t>© 2025 imagi Education Inc. All rights reserved.</a:t>
            </a:r>
            <a:endParaRPr sz="1000">
              <a:solidFill>
                <a:schemeClr val="dk1"/>
              </a:solidFill>
              <a:latin typeface="Work Sans"/>
              <a:ea typeface="Work Sans"/>
              <a:cs typeface="Work Sans"/>
              <a:sym typeface="Work San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Guided Practice">
  <p:cSld name="TITLE_AND_BODY_1_1_1_1">
    <p:spTree>
      <p:nvGrpSpPr>
        <p:cNvPr id="119" name="Shape 119"/>
        <p:cNvGrpSpPr/>
        <p:nvPr/>
      </p:nvGrpSpPr>
      <p:grpSpPr>
        <a:xfrm>
          <a:off x="0" y="0"/>
          <a:ext cx="0" cy="0"/>
          <a:chOff x="0" y="0"/>
          <a:chExt cx="0" cy="0"/>
        </a:xfrm>
      </p:grpSpPr>
      <p:sp>
        <p:nvSpPr>
          <p:cNvPr id="120" name="Google Shape;120;p14"/>
          <p:cNvSpPr/>
          <p:nvPr/>
        </p:nvSpPr>
        <p:spPr>
          <a:xfrm>
            <a:off x="0" y="0"/>
            <a:ext cx="9144000" cy="4879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1" name="Google Shape;121;p14"/>
          <p:cNvSpPr txBox="1"/>
          <p:nvPr>
            <p:ph type="title"/>
          </p:nvPr>
        </p:nvSpPr>
        <p:spPr>
          <a:xfrm>
            <a:off x="204575" y="216425"/>
            <a:ext cx="81444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2" name="Google Shape;122;p14"/>
          <p:cNvSpPr txBox="1"/>
          <p:nvPr>
            <p:ph idx="1" type="body"/>
          </p:nvPr>
        </p:nvSpPr>
        <p:spPr>
          <a:xfrm>
            <a:off x="204575" y="863550"/>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30200" lvl="1" marL="914400" rtl="0">
              <a:spcBef>
                <a:spcPts val="0"/>
              </a:spcBef>
              <a:spcAft>
                <a:spcPts val="0"/>
              </a:spcAft>
              <a:buSzPts val="16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23" name="Google Shape;123;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24" name="Google Shape;124;p14" title="code.png"/>
          <p:cNvPicPr preferRelativeResize="0"/>
          <p:nvPr/>
        </p:nvPicPr>
        <p:blipFill>
          <a:blip r:embed="rId2">
            <a:alphaModFix/>
          </a:blip>
          <a:stretch>
            <a:fillRect/>
          </a:stretch>
        </p:blipFill>
        <p:spPr>
          <a:xfrm>
            <a:off x="8349050" y="46241"/>
            <a:ext cx="742875" cy="74287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Independent Practice">
  <p:cSld name="TITLE_AND_BODY_1_1_1_1_1">
    <p:spTree>
      <p:nvGrpSpPr>
        <p:cNvPr id="125" name="Shape 125"/>
        <p:cNvGrpSpPr/>
        <p:nvPr/>
      </p:nvGrpSpPr>
      <p:grpSpPr>
        <a:xfrm>
          <a:off x="0" y="0"/>
          <a:ext cx="0" cy="0"/>
          <a:chOff x="0" y="0"/>
          <a:chExt cx="0" cy="0"/>
        </a:xfrm>
      </p:grpSpPr>
      <p:sp>
        <p:nvSpPr>
          <p:cNvPr id="126" name="Google Shape;126;p15"/>
          <p:cNvSpPr/>
          <p:nvPr/>
        </p:nvSpPr>
        <p:spPr>
          <a:xfrm>
            <a:off x="0" y="0"/>
            <a:ext cx="9144000" cy="4879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7" name="Google Shape;127;p15"/>
          <p:cNvSpPr txBox="1"/>
          <p:nvPr>
            <p:ph type="title"/>
          </p:nvPr>
        </p:nvSpPr>
        <p:spPr>
          <a:xfrm>
            <a:off x="204575" y="216425"/>
            <a:ext cx="81444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8" name="Google Shape;128;p15"/>
          <p:cNvSpPr txBox="1"/>
          <p:nvPr>
            <p:ph idx="1" type="body"/>
          </p:nvPr>
        </p:nvSpPr>
        <p:spPr>
          <a:xfrm>
            <a:off x="204575" y="863550"/>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30200" lvl="1" marL="914400" rtl="0">
              <a:spcBef>
                <a:spcPts val="0"/>
              </a:spcBef>
              <a:spcAft>
                <a:spcPts val="0"/>
              </a:spcAft>
              <a:buSzPts val="16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29" name="Google Shape;129;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30" name="Google Shape;130;p15" title="computer.png"/>
          <p:cNvPicPr preferRelativeResize="0"/>
          <p:nvPr/>
        </p:nvPicPr>
        <p:blipFill>
          <a:blip r:embed="rId2">
            <a:alphaModFix/>
          </a:blip>
          <a:stretch>
            <a:fillRect/>
          </a:stretch>
        </p:blipFill>
        <p:spPr>
          <a:xfrm>
            <a:off x="8349052" y="46255"/>
            <a:ext cx="742875" cy="74287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Check for Understanding">
  <p:cSld name="TITLE_AND_BODY_1_1_1_1_1_1">
    <p:spTree>
      <p:nvGrpSpPr>
        <p:cNvPr id="131" name="Shape 131"/>
        <p:cNvGrpSpPr/>
        <p:nvPr/>
      </p:nvGrpSpPr>
      <p:grpSpPr>
        <a:xfrm>
          <a:off x="0" y="0"/>
          <a:ext cx="0" cy="0"/>
          <a:chOff x="0" y="0"/>
          <a:chExt cx="0" cy="0"/>
        </a:xfrm>
      </p:grpSpPr>
      <p:sp>
        <p:nvSpPr>
          <p:cNvPr id="132" name="Google Shape;132;p16"/>
          <p:cNvSpPr/>
          <p:nvPr/>
        </p:nvSpPr>
        <p:spPr>
          <a:xfrm>
            <a:off x="0" y="0"/>
            <a:ext cx="9144000" cy="4879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3" name="Google Shape;133;p16"/>
          <p:cNvSpPr txBox="1"/>
          <p:nvPr>
            <p:ph type="title"/>
          </p:nvPr>
        </p:nvSpPr>
        <p:spPr>
          <a:xfrm>
            <a:off x="204575" y="216425"/>
            <a:ext cx="81444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4" name="Google Shape;134;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35" name="Google Shape;135;p16" title="question.png"/>
          <p:cNvPicPr preferRelativeResize="0"/>
          <p:nvPr/>
        </p:nvPicPr>
        <p:blipFill>
          <a:blip r:embed="rId2">
            <a:alphaModFix/>
          </a:blip>
          <a:stretch>
            <a:fillRect/>
          </a:stretch>
        </p:blipFill>
        <p:spPr>
          <a:xfrm>
            <a:off x="8349050" y="46250"/>
            <a:ext cx="742875" cy="742875"/>
          </a:xfrm>
          <a:prstGeom prst="rect">
            <a:avLst/>
          </a:prstGeom>
          <a:noFill/>
          <a:ln>
            <a:noFill/>
          </a:ln>
        </p:spPr>
      </p:pic>
      <p:sp>
        <p:nvSpPr>
          <p:cNvPr id="136" name="Google Shape;136;p16"/>
          <p:cNvSpPr txBox="1"/>
          <p:nvPr>
            <p:ph idx="1" type="body"/>
          </p:nvPr>
        </p:nvSpPr>
        <p:spPr>
          <a:xfrm>
            <a:off x="1782000" y="863550"/>
            <a:ext cx="5580000" cy="3416400"/>
          </a:xfrm>
          <a:prstGeom prst="rect">
            <a:avLst/>
          </a:prstGeom>
        </p:spPr>
        <p:txBody>
          <a:bodyPr anchorCtr="0" anchor="ctr" bIns="91425" lIns="91425" spcFirstLastPara="1" rIns="91425" wrap="square" tIns="91425">
            <a:normAutofit/>
          </a:bodyPr>
          <a:lstStyle>
            <a:lvl1pPr indent="-342900" lvl="0" marL="457200" algn="ctr">
              <a:spcBef>
                <a:spcPts val="0"/>
              </a:spcBef>
              <a:spcAft>
                <a:spcPts val="0"/>
              </a:spcAft>
              <a:buSzPts val="1800"/>
              <a:buChar char="●"/>
              <a:defRPr/>
            </a:lvl1pPr>
            <a:lvl2pPr indent="-330200" lvl="1" marL="914400" algn="ctr">
              <a:spcBef>
                <a:spcPts val="0"/>
              </a:spcBef>
              <a:spcAft>
                <a:spcPts val="0"/>
              </a:spcAft>
              <a:buSzPts val="16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Answer/Solution">
  <p:cSld name="TITLE_AND_BODY_1_1_1_1_1_1_1">
    <p:spTree>
      <p:nvGrpSpPr>
        <p:cNvPr id="137" name="Shape 137"/>
        <p:cNvGrpSpPr/>
        <p:nvPr/>
      </p:nvGrpSpPr>
      <p:grpSpPr>
        <a:xfrm>
          <a:off x="0" y="0"/>
          <a:ext cx="0" cy="0"/>
          <a:chOff x="0" y="0"/>
          <a:chExt cx="0" cy="0"/>
        </a:xfrm>
      </p:grpSpPr>
      <p:sp>
        <p:nvSpPr>
          <p:cNvPr id="138" name="Google Shape;138;p17"/>
          <p:cNvSpPr/>
          <p:nvPr/>
        </p:nvSpPr>
        <p:spPr>
          <a:xfrm>
            <a:off x="0" y="0"/>
            <a:ext cx="9144000" cy="4879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9" name="Google Shape;139;p17"/>
          <p:cNvSpPr txBox="1"/>
          <p:nvPr>
            <p:ph type="title"/>
          </p:nvPr>
        </p:nvSpPr>
        <p:spPr>
          <a:xfrm>
            <a:off x="204575" y="216425"/>
            <a:ext cx="81444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0" name="Google Shape;140;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41" name="Google Shape;141;p17" title="key.png"/>
          <p:cNvPicPr preferRelativeResize="0"/>
          <p:nvPr/>
        </p:nvPicPr>
        <p:blipFill>
          <a:blip r:embed="rId2">
            <a:alphaModFix/>
          </a:blip>
          <a:stretch>
            <a:fillRect/>
          </a:stretch>
        </p:blipFill>
        <p:spPr>
          <a:xfrm>
            <a:off x="8349050" y="46250"/>
            <a:ext cx="742875" cy="742875"/>
          </a:xfrm>
          <a:prstGeom prst="rect">
            <a:avLst/>
          </a:prstGeom>
          <a:noFill/>
          <a:ln>
            <a:noFill/>
          </a:ln>
        </p:spPr>
      </p:pic>
      <p:sp>
        <p:nvSpPr>
          <p:cNvPr id="142" name="Google Shape;142;p17"/>
          <p:cNvSpPr txBox="1"/>
          <p:nvPr>
            <p:ph idx="1" type="body"/>
          </p:nvPr>
        </p:nvSpPr>
        <p:spPr>
          <a:xfrm>
            <a:off x="1782000" y="863550"/>
            <a:ext cx="5580000" cy="3416400"/>
          </a:xfrm>
          <a:prstGeom prst="rect">
            <a:avLst/>
          </a:prstGeom>
        </p:spPr>
        <p:txBody>
          <a:bodyPr anchorCtr="0" anchor="ctr" bIns="91425" lIns="91425" spcFirstLastPara="1" rIns="91425" wrap="square" tIns="91425">
            <a:normAutofit/>
          </a:bodyPr>
          <a:lstStyle>
            <a:lvl1pPr indent="-342900" lvl="0" marL="457200" algn="ctr">
              <a:spcBef>
                <a:spcPts val="0"/>
              </a:spcBef>
              <a:spcAft>
                <a:spcPts val="0"/>
              </a:spcAft>
              <a:buSzPts val="1800"/>
              <a:buChar char="●"/>
              <a:defRPr/>
            </a:lvl1pPr>
            <a:lvl2pPr indent="-330200" lvl="1" marL="914400" algn="ctr">
              <a:spcBef>
                <a:spcPts val="0"/>
              </a:spcBef>
              <a:spcAft>
                <a:spcPts val="0"/>
              </a:spcAft>
              <a:buSzPts val="16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Bonus Exercise">
  <p:cSld name="TITLE_AND_BODY_1_1_1_1_1_1_1_1">
    <p:spTree>
      <p:nvGrpSpPr>
        <p:cNvPr id="143" name="Shape 143"/>
        <p:cNvGrpSpPr/>
        <p:nvPr/>
      </p:nvGrpSpPr>
      <p:grpSpPr>
        <a:xfrm>
          <a:off x="0" y="0"/>
          <a:ext cx="0" cy="0"/>
          <a:chOff x="0" y="0"/>
          <a:chExt cx="0" cy="0"/>
        </a:xfrm>
      </p:grpSpPr>
      <p:sp>
        <p:nvSpPr>
          <p:cNvPr id="144" name="Google Shape;144;p18"/>
          <p:cNvSpPr/>
          <p:nvPr/>
        </p:nvSpPr>
        <p:spPr>
          <a:xfrm>
            <a:off x="0" y="0"/>
            <a:ext cx="9144000" cy="4879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5" name="Google Shape;145;p18"/>
          <p:cNvSpPr txBox="1"/>
          <p:nvPr>
            <p:ph type="title"/>
          </p:nvPr>
        </p:nvSpPr>
        <p:spPr>
          <a:xfrm>
            <a:off x="204575" y="216425"/>
            <a:ext cx="81444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6" name="Google Shape;146;p18"/>
          <p:cNvSpPr txBox="1"/>
          <p:nvPr>
            <p:ph idx="1" type="body"/>
          </p:nvPr>
        </p:nvSpPr>
        <p:spPr>
          <a:xfrm>
            <a:off x="204575" y="863550"/>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30200" lvl="1" marL="914400" rtl="0">
              <a:spcBef>
                <a:spcPts val="0"/>
              </a:spcBef>
              <a:spcAft>
                <a:spcPts val="0"/>
              </a:spcAft>
              <a:buSzPts val="16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47" name="Google Shape;147;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48" name="Google Shape;148;p18" title="diamond.png"/>
          <p:cNvPicPr preferRelativeResize="0"/>
          <p:nvPr/>
        </p:nvPicPr>
        <p:blipFill>
          <a:blip r:embed="rId2">
            <a:alphaModFix/>
          </a:blip>
          <a:stretch>
            <a:fillRect/>
          </a:stretch>
        </p:blipFill>
        <p:spPr>
          <a:xfrm>
            <a:off x="8349045" y="46252"/>
            <a:ext cx="742875" cy="742875"/>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 Direct Instruction">
  <p:cSld name="MAIN_POINT">
    <p:spTree>
      <p:nvGrpSpPr>
        <p:cNvPr id="149" name="Shape 149"/>
        <p:cNvGrpSpPr/>
        <p:nvPr/>
      </p:nvGrpSpPr>
      <p:grpSpPr>
        <a:xfrm>
          <a:off x="0" y="0"/>
          <a:ext cx="0" cy="0"/>
          <a:chOff x="0" y="0"/>
          <a:chExt cx="0" cy="0"/>
        </a:xfrm>
      </p:grpSpPr>
      <p:sp>
        <p:nvSpPr>
          <p:cNvPr id="150" name="Google Shape;150;p19"/>
          <p:cNvSpPr/>
          <p:nvPr/>
        </p:nvSpPr>
        <p:spPr>
          <a:xfrm>
            <a:off x="0" y="0"/>
            <a:ext cx="88512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51" name="Google Shape;151;p19" title="ghost.png"/>
          <p:cNvPicPr preferRelativeResize="0"/>
          <p:nvPr/>
        </p:nvPicPr>
        <p:blipFill>
          <a:blip r:embed="rId2">
            <a:alphaModFix/>
          </a:blip>
          <a:stretch>
            <a:fillRect/>
          </a:stretch>
        </p:blipFill>
        <p:spPr>
          <a:xfrm flipH="1">
            <a:off x="8349061" y="46257"/>
            <a:ext cx="742875" cy="742875"/>
          </a:xfrm>
          <a:prstGeom prst="rect">
            <a:avLst/>
          </a:prstGeom>
          <a:noFill/>
          <a:ln>
            <a:noFill/>
          </a:ln>
        </p:spPr>
      </p:pic>
      <p:sp>
        <p:nvSpPr>
          <p:cNvPr id="152" name="Google Shape;152;p19"/>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3200"/>
              <a:buNone/>
              <a:defRPr sz="32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153" name="Google Shape;153;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54" name="Google Shape;154;p19"/>
          <p:cNvSpPr txBox="1"/>
          <p:nvPr/>
        </p:nvSpPr>
        <p:spPr>
          <a:xfrm>
            <a:off x="5789300" y="4843300"/>
            <a:ext cx="3201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1"/>
                </a:solidFill>
                <a:latin typeface="Work Sans"/>
                <a:ea typeface="Work Sans"/>
                <a:cs typeface="Work Sans"/>
                <a:sym typeface="Work Sans"/>
              </a:rPr>
              <a:t>© 2025 imagi Education Inc. All rights reserved.</a:t>
            </a:r>
            <a:endParaRPr sz="1000">
              <a:solidFill>
                <a:schemeClr val="dk1"/>
              </a:solidFill>
              <a:latin typeface="Work Sans"/>
              <a:ea typeface="Work Sans"/>
              <a:cs typeface="Work Sans"/>
              <a:sym typeface="Work San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 Direct Instruction 1">
  <p:cSld name="MAIN_POINT_4">
    <p:spTree>
      <p:nvGrpSpPr>
        <p:cNvPr id="155" name="Shape 155"/>
        <p:cNvGrpSpPr/>
        <p:nvPr/>
      </p:nvGrpSpPr>
      <p:grpSpPr>
        <a:xfrm>
          <a:off x="0" y="0"/>
          <a:ext cx="0" cy="0"/>
          <a:chOff x="0" y="0"/>
          <a:chExt cx="0" cy="0"/>
        </a:xfrm>
      </p:grpSpPr>
      <p:sp>
        <p:nvSpPr>
          <p:cNvPr id="156" name="Google Shape;156;p20"/>
          <p:cNvSpPr/>
          <p:nvPr/>
        </p:nvSpPr>
        <p:spPr>
          <a:xfrm>
            <a:off x="0" y="0"/>
            <a:ext cx="88512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57" name="Google Shape;157;p20" title="snake.png"/>
          <p:cNvPicPr preferRelativeResize="0"/>
          <p:nvPr/>
        </p:nvPicPr>
        <p:blipFill>
          <a:blip r:embed="rId2">
            <a:alphaModFix/>
          </a:blip>
          <a:stretch>
            <a:fillRect/>
          </a:stretch>
        </p:blipFill>
        <p:spPr>
          <a:xfrm>
            <a:off x="8349039" y="46261"/>
            <a:ext cx="742875" cy="742875"/>
          </a:xfrm>
          <a:prstGeom prst="rect">
            <a:avLst/>
          </a:prstGeom>
          <a:noFill/>
          <a:ln>
            <a:noFill/>
          </a:ln>
        </p:spPr>
      </p:pic>
      <p:sp>
        <p:nvSpPr>
          <p:cNvPr id="158" name="Google Shape;158;p20"/>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3200"/>
              <a:buNone/>
              <a:defRPr sz="32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159" name="Google Shape;159;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60" name="Google Shape;160;p20"/>
          <p:cNvSpPr txBox="1"/>
          <p:nvPr/>
        </p:nvSpPr>
        <p:spPr>
          <a:xfrm>
            <a:off x="5789300" y="4843300"/>
            <a:ext cx="3201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1"/>
                </a:solidFill>
                <a:latin typeface="Work Sans"/>
                <a:ea typeface="Work Sans"/>
                <a:cs typeface="Work Sans"/>
                <a:sym typeface="Work Sans"/>
              </a:rPr>
              <a:t>© 2025 imagi Education Inc. All rights reserved.</a:t>
            </a:r>
            <a:endParaRPr sz="1000">
              <a:solidFill>
                <a:schemeClr val="dk1"/>
              </a:solidFill>
              <a:latin typeface="Work Sans"/>
              <a:ea typeface="Work Sans"/>
              <a:cs typeface="Work Sans"/>
              <a:sym typeface="Work San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terials">
  <p:cSld name="TITLE_1">
    <p:spTree>
      <p:nvGrpSpPr>
        <p:cNvPr id="42" name="Shape 42"/>
        <p:cNvGrpSpPr/>
        <p:nvPr/>
      </p:nvGrpSpPr>
      <p:grpSpPr>
        <a:xfrm>
          <a:off x="0" y="0"/>
          <a:ext cx="0" cy="0"/>
          <a:chOff x="0" y="0"/>
          <a:chExt cx="0" cy="0"/>
        </a:xfrm>
      </p:grpSpPr>
      <p:grpSp>
        <p:nvGrpSpPr>
          <p:cNvPr id="43" name="Google Shape;43;p3"/>
          <p:cNvGrpSpPr/>
          <p:nvPr/>
        </p:nvGrpSpPr>
        <p:grpSpPr>
          <a:xfrm>
            <a:off x="644700" y="513225"/>
            <a:ext cx="7854600" cy="4117050"/>
            <a:chOff x="604800" y="513150"/>
            <a:chExt cx="7854600" cy="4117050"/>
          </a:xfrm>
        </p:grpSpPr>
        <p:sp>
          <p:nvSpPr>
            <p:cNvPr id="44" name="Google Shape;44;p3"/>
            <p:cNvSpPr/>
            <p:nvPr/>
          </p:nvSpPr>
          <p:spPr>
            <a:xfrm>
              <a:off x="604800" y="513150"/>
              <a:ext cx="3776700" cy="4116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5" name="Google Shape;45;p3"/>
            <p:cNvSpPr/>
            <p:nvPr/>
          </p:nvSpPr>
          <p:spPr>
            <a:xfrm>
              <a:off x="4682700" y="513300"/>
              <a:ext cx="3776700" cy="4116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46" name="Google Shape;46;p3"/>
          <p:cNvSpPr txBox="1"/>
          <p:nvPr>
            <p:ph type="ctrTitle"/>
          </p:nvPr>
        </p:nvSpPr>
        <p:spPr>
          <a:xfrm>
            <a:off x="644700" y="1827000"/>
            <a:ext cx="3758100" cy="1489200"/>
          </a:xfrm>
          <a:prstGeom prst="rect">
            <a:avLst/>
          </a:prstGeom>
        </p:spPr>
        <p:txBody>
          <a:bodyPr anchorCtr="0" anchor="ctr" bIns="91425" lIns="91425" spcFirstLastPara="1" rIns="91425" wrap="square" tIns="91425">
            <a:spAutoFit/>
          </a:bodyPr>
          <a:lstStyle>
            <a:lvl1pPr lvl="0" algn="ctr">
              <a:lnSpc>
                <a:spcPct val="150000"/>
              </a:lnSpc>
              <a:spcBef>
                <a:spcPts val="0"/>
              </a:spcBef>
              <a:spcAft>
                <a:spcPts val="0"/>
              </a:spcAft>
              <a:buSzPts val="2400"/>
              <a:buFont typeface="Press Start 2P"/>
              <a:buNone/>
              <a:defRPr sz="2400">
                <a:latin typeface="Press Start 2P"/>
                <a:ea typeface="Press Start 2P"/>
                <a:cs typeface="Press Start 2P"/>
                <a:sym typeface="Press Start 2P"/>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47" name="Google Shape;47;p3"/>
          <p:cNvSpPr txBox="1"/>
          <p:nvPr>
            <p:ph idx="1" type="subTitle"/>
          </p:nvPr>
        </p:nvSpPr>
        <p:spPr>
          <a:xfrm>
            <a:off x="4741200" y="1505100"/>
            <a:ext cx="3758100" cy="432900"/>
          </a:xfrm>
          <a:prstGeom prst="rect">
            <a:avLst/>
          </a:prstGeom>
        </p:spPr>
        <p:txBody>
          <a:bodyPr anchorCtr="0" anchor="ctr" bIns="91425" lIns="91425" spcFirstLastPara="1" rIns="91425" wrap="square" tIns="91425">
            <a:noAutofit/>
          </a:bodyPr>
          <a:lstStyle>
            <a:lvl1pPr lvl="0" algn="ctr">
              <a:lnSpc>
                <a:spcPct val="100000"/>
              </a:lnSpc>
              <a:spcBef>
                <a:spcPts val="0"/>
              </a:spcBef>
              <a:spcAft>
                <a:spcPts val="0"/>
              </a:spcAft>
              <a:buSzPts val="2400"/>
              <a:buFont typeface="Sora"/>
              <a:buNone/>
              <a:defRPr b="1" sz="2400">
                <a:latin typeface="Sora"/>
                <a:ea typeface="Sora"/>
                <a:cs typeface="Sora"/>
                <a:sym typeface="Sora"/>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48" name="Google Shape;48;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49" name="Google Shape;49;p3"/>
          <p:cNvPicPr preferRelativeResize="0"/>
          <p:nvPr/>
        </p:nvPicPr>
        <p:blipFill>
          <a:blip r:embed="rId2">
            <a:alphaModFix/>
          </a:blip>
          <a:stretch>
            <a:fillRect/>
          </a:stretch>
        </p:blipFill>
        <p:spPr>
          <a:xfrm>
            <a:off x="7892825" y="110701"/>
            <a:ext cx="1098760" cy="287875"/>
          </a:xfrm>
          <a:prstGeom prst="rect">
            <a:avLst/>
          </a:prstGeom>
          <a:noFill/>
          <a:ln>
            <a:noFill/>
          </a:ln>
        </p:spPr>
      </p:pic>
      <p:sp>
        <p:nvSpPr>
          <p:cNvPr id="50" name="Google Shape;50;p3"/>
          <p:cNvSpPr txBox="1"/>
          <p:nvPr>
            <p:ph idx="2" type="body"/>
          </p:nvPr>
        </p:nvSpPr>
        <p:spPr>
          <a:xfrm>
            <a:off x="5449050" y="1938000"/>
            <a:ext cx="2342400" cy="22029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30200" lvl="1" marL="914400">
              <a:spcBef>
                <a:spcPts val="0"/>
              </a:spcBef>
              <a:spcAft>
                <a:spcPts val="0"/>
              </a:spcAft>
              <a:buSzPts val="16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 Warm-up">
  <p:cSld name="MAIN_POINT_3">
    <p:spTree>
      <p:nvGrpSpPr>
        <p:cNvPr id="161" name="Shape 161"/>
        <p:cNvGrpSpPr/>
        <p:nvPr/>
      </p:nvGrpSpPr>
      <p:grpSpPr>
        <a:xfrm>
          <a:off x="0" y="0"/>
          <a:ext cx="0" cy="0"/>
          <a:chOff x="0" y="0"/>
          <a:chExt cx="0" cy="0"/>
        </a:xfrm>
      </p:grpSpPr>
      <p:sp>
        <p:nvSpPr>
          <p:cNvPr id="162" name="Google Shape;162;p21"/>
          <p:cNvSpPr/>
          <p:nvPr/>
        </p:nvSpPr>
        <p:spPr>
          <a:xfrm>
            <a:off x="0" y="0"/>
            <a:ext cx="88512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3" name="Google Shape;163;p21"/>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3200"/>
              <a:buNone/>
              <a:defRPr sz="32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64" name="Google Shape;164;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65" name="Google Shape;165;p21" title="rainbow.png"/>
          <p:cNvPicPr preferRelativeResize="0"/>
          <p:nvPr/>
        </p:nvPicPr>
        <p:blipFill>
          <a:blip r:embed="rId2">
            <a:alphaModFix/>
          </a:blip>
          <a:stretch>
            <a:fillRect/>
          </a:stretch>
        </p:blipFill>
        <p:spPr>
          <a:xfrm>
            <a:off x="8349038" y="46255"/>
            <a:ext cx="742875" cy="742875"/>
          </a:xfrm>
          <a:prstGeom prst="rect">
            <a:avLst/>
          </a:prstGeom>
          <a:noFill/>
          <a:ln>
            <a:noFill/>
          </a:ln>
        </p:spPr>
      </p:pic>
      <p:sp>
        <p:nvSpPr>
          <p:cNvPr id="166" name="Google Shape;166;p21"/>
          <p:cNvSpPr txBox="1"/>
          <p:nvPr/>
        </p:nvSpPr>
        <p:spPr>
          <a:xfrm>
            <a:off x="5789300" y="4843300"/>
            <a:ext cx="3201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1"/>
                </a:solidFill>
                <a:latin typeface="Work Sans"/>
                <a:ea typeface="Work Sans"/>
                <a:cs typeface="Work Sans"/>
                <a:sym typeface="Work Sans"/>
              </a:rPr>
              <a:t>© 2025 imagi Education Inc. All rights reserved.</a:t>
            </a:r>
            <a:endParaRPr sz="1000">
              <a:solidFill>
                <a:schemeClr val="dk1"/>
              </a:solidFill>
              <a:latin typeface="Work Sans"/>
              <a:ea typeface="Work Sans"/>
              <a:cs typeface="Work Sans"/>
              <a:sym typeface="Work San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 Unplugged 1">
  <p:cSld name="MAIN_POINT_2">
    <p:spTree>
      <p:nvGrpSpPr>
        <p:cNvPr id="167" name="Shape 167"/>
        <p:cNvGrpSpPr/>
        <p:nvPr/>
      </p:nvGrpSpPr>
      <p:grpSpPr>
        <a:xfrm>
          <a:off x="0" y="0"/>
          <a:ext cx="0" cy="0"/>
          <a:chOff x="0" y="0"/>
          <a:chExt cx="0" cy="0"/>
        </a:xfrm>
      </p:grpSpPr>
      <p:sp>
        <p:nvSpPr>
          <p:cNvPr id="168" name="Google Shape;168;p22"/>
          <p:cNvSpPr/>
          <p:nvPr/>
        </p:nvSpPr>
        <p:spPr>
          <a:xfrm>
            <a:off x="0" y="0"/>
            <a:ext cx="88512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9" name="Google Shape;169;p22"/>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3200"/>
              <a:buNone/>
              <a:defRPr sz="32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70" name="Google Shape;170;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71" name="Google Shape;171;p22" title="pencil.png"/>
          <p:cNvPicPr preferRelativeResize="0"/>
          <p:nvPr/>
        </p:nvPicPr>
        <p:blipFill>
          <a:blip r:embed="rId2">
            <a:alphaModFix/>
          </a:blip>
          <a:stretch>
            <a:fillRect/>
          </a:stretch>
        </p:blipFill>
        <p:spPr>
          <a:xfrm>
            <a:off x="8349050" y="46238"/>
            <a:ext cx="742875" cy="742875"/>
          </a:xfrm>
          <a:prstGeom prst="rect">
            <a:avLst/>
          </a:prstGeom>
          <a:noFill/>
          <a:ln>
            <a:noFill/>
          </a:ln>
        </p:spPr>
      </p:pic>
      <p:sp>
        <p:nvSpPr>
          <p:cNvPr id="172" name="Google Shape;172;p22"/>
          <p:cNvSpPr txBox="1"/>
          <p:nvPr/>
        </p:nvSpPr>
        <p:spPr>
          <a:xfrm>
            <a:off x="5789300" y="4843300"/>
            <a:ext cx="3201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1"/>
                </a:solidFill>
                <a:latin typeface="Work Sans"/>
                <a:ea typeface="Work Sans"/>
                <a:cs typeface="Work Sans"/>
                <a:sym typeface="Work Sans"/>
              </a:rPr>
              <a:t>© 2025 imagi Education Inc. All rights reserved.</a:t>
            </a:r>
            <a:endParaRPr sz="1000">
              <a:solidFill>
                <a:schemeClr val="dk1"/>
              </a:solidFill>
              <a:latin typeface="Work Sans"/>
              <a:ea typeface="Work Sans"/>
              <a:cs typeface="Work Sans"/>
              <a:sym typeface="Work San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 Unplugged 2">
  <p:cSld name="MAIN_POINT_2_1">
    <p:spTree>
      <p:nvGrpSpPr>
        <p:cNvPr id="173" name="Shape 173"/>
        <p:cNvGrpSpPr/>
        <p:nvPr/>
      </p:nvGrpSpPr>
      <p:grpSpPr>
        <a:xfrm>
          <a:off x="0" y="0"/>
          <a:ext cx="0" cy="0"/>
          <a:chOff x="0" y="0"/>
          <a:chExt cx="0" cy="0"/>
        </a:xfrm>
      </p:grpSpPr>
      <p:sp>
        <p:nvSpPr>
          <p:cNvPr id="174" name="Google Shape;174;p23"/>
          <p:cNvSpPr/>
          <p:nvPr/>
        </p:nvSpPr>
        <p:spPr>
          <a:xfrm>
            <a:off x="0" y="0"/>
            <a:ext cx="88512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5" name="Google Shape;175;p23"/>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3200"/>
              <a:buNone/>
              <a:defRPr sz="32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76" name="Google Shape;176;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77" name="Google Shape;177;p23" title="bolt.png"/>
          <p:cNvPicPr preferRelativeResize="0"/>
          <p:nvPr/>
        </p:nvPicPr>
        <p:blipFill>
          <a:blip r:embed="rId2">
            <a:alphaModFix/>
          </a:blip>
          <a:stretch>
            <a:fillRect/>
          </a:stretch>
        </p:blipFill>
        <p:spPr>
          <a:xfrm>
            <a:off x="8349048" y="46243"/>
            <a:ext cx="742875" cy="742875"/>
          </a:xfrm>
          <a:prstGeom prst="rect">
            <a:avLst/>
          </a:prstGeom>
          <a:noFill/>
          <a:ln>
            <a:noFill/>
          </a:ln>
        </p:spPr>
      </p:pic>
      <p:sp>
        <p:nvSpPr>
          <p:cNvPr id="178" name="Google Shape;178;p23"/>
          <p:cNvSpPr txBox="1"/>
          <p:nvPr/>
        </p:nvSpPr>
        <p:spPr>
          <a:xfrm>
            <a:off x="5789300" y="4843300"/>
            <a:ext cx="3201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1"/>
                </a:solidFill>
                <a:latin typeface="Work Sans"/>
                <a:ea typeface="Work Sans"/>
                <a:cs typeface="Work Sans"/>
                <a:sym typeface="Work Sans"/>
              </a:rPr>
              <a:t>© 2025 imagi Education Inc. All rights reserved.</a:t>
            </a:r>
            <a:endParaRPr sz="1000">
              <a:solidFill>
                <a:schemeClr val="dk1"/>
              </a:solidFill>
              <a:latin typeface="Work Sans"/>
              <a:ea typeface="Work Sans"/>
              <a:cs typeface="Work Sans"/>
              <a:sym typeface="Work San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9" name="Shape 179"/>
        <p:cNvGrpSpPr/>
        <p:nvPr/>
      </p:nvGrpSpPr>
      <p:grpSpPr>
        <a:xfrm>
          <a:off x="0" y="0"/>
          <a:ext cx="0" cy="0"/>
          <a:chOff x="0" y="0"/>
          <a:chExt cx="0" cy="0"/>
        </a:xfrm>
      </p:grpSpPr>
      <p:sp>
        <p:nvSpPr>
          <p:cNvPr id="180" name="Google Shape;180;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81" name="Google Shape;181;p24"/>
          <p:cNvSpPr/>
          <p:nvPr/>
        </p:nvSpPr>
        <p:spPr>
          <a:xfrm>
            <a:off x="292650" y="263850"/>
            <a:ext cx="8558700" cy="4615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p:cSld name="BLANK_2">
    <p:spTree>
      <p:nvGrpSpPr>
        <p:cNvPr id="182" name="Shape 182"/>
        <p:cNvGrpSpPr/>
        <p:nvPr/>
      </p:nvGrpSpPr>
      <p:grpSpPr>
        <a:xfrm>
          <a:off x="0" y="0"/>
          <a:ext cx="0" cy="0"/>
          <a:chOff x="0" y="0"/>
          <a:chExt cx="0" cy="0"/>
        </a:xfrm>
      </p:grpSpPr>
      <p:sp>
        <p:nvSpPr>
          <p:cNvPr id="183" name="Google Shape;183;p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l icons">
  <p:cSld name="BLANK_1">
    <p:spTree>
      <p:nvGrpSpPr>
        <p:cNvPr id="184" name="Shape 184"/>
        <p:cNvGrpSpPr/>
        <p:nvPr/>
      </p:nvGrpSpPr>
      <p:grpSpPr>
        <a:xfrm>
          <a:off x="0" y="0"/>
          <a:ext cx="0" cy="0"/>
          <a:chOff x="0" y="0"/>
          <a:chExt cx="0" cy="0"/>
        </a:xfrm>
      </p:grpSpPr>
      <p:sp>
        <p:nvSpPr>
          <p:cNvPr id="185" name="Google Shape;185;p26"/>
          <p:cNvSpPr/>
          <p:nvPr/>
        </p:nvSpPr>
        <p:spPr>
          <a:xfrm>
            <a:off x="292650" y="263850"/>
            <a:ext cx="8558700" cy="4615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86" name="Google Shape;186;p26" title="charm.png"/>
          <p:cNvPicPr preferRelativeResize="0"/>
          <p:nvPr/>
        </p:nvPicPr>
        <p:blipFill>
          <a:blip r:embed="rId2">
            <a:alphaModFix/>
          </a:blip>
          <a:stretch>
            <a:fillRect/>
          </a:stretch>
        </p:blipFill>
        <p:spPr>
          <a:xfrm>
            <a:off x="7037583" y="576118"/>
            <a:ext cx="742875" cy="742875"/>
          </a:xfrm>
          <a:prstGeom prst="rect">
            <a:avLst/>
          </a:prstGeom>
          <a:noFill/>
          <a:ln>
            <a:noFill/>
          </a:ln>
        </p:spPr>
      </p:pic>
      <p:pic>
        <p:nvPicPr>
          <p:cNvPr id="187" name="Google Shape;187;p26" title="code.png"/>
          <p:cNvPicPr preferRelativeResize="0"/>
          <p:nvPr/>
        </p:nvPicPr>
        <p:blipFill>
          <a:blip r:embed="rId3">
            <a:alphaModFix/>
          </a:blip>
          <a:stretch>
            <a:fillRect/>
          </a:stretch>
        </p:blipFill>
        <p:spPr>
          <a:xfrm>
            <a:off x="560075" y="509466"/>
            <a:ext cx="742875" cy="742875"/>
          </a:xfrm>
          <a:prstGeom prst="rect">
            <a:avLst/>
          </a:prstGeom>
          <a:noFill/>
          <a:ln>
            <a:noFill/>
          </a:ln>
        </p:spPr>
      </p:pic>
      <p:pic>
        <p:nvPicPr>
          <p:cNvPr id="188" name="Google Shape;188;p26" title="computer.png"/>
          <p:cNvPicPr preferRelativeResize="0"/>
          <p:nvPr/>
        </p:nvPicPr>
        <p:blipFill>
          <a:blip r:embed="rId4">
            <a:alphaModFix/>
          </a:blip>
          <a:stretch>
            <a:fillRect/>
          </a:stretch>
        </p:blipFill>
        <p:spPr>
          <a:xfrm>
            <a:off x="3531577" y="509480"/>
            <a:ext cx="742875" cy="742875"/>
          </a:xfrm>
          <a:prstGeom prst="rect">
            <a:avLst/>
          </a:prstGeom>
          <a:noFill/>
          <a:ln>
            <a:noFill/>
          </a:ln>
        </p:spPr>
      </p:pic>
      <p:pic>
        <p:nvPicPr>
          <p:cNvPr id="189" name="Google Shape;189;p26" title="crown.png"/>
          <p:cNvPicPr preferRelativeResize="0"/>
          <p:nvPr/>
        </p:nvPicPr>
        <p:blipFill>
          <a:blip r:embed="rId5">
            <a:alphaModFix/>
          </a:blip>
          <a:stretch>
            <a:fillRect/>
          </a:stretch>
        </p:blipFill>
        <p:spPr>
          <a:xfrm>
            <a:off x="5241668" y="1700495"/>
            <a:ext cx="742875" cy="742875"/>
          </a:xfrm>
          <a:prstGeom prst="rect">
            <a:avLst/>
          </a:prstGeom>
          <a:noFill/>
          <a:ln>
            <a:noFill/>
          </a:ln>
        </p:spPr>
      </p:pic>
      <p:pic>
        <p:nvPicPr>
          <p:cNvPr id="190" name="Google Shape;190;p26" title="diamond.png"/>
          <p:cNvPicPr preferRelativeResize="0"/>
          <p:nvPr/>
        </p:nvPicPr>
        <p:blipFill>
          <a:blip r:embed="rId6">
            <a:alphaModFix/>
          </a:blip>
          <a:stretch>
            <a:fillRect/>
          </a:stretch>
        </p:blipFill>
        <p:spPr>
          <a:xfrm>
            <a:off x="2045820" y="1781452"/>
            <a:ext cx="742875" cy="742875"/>
          </a:xfrm>
          <a:prstGeom prst="rect">
            <a:avLst/>
          </a:prstGeom>
          <a:noFill/>
          <a:ln>
            <a:noFill/>
          </a:ln>
        </p:spPr>
      </p:pic>
      <p:pic>
        <p:nvPicPr>
          <p:cNvPr id="191" name="Google Shape;191;p26" title="doubleheart.png"/>
          <p:cNvPicPr preferRelativeResize="0"/>
          <p:nvPr/>
        </p:nvPicPr>
        <p:blipFill>
          <a:blip r:embed="rId7">
            <a:alphaModFix/>
          </a:blip>
          <a:stretch>
            <a:fillRect/>
          </a:stretch>
        </p:blipFill>
        <p:spPr>
          <a:xfrm>
            <a:off x="7037573" y="1700500"/>
            <a:ext cx="742875" cy="742875"/>
          </a:xfrm>
          <a:prstGeom prst="rect">
            <a:avLst/>
          </a:prstGeom>
          <a:noFill/>
          <a:ln>
            <a:noFill/>
          </a:ln>
        </p:spPr>
      </p:pic>
      <p:pic>
        <p:nvPicPr>
          <p:cNvPr id="192" name="Google Shape;192;p26" title="femalesign.png"/>
          <p:cNvPicPr preferRelativeResize="0"/>
          <p:nvPr/>
        </p:nvPicPr>
        <p:blipFill>
          <a:blip r:embed="rId8">
            <a:alphaModFix/>
          </a:blip>
          <a:stretch>
            <a:fillRect/>
          </a:stretch>
        </p:blipFill>
        <p:spPr>
          <a:xfrm>
            <a:off x="5241659" y="576118"/>
            <a:ext cx="742875" cy="742875"/>
          </a:xfrm>
          <a:prstGeom prst="rect">
            <a:avLst/>
          </a:prstGeom>
          <a:noFill/>
          <a:ln>
            <a:noFill/>
          </a:ln>
        </p:spPr>
      </p:pic>
      <p:pic>
        <p:nvPicPr>
          <p:cNvPr id="193" name="Google Shape;193;p26" title="ghost.png"/>
          <p:cNvPicPr preferRelativeResize="0"/>
          <p:nvPr/>
        </p:nvPicPr>
        <p:blipFill>
          <a:blip r:embed="rId9">
            <a:alphaModFix/>
          </a:blip>
          <a:stretch>
            <a:fillRect/>
          </a:stretch>
        </p:blipFill>
        <p:spPr>
          <a:xfrm>
            <a:off x="1302961" y="509482"/>
            <a:ext cx="742875" cy="742875"/>
          </a:xfrm>
          <a:prstGeom prst="rect">
            <a:avLst/>
          </a:prstGeom>
          <a:noFill/>
          <a:ln>
            <a:noFill/>
          </a:ln>
        </p:spPr>
      </p:pic>
      <p:pic>
        <p:nvPicPr>
          <p:cNvPr id="194" name="Google Shape;194;p26" title="hand.png"/>
          <p:cNvPicPr preferRelativeResize="0"/>
          <p:nvPr/>
        </p:nvPicPr>
        <p:blipFill>
          <a:blip r:embed="rId10">
            <a:alphaModFix/>
          </a:blip>
          <a:stretch>
            <a:fillRect/>
          </a:stretch>
        </p:blipFill>
        <p:spPr>
          <a:xfrm>
            <a:off x="6139613" y="1700509"/>
            <a:ext cx="742875" cy="742875"/>
          </a:xfrm>
          <a:prstGeom prst="rect">
            <a:avLst/>
          </a:prstGeom>
          <a:noFill/>
          <a:ln>
            <a:noFill/>
          </a:ln>
        </p:spPr>
      </p:pic>
      <p:pic>
        <p:nvPicPr>
          <p:cNvPr id="195" name="Google Shape;195;p26" title="heart.png"/>
          <p:cNvPicPr preferRelativeResize="0"/>
          <p:nvPr/>
        </p:nvPicPr>
        <p:blipFill>
          <a:blip r:embed="rId11">
            <a:alphaModFix/>
          </a:blip>
          <a:stretch>
            <a:fillRect/>
          </a:stretch>
        </p:blipFill>
        <p:spPr>
          <a:xfrm>
            <a:off x="1302950" y="1781443"/>
            <a:ext cx="742875" cy="742875"/>
          </a:xfrm>
          <a:prstGeom prst="rect">
            <a:avLst/>
          </a:prstGeom>
          <a:noFill/>
          <a:ln>
            <a:noFill/>
          </a:ln>
        </p:spPr>
      </p:pic>
      <p:pic>
        <p:nvPicPr>
          <p:cNvPr id="196" name="Google Shape;196;p26" title="icecream.png"/>
          <p:cNvPicPr preferRelativeResize="0"/>
          <p:nvPr/>
        </p:nvPicPr>
        <p:blipFill>
          <a:blip r:embed="rId12">
            <a:alphaModFix/>
          </a:blip>
          <a:stretch>
            <a:fillRect/>
          </a:stretch>
        </p:blipFill>
        <p:spPr>
          <a:xfrm>
            <a:off x="6139621" y="576118"/>
            <a:ext cx="742875" cy="742875"/>
          </a:xfrm>
          <a:prstGeom prst="rect">
            <a:avLst/>
          </a:prstGeom>
          <a:noFill/>
          <a:ln>
            <a:noFill/>
          </a:ln>
        </p:spPr>
      </p:pic>
      <p:pic>
        <p:nvPicPr>
          <p:cNvPr id="197" name="Google Shape;197;p26" title="phone.png"/>
          <p:cNvPicPr preferRelativeResize="0"/>
          <p:nvPr/>
        </p:nvPicPr>
        <p:blipFill>
          <a:blip r:embed="rId13">
            <a:alphaModFix/>
          </a:blip>
          <a:stretch>
            <a:fillRect/>
          </a:stretch>
        </p:blipFill>
        <p:spPr>
          <a:xfrm>
            <a:off x="7935545" y="576118"/>
            <a:ext cx="742875" cy="742875"/>
          </a:xfrm>
          <a:prstGeom prst="rect">
            <a:avLst/>
          </a:prstGeom>
          <a:noFill/>
          <a:ln>
            <a:noFill/>
          </a:ln>
        </p:spPr>
      </p:pic>
      <p:pic>
        <p:nvPicPr>
          <p:cNvPr id="198" name="Google Shape;198;p26" title="rainbow.png"/>
          <p:cNvPicPr preferRelativeResize="0"/>
          <p:nvPr/>
        </p:nvPicPr>
        <p:blipFill>
          <a:blip r:embed="rId14">
            <a:alphaModFix/>
          </a:blip>
          <a:stretch>
            <a:fillRect/>
          </a:stretch>
        </p:blipFill>
        <p:spPr>
          <a:xfrm>
            <a:off x="2788688" y="509480"/>
            <a:ext cx="742875" cy="742875"/>
          </a:xfrm>
          <a:prstGeom prst="rect">
            <a:avLst/>
          </a:prstGeom>
          <a:noFill/>
          <a:ln>
            <a:noFill/>
          </a:ln>
        </p:spPr>
      </p:pic>
      <p:pic>
        <p:nvPicPr>
          <p:cNvPr id="199" name="Google Shape;199;p26" title="snake.png"/>
          <p:cNvPicPr preferRelativeResize="0"/>
          <p:nvPr/>
        </p:nvPicPr>
        <p:blipFill>
          <a:blip r:embed="rId15">
            <a:alphaModFix/>
          </a:blip>
          <a:stretch>
            <a:fillRect/>
          </a:stretch>
        </p:blipFill>
        <p:spPr>
          <a:xfrm>
            <a:off x="560064" y="1781461"/>
            <a:ext cx="742875" cy="742875"/>
          </a:xfrm>
          <a:prstGeom prst="rect">
            <a:avLst/>
          </a:prstGeom>
          <a:noFill/>
          <a:ln>
            <a:noFill/>
          </a:ln>
        </p:spPr>
      </p:pic>
      <p:pic>
        <p:nvPicPr>
          <p:cNvPr id="200" name="Google Shape;200;p26" title="bolt.png"/>
          <p:cNvPicPr preferRelativeResize="0"/>
          <p:nvPr/>
        </p:nvPicPr>
        <p:blipFill>
          <a:blip r:embed="rId16">
            <a:alphaModFix/>
          </a:blip>
          <a:stretch>
            <a:fillRect/>
          </a:stretch>
        </p:blipFill>
        <p:spPr>
          <a:xfrm>
            <a:off x="2045823" y="509480"/>
            <a:ext cx="742875" cy="742875"/>
          </a:xfrm>
          <a:prstGeom prst="rect">
            <a:avLst/>
          </a:prstGeom>
          <a:noFill/>
          <a:ln>
            <a:noFill/>
          </a:ln>
        </p:spPr>
      </p:pic>
      <p:pic>
        <p:nvPicPr>
          <p:cNvPr id="201" name="Google Shape;201;p26" title="key.png"/>
          <p:cNvPicPr preferRelativeResize="0"/>
          <p:nvPr/>
        </p:nvPicPr>
        <p:blipFill>
          <a:blip r:embed="rId17">
            <a:alphaModFix/>
          </a:blip>
          <a:stretch>
            <a:fillRect/>
          </a:stretch>
        </p:blipFill>
        <p:spPr>
          <a:xfrm>
            <a:off x="2091775" y="2757675"/>
            <a:ext cx="742875" cy="742875"/>
          </a:xfrm>
          <a:prstGeom prst="rect">
            <a:avLst/>
          </a:prstGeom>
          <a:noFill/>
          <a:ln>
            <a:noFill/>
          </a:ln>
        </p:spPr>
      </p:pic>
      <p:pic>
        <p:nvPicPr>
          <p:cNvPr id="202" name="Google Shape;202;p26" title="pencil.png"/>
          <p:cNvPicPr preferRelativeResize="0"/>
          <p:nvPr/>
        </p:nvPicPr>
        <p:blipFill>
          <a:blip r:embed="rId18">
            <a:alphaModFix/>
          </a:blip>
          <a:stretch>
            <a:fillRect/>
          </a:stretch>
        </p:blipFill>
        <p:spPr>
          <a:xfrm>
            <a:off x="1348900" y="2757663"/>
            <a:ext cx="742875" cy="742875"/>
          </a:xfrm>
          <a:prstGeom prst="rect">
            <a:avLst/>
          </a:prstGeom>
          <a:noFill/>
          <a:ln>
            <a:noFill/>
          </a:ln>
        </p:spPr>
      </p:pic>
      <p:pic>
        <p:nvPicPr>
          <p:cNvPr id="203" name="Google Shape;203;p26" title="question.png"/>
          <p:cNvPicPr preferRelativeResize="0"/>
          <p:nvPr/>
        </p:nvPicPr>
        <p:blipFill>
          <a:blip r:embed="rId19">
            <a:alphaModFix/>
          </a:blip>
          <a:stretch>
            <a:fillRect/>
          </a:stretch>
        </p:blipFill>
        <p:spPr>
          <a:xfrm>
            <a:off x="560075" y="2757675"/>
            <a:ext cx="742875" cy="74287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without projects" type="secHead">
  <p:cSld name="SECTION_HEADER">
    <p:spTree>
      <p:nvGrpSpPr>
        <p:cNvPr id="51" name="Shape 51"/>
        <p:cNvGrpSpPr/>
        <p:nvPr/>
      </p:nvGrpSpPr>
      <p:grpSpPr>
        <a:xfrm>
          <a:off x="0" y="0"/>
          <a:ext cx="0" cy="0"/>
          <a:chOff x="0" y="0"/>
          <a:chExt cx="0" cy="0"/>
        </a:xfrm>
      </p:grpSpPr>
      <p:sp>
        <p:nvSpPr>
          <p:cNvPr id="52" name="Google Shape;52;p4"/>
          <p:cNvSpPr/>
          <p:nvPr/>
        </p:nvSpPr>
        <p:spPr>
          <a:xfrm>
            <a:off x="1524475" y="1028050"/>
            <a:ext cx="6095400" cy="3089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3" name="Google Shape;53;p4"/>
          <p:cNvSpPr txBox="1"/>
          <p:nvPr>
            <p:ph type="title"/>
          </p:nvPr>
        </p:nvSpPr>
        <p:spPr>
          <a:xfrm>
            <a:off x="1524475" y="1745400"/>
            <a:ext cx="6095400" cy="1652700"/>
          </a:xfrm>
          <a:prstGeom prst="rect">
            <a:avLst/>
          </a:prstGeom>
        </p:spPr>
        <p:txBody>
          <a:bodyPr anchorCtr="0" anchor="ctr" bIns="91425" lIns="91425" spcFirstLastPara="1" rIns="91425" wrap="square" tIns="91425">
            <a:spAutoFit/>
          </a:bodyPr>
          <a:lstStyle>
            <a:lvl1pPr lvl="0" algn="ctr">
              <a:lnSpc>
                <a:spcPct val="150000"/>
              </a:lnSpc>
              <a:spcBef>
                <a:spcPts val="0"/>
              </a:spcBef>
              <a:spcAft>
                <a:spcPts val="0"/>
              </a:spcAft>
              <a:buSzPts val="2800"/>
              <a:buFont typeface="Press Start 2P"/>
              <a:buNone/>
              <a:defRPr sz="2800">
                <a:latin typeface="Press Start 2P"/>
                <a:ea typeface="Press Start 2P"/>
                <a:cs typeface="Press Start 2P"/>
                <a:sym typeface="Press Start 2P"/>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54" name="Google Shape;54;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with project preview">
  <p:cSld name="SECTION_HEADER_1">
    <p:spTree>
      <p:nvGrpSpPr>
        <p:cNvPr id="55" name="Shape 55"/>
        <p:cNvGrpSpPr/>
        <p:nvPr/>
      </p:nvGrpSpPr>
      <p:grpSpPr>
        <a:xfrm>
          <a:off x="0" y="0"/>
          <a:ext cx="0" cy="0"/>
          <a:chOff x="0" y="0"/>
          <a:chExt cx="0" cy="0"/>
        </a:xfrm>
      </p:grpSpPr>
      <p:sp>
        <p:nvSpPr>
          <p:cNvPr id="56" name="Google Shape;56;p5"/>
          <p:cNvSpPr/>
          <p:nvPr/>
        </p:nvSpPr>
        <p:spPr>
          <a:xfrm>
            <a:off x="292650" y="263850"/>
            <a:ext cx="8558700" cy="4615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7" name="Google Shape;57;p5"/>
          <p:cNvSpPr txBox="1"/>
          <p:nvPr>
            <p:ph type="title"/>
          </p:nvPr>
        </p:nvSpPr>
        <p:spPr>
          <a:xfrm>
            <a:off x="1103100" y="804225"/>
            <a:ext cx="6937800" cy="1652700"/>
          </a:xfrm>
          <a:prstGeom prst="rect">
            <a:avLst/>
          </a:prstGeom>
        </p:spPr>
        <p:txBody>
          <a:bodyPr anchorCtr="0" anchor="ctr" bIns="91425" lIns="91425" spcFirstLastPara="1" rIns="91425" wrap="square" tIns="91425">
            <a:spAutoFit/>
          </a:bodyPr>
          <a:lstStyle>
            <a:lvl1pPr lvl="0" rtl="0" algn="ctr">
              <a:spcBef>
                <a:spcPts val="0"/>
              </a:spcBef>
              <a:spcAft>
                <a:spcPts val="0"/>
              </a:spcAft>
              <a:buSzPts val="3200"/>
              <a:buNone/>
              <a:defRPr sz="32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58" name="Google Shape;58;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59" name="Google Shape;59;p5"/>
          <p:cNvSpPr/>
          <p:nvPr>
            <p:ph idx="2" type="pic"/>
          </p:nvPr>
        </p:nvSpPr>
        <p:spPr>
          <a:xfrm>
            <a:off x="3745650" y="3010525"/>
            <a:ext cx="1652700" cy="1652700"/>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day's goal with project previews">
  <p:cSld name="SECTION_HEADER_1_1">
    <p:spTree>
      <p:nvGrpSpPr>
        <p:cNvPr id="60" name="Shape 60"/>
        <p:cNvGrpSpPr/>
        <p:nvPr/>
      </p:nvGrpSpPr>
      <p:grpSpPr>
        <a:xfrm>
          <a:off x="0" y="0"/>
          <a:ext cx="0" cy="0"/>
          <a:chOff x="0" y="0"/>
          <a:chExt cx="0" cy="0"/>
        </a:xfrm>
      </p:grpSpPr>
      <p:sp>
        <p:nvSpPr>
          <p:cNvPr id="61" name="Google Shape;61;p6"/>
          <p:cNvSpPr/>
          <p:nvPr/>
        </p:nvSpPr>
        <p:spPr>
          <a:xfrm>
            <a:off x="292650" y="263850"/>
            <a:ext cx="8558700" cy="4615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2" name="Google Shape;62;p6"/>
          <p:cNvSpPr txBox="1"/>
          <p:nvPr>
            <p:ph type="title"/>
          </p:nvPr>
        </p:nvSpPr>
        <p:spPr>
          <a:xfrm>
            <a:off x="679500" y="1081950"/>
            <a:ext cx="7785000" cy="1652700"/>
          </a:xfrm>
          <a:prstGeom prst="rect">
            <a:avLst/>
          </a:prstGeom>
        </p:spPr>
        <p:txBody>
          <a:bodyPr anchorCtr="0" anchor="ctr" bIns="91425" lIns="91425" spcFirstLastPara="1" rIns="91425" wrap="square" tIns="91425">
            <a:spAutoFit/>
          </a:bodyPr>
          <a:lstStyle>
            <a:lvl1pPr lvl="0" rtl="0" algn="ctr">
              <a:spcBef>
                <a:spcPts val="0"/>
              </a:spcBef>
              <a:spcAft>
                <a:spcPts val="0"/>
              </a:spcAft>
              <a:buSzPts val="2400"/>
              <a:buNone/>
              <a:defRPr sz="24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3" name="Google Shape;63;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64" name="Google Shape;64;p6"/>
          <p:cNvSpPr/>
          <p:nvPr>
            <p:ph idx="2" type="pic"/>
          </p:nvPr>
        </p:nvSpPr>
        <p:spPr>
          <a:xfrm>
            <a:off x="3745650" y="3010525"/>
            <a:ext cx="1652700" cy="1652700"/>
          </a:xfrm>
          <a:prstGeom prst="rect">
            <a:avLst/>
          </a:prstGeom>
          <a:noFill/>
          <a:ln>
            <a:noFill/>
          </a:ln>
        </p:spPr>
      </p:sp>
      <p:sp>
        <p:nvSpPr>
          <p:cNvPr id="65" name="Google Shape;65;p6"/>
          <p:cNvSpPr/>
          <p:nvPr>
            <p:ph idx="3" type="pic"/>
          </p:nvPr>
        </p:nvSpPr>
        <p:spPr>
          <a:xfrm>
            <a:off x="1885600" y="3010525"/>
            <a:ext cx="1652700" cy="1652700"/>
          </a:xfrm>
          <a:prstGeom prst="rect">
            <a:avLst/>
          </a:prstGeom>
          <a:noFill/>
          <a:ln>
            <a:noFill/>
          </a:ln>
        </p:spPr>
      </p:sp>
      <p:sp>
        <p:nvSpPr>
          <p:cNvPr id="66" name="Google Shape;66;p6"/>
          <p:cNvSpPr/>
          <p:nvPr>
            <p:ph idx="4" type="pic"/>
          </p:nvPr>
        </p:nvSpPr>
        <p:spPr>
          <a:xfrm>
            <a:off x="5605700" y="3010525"/>
            <a:ext cx="1652700" cy="1652700"/>
          </a:xfrm>
          <a:prstGeom prst="rect">
            <a:avLst/>
          </a:prstGeom>
          <a:noFill/>
          <a:ln>
            <a:noFill/>
          </a:ln>
        </p:spPr>
      </p:sp>
      <p:sp>
        <p:nvSpPr>
          <p:cNvPr id="67" name="Google Shape;67;p6"/>
          <p:cNvSpPr txBox="1"/>
          <p:nvPr/>
        </p:nvSpPr>
        <p:spPr>
          <a:xfrm>
            <a:off x="2554500" y="589350"/>
            <a:ext cx="4032600" cy="492600"/>
          </a:xfrm>
          <a:prstGeom prst="rect">
            <a:avLst/>
          </a:prstGeom>
          <a:noFill/>
          <a:ln>
            <a:noFill/>
          </a:ln>
        </p:spPr>
        <p:txBody>
          <a:bodyPr anchorCtr="0" anchor="ctr" bIns="91425" lIns="91425" spcFirstLastPara="1" rIns="91425" wrap="square" tIns="91425">
            <a:spAutoFit/>
          </a:bodyPr>
          <a:lstStyle/>
          <a:p>
            <a:pPr indent="0" lvl="0" marL="0" rtl="0" algn="ctr">
              <a:spcBef>
                <a:spcPts val="0"/>
              </a:spcBef>
              <a:spcAft>
                <a:spcPts val="0"/>
              </a:spcAft>
              <a:buNone/>
            </a:pPr>
            <a:r>
              <a:rPr lang="en" sz="2000">
                <a:latin typeface="Press Start 2P"/>
                <a:ea typeface="Press Start 2P"/>
                <a:cs typeface="Press Start 2P"/>
                <a:sym typeface="Press Start 2P"/>
              </a:rPr>
              <a:t>TODAY’S GOAL</a:t>
            </a:r>
            <a:endParaRPr sz="2000">
              <a:latin typeface="Press Start 2P"/>
              <a:ea typeface="Press Start 2P"/>
              <a:cs typeface="Press Start 2P"/>
              <a:sym typeface="Press Start 2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view with superpowers">
  <p:cSld name="SECTION_HEADER_1_1_1_1">
    <p:spTree>
      <p:nvGrpSpPr>
        <p:cNvPr id="68" name="Shape 68"/>
        <p:cNvGrpSpPr/>
        <p:nvPr/>
      </p:nvGrpSpPr>
      <p:grpSpPr>
        <a:xfrm>
          <a:off x="0" y="0"/>
          <a:ext cx="0" cy="0"/>
          <a:chOff x="0" y="0"/>
          <a:chExt cx="0" cy="0"/>
        </a:xfrm>
      </p:grpSpPr>
      <p:sp>
        <p:nvSpPr>
          <p:cNvPr id="69" name="Google Shape;69;p7"/>
          <p:cNvSpPr/>
          <p:nvPr/>
        </p:nvSpPr>
        <p:spPr>
          <a:xfrm>
            <a:off x="292650" y="263850"/>
            <a:ext cx="8558700" cy="4615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0" name="Google Shape;70;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71" name="Google Shape;71;p7"/>
          <p:cNvSpPr/>
          <p:nvPr>
            <p:ph idx="2" type="pic"/>
          </p:nvPr>
        </p:nvSpPr>
        <p:spPr>
          <a:xfrm>
            <a:off x="4675560" y="3604375"/>
            <a:ext cx="1058700" cy="1058700"/>
          </a:xfrm>
          <a:prstGeom prst="rect">
            <a:avLst/>
          </a:prstGeom>
          <a:noFill/>
          <a:ln>
            <a:noFill/>
          </a:ln>
        </p:spPr>
      </p:sp>
      <p:sp>
        <p:nvSpPr>
          <p:cNvPr id="72" name="Google Shape;72;p7"/>
          <p:cNvSpPr/>
          <p:nvPr>
            <p:ph idx="3" type="pic"/>
          </p:nvPr>
        </p:nvSpPr>
        <p:spPr>
          <a:xfrm>
            <a:off x="3409740" y="3604525"/>
            <a:ext cx="1058700" cy="1058700"/>
          </a:xfrm>
          <a:prstGeom prst="rect">
            <a:avLst/>
          </a:prstGeom>
          <a:noFill/>
          <a:ln>
            <a:noFill/>
          </a:ln>
        </p:spPr>
      </p:sp>
      <p:sp>
        <p:nvSpPr>
          <p:cNvPr id="73" name="Google Shape;73;p7"/>
          <p:cNvSpPr txBox="1"/>
          <p:nvPr/>
        </p:nvSpPr>
        <p:spPr>
          <a:xfrm>
            <a:off x="413250" y="436950"/>
            <a:ext cx="8317500" cy="492600"/>
          </a:xfrm>
          <a:prstGeom prst="rect">
            <a:avLst/>
          </a:prstGeom>
          <a:noFill/>
          <a:ln>
            <a:noFill/>
          </a:ln>
        </p:spPr>
        <p:txBody>
          <a:bodyPr anchorCtr="0" anchor="ctr" bIns="91425" lIns="91425" spcFirstLastPara="1" rIns="91425" wrap="square" tIns="91425">
            <a:spAutoFit/>
          </a:bodyPr>
          <a:lstStyle/>
          <a:p>
            <a:pPr indent="0" lvl="0" marL="0" rtl="0" algn="ctr">
              <a:lnSpc>
                <a:spcPct val="150000"/>
              </a:lnSpc>
              <a:spcBef>
                <a:spcPts val="0"/>
              </a:spcBef>
              <a:spcAft>
                <a:spcPts val="0"/>
              </a:spcAft>
              <a:buNone/>
            </a:pPr>
            <a:r>
              <a:rPr lang="en" sz="2000">
                <a:latin typeface="Press Start 2P"/>
                <a:ea typeface="Press Start 2P"/>
                <a:cs typeface="Press Start 2P"/>
                <a:sym typeface="Press Start 2P"/>
              </a:rPr>
              <a:t>IN THIS LESSON, WE LEARNED:</a:t>
            </a:r>
            <a:endParaRPr sz="2000">
              <a:latin typeface="Press Start 2P"/>
              <a:ea typeface="Press Start 2P"/>
              <a:cs typeface="Press Start 2P"/>
              <a:sym typeface="Press Start 2P"/>
            </a:endParaRPr>
          </a:p>
        </p:txBody>
      </p:sp>
      <p:sp>
        <p:nvSpPr>
          <p:cNvPr id="74" name="Google Shape;74;p7"/>
          <p:cNvSpPr/>
          <p:nvPr>
            <p:ph idx="4" type="pic"/>
          </p:nvPr>
        </p:nvSpPr>
        <p:spPr>
          <a:xfrm>
            <a:off x="2143919" y="3604375"/>
            <a:ext cx="1058700" cy="1058700"/>
          </a:xfrm>
          <a:prstGeom prst="rect">
            <a:avLst/>
          </a:prstGeom>
          <a:noFill/>
          <a:ln>
            <a:noFill/>
          </a:ln>
        </p:spPr>
      </p:sp>
      <p:sp>
        <p:nvSpPr>
          <p:cNvPr id="75" name="Google Shape;75;p7"/>
          <p:cNvSpPr/>
          <p:nvPr>
            <p:ph idx="5" type="pic"/>
          </p:nvPr>
        </p:nvSpPr>
        <p:spPr>
          <a:xfrm>
            <a:off x="5941381" y="3604525"/>
            <a:ext cx="1058700" cy="1058700"/>
          </a:xfrm>
          <a:prstGeom prst="rect">
            <a:avLst/>
          </a:prstGeom>
          <a:noFill/>
          <a:ln>
            <a:noFill/>
          </a:ln>
        </p:spPr>
      </p:sp>
      <p:sp>
        <p:nvSpPr>
          <p:cNvPr id="76" name="Google Shape;76;p7"/>
          <p:cNvSpPr txBox="1"/>
          <p:nvPr>
            <p:ph idx="1" type="body"/>
          </p:nvPr>
        </p:nvSpPr>
        <p:spPr>
          <a:xfrm>
            <a:off x="1149450" y="1421725"/>
            <a:ext cx="6845100" cy="21828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30200" lvl="1" marL="914400">
              <a:spcBef>
                <a:spcPts val="0"/>
              </a:spcBef>
              <a:spcAft>
                <a:spcPts val="0"/>
              </a:spcAft>
              <a:buSzPts val="16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Direct Instruction" type="tx">
  <p:cSld name="TITLE_AND_BODY">
    <p:spTree>
      <p:nvGrpSpPr>
        <p:cNvPr id="77" name="Shape 77"/>
        <p:cNvGrpSpPr/>
        <p:nvPr/>
      </p:nvGrpSpPr>
      <p:grpSpPr>
        <a:xfrm>
          <a:off x="0" y="0"/>
          <a:ext cx="0" cy="0"/>
          <a:chOff x="0" y="0"/>
          <a:chExt cx="0" cy="0"/>
        </a:xfrm>
      </p:grpSpPr>
      <p:sp>
        <p:nvSpPr>
          <p:cNvPr id="78" name="Google Shape;78;p8"/>
          <p:cNvSpPr/>
          <p:nvPr/>
        </p:nvSpPr>
        <p:spPr>
          <a:xfrm>
            <a:off x="0" y="0"/>
            <a:ext cx="88512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9" name="Google Shape;79;p8"/>
          <p:cNvSpPr txBox="1"/>
          <p:nvPr>
            <p:ph type="title"/>
          </p:nvPr>
        </p:nvSpPr>
        <p:spPr>
          <a:xfrm>
            <a:off x="204575" y="216425"/>
            <a:ext cx="81444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2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80" name="Google Shape;80;p8"/>
          <p:cNvSpPr txBox="1"/>
          <p:nvPr>
            <p:ph idx="1" type="body"/>
          </p:nvPr>
        </p:nvSpPr>
        <p:spPr>
          <a:xfrm>
            <a:off x="204575" y="863550"/>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30200" lvl="1" marL="914400">
              <a:spcBef>
                <a:spcPts val="0"/>
              </a:spcBef>
              <a:spcAft>
                <a:spcPts val="0"/>
              </a:spcAft>
              <a:buSzPts val="16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81" name="Google Shape;81;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82" name="Google Shape;82;p8" title="ghost.png"/>
          <p:cNvPicPr preferRelativeResize="0"/>
          <p:nvPr/>
        </p:nvPicPr>
        <p:blipFill>
          <a:blip r:embed="rId2">
            <a:alphaModFix/>
          </a:blip>
          <a:stretch>
            <a:fillRect/>
          </a:stretch>
        </p:blipFill>
        <p:spPr>
          <a:xfrm flipH="1">
            <a:off x="8349061" y="46257"/>
            <a:ext cx="742875" cy="742875"/>
          </a:xfrm>
          <a:prstGeom prst="rect">
            <a:avLst/>
          </a:prstGeom>
          <a:noFill/>
          <a:ln>
            <a:noFill/>
          </a:ln>
        </p:spPr>
      </p:pic>
      <p:sp>
        <p:nvSpPr>
          <p:cNvPr id="83" name="Google Shape;83;p8"/>
          <p:cNvSpPr txBox="1"/>
          <p:nvPr/>
        </p:nvSpPr>
        <p:spPr>
          <a:xfrm>
            <a:off x="5789300" y="4843300"/>
            <a:ext cx="3201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1"/>
                </a:solidFill>
                <a:latin typeface="Work Sans"/>
                <a:ea typeface="Work Sans"/>
                <a:cs typeface="Work Sans"/>
                <a:sym typeface="Work Sans"/>
              </a:rPr>
              <a:t>© 2025 imagi Education Inc. All rights reserved.</a:t>
            </a:r>
            <a:endParaRPr sz="1000">
              <a:solidFill>
                <a:schemeClr val="dk1"/>
              </a:solidFill>
              <a:latin typeface="Work Sans"/>
              <a:ea typeface="Work Sans"/>
              <a:cs typeface="Work Sans"/>
              <a:sym typeface="Work San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Lovable">
  <p:cSld name="TITLE_AND_BODY_3">
    <p:spTree>
      <p:nvGrpSpPr>
        <p:cNvPr id="84" name="Shape 84"/>
        <p:cNvGrpSpPr/>
        <p:nvPr/>
      </p:nvGrpSpPr>
      <p:grpSpPr>
        <a:xfrm>
          <a:off x="0" y="0"/>
          <a:ext cx="0" cy="0"/>
          <a:chOff x="0" y="0"/>
          <a:chExt cx="0" cy="0"/>
        </a:xfrm>
      </p:grpSpPr>
      <p:sp>
        <p:nvSpPr>
          <p:cNvPr id="85" name="Google Shape;85;p9"/>
          <p:cNvSpPr/>
          <p:nvPr/>
        </p:nvSpPr>
        <p:spPr>
          <a:xfrm>
            <a:off x="0" y="0"/>
            <a:ext cx="88512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6" name="Google Shape;86;p9"/>
          <p:cNvSpPr txBox="1"/>
          <p:nvPr>
            <p:ph type="title"/>
          </p:nvPr>
        </p:nvSpPr>
        <p:spPr>
          <a:xfrm>
            <a:off x="204575" y="216425"/>
            <a:ext cx="81444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2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87" name="Google Shape;87;p9"/>
          <p:cNvSpPr txBox="1"/>
          <p:nvPr>
            <p:ph idx="1" type="body"/>
          </p:nvPr>
        </p:nvSpPr>
        <p:spPr>
          <a:xfrm>
            <a:off x="204575" y="863550"/>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30200" lvl="1" marL="914400">
              <a:spcBef>
                <a:spcPts val="0"/>
              </a:spcBef>
              <a:spcAft>
                <a:spcPts val="0"/>
              </a:spcAft>
              <a:buSzPts val="16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88" name="Google Shape;88;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89" name="Google Shape;89;p9" title="lovable-logo-icon.png"/>
          <p:cNvPicPr preferRelativeResize="0"/>
          <p:nvPr/>
        </p:nvPicPr>
        <p:blipFill rotWithShape="1">
          <a:blip r:embed="rId2">
            <a:alphaModFix/>
          </a:blip>
          <a:srcRect b="612" l="0" r="0" t="612"/>
          <a:stretch/>
        </p:blipFill>
        <p:spPr>
          <a:xfrm>
            <a:off x="8349060" y="46257"/>
            <a:ext cx="742875" cy="742875"/>
          </a:xfrm>
          <a:prstGeom prst="rect">
            <a:avLst/>
          </a:prstGeom>
          <a:noFill/>
          <a:ln>
            <a:noFill/>
          </a:ln>
        </p:spPr>
      </p:pic>
      <p:sp>
        <p:nvSpPr>
          <p:cNvPr id="90" name="Google Shape;90;p9"/>
          <p:cNvSpPr txBox="1"/>
          <p:nvPr/>
        </p:nvSpPr>
        <p:spPr>
          <a:xfrm>
            <a:off x="5789300" y="4843300"/>
            <a:ext cx="3201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1"/>
                </a:solidFill>
                <a:latin typeface="Work Sans"/>
                <a:ea typeface="Work Sans"/>
                <a:cs typeface="Work Sans"/>
                <a:sym typeface="Work Sans"/>
              </a:rPr>
              <a:t>© 2025 imagi Education Inc. All rights reserved.</a:t>
            </a:r>
            <a:endParaRPr sz="1000">
              <a:solidFill>
                <a:schemeClr val="dk1"/>
              </a:solidFill>
              <a:latin typeface="Work Sans"/>
              <a:ea typeface="Work Sans"/>
              <a:cs typeface="Work Sans"/>
              <a:sym typeface="Work San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Direct Instruction 1">
  <p:cSld name="TITLE_AND_BODY_2">
    <p:spTree>
      <p:nvGrpSpPr>
        <p:cNvPr id="91" name="Shape 91"/>
        <p:cNvGrpSpPr/>
        <p:nvPr/>
      </p:nvGrpSpPr>
      <p:grpSpPr>
        <a:xfrm>
          <a:off x="0" y="0"/>
          <a:ext cx="0" cy="0"/>
          <a:chOff x="0" y="0"/>
          <a:chExt cx="0" cy="0"/>
        </a:xfrm>
      </p:grpSpPr>
      <p:sp>
        <p:nvSpPr>
          <p:cNvPr id="92" name="Google Shape;92;p10"/>
          <p:cNvSpPr/>
          <p:nvPr/>
        </p:nvSpPr>
        <p:spPr>
          <a:xfrm>
            <a:off x="0" y="0"/>
            <a:ext cx="88512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3" name="Google Shape;93;p10"/>
          <p:cNvSpPr txBox="1"/>
          <p:nvPr>
            <p:ph type="title"/>
          </p:nvPr>
        </p:nvSpPr>
        <p:spPr>
          <a:xfrm>
            <a:off x="204575" y="216425"/>
            <a:ext cx="81444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2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94" name="Google Shape;94;p10"/>
          <p:cNvSpPr txBox="1"/>
          <p:nvPr>
            <p:ph idx="1" type="body"/>
          </p:nvPr>
        </p:nvSpPr>
        <p:spPr>
          <a:xfrm>
            <a:off x="204575" y="863550"/>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30200" lvl="1" marL="914400">
              <a:spcBef>
                <a:spcPts val="0"/>
              </a:spcBef>
              <a:spcAft>
                <a:spcPts val="0"/>
              </a:spcAft>
              <a:buSzPts val="16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95" name="Google Shape;95;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96" name="Google Shape;96;p10"/>
          <p:cNvSpPr txBox="1"/>
          <p:nvPr/>
        </p:nvSpPr>
        <p:spPr>
          <a:xfrm>
            <a:off x="5789300" y="4843300"/>
            <a:ext cx="3201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1"/>
                </a:solidFill>
                <a:latin typeface="Work Sans"/>
                <a:ea typeface="Work Sans"/>
                <a:cs typeface="Work Sans"/>
                <a:sym typeface="Work Sans"/>
              </a:rPr>
              <a:t>© 2025 imagi Education Inc. All rights reserved.</a:t>
            </a:r>
            <a:endParaRPr sz="1000">
              <a:solidFill>
                <a:schemeClr val="dk1"/>
              </a:solidFill>
              <a:latin typeface="Work Sans"/>
              <a:ea typeface="Work Sans"/>
              <a:cs typeface="Work Sans"/>
              <a:sym typeface="Work Sans"/>
            </a:endParaRPr>
          </a:p>
        </p:txBody>
      </p:sp>
      <p:pic>
        <p:nvPicPr>
          <p:cNvPr id="97" name="Google Shape;97;p10" title="snake.png"/>
          <p:cNvPicPr preferRelativeResize="0"/>
          <p:nvPr/>
        </p:nvPicPr>
        <p:blipFill>
          <a:blip r:embed="rId2">
            <a:alphaModFix/>
          </a:blip>
          <a:stretch>
            <a:fillRect/>
          </a:stretch>
        </p:blipFill>
        <p:spPr>
          <a:xfrm>
            <a:off x="8349039" y="46261"/>
            <a:ext cx="742875" cy="74287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22" Type="http://schemas.openxmlformats.org/officeDocument/2006/relationships/slideLayout" Target="../slideLayouts/slideLayout21.xml"/><Relationship Id="rId21" Type="http://schemas.openxmlformats.org/officeDocument/2006/relationships/slideLayout" Target="../slideLayouts/slideLayout20.xml"/><Relationship Id="rId24" Type="http://schemas.openxmlformats.org/officeDocument/2006/relationships/slideLayout" Target="../slideLayouts/slideLayout23.xml"/><Relationship Id="rId23" Type="http://schemas.openxmlformats.org/officeDocument/2006/relationships/slideLayout" Target="../slideLayouts/slideLayout22.xml"/><Relationship Id="rId1" Type="http://schemas.openxmlformats.org/officeDocument/2006/relationships/image" Target="../media/image4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26" Type="http://schemas.openxmlformats.org/officeDocument/2006/relationships/slideLayout" Target="../slideLayouts/slideLayout25.xml"/><Relationship Id="rId25" Type="http://schemas.openxmlformats.org/officeDocument/2006/relationships/slideLayout" Target="../slideLayouts/slideLayout24.xml"/><Relationship Id="rId27" Type="http://schemas.openxmlformats.org/officeDocument/2006/relationships/theme" Target="../theme/theme1.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35500" y="216425"/>
            <a:ext cx="81171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200"/>
              <a:buFont typeface="Sora"/>
              <a:buNone/>
              <a:defRPr b="1" sz="2200">
                <a:solidFill>
                  <a:schemeClr val="dk1"/>
                </a:solidFill>
                <a:latin typeface="Sora"/>
                <a:ea typeface="Sora"/>
                <a:cs typeface="Sora"/>
                <a:sym typeface="Sora"/>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Work Sans"/>
              <a:buChar char="●"/>
              <a:defRPr sz="1800">
                <a:solidFill>
                  <a:schemeClr val="dk1"/>
                </a:solidFill>
                <a:latin typeface="Work Sans"/>
                <a:ea typeface="Work Sans"/>
                <a:cs typeface="Work Sans"/>
                <a:sym typeface="Work Sans"/>
              </a:defRPr>
            </a:lvl1pPr>
            <a:lvl2pPr indent="-330200" lvl="1" marL="914400">
              <a:lnSpc>
                <a:spcPct val="115000"/>
              </a:lnSpc>
              <a:spcBef>
                <a:spcPts val="0"/>
              </a:spcBef>
              <a:spcAft>
                <a:spcPts val="0"/>
              </a:spcAft>
              <a:buClr>
                <a:schemeClr val="dk1"/>
              </a:buClr>
              <a:buSzPts val="1600"/>
              <a:buFont typeface="Work Sans"/>
              <a:buChar char="○"/>
              <a:defRPr sz="1600">
                <a:solidFill>
                  <a:schemeClr val="dk1"/>
                </a:solidFill>
                <a:latin typeface="Work Sans"/>
                <a:ea typeface="Work Sans"/>
                <a:cs typeface="Work Sans"/>
                <a:sym typeface="Work Sans"/>
              </a:defRPr>
            </a:lvl2pPr>
            <a:lvl3pPr indent="-317500" lvl="2" marL="1371600">
              <a:lnSpc>
                <a:spcPct val="115000"/>
              </a:lnSpc>
              <a:spcBef>
                <a:spcPts val="0"/>
              </a:spcBef>
              <a:spcAft>
                <a:spcPts val="0"/>
              </a:spcAft>
              <a:buClr>
                <a:schemeClr val="dk1"/>
              </a:buClr>
              <a:buSzPts val="1400"/>
              <a:buFont typeface="Work Sans"/>
              <a:buChar char="■"/>
              <a:defRPr>
                <a:solidFill>
                  <a:schemeClr val="dk1"/>
                </a:solidFill>
                <a:latin typeface="Work Sans"/>
                <a:ea typeface="Work Sans"/>
                <a:cs typeface="Work Sans"/>
                <a:sym typeface="Work Sans"/>
              </a:defRPr>
            </a:lvl3pPr>
            <a:lvl4pPr indent="-317500" lvl="3" marL="1828800">
              <a:lnSpc>
                <a:spcPct val="115000"/>
              </a:lnSpc>
              <a:spcBef>
                <a:spcPts val="0"/>
              </a:spcBef>
              <a:spcAft>
                <a:spcPts val="0"/>
              </a:spcAft>
              <a:buClr>
                <a:schemeClr val="dk1"/>
              </a:buClr>
              <a:buSzPts val="1400"/>
              <a:buFont typeface="Work Sans"/>
              <a:buChar char="●"/>
              <a:defRPr>
                <a:solidFill>
                  <a:schemeClr val="dk1"/>
                </a:solidFill>
                <a:latin typeface="Work Sans"/>
                <a:ea typeface="Work Sans"/>
                <a:cs typeface="Work Sans"/>
                <a:sym typeface="Work Sans"/>
              </a:defRPr>
            </a:lvl4pPr>
            <a:lvl5pPr indent="-317500" lvl="4" marL="2286000">
              <a:lnSpc>
                <a:spcPct val="115000"/>
              </a:lnSpc>
              <a:spcBef>
                <a:spcPts val="0"/>
              </a:spcBef>
              <a:spcAft>
                <a:spcPts val="0"/>
              </a:spcAft>
              <a:buClr>
                <a:schemeClr val="dk1"/>
              </a:buClr>
              <a:buSzPts val="1400"/>
              <a:buFont typeface="Work Sans"/>
              <a:buChar char="○"/>
              <a:defRPr>
                <a:solidFill>
                  <a:schemeClr val="dk1"/>
                </a:solidFill>
                <a:latin typeface="Work Sans"/>
                <a:ea typeface="Work Sans"/>
                <a:cs typeface="Work Sans"/>
                <a:sym typeface="Work Sans"/>
              </a:defRPr>
            </a:lvl5pPr>
            <a:lvl6pPr indent="-317500" lvl="5" marL="2743200">
              <a:lnSpc>
                <a:spcPct val="115000"/>
              </a:lnSpc>
              <a:spcBef>
                <a:spcPts val="0"/>
              </a:spcBef>
              <a:spcAft>
                <a:spcPts val="0"/>
              </a:spcAft>
              <a:buClr>
                <a:schemeClr val="dk1"/>
              </a:buClr>
              <a:buSzPts val="1400"/>
              <a:buFont typeface="Work Sans"/>
              <a:buChar char="■"/>
              <a:defRPr>
                <a:solidFill>
                  <a:schemeClr val="dk1"/>
                </a:solidFill>
                <a:latin typeface="Work Sans"/>
                <a:ea typeface="Work Sans"/>
                <a:cs typeface="Work Sans"/>
                <a:sym typeface="Work Sans"/>
              </a:defRPr>
            </a:lvl6pPr>
            <a:lvl7pPr indent="-317500" lvl="6" marL="3200400">
              <a:lnSpc>
                <a:spcPct val="115000"/>
              </a:lnSpc>
              <a:spcBef>
                <a:spcPts val="0"/>
              </a:spcBef>
              <a:spcAft>
                <a:spcPts val="0"/>
              </a:spcAft>
              <a:buClr>
                <a:schemeClr val="dk1"/>
              </a:buClr>
              <a:buSzPts val="1400"/>
              <a:buFont typeface="Work Sans"/>
              <a:buChar char="●"/>
              <a:defRPr>
                <a:solidFill>
                  <a:schemeClr val="dk1"/>
                </a:solidFill>
                <a:latin typeface="Work Sans"/>
                <a:ea typeface="Work Sans"/>
                <a:cs typeface="Work Sans"/>
                <a:sym typeface="Work Sans"/>
              </a:defRPr>
            </a:lvl7pPr>
            <a:lvl8pPr indent="-317500" lvl="7" marL="3657600">
              <a:lnSpc>
                <a:spcPct val="115000"/>
              </a:lnSpc>
              <a:spcBef>
                <a:spcPts val="0"/>
              </a:spcBef>
              <a:spcAft>
                <a:spcPts val="0"/>
              </a:spcAft>
              <a:buClr>
                <a:schemeClr val="dk1"/>
              </a:buClr>
              <a:buSzPts val="1400"/>
              <a:buFont typeface="Work Sans"/>
              <a:buChar char="○"/>
              <a:defRPr>
                <a:solidFill>
                  <a:schemeClr val="dk1"/>
                </a:solidFill>
                <a:latin typeface="Work Sans"/>
                <a:ea typeface="Work Sans"/>
                <a:cs typeface="Work Sans"/>
                <a:sym typeface="Work Sans"/>
              </a:defRPr>
            </a:lvl8pPr>
            <a:lvl9pPr indent="-317500" lvl="8" marL="4114800">
              <a:lnSpc>
                <a:spcPct val="115000"/>
              </a:lnSpc>
              <a:spcBef>
                <a:spcPts val="0"/>
              </a:spcBef>
              <a:spcAft>
                <a:spcPts val="0"/>
              </a:spcAft>
              <a:buClr>
                <a:schemeClr val="dk1"/>
              </a:buClr>
              <a:buSzPts val="1400"/>
              <a:buFont typeface="Work Sans"/>
              <a:buChar char="■"/>
              <a:defRPr>
                <a:solidFill>
                  <a:schemeClr val="dk1"/>
                </a:solidFill>
                <a:latin typeface="Work Sans"/>
                <a:ea typeface="Work Sans"/>
                <a:cs typeface="Work Sans"/>
                <a:sym typeface="Work Sa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latin typeface="Work Sans"/>
                <a:ea typeface="Work Sans"/>
                <a:cs typeface="Work Sans"/>
                <a:sym typeface="Work Sans"/>
              </a:defRPr>
            </a:lvl1pPr>
            <a:lvl2pPr lvl="1" rtl="0" algn="r">
              <a:buNone/>
              <a:defRPr sz="1000">
                <a:solidFill>
                  <a:schemeClr val="dk2"/>
                </a:solidFill>
                <a:latin typeface="Work Sans"/>
                <a:ea typeface="Work Sans"/>
                <a:cs typeface="Work Sans"/>
                <a:sym typeface="Work Sans"/>
              </a:defRPr>
            </a:lvl2pPr>
            <a:lvl3pPr lvl="2" rtl="0" algn="r">
              <a:buNone/>
              <a:defRPr sz="1000">
                <a:solidFill>
                  <a:schemeClr val="dk2"/>
                </a:solidFill>
                <a:latin typeface="Work Sans"/>
                <a:ea typeface="Work Sans"/>
                <a:cs typeface="Work Sans"/>
                <a:sym typeface="Work Sans"/>
              </a:defRPr>
            </a:lvl3pPr>
            <a:lvl4pPr lvl="3" rtl="0" algn="r">
              <a:buNone/>
              <a:defRPr sz="1000">
                <a:solidFill>
                  <a:schemeClr val="dk2"/>
                </a:solidFill>
                <a:latin typeface="Work Sans"/>
                <a:ea typeface="Work Sans"/>
                <a:cs typeface="Work Sans"/>
                <a:sym typeface="Work Sans"/>
              </a:defRPr>
            </a:lvl4pPr>
            <a:lvl5pPr lvl="4" rtl="0" algn="r">
              <a:buNone/>
              <a:defRPr sz="1000">
                <a:solidFill>
                  <a:schemeClr val="dk2"/>
                </a:solidFill>
                <a:latin typeface="Work Sans"/>
                <a:ea typeface="Work Sans"/>
                <a:cs typeface="Work Sans"/>
                <a:sym typeface="Work Sans"/>
              </a:defRPr>
            </a:lvl5pPr>
            <a:lvl6pPr lvl="5" rtl="0" algn="r">
              <a:buNone/>
              <a:defRPr sz="1000">
                <a:solidFill>
                  <a:schemeClr val="dk2"/>
                </a:solidFill>
                <a:latin typeface="Work Sans"/>
                <a:ea typeface="Work Sans"/>
                <a:cs typeface="Work Sans"/>
                <a:sym typeface="Work Sans"/>
              </a:defRPr>
            </a:lvl6pPr>
            <a:lvl7pPr lvl="6" rtl="0" algn="r">
              <a:buNone/>
              <a:defRPr sz="1000">
                <a:solidFill>
                  <a:schemeClr val="dk2"/>
                </a:solidFill>
                <a:latin typeface="Work Sans"/>
                <a:ea typeface="Work Sans"/>
                <a:cs typeface="Work Sans"/>
                <a:sym typeface="Work Sans"/>
              </a:defRPr>
            </a:lvl7pPr>
            <a:lvl8pPr lvl="7" rtl="0" algn="r">
              <a:buNone/>
              <a:defRPr sz="1000">
                <a:solidFill>
                  <a:schemeClr val="dk2"/>
                </a:solidFill>
                <a:latin typeface="Work Sans"/>
                <a:ea typeface="Work Sans"/>
                <a:cs typeface="Work Sans"/>
                <a:sym typeface="Work Sans"/>
              </a:defRPr>
            </a:lvl8pPr>
            <a:lvl9pPr lvl="8" rtl="0" algn="r">
              <a:buNone/>
              <a:defRPr sz="1000">
                <a:solidFill>
                  <a:schemeClr val="dk2"/>
                </a:solidFill>
                <a:latin typeface="Work Sans"/>
                <a:ea typeface="Work Sans"/>
                <a:cs typeface="Work Sans"/>
                <a:sym typeface="Work Sans"/>
              </a:defRPr>
            </a:lvl9pPr>
          </a:lstStyle>
          <a:p>
            <a:pPr indent="0" lvl="0" marL="0" rtl="0" algn="r">
              <a:spcBef>
                <a:spcPts val="0"/>
              </a:spcBef>
              <a:spcAft>
                <a:spcPts val="0"/>
              </a:spcAft>
              <a:buNone/>
            </a:pPr>
            <a:fld id="{00000000-1234-1234-1234-123412341234}" type="slidenum">
              <a:rPr lang="en"/>
              <a:t>‹#›</a:t>
            </a:fld>
            <a:endParaRPr/>
          </a:p>
        </p:txBody>
      </p:sp>
      <p:sp>
        <p:nvSpPr>
          <p:cNvPr id="9" name="Google Shape;9;p1"/>
          <p:cNvSpPr txBox="1"/>
          <p:nvPr/>
        </p:nvSpPr>
        <p:spPr>
          <a:xfrm>
            <a:off x="5789300" y="4843300"/>
            <a:ext cx="3201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1"/>
                </a:solidFill>
                <a:latin typeface="Work Sans"/>
                <a:ea typeface="Work Sans"/>
                <a:cs typeface="Work Sans"/>
                <a:sym typeface="Work Sans"/>
              </a:rPr>
              <a:t>© 2025 imagi Education Inc. All rights reserved.</a:t>
            </a:r>
            <a:endParaRPr sz="1000">
              <a:solidFill>
                <a:schemeClr val="dk1"/>
              </a:solidFill>
              <a:latin typeface="Work Sans"/>
              <a:ea typeface="Work Sans"/>
              <a:cs typeface="Work Sans"/>
              <a:sym typeface="Work Sans"/>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hyperlink" Target="https://docs.google.com/presentation/d/1g4sPkuXtuREqaj8nNGxq-CkeIyIwvfXv8MRoCzxUG8E/edit?usp=sharing" TargetMode="External"/><Relationship Id="rId4" Type="http://schemas.openxmlformats.org/officeDocument/2006/relationships/hyperlink" Target="https://docs.google.com/document/d/10l0KrXVbtZ8VdkXKBccnSmKDAEFf6YQW5H-rwlQSkMA/edit?usp=drive_link" TargetMode="External"/><Relationship Id="rId9" Type="http://schemas.openxmlformats.org/officeDocument/2006/relationships/image" Target="../media/image65.gif"/><Relationship Id="rId5" Type="http://schemas.openxmlformats.org/officeDocument/2006/relationships/hyperlink" Target="https://www.youtube.com/watch?v=TNkEpbmQ1EY" TargetMode="External"/><Relationship Id="rId6" Type="http://schemas.openxmlformats.org/officeDocument/2006/relationships/hyperlink" Target="https://docs.google.com/presentation/d/1FLz-KFIw2idQFtPRaV7e6VYL_s4PHc0ySYbTgbarKfo/edit?slide=id.g3a1f9bc5203_0_333#slide=id.g3a1f9bc5203_0_333" TargetMode="External"/><Relationship Id="rId7" Type="http://schemas.openxmlformats.org/officeDocument/2006/relationships/image" Target="../media/image49.gif"/><Relationship Id="rId8" Type="http://schemas.openxmlformats.org/officeDocument/2006/relationships/image" Target="../media/image53.gif"/><Relationship Id="rId10" Type="http://schemas.openxmlformats.org/officeDocument/2006/relationships/image" Target="../media/image52.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hyperlink" Target="https://pixel-code-matching-game.lovable.app/" TargetMode="External"/><Relationship Id="rId4" Type="http://schemas.openxmlformats.org/officeDocument/2006/relationships/hyperlink" Target="https://notes.21m.space/checklist" TargetMode="External"/><Relationship Id="rId9" Type="http://schemas.openxmlformats.org/officeDocument/2006/relationships/image" Target="../media/image71.gif"/><Relationship Id="rId5" Type="http://schemas.openxmlformats.org/officeDocument/2006/relationships/hyperlink" Target="https://vinyl-vault-verse.lovable.app/" TargetMode="External"/><Relationship Id="rId6" Type="http://schemas.openxmlformats.org/officeDocument/2006/relationships/hyperlink" Target="https://notes.21m.space/checklist" TargetMode="External"/><Relationship Id="rId7" Type="http://schemas.openxmlformats.org/officeDocument/2006/relationships/image" Target="../media/image54.gif"/><Relationship Id="rId8" Type="http://schemas.openxmlformats.org/officeDocument/2006/relationships/hyperlink" Target="https://vinyl-vault-verse.lovable.app/" TargetMode="External"/><Relationship Id="rId11" Type="http://schemas.openxmlformats.org/officeDocument/2006/relationships/image" Target="../media/image66.gif"/><Relationship Id="rId10" Type="http://schemas.openxmlformats.org/officeDocument/2006/relationships/hyperlink" Target="https://costumebooth.com/" TargetMode="External"/><Relationship Id="rId13" Type="http://schemas.openxmlformats.org/officeDocument/2006/relationships/hyperlink" Target="https://costumebooth.com/" TargetMode="External"/><Relationship Id="rId12" Type="http://schemas.openxmlformats.org/officeDocument/2006/relationships/hyperlink" Target="https://costumebooth.com/" TargetMode="External"/><Relationship Id="rId15" Type="http://schemas.openxmlformats.org/officeDocument/2006/relationships/image" Target="../media/image70.gif"/><Relationship Id="rId14" Type="http://schemas.openxmlformats.org/officeDocument/2006/relationships/hyperlink" Target="https://pixel-code-matching-game.lovable.app/"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 Id="rId3" Type="http://schemas.openxmlformats.org/officeDocument/2006/relationships/hyperlink" Target="http://drive.google.com/file/d/1fFGNlAXpGhienP3nQAApcg5b05vyBmu-/view" TargetMode="External"/><Relationship Id="rId4" Type="http://schemas.openxmlformats.org/officeDocument/2006/relationships/image" Target="../media/image5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 Id="rId3" Type="http://schemas.openxmlformats.org/officeDocument/2006/relationships/hyperlink" Target="https://docs.google.com/presentation/d/1g4sPkuXtuREqaj8nNGxq-CkeIyIwvfXv8MRoCzxUG8E/edit?usp=sharing"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61.png"/><Relationship Id="rId4" Type="http://schemas.openxmlformats.org/officeDocument/2006/relationships/image" Target="../media/image67.png"/><Relationship Id="rId5" Type="http://schemas.openxmlformats.org/officeDocument/2006/relationships/image" Target="../media/image60.png"/><Relationship Id="rId6" Type="http://schemas.openxmlformats.org/officeDocument/2006/relationships/hyperlink" Target="https://imagilabs.com/pages/hour-of-code-vibe-coding"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 Id="rId3" Type="http://schemas.openxmlformats.org/officeDocument/2006/relationships/hyperlink" Target="http://drive.google.com/file/d/1vp4hok21uqWhpz35wB4EZFrpXXbFnqrU/view" TargetMode="External"/><Relationship Id="rId4" Type="http://schemas.openxmlformats.org/officeDocument/2006/relationships/image" Target="../media/image6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52.gif"/><Relationship Id="rId4" Type="http://schemas.openxmlformats.org/officeDocument/2006/relationships/image" Target="../media/image65.gif"/><Relationship Id="rId5" Type="http://schemas.openxmlformats.org/officeDocument/2006/relationships/image" Target="../media/image49.gi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xml"/><Relationship Id="rId3" Type="http://schemas.openxmlformats.org/officeDocument/2006/relationships/image" Target="../media/image49.gif"/><Relationship Id="rId4" Type="http://schemas.openxmlformats.org/officeDocument/2006/relationships/image" Target="../media/image65.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49.gif"/><Relationship Id="rId4" Type="http://schemas.openxmlformats.org/officeDocument/2006/relationships/image" Target="../media/image53.gif"/><Relationship Id="rId5" Type="http://schemas.openxmlformats.org/officeDocument/2006/relationships/image" Target="../media/image65.gif"/><Relationship Id="rId6" Type="http://schemas.openxmlformats.org/officeDocument/2006/relationships/image" Target="../media/image52.gi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4.xml"/><Relationship Id="rId3" Type="http://schemas.openxmlformats.org/officeDocument/2006/relationships/hyperlink" Target="https://tinyurl.com/Vibecodingcontest" TargetMode="External"/><Relationship Id="rId4" Type="http://schemas.openxmlformats.org/officeDocument/2006/relationships/image" Target="../media/image6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5.xml"/><Relationship Id="rId3" Type="http://schemas.openxmlformats.org/officeDocument/2006/relationships/hyperlink" Target="mailto:education@imagilabs.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 Id="rId3" Type="http://schemas.openxmlformats.org/officeDocument/2006/relationships/hyperlink" Target="http://drive.google.com/file/d/1SDoGNRv5UTs4uUyI8LGsijtttTSpQ26a/view" TargetMode="External"/><Relationship Id="rId4" Type="http://schemas.openxmlformats.org/officeDocument/2006/relationships/image" Target="../media/image4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 Id="rId3" Type="http://schemas.openxmlformats.org/officeDocument/2006/relationships/image" Target="../media/image58.jpg"/><Relationship Id="rId4" Type="http://schemas.openxmlformats.org/officeDocument/2006/relationships/image" Target="../media/image44.jpg"/><Relationship Id="rId5" Type="http://schemas.openxmlformats.org/officeDocument/2006/relationships/image" Target="../media/image5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 Id="rId3" Type="http://schemas.openxmlformats.org/officeDocument/2006/relationships/image" Target="../media/image5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hyperlink" Target="https://lovable.dev/" TargetMode="External"/><Relationship Id="rId4" Type="http://schemas.openxmlformats.org/officeDocument/2006/relationships/image" Target="../media/image63.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8.xml"/><Relationship Id="rId3" Type="http://schemas.openxmlformats.org/officeDocument/2006/relationships/image" Target="../media/image6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27"/>
          <p:cNvSpPr txBox="1"/>
          <p:nvPr>
            <p:ph type="ctrTitle"/>
          </p:nvPr>
        </p:nvSpPr>
        <p:spPr>
          <a:xfrm>
            <a:off x="529725" y="948859"/>
            <a:ext cx="3957900" cy="2216400"/>
          </a:xfrm>
          <a:prstGeom prst="rect">
            <a:avLst/>
          </a:prstGeom>
        </p:spPr>
        <p:txBody>
          <a:bodyPr anchorCtr="0" anchor="ctr"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a:t>VIBE CODING: BUILD YOUR FIRST GAME USING AI</a:t>
            </a:r>
            <a:endParaRPr/>
          </a:p>
        </p:txBody>
      </p:sp>
      <p:sp>
        <p:nvSpPr>
          <p:cNvPr id="209" name="Google Shape;209;p27"/>
          <p:cNvSpPr txBox="1"/>
          <p:nvPr>
            <p:ph idx="1" type="subTitle"/>
          </p:nvPr>
        </p:nvSpPr>
        <p:spPr>
          <a:xfrm>
            <a:off x="4850250" y="1141496"/>
            <a:ext cx="3790200" cy="508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MATERIALS:</a:t>
            </a:r>
            <a:endParaRPr/>
          </a:p>
        </p:txBody>
      </p:sp>
      <p:sp>
        <p:nvSpPr>
          <p:cNvPr id="210" name="Google Shape;210;p27"/>
          <p:cNvSpPr txBox="1"/>
          <p:nvPr>
            <p:ph idx="2" type="body"/>
          </p:nvPr>
        </p:nvSpPr>
        <p:spPr>
          <a:xfrm>
            <a:off x="5143500" y="1649996"/>
            <a:ext cx="3203700" cy="2352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a:t>📘</a:t>
            </a:r>
            <a:r>
              <a:rPr lang="en"/>
              <a:t> </a:t>
            </a:r>
            <a:r>
              <a:rPr lang="en" u="sng">
                <a:solidFill>
                  <a:schemeClr val="hlink"/>
                </a:solidFill>
                <a:hlinkClick r:id="rId3"/>
              </a:rPr>
              <a:t>Setup Guide</a:t>
            </a:r>
            <a:endParaRPr/>
          </a:p>
          <a:p>
            <a:pPr indent="0" lvl="0" marL="0" rtl="0" algn="l">
              <a:spcBef>
                <a:spcPts val="1200"/>
              </a:spcBef>
              <a:spcAft>
                <a:spcPts val="0"/>
              </a:spcAft>
              <a:buNone/>
            </a:pPr>
            <a:r>
              <a:rPr lang="en"/>
              <a:t>📕 </a:t>
            </a:r>
            <a:r>
              <a:rPr lang="en" u="sng">
                <a:solidFill>
                  <a:schemeClr val="hlink"/>
                </a:solidFill>
                <a:hlinkClick r:id="rId4"/>
              </a:rPr>
              <a:t>Lesson Plan</a:t>
            </a:r>
            <a:endParaRPr/>
          </a:p>
          <a:p>
            <a:pPr indent="0" lvl="0" marL="0" rtl="0" algn="l">
              <a:spcBef>
                <a:spcPts val="1200"/>
              </a:spcBef>
              <a:spcAft>
                <a:spcPts val="0"/>
              </a:spcAft>
              <a:buNone/>
            </a:pPr>
            <a:r>
              <a:rPr lang="en"/>
              <a:t>📹 </a:t>
            </a:r>
            <a:r>
              <a:rPr lang="en" u="sng">
                <a:solidFill>
                  <a:schemeClr val="hlink"/>
                </a:solidFill>
                <a:hlinkClick r:id="rId5"/>
              </a:rPr>
              <a:t>Walkthrough Video</a:t>
            </a:r>
            <a:endParaRPr/>
          </a:p>
          <a:p>
            <a:pPr indent="0" lvl="0" marL="0" rtl="0" algn="l">
              <a:spcBef>
                <a:spcPts val="1200"/>
              </a:spcBef>
              <a:spcAft>
                <a:spcPts val="0"/>
              </a:spcAft>
              <a:buNone/>
            </a:pPr>
            <a:r>
              <a:rPr lang="en"/>
              <a:t>⚙️ </a:t>
            </a:r>
            <a:r>
              <a:rPr lang="en" u="sng">
                <a:solidFill>
                  <a:schemeClr val="hlink"/>
                </a:solidFill>
                <a:hlinkClick r:id="rId6"/>
              </a:rPr>
              <a:t>Troubleshooting Guide</a:t>
            </a:r>
            <a:endParaRPr/>
          </a:p>
          <a:p>
            <a:pPr indent="0" lvl="0" marL="0" rtl="0" algn="l">
              <a:spcBef>
                <a:spcPts val="1200"/>
              </a:spcBef>
              <a:spcAft>
                <a:spcPts val="1200"/>
              </a:spcAft>
              <a:buNone/>
            </a:pPr>
            <a:r>
              <a:rPr lang="en"/>
              <a:t>👉</a:t>
            </a:r>
            <a:r>
              <a:rPr lang="en"/>
              <a:t> Teaching Slides</a:t>
            </a:r>
            <a:endParaRPr/>
          </a:p>
        </p:txBody>
      </p:sp>
      <p:pic>
        <p:nvPicPr>
          <p:cNvPr id="211" name="Google Shape;211;p27" title="recycleclip-ezgif.com-video-to-gif-converter.gif"/>
          <p:cNvPicPr preferRelativeResize="0"/>
          <p:nvPr>
            <p:ph idx="2" type="pic"/>
          </p:nvPr>
        </p:nvPicPr>
        <p:blipFill rotWithShape="1">
          <a:blip r:embed="rId7">
            <a:alphaModFix/>
          </a:blip>
          <a:srcRect b="0" l="13562" r="13562" t="0"/>
          <a:stretch/>
        </p:blipFill>
        <p:spPr>
          <a:xfrm>
            <a:off x="2599822" y="3390525"/>
            <a:ext cx="804006" cy="804011"/>
          </a:xfrm>
          <a:prstGeom prst="rect">
            <a:avLst/>
          </a:prstGeom>
          <a:noFill/>
          <a:ln cap="flat" cmpd="sng" w="7225">
            <a:solidFill>
              <a:srgbClr val="000000"/>
            </a:solidFill>
            <a:prstDash val="solid"/>
            <a:round/>
            <a:headEnd len="sm" w="sm" type="none"/>
            <a:tailEnd len="sm" w="sm" type="none"/>
          </a:ln>
        </p:spPr>
      </p:pic>
      <p:pic>
        <p:nvPicPr>
          <p:cNvPr id="212" name="Google Shape;212;p27" title="numbersclip-ezgif.com-video-to-gif-converter.gif"/>
          <p:cNvPicPr preferRelativeResize="0"/>
          <p:nvPr>
            <p:ph idx="3" type="pic"/>
          </p:nvPr>
        </p:nvPicPr>
        <p:blipFill rotWithShape="1">
          <a:blip r:embed="rId8">
            <a:alphaModFix/>
          </a:blip>
          <a:srcRect b="0" l="13562" r="13562" t="0"/>
          <a:stretch/>
        </p:blipFill>
        <p:spPr>
          <a:xfrm>
            <a:off x="1638523" y="3390639"/>
            <a:ext cx="804006" cy="804011"/>
          </a:xfrm>
          <a:prstGeom prst="rect">
            <a:avLst/>
          </a:prstGeom>
          <a:noFill/>
          <a:ln cap="flat" cmpd="sng" w="7225">
            <a:solidFill>
              <a:srgbClr val="000000"/>
            </a:solidFill>
            <a:prstDash val="solid"/>
            <a:round/>
            <a:headEnd len="sm" w="sm" type="none"/>
            <a:tailEnd len="sm" w="sm" type="none"/>
          </a:ln>
        </p:spPr>
      </p:pic>
      <p:pic>
        <p:nvPicPr>
          <p:cNvPr id="213" name="Google Shape;213;p27" title="mammalclip-ezgif.com-video-to-gif-converter.gif"/>
          <p:cNvPicPr preferRelativeResize="0"/>
          <p:nvPr>
            <p:ph idx="4" type="pic"/>
          </p:nvPr>
        </p:nvPicPr>
        <p:blipFill rotWithShape="1">
          <a:blip r:embed="rId9">
            <a:alphaModFix/>
          </a:blip>
          <a:srcRect b="0" l="13562" r="13562" t="0"/>
          <a:stretch/>
        </p:blipFill>
        <p:spPr>
          <a:xfrm>
            <a:off x="677225" y="3390525"/>
            <a:ext cx="804006" cy="804011"/>
          </a:xfrm>
          <a:prstGeom prst="rect">
            <a:avLst/>
          </a:prstGeom>
          <a:noFill/>
          <a:ln cap="flat" cmpd="sng" w="7225">
            <a:solidFill>
              <a:srgbClr val="000000"/>
            </a:solidFill>
            <a:prstDash val="solid"/>
            <a:round/>
            <a:headEnd len="sm" w="sm" type="none"/>
            <a:tailEnd len="sm" w="sm" type="none"/>
          </a:ln>
        </p:spPr>
      </p:pic>
      <p:pic>
        <p:nvPicPr>
          <p:cNvPr id="214" name="Google Shape;214;p27" title="numberclip-ezgif.com-video-to-gif-converter.gif"/>
          <p:cNvPicPr preferRelativeResize="0"/>
          <p:nvPr>
            <p:ph idx="5" type="pic"/>
          </p:nvPr>
        </p:nvPicPr>
        <p:blipFill rotWithShape="1">
          <a:blip r:embed="rId10">
            <a:alphaModFix/>
          </a:blip>
          <a:srcRect b="0" l="15373" r="15373" t="0"/>
          <a:stretch/>
        </p:blipFill>
        <p:spPr>
          <a:xfrm>
            <a:off x="3561120" y="3390639"/>
            <a:ext cx="804006" cy="804011"/>
          </a:xfrm>
          <a:prstGeom prst="rect">
            <a:avLst/>
          </a:prstGeom>
          <a:noFill/>
          <a:ln cap="flat" cmpd="sng" w="7225">
            <a:solidFill>
              <a:srgbClr val="000000"/>
            </a:solidFill>
            <a:prstDash val="solid"/>
            <a:round/>
            <a:headEnd len="sm" w="sm" type="none"/>
            <a:tailEnd len="sm" w="sm" type="none"/>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36"/>
          <p:cNvSpPr txBox="1"/>
          <p:nvPr>
            <p:ph type="title"/>
          </p:nvPr>
        </p:nvSpPr>
        <p:spPr>
          <a:xfrm>
            <a:off x="204575" y="216425"/>
            <a:ext cx="81444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Vibe Coding </a:t>
            </a:r>
            <a:r>
              <a:rPr lang="en"/>
              <a:t>Examples</a:t>
            </a:r>
            <a:endParaRPr/>
          </a:p>
        </p:txBody>
      </p:sp>
      <p:sp>
        <p:nvSpPr>
          <p:cNvPr id="307" name="Google Shape;307;p36"/>
          <p:cNvSpPr txBox="1"/>
          <p:nvPr/>
        </p:nvSpPr>
        <p:spPr>
          <a:xfrm>
            <a:off x="758975" y="2459028"/>
            <a:ext cx="3942300" cy="75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latin typeface="Work Sans"/>
                <a:ea typeface="Work Sans"/>
                <a:cs typeface="Work Sans"/>
                <a:sym typeface="Work Sans"/>
                <a:hlinkClick r:id="rId3"/>
              </a:rPr>
              <a:t>A game matching codes and pixel arts</a:t>
            </a:r>
            <a:endParaRPr>
              <a:solidFill>
                <a:schemeClr val="dk1"/>
              </a:solidFill>
              <a:latin typeface="Work Sans"/>
              <a:ea typeface="Work Sans"/>
              <a:cs typeface="Work Sans"/>
              <a:sym typeface="Work Sans"/>
            </a:endParaRPr>
          </a:p>
        </p:txBody>
      </p:sp>
      <p:sp>
        <p:nvSpPr>
          <p:cNvPr id="308" name="Google Shape;308;p36"/>
          <p:cNvSpPr txBox="1"/>
          <p:nvPr/>
        </p:nvSpPr>
        <p:spPr>
          <a:xfrm>
            <a:off x="758974" y="4525943"/>
            <a:ext cx="3341700" cy="75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latin typeface="Work Sans"/>
                <a:ea typeface="Work Sans"/>
                <a:cs typeface="Work Sans"/>
                <a:sym typeface="Work Sans"/>
                <a:hlinkClick r:id="rId4"/>
              </a:rPr>
              <a:t>A to do list app</a:t>
            </a:r>
            <a:endParaRPr>
              <a:solidFill>
                <a:schemeClr val="dk1"/>
              </a:solidFill>
              <a:latin typeface="Work Sans"/>
              <a:ea typeface="Work Sans"/>
              <a:cs typeface="Work Sans"/>
              <a:sym typeface="Work Sans"/>
            </a:endParaRPr>
          </a:p>
        </p:txBody>
      </p:sp>
      <p:sp>
        <p:nvSpPr>
          <p:cNvPr id="309" name="Google Shape;309;p36"/>
          <p:cNvSpPr txBox="1"/>
          <p:nvPr/>
        </p:nvSpPr>
        <p:spPr>
          <a:xfrm>
            <a:off x="4850900" y="4525943"/>
            <a:ext cx="3341700" cy="75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latin typeface="Work Sans"/>
                <a:ea typeface="Work Sans"/>
                <a:cs typeface="Work Sans"/>
                <a:sym typeface="Work Sans"/>
                <a:hlinkClick r:id="rId5"/>
              </a:rPr>
              <a:t>A website showcasing music</a:t>
            </a:r>
            <a:endParaRPr>
              <a:solidFill>
                <a:schemeClr val="dk1"/>
              </a:solidFill>
              <a:latin typeface="Work Sans"/>
              <a:ea typeface="Work Sans"/>
              <a:cs typeface="Work Sans"/>
              <a:sym typeface="Work Sans"/>
            </a:endParaRPr>
          </a:p>
        </p:txBody>
      </p:sp>
      <p:pic>
        <p:nvPicPr>
          <p:cNvPr id="310" name="Google Shape;310;p36" title="To do list.gif">
            <a:hlinkClick r:id="rId6"/>
          </p:cNvPr>
          <p:cNvPicPr preferRelativeResize="0"/>
          <p:nvPr/>
        </p:nvPicPr>
        <p:blipFill>
          <a:blip r:embed="rId7">
            <a:alphaModFix/>
          </a:blip>
          <a:stretch>
            <a:fillRect/>
          </a:stretch>
        </p:blipFill>
        <p:spPr>
          <a:xfrm>
            <a:off x="758974" y="2859348"/>
            <a:ext cx="3023296" cy="1666594"/>
          </a:xfrm>
          <a:prstGeom prst="rect">
            <a:avLst/>
          </a:prstGeom>
          <a:noFill/>
          <a:ln>
            <a:noFill/>
          </a:ln>
        </p:spPr>
      </p:pic>
      <p:pic>
        <p:nvPicPr>
          <p:cNvPr id="311" name="Google Shape;311;p36" title="music website.gif">
            <a:hlinkClick r:id="rId8"/>
          </p:cNvPr>
          <p:cNvPicPr preferRelativeResize="0"/>
          <p:nvPr/>
        </p:nvPicPr>
        <p:blipFill>
          <a:blip r:embed="rId9">
            <a:alphaModFix/>
          </a:blip>
          <a:stretch>
            <a:fillRect/>
          </a:stretch>
        </p:blipFill>
        <p:spPr>
          <a:xfrm>
            <a:off x="4881725" y="2866938"/>
            <a:ext cx="3023300" cy="1659013"/>
          </a:xfrm>
          <a:prstGeom prst="rect">
            <a:avLst/>
          </a:prstGeom>
          <a:noFill/>
          <a:ln>
            <a:noFill/>
          </a:ln>
        </p:spPr>
      </p:pic>
      <p:pic>
        <p:nvPicPr>
          <p:cNvPr id="312" name="Google Shape;312;p36" title="custome generator.gif">
            <a:hlinkClick r:id="rId10"/>
          </p:cNvPr>
          <p:cNvPicPr preferRelativeResize="0"/>
          <p:nvPr/>
        </p:nvPicPr>
        <p:blipFill>
          <a:blip r:embed="rId11">
            <a:alphaModFix/>
          </a:blip>
          <a:stretch>
            <a:fillRect/>
          </a:stretch>
        </p:blipFill>
        <p:spPr>
          <a:xfrm>
            <a:off x="4913175" y="726025"/>
            <a:ext cx="3217150" cy="1765425"/>
          </a:xfrm>
          <a:prstGeom prst="rect">
            <a:avLst/>
          </a:prstGeom>
          <a:noFill/>
          <a:ln>
            <a:noFill/>
          </a:ln>
        </p:spPr>
      </p:pic>
      <p:sp>
        <p:nvSpPr>
          <p:cNvPr id="313" name="Google Shape;313;p36">
            <a:hlinkClick r:id="rId12"/>
          </p:cNvPr>
          <p:cNvSpPr txBox="1"/>
          <p:nvPr/>
        </p:nvSpPr>
        <p:spPr>
          <a:xfrm>
            <a:off x="4881725" y="2459028"/>
            <a:ext cx="3942300" cy="75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latin typeface="Work Sans"/>
                <a:ea typeface="Work Sans"/>
                <a:cs typeface="Work Sans"/>
                <a:sym typeface="Work Sans"/>
                <a:hlinkClick r:id="rId13"/>
              </a:rPr>
              <a:t>A costume generator based on pictures</a:t>
            </a:r>
            <a:endParaRPr>
              <a:solidFill>
                <a:schemeClr val="dk1"/>
              </a:solidFill>
              <a:latin typeface="Work Sans"/>
              <a:ea typeface="Work Sans"/>
              <a:cs typeface="Work Sans"/>
              <a:sym typeface="Work Sans"/>
            </a:endParaRPr>
          </a:p>
        </p:txBody>
      </p:sp>
      <p:pic>
        <p:nvPicPr>
          <p:cNvPr id="314" name="Google Shape;314;p36" title="Doras game.gif">
            <a:hlinkClick r:id="rId14"/>
          </p:cNvPr>
          <p:cNvPicPr preferRelativeResize="0"/>
          <p:nvPr/>
        </p:nvPicPr>
        <p:blipFill>
          <a:blip r:embed="rId15">
            <a:alphaModFix/>
          </a:blip>
          <a:stretch>
            <a:fillRect/>
          </a:stretch>
        </p:blipFill>
        <p:spPr>
          <a:xfrm>
            <a:off x="758975" y="689600"/>
            <a:ext cx="3217150" cy="17694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37"/>
          <p:cNvSpPr txBox="1"/>
          <p:nvPr>
            <p:ph type="title"/>
          </p:nvPr>
        </p:nvSpPr>
        <p:spPr>
          <a:xfrm>
            <a:off x="204575" y="216425"/>
            <a:ext cx="81444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Discussion: What do you want to create with vibe coding?</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38"/>
          <p:cNvSpPr txBox="1"/>
          <p:nvPr>
            <p:ph type="title"/>
          </p:nvPr>
        </p:nvSpPr>
        <p:spPr>
          <a:xfrm>
            <a:off x="204575" y="216425"/>
            <a:ext cx="81444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Your First Project: A Catching Game!</a:t>
            </a:r>
            <a:endParaRPr/>
          </a:p>
        </p:txBody>
      </p:sp>
      <p:pic>
        <p:nvPicPr>
          <p:cNvPr id="325" name="Google Shape;325;p38" title="Intro to Catching Game - Frank.mov">
            <a:hlinkClick r:id="rId3"/>
          </p:cNvPr>
          <p:cNvPicPr preferRelativeResize="0"/>
          <p:nvPr/>
        </p:nvPicPr>
        <p:blipFill>
          <a:blip r:embed="rId4">
            <a:alphaModFix/>
          </a:blip>
          <a:stretch>
            <a:fillRect/>
          </a:stretch>
        </p:blipFill>
        <p:spPr>
          <a:xfrm>
            <a:off x="972375" y="789125"/>
            <a:ext cx="7199246" cy="404957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5"/>
                                        </p:tgtEl>
                                        <p:attrNameLst>
                                          <p:attrName>style.visibility</p:attrName>
                                        </p:attrNameLst>
                                      </p:cBhvr>
                                      <p:to>
                                        <p:strVal val="visible"/>
                                      </p:to>
                                    </p:set>
                                    <p:animEffect filter="fade" transition="in">
                                      <p:cBhvr>
                                        <p:cTn dur="1000"/>
                                        <p:tgtEl>
                                          <p:spTgt spid="3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39"/>
          <p:cNvSpPr txBox="1"/>
          <p:nvPr>
            <p:ph type="title"/>
          </p:nvPr>
        </p:nvSpPr>
        <p:spPr>
          <a:xfrm>
            <a:off x="204575" y="216425"/>
            <a:ext cx="81444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5 Steps to Build Your First Game</a:t>
            </a:r>
            <a:endParaRPr/>
          </a:p>
        </p:txBody>
      </p:sp>
      <p:sp>
        <p:nvSpPr>
          <p:cNvPr id="331" name="Google Shape;331;p39"/>
          <p:cNvSpPr txBox="1"/>
          <p:nvPr>
            <p:ph idx="1" type="body"/>
          </p:nvPr>
        </p:nvSpPr>
        <p:spPr>
          <a:xfrm>
            <a:off x="204575" y="863550"/>
            <a:ext cx="8520600" cy="3416400"/>
          </a:xfrm>
          <a:prstGeom prst="rect">
            <a:avLst/>
          </a:prstGeom>
        </p:spPr>
        <p:txBody>
          <a:bodyPr anchorCtr="0" anchor="t" bIns="91425" lIns="91425" spcFirstLastPara="1" rIns="91425" wrap="square" tIns="91425">
            <a:normAutofit/>
          </a:bodyPr>
          <a:lstStyle/>
          <a:p>
            <a:pPr indent="-342900" lvl="0" marL="457200" rtl="0" algn="l">
              <a:lnSpc>
                <a:spcPct val="200000"/>
              </a:lnSpc>
              <a:spcBef>
                <a:spcPts val="0"/>
              </a:spcBef>
              <a:spcAft>
                <a:spcPts val="0"/>
              </a:spcAft>
              <a:buSzPts val="1800"/>
              <a:buAutoNum type="arabicPeriod"/>
            </a:pPr>
            <a:r>
              <a:rPr lang="en"/>
              <a:t>Log into Lovable (Teachers → follow instructions </a:t>
            </a:r>
            <a:r>
              <a:rPr lang="en" u="sng">
                <a:solidFill>
                  <a:schemeClr val="hlink"/>
                </a:solidFill>
                <a:hlinkClick r:id="rId3"/>
              </a:rPr>
              <a:t>here</a:t>
            </a:r>
            <a:r>
              <a:rPr lang="en"/>
              <a:t>)</a:t>
            </a:r>
            <a:endParaRPr/>
          </a:p>
          <a:p>
            <a:pPr indent="-342900" lvl="0" marL="457200" rtl="0" algn="l">
              <a:lnSpc>
                <a:spcPct val="200000"/>
              </a:lnSpc>
              <a:spcBef>
                <a:spcPts val="0"/>
              </a:spcBef>
              <a:spcAft>
                <a:spcPts val="0"/>
              </a:spcAft>
              <a:buSzPts val="1800"/>
              <a:buAutoNum type="arabicPeriod"/>
            </a:pPr>
            <a:r>
              <a:rPr lang="en"/>
              <a:t>Create a catching game with your initial prompt</a:t>
            </a:r>
            <a:endParaRPr/>
          </a:p>
          <a:p>
            <a:pPr indent="-342900" lvl="0" marL="457200" rtl="0" algn="l">
              <a:lnSpc>
                <a:spcPct val="200000"/>
              </a:lnSpc>
              <a:spcBef>
                <a:spcPts val="0"/>
              </a:spcBef>
              <a:spcAft>
                <a:spcPts val="0"/>
              </a:spcAft>
              <a:buClr>
                <a:srgbClr val="595959"/>
              </a:buClr>
              <a:buSzPts val="1800"/>
              <a:buFont typeface="Arial"/>
              <a:buAutoNum type="arabicPeriod"/>
            </a:pPr>
            <a:r>
              <a:rPr lang="en"/>
              <a:t>Make a change to your game</a:t>
            </a:r>
            <a:endParaRPr/>
          </a:p>
          <a:p>
            <a:pPr indent="-342900" lvl="0" marL="457200" rtl="0" algn="l">
              <a:lnSpc>
                <a:spcPct val="200000"/>
              </a:lnSpc>
              <a:spcBef>
                <a:spcPts val="0"/>
              </a:spcBef>
              <a:spcAft>
                <a:spcPts val="0"/>
              </a:spcAft>
              <a:buClr>
                <a:srgbClr val="595959"/>
              </a:buClr>
              <a:buSzPts val="1800"/>
              <a:buFont typeface="Arial"/>
              <a:buAutoNum type="arabicPeriod"/>
            </a:pPr>
            <a:r>
              <a:rPr lang="en"/>
              <a:t>Publish your game!</a:t>
            </a:r>
            <a:endParaRPr/>
          </a:p>
          <a:p>
            <a:pPr indent="-342900" lvl="0" marL="457200" rtl="0" algn="l">
              <a:lnSpc>
                <a:spcPct val="200000"/>
              </a:lnSpc>
              <a:spcBef>
                <a:spcPts val="0"/>
              </a:spcBef>
              <a:spcAft>
                <a:spcPts val="0"/>
              </a:spcAft>
              <a:buClr>
                <a:srgbClr val="595959"/>
              </a:buClr>
              <a:buSzPts val="1800"/>
              <a:buFont typeface="Arial"/>
              <a:buAutoNum type="arabicPeriod"/>
            </a:pPr>
            <a:r>
              <a:rPr lang="en"/>
              <a:t>Personalize your game to other subjects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pic>
        <p:nvPicPr>
          <p:cNvPr id="336" name="Google Shape;336;p40" title="Screenshot 2025-11-12 at 00.24.06.png"/>
          <p:cNvPicPr preferRelativeResize="0"/>
          <p:nvPr/>
        </p:nvPicPr>
        <p:blipFill rotWithShape="1">
          <a:blip r:embed="rId3">
            <a:alphaModFix/>
          </a:blip>
          <a:srcRect b="0" l="0" r="1136" t="0"/>
          <a:stretch/>
        </p:blipFill>
        <p:spPr>
          <a:xfrm>
            <a:off x="3651218" y="468221"/>
            <a:ext cx="4559826" cy="1912175"/>
          </a:xfrm>
          <a:prstGeom prst="rect">
            <a:avLst/>
          </a:prstGeom>
          <a:noFill/>
          <a:ln>
            <a:noFill/>
          </a:ln>
        </p:spPr>
      </p:pic>
      <p:pic>
        <p:nvPicPr>
          <p:cNvPr id="337" name="Google Shape;337;p40" title="Skärmbild 2025-11-05 174024.png"/>
          <p:cNvPicPr preferRelativeResize="0"/>
          <p:nvPr/>
        </p:nvPicPr>
        <p:blipFill rotWithShape="1">
          <a:blip r:embed="rId4">
            <a:alphaModFix/>
          </a:blip>
          <a:srcRect b="4716" l="0" r="15909" t="0"/>
          <a:stretch/>
        </p:blipFill>
        <p:spPr>
          <a:xfrm>
            <a:off x="1932658" y="2536550"/>
            <a:ext cx="2367424" cy="2127076"/>
          </a:xfrm>
          <a:prstGeom prst="rect">
            <a:avLst/>
          </a:prstGeom>
          <a:noFill/>
          <a:ln>
            <a:noFill/>
          </a:ln>
        </p:spPr>
      </p:pic>
      <p:pic>
        <p:nvPicPr>
          <p:cNvPr id="338" name="Google Shape;338;p40" title="Skärmbild 2025-11-05 174045.png"/>
          <p:cNvPicPr preferRelativeResize="0"/>
          <p:nvPr/>
        </p:nvPicPr>
        <p:blipFill rotWithShape="1">
          <a:blip r:embed="rId5">
            <a:alphaModFix/>
          </a:blip>
          <a:srcRect b="3781" l="0" r="15909" t="0"/>
          <a:stretch/>
        </p:blipFill>
        <p:spPr>
          <a:xfrm>
            <a:off x="6174875" y="2588487"/>
            <a:ext cx="2367424" cy="2127075"/>
          </a:xfrm>
          <a:prstGeom prst="rect">
            <a:avLst/>
          </a:prstGeom>
          <a:noFill/>
          <a:ln>
            <a:noFill/>
          </a:ln>
        </p:spPr>
      </p:pic>
      <p:sp>
        <p:nvSpPr>
          <p:cNvPr id="339" name="Google Shape;339;p40"/>
          <p:cNvSpPr txBox="1"/>
          <p:nvPr/>
        </p:nvSpPr>
        <p:spPr>
          <a:xfrm>
            <a:off x="4512350" y="2921839"/>
            <a:ext cx="1554000" cy="12936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Sora"/>
                <a:ea typeface="Sora"/>
                <a:cs typeface="Sora"/>
                <a:sym typeface="Sora"/>
              </a:rPr>
              <a:t>Fill in username</a:t>
            </a:r>
            <a:r>
              <a:rPr b="1" lang="en">
                <a:solidFill>
                  <a:schemeClr val="dk1"/>
                </a:solidFill>
                <a:latin typeface="Sora"/>
                <a:ea typeface="Sora"/>
                <a:cs typeface="Sora"/>
                <a:sym typeface="Sora"/>
              </a:rPr>
              <a:t> and </a:t>
            </a:r>
            <a:r>
              <a:rPr b="1" i="0" lang="en" sz="1400" u="none" cap="none" strike="noStrike">
                <a:solidFill>
                  <a:schemeClr val="dk1"/>
                </a:solidFill>
                <a:latin typeface="Sora"/>
                <a:ea typeface="Sora"/>
                <a:cs typeface="Sora"/>
                <a:sym typeface="Sora"/>
              </a:rPr>
              <a:t>password provided by your teacher</a:t>
            </a:r>
            <a:endParaRPr b="1" i="0" sz="1400" u="none" cap="none" strike="noStrike">
              <a:solidFill>
                <a:schemeClr val="dk1"/>
              </a:solidFill>
              <a:latin typeface="Sora"/>
              <a:ea typeface="Sora"/>
              <a:cs typeface="Sora"/>
              <a:sym typeface="Sora"/>
            </a:endParaRPr>
          </a:p>
        </p:txBody>
      </p:sp>
      <p:sp>
        <p:nvSpPr>
          <p:cNvPr id="340" name="Google Shape;340;p40"/>
          <p:cNvSpPr txBox="1"/>
          <p:nvPr/>
        </p:nvSpPr>
        <p:spPr>
          <a:xfrm>
            <a:off x="400113" y="2947196"/>
            <a:ext cx="1410900" cy="11832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lang="en">
                <a:solidFill>
                  <a:schemeClr val="dk1"/>
                </a:solidFill>
                <a:latin typeface="Sora"/>
                <a:ea typeface="Sora"/>
                <a:cs typeface="Sora"/>
                <a:sym typeface="Sora"/>
              </a:rPr>
              <a:t>Select Hour of AI (imagi) event in the drop down!</a:t>
            </a:r>
            <a:endParaRPr b="1" i="0" sz="1400" u="none" cap="none" strike="noStrike">
              <a:solidFill>
                <a:schemeClr val="dk1"/>
              </a:solidFill>
              <a:latin typeface="Sora"/>
              <a:ea typeface="Sora"/>
              <a:cs typeface="Sora"/>
              <a:sym typeface="Sora"/>
            </a:endParaRPr>
          </a:p>
        </p:txBody>
      </p:sp>
      <p:sp>
        <p:nvSpPr>
          <p:cNvPr id="341" name="Google Shape;341;p40"/>
          <p:cNvSpPr txBox="1"/>
          <p:nvPr/>
        </p:nvSpPr>
        <p:spPr>
          <a:xfrm>
            <a:off x="1685375" y="1247050"/>
            <a:ext cx="2038500" cy="7581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lang="en">
                <a:solidFill>
                  <a:schemeClr val="dk1"/>
                </a:solidFill>
                <a:latin typeface="Sora"/>
                <a:ea typeface="Sora"/>
                <a:cs typeface="Sora"/>
                <a:sym typeface="Sora"/>
              </a:rPr>
              <a:t>Click “Log In” on the </a:t>
            </a:r>
            <a:r>
              <a:rPr b="1" lang="en" u="sng">
                <a:solidFill>
                  <a:schemeClr val="hlink"/>
                </a:solidFill>
                <a:latin typeface="Sora"/>
                <a:ea typeface="Sora"/>
                <a:cs typeface="Sora"/>
                <a:sym typeface="Sora"/>
                <a:hlinkClick r:id="rId6"/>
              </a:rPr>
              <a:t>activity page</a:t>
            </a:r>
            <a:endParaRPr b="1" i="0" u="none" cap="none" strike="noStrike">
              <a:solidFill>
                <a:schemeClr val="dk1"/>
              </a:solidFill>
              <a:latin typeface="Sora"/>
              <a:ea typeface="Sora"/>
              <a:cs typeface="Sora"/>
              <a:sym typeface="Sora"/>
            </a:endParaRPr>
          </a:p>
        </p:txBody>
      </p:sp>
      <p:sp>
        <p:nvSpPr>
          <p:cNvPr id="342" name="Google Shape;342;p40"/>
          <p:cNvSpPr txBox="1"/>
          <p:nvPr/>
        </p:nvSpPr>
        <p:spPr>
          <a:xfrm>
            <a:off x="1209275" y="1247042"/>
            <a:ext cx="476100" cy="440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 sz="2000" u="none" cap="none" strike="noStrike">
                <a:solidFill>
                  <a:schemeClr val="accent6"/>
                </a:solidFill>
                <a:latin typeface="Sora"/>
                <a:ea typeface="Sora"/>
                <a:cs typeface="Sora"/>
                <a:sym typeface="Sora"/>
              </a:rPr>
              <a:t>1</a:t>
            </a:r>
            <a:endParaRPr b="1" i="0" sz="2000" u="none" cap="none" strike="noStrike">
              <a:solidFill>
                <a:schemeClr val="accent6"/>
              </a:solidFill>
              <a:latin typeface="Sora"/>
              <a:ea typeface="Sora"/>
              <a:cs typeface="Sora"/>
              <a:sym typeface="Sora"/>
            </a:endParaRPr>
          </a:p>
        </p:txBody>
      </p:sp>
      <p:sp>
        <p:nvSpPr>
          <p:cNvPr id="343" name="Google Shape;343;p40"/>
          <p:cNvSpPr txBox="1"/>
          <p:nvPr/>
        </p:nvSpPr>
        <p:spPr>
          <a:xfrm>
            <a:off x="1334913" y="2536558"/>
            <a:ext cx="476100" cy="440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lang="en" sz="2000">
                <a:solidFill>
                  <a:schemeClr val="accent6"/>
                </a:solidFill>
                <a:latin typeface="Sora"/>
                <a:ea typeface="Sora"/>
                <a:cs typeface="Sora"/>
                <a:sym typeface="Sora"/>
              </a:rPr>
              <a:t>2</a:t>
            </a:r>
            <a:endParaRPr b="1" i="0" sz="2000" u="none" cap="none" strike="noStrike">
              <a:solidFill>
                <a:schemeClr val="accent6"/>
              </a:solidFill>
              <a:latin typeface="Sora"/>
              <a:ea typeface="Sora"/>
              <a:cs typeface="Sora"/>
              <a:sym typeface="Sora"/>
            </a:endParaRPr>
          </a:p>
        </p:txBody>
      </p:sp>
      <p:sp>
        <p:nvSpPr>
          <p:cNvPr id="344" name="Google Shape;344;p40"/>
          <p:cNvSpPr txBox="1"/>
          <p:nvPr/>
        </p:nvSpPr>
        <p:spPr>
          <a:xfrm>
            <a:off x="5590250" y="2536538"/>
            <a:ext cx="476100" cy="440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lang="en" sz="2000">
                <a:solidFill>
                  <a:schemeClr val="accent6"/>
                </a:solidFill>
                <a:latin typeface="Sora"/>
                <a:ea typeface="Sora"/>
                <a:cs typeface="Sora"/>
                <a:sym typeface="Sora"/>
              </a:rPr>
              <a:t>3</a:t>
            </a:r>
            <a:endParaRPr b="1" i="0" sz="2000" u="none" cap="none" strike="noStrike">
              <a:solidFill>
                <a:schemeClr val="accent6"/>
              </a:solidFill>
              <a:latin typeface="Sora"/>
              <a:ea typeface="Sora"/>
              <a:cs typeface="Sora"/>
              <a:sym typeface="Sora"/>
            </a:endParaRPr>
          </a:p>
        </p:txBody>
      </p:sp>
      <p:sp>
        <p:nvSpPr>
          <p:cNvPr id="345" name="Google Shape;345;p40"/>
          <p:cNvSpPr txBox="1"/>
          <p:nvPr>
            <p:ph type="title"/>
          </p:nvPr>
        </p:nvSpPr>
        <p:spPr>
          <a:xfrm>
            <a:off x="204575" y="216425"/>
            <a:ext cx="81444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50000"/>
              <a:buFont typeface="Arial"/>
              <a:buNone/>
            </a:pPr>
            <a:r>
              <a:rPr lang="en"/>
              <a:t>Step 1: Log into Lovable</a:t>
            </a:r>
            <a:endParaRPr/>
          </a:p>
          <a:p>
            <a:pPr indent="0" lvl="0" marL="0" rtl="0" algn="l">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41"/>
          <p:cNvSpPr txBox="1"/>
          <p:nvPr>
            <p:ph type="title"/>
          </p:nvPr>
        </p:nvSpPr>
        <p:spPr>
          <a:xfrm>
            <a:off x="204575" y="216425"/>
            <a:ext cx="81444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Step 2: Write a prompt to create your catching game!</a:t>
            </a:r>
            <a:endParaRPr/>
          </a:p>
        </p:txBody>
      </p:sp>
      <p:sp>
        <p:nvSpPr>
          <p:cNvPr id="351" name="Google Shape;351;p41"/>
          <p:cNvSpPr txBox="1"/>
          <p:nvPr>
            <p:ph idx="1" type="body"/>
          </p:nvPr>
        </p:nvSpPr>
        <p:spPr>
          <a:xfrm>
            <a:off x="204575" y="863550"/>
            <a:ext cx="8520600" cy="3416400"/>
          </a:xfrm>
          <a:prstGeom prst="rect">
            <a:avLst/>
          </a:prstGeom>
        </p:spPr>
        <p:txBody>
          <a:bodyPr anchorCtr="0" anchor="t" bIns="91425" lIns="91425" spcFirstLastPara="1" rIns="91425" wrap="square" tIns="91425">
            <a:normAutofit/>
          </a:bodyPr>
          <a:lstStyle/>
          <a:p>
            <a:pPr indent="0" lvl="0" marL="0" marR="0" rtl="0" algn="l">
              <a:lnSpc>
                <a:spcPct val="115000"/>
              </a:lnSpc>
              <a:spcBef>
                <a:spcPts val="0"/>
              </a:spcBef>
              <a:spcAft>
                <a:spcPts val="0"/>
              </a:spcAft>
              <a:buNone/>
            </a:pPr>
            <a:r>
              <a:rPr b="1" lang="en"/>
              <a:t>Prompt</a:t>
            </a:r>
            <a:endParaRPr b="1"/>
          </a:p>
          <a:p>
            <a:pPr indent="0" lvl="0" marL="0" marR="0" rtl="0" algn="l">
              <a:lnSpc>
                <a:spcPct val="115000"/>
              </a:lnSpc>
              <a:spcBef>
                <a:spcPts val="1200"/>
              </a:spcBef>
              <a:spcAft>
                <a:spcPts val="0"/>
              </a:spcAft>
              <a:buNone/>
            </a:pPr>
            <a:r>
              <a:rPr lang="en"/>
              <a:t>T</a:t>
            </a:r>
            <a:r>
              <a:rPr lang="en"/>
              <a:t>he input given to an AI model to guide its output.</a:t>
            </a:r>
            <a:endParaRPr/>
          </a:p>
          <a:p>
            <a:pPr indent="0" lvl="0" marL="0" marR="0" rtl="0" algn="l">
              <a:lnSpc>
                <a:spcPct val="115000"/>
              </a:lnSpc>
              <a:spcBef>
                <a:spcPts val="1200"/>
              </a:spcBef>
              <a:spcAft>
                <a:spcPts val="1200"/>
              </a:spcAft>
              <a:buNone/>
            </a:pPr>
            <a:r>
              <a:t/>
            </a:r>
            <a:endParaRPr strike="sngStrike">
              <a:solidFill>
                <a:schemeClr val="accent4"/>
              </a:solidFill>
            </a:endParaRPr>
          </a:p>
        </p:txBody>
      </p:sp>
      <p:cxnSp>
        <p:nvCxnSpPr>
          <p:cNvPr id="352" name="Google Shape;352;p41"/>
          <p:cNvCxnSpPr/>
          <p:nvPr/>
        </p:nvCxnSpPr>
        <p:spPr>
          <a:xfrm>
            <a:off x="279200" y="1257050"/>
            <a:ext cx="937500" cy="0"/>
          </a:xfrm>
          <a:prstGeom prst="straightConnector1">
            <a:avLst/>
          </a:prstGeom>
          <a:noFill/>
          <a:ln cap="flat" cmpd="sng" w="38100">
            <a:solidFill>
              <a:srgbClr val="32E18C"/>
            </a:solidFill>
            <a:prstDash val="solid"/>
            <a:round/>
            <a:headEnd len="med" w="med" type="none"/>
            <a:tailEnd len="med" w="med" type="none"/>
          </a:ln>
        </p:spPr>
      </p:cxnSp>
      <p:sp>
        <p:nvSpPr>
          <p:cNvPr id="353" name="Google Shape;353;p41"/>
          <p:cNvSpPr txBox="1"/>
          <p:nvPr>
            <p:ph idx="1" type="body"/>
          </p:nvPr>
        </p:nvSpPr>
        <p:spPr>
          <a:xfrm>
            <a:off x="204575" y="1975050"/>
            <a:ext cx="8520600" cy="2707200"/>
          </a:xfrm>
          <a:prstGeom prst="rect">
            <a:avLst/>
          </a:prstGeom>
        </p:spPr>
        <p:txBody>
          <a:bodyPr anchorCtr="0" anchor="t" bIns="91425" lIns="91425" spcFirstLastPara="1" rIns="91425" wrap="square" tIns="91425">
            <a:normAutofit lnSpcReduction="10000"/>
          </a:bodyPr>
          <a:lstStyle/>
          <a:p>
            <a:pPr indent="0" lvl="0" marL="0" rtl="0" algn="ctr">
              <a:spcBef>
                <a:spcPts val="0"/>
              </a:spcBef>
              <a:spcAft>
                <a:spcPts val="0"/>
              </a:spcAft>
              <a:buClr>
                <a:schemeClr val="dk1"/>
              </a:buClr>
              <a:buSzPts val="1100"/>
              <a:buFont typeface="Arial"/>
              <a:buNone/>
            </a:pPr>
            <a:r>
              <a:rPr b="1" lang="en"/>
              <a:t>Example</a:t>
            </a:r>
            <a:r>
              <a:rPr b="1" lang="en"/>
              <a:t> Initial Prompts:</a:t>
            </a:r>
            <a:endParaRPr b="1"/>
          </a:p>
          <a:p>
            <a:pPr indent="0" lvl="0" marL="0" rtl="0" algn="ctr">
              <a:spcBef>
                <a:spcPts val="1200"/>
              </a:spcBef>
              <a:spcAft>
                <a:spcPts val="0"/>
              </a:spcAft>
              <a:buNone/>
            </a:pPr>
            <a:r>
              <a:rPr lang="en" sz="1600"/>
              <a:t>Make a catching game that only catches even numbers.</a:t>
            </a:r>
            <a:endParaRPr sz="1600"/>
          </a:p>
          <a:p>
            <a:pPr indent="0" lvl="0" marL="0" rtl="0" algn="ctr">
              <a:spcBef>
                <a:spcPts val="1200"/>
              </a:spcBef>
              <a:spcAft>
                <a:spcPts val="0"/>
              </a:spcAft>
              <a:buNone/>
            </a:pPr>
            <a:r>
              <a:t/>
            </a:r>
            <a:endParaRPr sz="1600"/>
          </a:p>
          <a:p>
            <a:pPr indent="0" lvl="0" marL="0" rtl="0" algn="ctr">
              <a:spcBef>
                <a:spcPts val="1200"/>
              </a:spcBef>
              <a:spcAft>
                <a:spcPts val="0"/>
              </a:spcAft>
              <a:buNone/>
            </a:pPr>
            <a:r>
              <a:rPr lang="en" sz="1600"/>
              <a:t>Make a catching game. Numbers 0-10 will fall from the sky, and the player uses the basket at the bottom to catch them. They should only </a:t>
            </a:r>
            <a:r>
              <a:rPr lang="en" sz="1600"/>
              <a:t>catch</a:t>
            </a:r>
            <a:r>
              <a:rPr lang="en" sz="1600"/>
              <a:t> the even numbers. +1 point for even numbers, and -1 point for odd numbers. </a:t>
            </a:r>
            <a:endParaRPr sz="1600"/>
          </a:p>
          <a:p>
            <a:pPr indent="0" lvl="0" marL="0" rtl="0" algn="l">
              <a:spcBef>
                <a:spcPts val="1200"/>
              </a:spcBef>
              <a:spcAft>
                <a:spcPts val="120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42"/>
          <p:cNvSpPr txBox="1"/>
          <p:nvPr>
            <p:ph type="title"/>
          </p:nvPr>
        </p:nvSpPr>
        <p:spPr>
          <a:xfrm>
            <a:off x="204575" y="216425"/>
            <a:ext cx="81444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Step 3: Make one change to your game - to fix bugs</a:t>
            </a:r>
            <a:endParaRPr/>
          </a:p>
        </p:txBody>
      </p:sp>
      <p:sp>
        <p:nvSpPr>
          <p:cNvPr id="359" name="Google Shape;359;p42"/>
          <p:cNvSpPr txBox="1"/>
          <p:nvPr>
            <p:ph idx="1" type="body"/>
          </p:nvPr>
        </p:nvSpPr>
        <p:spPr>
          <a:xfrm>
            <a:off x="204575" y="863550"/>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Debugging Prompting Technique: Reality vs Expected</a:t>
            </a:r>
            <a:endParaRPr b="1"/>
          </a:p>
          <a:p>
            <a:pPr indent="0" lvl="0" marL="0" rtl="0" algn="l">
              <a:spcBef>
                <a:spcPts val="1200"/>
              </a:spcBef>
              <a:spcAft>
                <a:spcPts val="0"/>
              </a:spcAft>
              <a:buClr>
                <a:schemeClr val="dk1"/>
              </a:buClr>
              <a:buSzPts val="1100"/>
              <a:buFont typeface="Arial"/>
              <a:buNone/>
            </a:pPr>
            <a:r>
              <a:rPr lang="en"/>
              <a:t>Describe what you expect to see vs. what you see in reality.</a:t>
            </a:r>
            <a:endParaRPr/>
          </a:p>
          <a:p>
            <a:pPr indent="0" lvl="0" marL="457200" rtl="0" algn="l">
              <a:spcBef>
                <a:spcPts val="1200"/>
              </a:spcBef>
              <a:spcAft>
                <a:spcPts val="0"/>
              </a:spcAft>
              <a:buNone/>
            </a:pPr>
            <a:r>
              <a:t/>
            </a:r>
            <a:endParaRPr/>
          </a:p>
          <a:p>
            <a:pPr indent="0" lvl="0" marL="457200" rtl="0" algn="l">
              <a:spcBef>
                <a:spcPts val="1200"/>
              </a:spcBef>
              <a:spcAft>
                <a:spcPts val="0"/>
              </a:spcAft>
              <a:buNone/>
            </a:pPr>
            <a:r>
              <a:rPr lang="en"/>
              <a:t>Ex. “The play button isn’t working, nothing happens when I click on it. Could you help me to fix it, to make sure that the game starts when I click on start?”</a:t>
            </a:r>
            <a:endParaRPr/>
          </a:p>
          <a:p>
            <a:pPr indent="0" lvl="0" marL="457200" rtl="0" algn="l">
              <a:spcBef>
                <a:spcPts val="1200"/>
              </a:spcBef>
              <a:spcAft>
                <a:spcPts val="1200"/>
              </a:spcAft>
              <a:buNone/>
            </a:pPr>
            <a:r>
              <a:rPr lang="en"/>
              <a:t>Ex. “The numbers are falling too fast and it’s hard to read them. Could you make them fall slower?”</a:t>
            </a:r>
            <a:endParaRPr/>
          </a:p>
        </p:txBody>
      </p:sp>
      <p:cxnSp>
        <p:nvCxnSpPr>
          <p:cNvPr id="360" name="Google Shape;360;p42"/>
          <p:cNvCxnSpPr/>
          <p:nvPr/>
        </p:nvCxnSpPr>
        <p:spPr>
          <a:xfrm>
            <a:off x="279200" y="1257050"/>
            <a:ext cx="5991300" cy="0"/>
          </a:xfrm>
          <a:prstGeom prst="straightConnector1">
            <a:avLst/>
          </a:prstGeom>
          <a:noFill/>
          <a:ln cap="flat" cmpd="sng" w="38100">
            <a:solidFill>
              <a:srgbClr val="32E18C"/>
            </a:solidFill>
            <a:prstDash val="solid"/>
            <a:round/>
            <a:headEnd len="med" w="med" type="none"/>
            <a:tailEnd len="med" w="med" type="none"/>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43"/>
          <p:cNvSpPr txBox="1"/>
          <p:nvPr>
            <p:ph type="title"/>
          </p:nvPr>
        </p:nvSpPr>
        <p:spPr>
          <a:xfrm>
            <a:off x="204575" y="216425"/>
            <a:ext cx="81444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Step 3: Make one change to your game - make improvements</a:t>
            </a:r>
            <a:endParaRPr/>
          </a:p>
        </p:txBody>
      </p:sp>
      <p:sp>
        <p:nvSpPr>
          <p:cNvPr id="366" name="Google Shape;366;p43"/>
          <p:cNvSpPr txBox="1"/>
          <p:nvPr>
            <p:ph idx="1" type="body"/>
          </p:nvPr>
        </p:nvSpPr>
        <p:spPr>
          <a:xfrm>
            <a:off x="204575" y="863550"/>
            <a:ext cx="8520600" cy="3416400"/>
          </a:xfrm>
          <a:prstGeom prst="rect">
            <a:avLst/>
          </a:prstGeom>
        </p:spPr>
        <p:txBody>
          <a:bodyPr anchorCtr="0" anchor="t" bIns="91425" lIns="91425" spcFirstLastPara="1" rIns="91425" wrap="square" tIns="91425">
            <a:normAutofit lnSpcReduction="20000"/>
          </a:bodyPr>
          <a:lstStyle/>
          <a:p>
            <a:pPr indent="-342900" lvl="0" marL="457200" rtl="0" algn="l">
              <a:spcBef>
                <a:spcPts val="0"/>
              </a:spcBef>
              <a:spcAft>
                <a:spcPts val="0"/>
              </a:spcAft>
              <a:buSzPts val="1800"/>
              <a:buAutoNum type="arabicPeriod"/>
            </a:pPr>
            <a:r>
              <a:rPr lang="en"/>
              <a:t>Usability</a:t>
            </a:r>
            <a:r>
              <a:rPr lang="en"/>
              <a:t> and User Experience</a:t>
            </a:r>
            <a:endParaRPr/>
          </a:p>
          <a:p>
            <a:pPr indent="-304800" lvl="1" marL="914400" rtl="0" algn="l">
              <a:spcBef>
                <a:spcPts val="0"/>
              </a:spcBef>
              <a:spcAft>
                <a:spcPts val="0"/>
              </a:spcAft>
              <a:buClr>
                <a:schemeClr val="dk2"/>
              </a:buClr>
              <a:buSzPts val="1200"/>
              <a:buFont typeface="Arial"/>
              <a:buAutoNum type="alphaLcPeriod"/>
            </a:pPr>
            <a:r>
              <a:rPr lang="en">
                <a:solidFill>
                  <a:schemeClr val="dk2"/>
                </a:solidFill>
              </a:rPr>
              <a:t>Are there bugs? Is the play smooth?</a:t>
            </a:r>
            <a:endParaRPr>
              <a:solidFill>
                <a:schemeClr val="dk2"/>
              </a:solidFill>
            </a:endParaRPr>
          </a:p>
          <a:p>
            <a:pPr indent="-304800" lvl="1" marL="914400" rtl="0" algn="l">
              <a:spcBef>
                <a:spcPts val="0"/>
              </a:spcBef>
              <a:spcAft>
                <a:spcPts val="0"/>
              </a:spcAft>
              <a:buClr>
                <a:schemeClr val="dk2"/>
              </a:buClr>
              <a:buSzPts val="1200"/>
              <a:buFont typeface="Arial"/>
              <a:buAutoNum type="alphaLcPeriod"/>
            </a:pPr>
            <a:r>
              <a:rPr lang="en">
                <a:solidFill>
                  <a:schemeClr val="dk2"/>
                </a:solidFill>
              </a:rPr>
              <a:t>Can a new player easily figure out how to play?</a:t>
            </a:r>
            <a:endParaRPr>
              <a:solidFill>
                <a:schemeClr val="dk2"/>
              </a:solidFill>
            </a:endParaRPr>
          </a:p>
          <a:p>
            <a:pPr indent="-342900" lvl="0" marL="457200" rtl="0" algn="l">
              <a:spcBef>
                <a:spcPts val="0"/>
              </a:spcBef>
              <a:spcAft>
                <a:spcPts val="0"/>
              </a:spcAft>
              <a:buClr>
                <a:srgbClr val="595959"/>
              </a:buClr>
              <a:buSzPts val="1800"/>
              <a:buFont typeface="Arial"/>
              <a:buAutoNum type="arabicPeriod"/>
            </a:pPr>
            <a:r>
              <a:rPr lang="en"/>
              <a:t>Game Mechanics and Rules</a:t>
            </a:r>
            <a:endParaRPr/>
          </a:p>
          <a:p>
            <a:pPr indent="-304800" lvl="1" marL="914400" rtl="0" algn="l">
              <a:spcBef>
                <a:spcPts val="0"/>
              </a:spcBef>
              <a:spcAft>
                <a:spcPts val="0"/>
              </a:spcAft>
              <a:buClr>
                <a:schemeClr val="dk2"/>
              </a:buClr>
              <a:buSzPts val="1200"/>
              <a:buFont typeface="Arial"/>
              <a:buAutoNum type="alphaLcPeriod"/>
            </a:pPr>
            <a:r>
              <a:rPr lang="en">
                <a:solidFill>
                  <a:schemeClr val="dk2"/>
                </a:solidFill>
              </a:rPr>
              <a:t>Ex. add a timer, add lifes, increasing speed over time…</a:t>
            </a:r>
            <a:endParaRPr>
              <a:solidFill>
                <a:schemeClr val="dk2"/>
              </a:solidFill>
            </a:endParaRPr>
          </a:p>
          <a:p>
            <a:pPr indent="-342900" lvl="0" marL="457200" rtl="0" algn="l">
              <a:spcBef>
                <a:spcPts val="0"/>
              </a:spcBef>
              <a:spcAft>
                <a:spcPts val="0"/>
              </a:spcAft>
              <a:buClr>
                <a:srgbClr val="595959"/>
              </a:buClr>
              <a:buSzPts val="1800"/>
              <a:buFont typeface="Arial"/>
              <a:buAutoNum type="arabicPeriod"/>
            </a:pPr>
            <a:r>
              <a:rPr lang="en"/>
              <a:t>Aesthetics and Enjoyment</a:t>
            </a:r>
            <a:endParaRPr/>
          </a:p>
          <a:p>
            <a:pPr indent="-304800" lvl="1" marL="914400" rtl="0" algn="l">
              <a:spcBef>
                <a:spcPts val="0"/>
              </a:spcBef>
              <a:spcAft>
                <a:spcPts val="0"/>
              </a:spcAft>
              <a:buClr>
                <a:schemeClr val="dk2"/>
              </a:buClr>
              <a:buSzPts val="1200"/>
              <a:buFont typeface="Arial"/>
              <a:buAutoNum type="alphaLcPeriod"/>
            </a:pPr>
            <a:r>
              <a:rPr lang="en">
                <a:solidFill>
                  <a:schemeClr val="dk2"/>
                </a:solidFill>
              </a:rPr>
              <a:t>Try a different appearance or style!</a:t>
            </a:r>
            <a:endParaRPr>
              <a:solidFill>
                <a:schemeClr val="dk2"/>
              </a:solidFill>
            </a:endParaRPr>
          </a:p>
          <a:p>
            <a:pPr indent="-304800" lvl="1" marL="914400" rtl="0" algn="l">
              <a:spcBef>
                <a:spcPts val="0"/>
              </a:spcBef>
              <a:spcAft>
                <a:spcPts val="0"/>
              </a:spcAft>
              <a:buClr>
                <a:schemeClr val="dk2"/>
              </a:buClr>
              <a:buSzPts val="1200"/>
              <a:buFont typeface="Arial"/>
              <a:buAutoNum type="alphaLcPeriod"/>
            </a:pPr>
            <a:r>
              <a:rPr lang="en">
                <a:solidFill>
                  <a:schemeClr val="dk2"/>
                </a:solidFill>
              </a:rPr>
              <a:t>Anything else you can do to make the game more fun?</a:t>
            </a:r>
            <a:endParaRPr>
              <a:solidFill>
                <a:schemeClr val="dk2"/>
              </a:solidFill>
            </a:endParaRPr>
          </a:p>
          <a:p>
            <a:pPr indent="-342900" lvl="0" marL="457200" rtl="0" algn="l">
              <a:spcBef>
                <a:spcPts val="0"/>
              </a:spcBef>
              <a:spcAft>
                <a:spcPts val="0"/>
              </a:spcAft>
              <a:buClr>
                <a:srgbClr val="595959"/>
              </a:buClr>
              <a:buSzPts val="1800"/>
              <a:buFont typeface="Arial"/>
              <a:buAutoNum type="arabicPeriod"/>
            </a:pPr>
            <a:r>
              <a:rPr lang="en"/>
              <a:t>Accessibility and Inclusivity</a:t>
            </a:r>
            <a:endParaRPr/>
          </a:p>
          <a:p>
            <a:pPr indent="-330200" lvl="1" marL="914400" rtl="0" algn="l">
              <a:spcBef>
                <a:spcPts val="0"/>
              </a:spcBef>
              <a:spcAft>
                <a:spcPts val="0"/>
              </a:spcAft>
              <a:buClr>
                <a:schemeClr val="dk2"/>
              </a:buClr>
              <a:buSzPts val="1600"/>
              <a:buFont typeface="Arial"/>
              <a:buAutoNum type="alphaLcPeriod"/>
            </a:pPr>
            <a:r>
              <a:rPr lang="en">
                <a:solidFill>
                  <a:schemeClr val="dk2"/>
                </a:solidFill>
              </a:rPr>
              <a:t>What can you do make the game accessible to people with disabilities or different needs? </a:t>
            </a:r>
            <a:endParaRPr>
              <a:solidFill>
                <a:schemeClr val="dk2"/>
              </a:solidFill>
            </a:endParaRPr>
          </a:p>
          <a:p>
            <a:pPr indent="-330200" lvl="1" marL="914400" rtl="0" algn="l">
              <a:spcBef>
                <a:spcPts val="0"/>
              </a:spcBef>
              <a:spcAft>
                <a:spcPts val="0"/>
              </a:spcAft>
              <a:buClr>
                <a:schemeClr val="dk2"/>
              </a:buClr>
              <a:buSzPts val="1600"/>
              <a:buFont typeface="Arial"/>
              <a:buAutoNum type="alphaLcPeriod"/>
            </a:pPr>
            <a:r>
              <a:rPr lang="en">
                <a:solidFill>
                  <a:schemeClr val="dk2"/>
                </a:solidFill>
              </a:rPr>
              <a:t>Ex. increase number size, adding sound indicators for people with vision impairment.</a:t>
            </a:r>
            <a:endParaRPr>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44"/>
          <p:cNvSpPr txBox="1"/>
          <p:nvPr>
            <p:ph type="title"/>
          </p:nvPr>
        </p:nvSpPr>
        <p:spPr>
          <a:xfrm>
            <a:off x="204575" y="216425"/>
            <a:ext cx="81444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Step 3: Make one change to your game - example prompts</a:t>
            </a:r>
            <a:endParaRPr/>
          </a:p>
        </p:txBody>
      </p:sp>
      <p:sp>
        <p:nvSpPr>
          <p:cNvPr id="372" name="Google Shape;372;p44"/>
          <p:cNvSpPr txBox="1"/>
          <p:nvPr>
            <p:ph idx="1" type="body"/>
          </p:nvPr>
        </p:nvSpPr>
        <p:spPr>
          <a:xfrm>
            <a:off x="204575" y="863550"/>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Ex.</a:t>
            </a:r>
            <a:r>
              <a:rPr lang="en"/>
              <a:t> Try different game mechanics: Now the game might be endless, we can add lives to it to make it stoppable. </a:t>
            </a:r>
            <a:endParaRPr/>
          </a:p>
          <a:p>
            <a:pPr indent="0" lvl="0" marL="0" rtl="0" algn="l">
              <a:spcBef>
                <a:spcPts val="1200"/>
              </a:spcBef>
              <a:spcAft>
                <a:spcPts val="0"/>
              </a:spcAft>
              <a:buNone/>
            </a:pPr>
            <a:r>
              <a:rPr lang="en"/>
              <a:t>Ex. Increase user experience and accessibility: when catching the right emoji, use a positive sound to give players an indicator; and use a negative sound when catching the wrong emoji.</a:t>
            </a:r>
            <a:endParaRPr/>
          </a:p>
          <a:p>
            <a:pPr indent="0" lvl="0" marL="0" rtl="0" algn="l">
              <a:spcBef>
                <a:spcPts val="1200"/>
              </a:spcBef>
              <a:spcAft>
                <a:spcPts val="120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45"/>
          <p:cNvSpPr txBox="1"/>
          <p:nvPr>
            <p:ph type="title"/>
          </p:nvPr>
        </p:nvSpPr>
        <p:spPr>
          <a:xfrm>
            <a:off x="204575" y="216425"/>
            <a:ext cx="81444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Step 4: Publish your game!</a:t>
            </a:r>
            <a:endParaRPr/>
          </a:p>
        </p:txBody>
      </p:sp>
      <p:pic>
        <p:nvPicPr>
          <p:cNvPr id="378" name="Google Shape;378;p45" title="Publish - Frank.mp4">
            <a:hlinkClick r:id="rId3"/>
          </p:cNvPr>
          <p:cNvPicPr preferRelativeResize="0"/>
          <p:nvPr/>
        </p:nvPicPr>
        <p:blipFill>
          <a:blip r:embed="rId4">
            <a:alphaModFix/>
          </a:blip>
          <a:stretch>
            <a:fillRect/>
          </a:stretch>
        </p:blipFill>
        <p:spPr>
          <a:xfrm>
            <a:off x="677150" y="789125"/>
            <a:ext cx="7199246" cy="404957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8"/>
                                        </p:tgtEl>
                                        <p:attrNameLst>
                                          <p:attrName>style.visibility</p:attrName>
                                        </p:attrNameLst>
                                      </p:cBhvr>
                                      <p:to>
                                        <p:strVal val="visible"/>
                                      </p:to>
                                    </p:set>
                                    <p:animEffect filter="fade" transition="in">
                                      <p:cBhvr>
                                        <p:cTn dur="1000"/>
                                        <p:tgtEl>
                                          <p:spTgt spid="3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pic>
        <p:nvPicPr>
          <p:cNvPr id="219" name="Google Shape;219;p28" title="numberclip-ezgif.com-video-to-gif-converter.gif"/>
          <p:cNvPicPr preferRelativeResize="0"/>
          <p:nvPr>
            <p:ph idx="2" type="pic"/>
          </p:nvPr>
        </p:nvPicPr>
        <p:blipFill rotWithShape="1">
          <a:blip r:embed="rId3">
            <a:alphaModFix/>
          </a:blip>
          <a:srcRect b="0" l="15373" r="15373" t="0"/>
          <a:stretch/>
        </p:blipFill>
        <p:spPr>
          <a:xfrm>
            <a:off x="3745650" y="3010525"/>
            <a:ext cx="1652700" cy="1652700"/>
          </a:xfrm>
          <a:prstGeom prst="rect">
            <a:avLst/>
          </a:prstGeom>
          <a:ln cap="flat" cmpd="sng" w="9525">
            <a:solidFill>
              <a:srgbClr val="000000"/>
            </a:solidFill>
            <a:prstDash val="solid"/>
            <a:round/>
            <a:headEnd len="sm" w="sm" type="none"/>
            <a:tailEnd len="sm" w="sm" type="none"/>
          </a:ln>
        </p:spPr>
      </p:pic>
      <p:pic>
        <p:nvPicPr>
          <p:cNvPr id="220" name="Google Shape;220;p28" title="mammalclip-ezgif.com-video-to-gif-converter.gif"/>
          <p:cNvPicPr preferRelativeResize="0"/>
          <p:nvPr>
            <p:ph idx="3" type="pic"/>
          </p:nvPr>
        </p:nvPicPr>
        <p:blipFill rotWithShape="1">
          <a:blip r:embed="rId4">
            <a:alphaModFix/>
          </a:blip>
          <a:srcRect b="0" l="13562" r="13562" t="0"/>
          <a:stretch/>
        </p:blipFill>
        <p:spPr>
          <a:xfrm>
            <a:off x="1885600" y="3010525"/>
            <a:ext cx="1652700" cy="1652700"/>
          </a:xfrm>
          <a:prstGeom prst="rect">
            <a:avLst/>
          </a:prstGeom>
          <a:ln cap="flat" cmpd="sng" w="9525">
            <a:solidFill>
              <a:srgbClr val="000000"/>
            </a:solidFill>
            <a:prstDash val="solid"/>
            <a:round/>
            <a:headEnd len="sm" w="sm" type="none"/>
            <a:tailEnd len="sm" w="sm" type="none"/>
          </a:ln>
        </p:spPr>
      </p:pic>
      <p:pic>
        <p:nvPicPr>
          <p:cNvPr id="221" name="Google Shape;221;p28" title="recycleclip-ezgif.com-video-to-gif-converter.gif"/>
          <p:cNvPicPr preferRelativeResize="0"/>
          <p:nvPr>
            <p:ph idx="4" type="pic"/>
          </p:nvPr>
        </p:nvPicPr>
        <p:blipFill rotWithShape="1">
          <a:blip r:embed="rId5">
            <a:alphaModFix/>
          </a:blip>
          <a:srcRect b="0" l="13562" r="13562" t="0"/>
          <a:stretch/>
        </p:blipFill>
        <p:spPr>
          <a:xfrm>
            <a:off x="5605700" y="3010525"/>
            <a:ext cx="1652700" cy="1652700"/>
          </a:xfrm>
          <a:prstGeom prst="rect">
            <a:avLst/>
          </a:prstGeom>
          <a:ln cap="flat" cmpd="sng" w="9525">
            <a:solidFill>
              <a:srgbClr val="000000"/>
            </a:solidFill>
            <a:prstDash val="solid"/>
            <a:round/>
            <a:headEnd len="sm" w="sm" type="none"/>
            <a:tailEnd len="sm" w="sm" type="none"/>
          </a:ln>
        </p:spPr>
      </p:pic>
      <p:sp>
        <p:nvSpPr>
          <p:cNvPr id="222" name="Google Shape;222;p28"/>
          <p:cNvSpPr txBox="1"/>
          <p:nvPr>
            <p:ph type="title"/>
          </p:nvPr>
        </p:nvSpPr>
        <p:spPr>
          <a:xfrm>
            <a:off x="679500" y="1081950"/>
            <a:ext cx="7785000" cy="1662300"/>
          </a:xfrm>
          <a:prstGeom prst="rect">
            <a:avLst/>
          </a:prstGeom>
        </p:spPr>
        <p:txBody>
          <a:bodyPr anchorCtr="0" anchor="ctr" bIns="91425" lIns="91425" spcFirstLastPara="1" rIns="91425" wrap="square" tIns="91425">
            <a:spAutoFit/>
          </a:bodyPr>
          <a:lstStyle/>
          <a:p>
            <a:pPr indent="0" lvl="0" marL="0" rtl="0" algn="ctr">
              <a:spcBef>
                <a:spcPts val="0"/>
              </a:spcBef>
              <a:spcAft>
                <a:spcPts val="0"/>
              </a:spcAft>
              <a:buNone/>
            </a:pPr>
            <a:r>
              <a:rPr lang="en"/>
              <a:t>Learn what vibe coding is and what it can do.</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Create and publish an educational catching game!</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46"/>
          <p:cNvSpPr txBox="1"/>
          <p:nvPr>
            <p:ph type="title"/>
          </p:nvPr>
        </p:nvSpPr>
        <p:spPr>
          <a:xfrm>
            <a:off x="204575" y="216425"/>
            <a:ext cx="81444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Step 5: Personalize your game to other </a:t>
            </a:r>
            <a:r>
              <a:rPr lang="en"/>
              <a:t>subjects</a:t>
            </a:r>
            <a:r>
              <a:rPr lang="en"/>
              <a:t>! (10 min)</a:t>
            </a:r>
            <a:endParaRPr/>
          </a:p>
        </p:txBody>
      </p:sp>
      <p:sp>
        <p:nvSpPr>
          <p:cNvPr id="384" name="Google Shape;384;p46"/>
          <p:cNvSpPr txBox="1"/>
          <p:nvPr>
            <p:ph idx="1" type="body"/>
          </p:nvPr>
        </p:nvSpPr>
        <p:spPr>
          <a:xfrm>
            <a:off x="204575" y="863550"/>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Catch Mammals!</a:t>
            </a:r>
            <a:endParaRPr b="1"/>
          </a:p>
          <a:p>
            <a:pPr indent="0" lvl="0" marL="0" rtl="0" algn="l">
              <a:spcBef>
                <a:spcPts val="1200"/>
              </a:spcBef>
              <a:spcAft>
                <a:spcPts val="0"/>
              </a:spcAft>
              <a:buNone/>
            </a:pPr>
            <a:r>
              <a:rPr lang="en"/>
              <a:t>Mammals: </a:t>
            </a:r>
            <a:r>
              <a:rPr lang="en"/>
              <a:t>🐯🐭🐷🐮🐼🐻</a:t>
            </a:r>
            <a:endParaRPr/>
          </a:p>
          <a:p>
            <a:pPr indent="0" lvl="0" marL="0" rtl="0" algn="l">
              <a:spcBef>
                <a:spcPts val="1200"/>
              </a:spcBef>
              <a:spcAft>
                <a:spcPts val="1200"/>
              </a:spcAft>
              <a:buNone/>
            </a:pPr>
            <a:r>
              <a:rPr lang="en"/>
              <a:t>Non-mammals: </a:t>
            </a:r>
            <a:r>
              <a:rPr lang="en"/>
              <a:t>🐥</a:t>
            </a:r>
            <a:r>
              <a:rPr lang="en"/>
              <a:t>🦉</a:t>
            </a:r>
            <a:r>
              <a:rPr lang="en"/>
              <a:t>🐸🐌🦋🐛🦑</a:t>
            </a:r>
            <a:endParaRPr/>
          </a:p>
        </p:txBody>
      </p:sp>
      <p:sp>
        <p:nvSpPr>
          <p:cNvPr id="385" name="Google Shape;385;p46"/>
          <p:cNvSpPr txBox="1"/>
          <p:nvPr>
            <p:ph idx="1" type="body"/>
          </p:nvPr>
        </p:nvSpPr>
        <p:spPr>
          <a:xfrm>
            <a:off x="4676950" y="863550"/>
            <a:ext cx="4066800" cy="13683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b="1" lang="en"/>
              <a:t>Catch </a:t>
            </a:r>
            <a:r>
              <a:rPr b="1" lang="en"/>
              <a:t>recyclables</a:t>
            </a:r>
            <a:r>
              <a:rPr b="1" lang="en"/>
              <a:t>!</a:t>
            </a:r>
            <a:endParaRPr b="1"/>
          </a:p>
          <a:p>
            <a:pPr indent="0" lvl="0" marL="0" rtl="0" algn="l">
              <a:spcBef>
                <a:spcPts val="1200"/>
              </a:spcBef>
              <a:spcAft>
                <a:spcPts val="0"/>
              </a:spcAft>
              <a:buNone/>
            </a:pPr>
            <a:r>
              <a:rPr lang="en"/>
              <a:t>Recyclable</a:t>
            </a:r>
            <a:r>
              <a:rPr lang="en"/>
              <a:t>: </a:t>
            </a:r>
            <a:r>
              <a:rPr lang="en"/>
              <a:t>🎟️ 🧩 </a:t>
            </a:r>
            <a:r>
              <a:rPr lang="en">
                <a:latin typeface="Arial"/>
                <a:ea typeface="Arial"/>
                <a:cs typeface="Arial"/>
                <a:sym typeface="Arial"/>
              </a:rPr>
              <a:t>📰 📦 🍾 🥫 🧴 📄 </a:t>
            </a:r>
            <a:endParaRPr/>
          </a:p>
          <a:p>
            <a:pPr indent="0" lvl="0" marL="0" rtl="0" algn="l">
              <a:spcBef>
                <a:spcPts val="1200"/>
              </a:spcBef>
              <a:spcAft>
                <a:spcPts val="1200"/>
              </a:spcAft>
              <a:buNone/>
            </a:pPr>
            <a:r>
              <a:rPr lang="en"/>
              <a:t>Non-r</a:t>
            </a:r>
            <a:r>
              <a:rPr lang="en"/>
              <a:t>ecyclable</a:t>
            </a:r>
            <a:r>
              <a:rPr lang="en"/>
              <a:t>: </a:t>
            </a:r>
            <a:r>
              <a:rPr lang="en"/>
              <a:t>🍰 🍿</a:t>
            </a:r>
            <a:r>
              <a:rPr lang="en">
                <a:latin typeface="Arial"/>
                <a:ea typeface="Arial"/>
                <a:cs typeface="Arial"/>
                <a:sym typeface="Arial"/>
              </a:rPr>
              <a:t>🍕 🍵 🧃 💡 🧻 </a:t>
            </a:r>
            <a:endParaRPr/>
          </a:p>
        </p:txBody>
      </p:sp>
      <p:pic>
        <p:nvPicPr>
          <p:cNvPr id="386" name="Google Shape;386;p46" title="recycleclip-ezgif.com-video-to-gif-converter.gif"/>
          <p:cNvPicPr preferRelativeResize="0"/>
          <p:nvPr/>
        </p:nvPicPr>
        <p:blipFill>
          <a:blip r:embed="rId3">
            <a:alphaModFix/>
          </a:blip>
          <a:stretch>
            <a:fillRect/>
          </a:stretch>
        </p:blipFill>
        <p:spPr>
          <a:xfrm>
            <a:off x="4788187" y="2231914"/>
            <a:ext cx="3263122" cy="2101206"/>
          </a:xfrm>
          <a:prstGeom prst="rect">
            <a:avLst/>
          </a:prstGeom>
          <a:noFill/>
          <a:ln>
            <a:noFill/>
          </a:ln>
        </p:spPr>
      </p:pic>
      <p:pic>
        <p:nvPicPr>
          <p:cNvPr id="387" name="Google Shape;387;p46" title="mammalclip-ezgif.com-video-to-gif-converter.gif"/>
          <p:cNvPicPr preferRelativeResize="0"/>
          <p:nvPr/>
        </p:nvPicPr>
        <p:blipFill>
          <a:blip r:embed="rId4">
            <a:alphaModFix/>
          </a:blip>
          <a:stretch>
            <a:fillRect/>
          </a:stretch>
        </p:blipFill>
        <p:spPr>
          <a:xfrm>
            <a:off x="204576" y="2231914"/>
            <a:ext cx="3263128" cy="2101206"/>
          </a:xfrm>
          <a:prstGeom prst="rect">
            <a:avLst/>
          </a:prstGeom>
          <a:noFill/>
          <a:ln>
            <a:noFill/>
          </a:ln>
        </p:spPr>
      </p:pic>
      <p:sp>
        <p:nvSpPr>
          <p:cNvPr id="388" name="Google Shape;388;p46"/>
          <p:cNvSpPr txBox="1"/>
          <p:nvPr/>
        </p:nvSpPr>
        <p:spPr>
          <a:xfrm>
            <a:off x="1848150" y="4399271"/>
            <a:ext cx="5447700" cy="38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0000"/>
                </a:solidFill>
                <a:latin typeface="Work Sans"/>
                <a:ea typeface="Work Sans"/>
                <a:cs typeface="Work Sans"/>
                <a:sym typeface="Work Sans"/>
              </a:rPr>
              <a:t>Note: “Remix” the project for 2 separate links!</a:t>
            </a:r>
            <a:endParaRPr sz="1800">
              <a:solidFill>
                <a:srgbClr val="FF0000"/>
              </a:solidFill>
              <a:latin typeface="Work Sans"/>
              <a:ea typeface="Work Sans"/>
              <a:cs typeface="Work Sans"/>
              <a:sym typeface="Work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47"/>
          <p:cNvSpPr txBox="1"/>
          <p:nvPr>
            <p:ph type="title"/>
          </p:nvPr>
        </p:nvSpPr>
        <p:spPr>
          <a:xfrm>
            <a:off x="1524475" y="1745400"/>
            <a:ext cx="6095400" cy="1908600"/>
          </a:xfrm>
          <a:prstGeom prst="rect">
            <a:avLst/>
          </a:prstGeom>
        </p:spPr>
        <p:txBody>
          <a:bodyPr anchorCtr="0" anchor="ctr" bIns="91425" lIns="91425" spcFirstLastPara="1" rIns="91425" wrap="square" tIns="91425">
            <a:spAutoFit/>
          </a:bodyPr>
          <a:lstStyle/>
          <a:p>
            <a:pPr indent="0" lvl="0" marL="0" rtl="0" algn="ctr">
              <a:spcBef>
                <a:spcPts val="0"/>
              </a:spcBef>
              <a:spcAft>
                <a:spcPts val="0"/>
              </a:spcAft>
              <a:buNone/>
            </a:pPr>
            <a:r>
              <a:rPr lang="en"/>
              <a:t>SHOWCASE </a:t>
            </a:r>
            <a:endParaRPr/>
          </a:p>
          <a:p>
            <a:pPr indent="0" lvl="0" marL="0" rtl="0" algn="ctr">
              <a:spcBef>
                <a:spcPts val="0"/>
              </a:spcBef>
              <a:spcAft>
                <a:spcPts val="0"/>
              </a:spcAft>
              <a:buNone/>
            </a:pPr>
            <a:r>
              <a:rPr lang="en"/>
              <a:t>&amp; </a:t>
            </a:r>
            <a:endParaRPr/>
          </a:p>
          <a:p>
            <a:pPr indent="0" lvl="0" marL="0" rtl="0" algn="ctr">
              <a:spcBef>
                <a:spcPts val="0"/>
              </a:spcBef>
              <a:spcAft>
                <a:spcPts val="0"/>
              </a:spcAft>
              <a:buNone/>
            </a:pPr>
            <a:r>
              <a:rPr lang="en"/>
              <a:t>FEEDBACK</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p48"/>
          <p:cNvSpPr txBox="1"/>
          <p:nvPr>
            <p:ph idx="4294967295" type="title"/>
          </p:nvPr>
        </p:nvSpPr>
        <p:spPr>
          <a:xfrm>
            <a:off x="465390" y="410800"/>
            <a:ext cx="81444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Showcase &amp; </a:t>
            </a:r>
            <a:r>
              <a:rPr lang="en"/>
              <a:t>Feedback</a:t>
            </a:r>
            <a:endParaRPr/>
          </a:p>
        </p:txBody>
      </p:sp>
      <p:sp>
        <p:nvSpPr>
          <p:cNvPr id="399" name="Google Shape;399;p48"/>
          <p:cNvSpPr txBox="1"/>
          <p:nvPr>
            <p:ph idx="4294967295" type="body"/>
          </p:nvPr>
        </p:nvSpPr>
        <p:spPr>
          <a:xfrm>
            <a:off x="349900" y="983500"/>
            <a:ext cx="8375400" cy="3416400"/>
          </a:xfrm>
          <a:prstGeom prst="rect">
            <a:avLst/>
          </a:prstGeom>
        </p:spPr>
        <p:txBody>
          <a:bodyPr anchorCtr="0" anchor="t" bIns="91425" lIns="91425" spcFirstLastPara="1" rIns="91425" wrap="square" tIns="91425">
            <a:normAutofit lnSpcReduction="20000"/>
          </a:bodyPr>
          <a:lstStyle/>
          <a:p>
            <a:pPr indent="-342900" lvl="0" marL="457200" rtl="0" algn="l">
              <a:spcBef>
                <a:spcPts val="0"/>
              </a:spcBef>
              <a:spcAft>
                <a:spcPts val="0"/>
              </a:spcAft>
              <a:buClr>
                <a:srgbClr val="595959"/>
              </a:buClr>
              <a:buSzPts val="1800"/>
              <a:buFont typeface="Arial"/>
              <a:buChar char="●"/>
            </a:pPr>
            <a:r>
              <a:rPr lang="en"/>
              <a:t>What change did you make for your game in step 3, on what aspect? How did it improve your game?</a:t>
            </a:r>
            <a:endParaRPr/>
          </a:p>
          <a:p>
            <a:pPr indent="-342900" lvl="0" marL="457200" rtl="0" algn="l">
              <a:spcBef>
                <a:spcPts val="0"/>
              </a:spcBef>
              <a:spcAft>
                <a:spcPts val="0"/>
              </a:spcAft>
              <a:buClr>
                <a:srgbClr val="595959"/>
              </a:buClr>
              <a:buSzPts val="1800"/>
              <a:buFont typeface="Arial"/>
              <a:buChar char="●"/>
            </a:pPr>
            <a:r>
              <a:rPr lang="en"/>
              <a:t>How did you personalize your game in step 4? What learning problem are you solving with your new game?</a:t>
            </a:r>
            <a:endParaRPr/>
          </a:p>
          <a:p>
            <a:pPr indent="0" lvl="0" marL="0" rtl="0" algn="l">
              <a:spcBef>
                <a:spcPts val="1200"/>
              </a:spcBef>
              <a:spcAft>
                <a:spcPts val="0"/>
              </a:spcAft>
              <a:buClr>
                <a:schemeClr val="dk1"/>
              </a:buClr>
              <a:buSzPts val="1100"/>
              <a:buFont typeface="Arial"/>
              <a:buNone/>
            </a:pPr>
            <a:r>
              <a:rPr lang="en"/>
              <a:t>Reflections:</a:t>
            </a:r>
            <a:endParaRPr/>
          </a:p>
          <a:p>
            <a:pPr indent="-342900" lvl="0" marL="457200" rtl="0" algn="l">
              <a:spcBef>
                <a:spcPts val="1200"/>
              </a:spcBef>
              <a:spcAft>
                <a:spcPts val="0"/>
              </a:spcAft>
              <a:buClr>
                <a:srgbClr val="595959"/>
              </a:buClr>
              <a:buSzPts val="1800"/>
              <a:buFont typeface="Arial"/>
              <a:buChar char="●"/>
            </a:pPr>
            <a:r>
              <a:rPr lang="en"/>
              <a:t>Did you get what you hoped to get? Did you find prompting easy or difficult? </a:t>
            </a:r>
            <a:endParaRPr/>
          </a:p>
          <a:p>
            <a:pPr indent="-342900" lvl="0" marL="457200" rtl="0" algn="l">
              <a:spcBef>
                <a:spcPts val="0"/>
              </a:spcBef>
              <a:spcAft>
                <a:spcPts val="0"/>
              </a:spcAft>
              <a:buClr>
                <a:srgbClr val="595959"/>
              </a:buClr>
              <a:buSzPts val="1800"/>
              <a:buFont typeface="Arial"/>
              <a:buChar char="●"/>
            </a:pPr>
            <a:r>
              <a:rPr lang="en"/>
              <a:t>Did you enjoy vibe coding? Any more inspirations/ future project ideas that you’d like to share?</a:t>
            </a:r>
            <a:endParaRPr/>
          </a:p>
          <a:p>
            <a:pPr indent="0" lvl="0" marL="0" rtl="0" algn="l">
              <a:spcBef>
                <a:spcPts val="1200"/>
              </a:spcBef>
              <a:spcAft>
                <a:spcPts val="120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49"/>
          <p:cNvSpPr txBox="1"/>
          <p:nvPr>
            <p:ph idx="1" type="body"/>
          </p:nvPr>
        </p:nvSpPr>
        <p:spPr>
          <a:xfrm>
            <a:off x="1149450" y="1421725"/>
            <a:ext cx="6845100" cy="2182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What is vibe coding and what we can do with it.</a:t>
            </a:r>
            <a:endParaRPr/>
          </a:p>
          <a:p>
            <a:pPr indent="0" lvl="0" marL="0" rtl="0" algn="l">
              <a:spcBef>
                <a:spcPts val="1200"/>
              </a:spcBef>
              <a:spcAft>
                <a:spcPts val="0"/>
              </a:spcAft>
              <a:buNone/>
            </a:pPr>
            <a:r>
              <a:rPr lang="en"/>
              <a:t>Created an educational game using vibe coding.</a:t>
            </a:r>
            <a:endParaRPr/>
          </a:p>
          <a:p>
            <a:pPr indent="0" lvl="0" marL="0" rtl="0" algn="l">
              <a:spcBef>
                <a:spcPts val="1200"/>
              </a:spcBef>
              <a:spcAft>
                <a:spcPts val="1200"/>
              </a:spcAft>
              <a:buNone/>
            </a:pPr>
            <a:r>
              <a:rPr lang="en"/>
              <a:t>How to debug and improve your program </a:t>
            </a:r>
            <a:r>
              <a:rPr lang="en"/>
              <a:t>with iteration</a:t>
            </a:r>
            <a:r>
              <a:rPr lang="en"/>
              <a:t>.</a:t>
            </a:r>
            <a:endParaRPr/>
          </a:p>
        </p:txBody>
      </p:sp>
      <p:pic>
        <p:nvPicPr>
          <p:cNvPr id="405" name="Google Shape;405;p49" title="recycleclip-ezgif.com-video-to-gif-converter.gif"/>
          <p:cNvPicPr preferRelativeResize="0"/>
          <p:nvPr>
            <p:ph idx="2" type="pic"/>
          </p:nvPr>
        </p:nvPicPr>
        <p:blipFill rotWithShape="1">
          <a:blip r:embed="rId3">
            <a:alphaModFix/>
          </a:blip>
          <a:srcRect b="0" l="13562" r="13562" t="0"/>
          <a:stretch/>
        </p:blipFill>
        <p:spPr>
          <a:xfrm>
            <a:off x="4675560" y="3604375"/>
            <a:ext cx="1058700" cy="1058700"/>
          </a:xfrm>
          <a:prstGeom prst="rect">
            <a:avLst/>
          </a:prstGeom>
        </p:spPr>
      </p:pic>
      <p:pic>
        <p:nvPicPr>
          <p:cNvPr id="406" name="Google Shape;406;p49" title="numbersclip-ezgif.com-video-to-gif-converter.gif"/>
          <p:cNvPicPr preferRelativeResize="0"/>
          <p:nvPr>
            <p:ph idx="3" type="pic"/>
          </p:nvPr>
        </p:nvPicPr>
        <p:blipFill rotWithShape="1">
          <a:blip r:embed="rId4">
            <a:alphaModFix/>
          </a:blip>
          <a:srcRect b="0" l="13562" r="13562" t="0"/>
          <a:stretch/>
        </p:blipFill>
        <p:spPr>
          <a:xfrm>
            <a:off x="3409740" y="3604525"/>
            <a:ext cx="1058700" cy="1058700"/>
          </a:xfrm>
          <a:prstGeom prst="rect">
            <a:avLst/>
          </a:prstGeom>
        </p:spPr>
      </p:pic>
      <p:pic>
        <p:nvPicPr>
          <p:cNvPr id="407" name="Google Shape;407;p49" title="mammalclip-ezgif.com-video-to-gif-converter.gif"/>
          <p:cNvPicPr preferRelativeResize="0"/>
          <p:nvPr>
            <p:ph idx="4" type="pic"/>
          </p:nvPr>
        </p:nvPicPr>
        <p:blipFill rotWithShape="1">
          <a:blip r:embed="rId5">
            <a:alphaModFix/>
          </a:blip>
          <a:srcRect b="0" l="13562" r="13562" t="0"/>
          <a:stretch/>
        </p:blipFill>
        <p:spPr>
          <a:xfrm>
            <a:off x="2143919" y="3604375"/>
            <a:ext cx="1058700" cy="1058700"/>
          </a:xfrm>
          <a:prstGeom prst="rect">
            <a:avLst/>
          </a:prstGeom>
        </p:spPr>
      </p:pic>
      <p:pic>
        <p:nvPicPr>
          <p:cNvPr id="408" name="Google Shape;408;p49" title="numberclip-ezgif.com-video-to-gif-converter.gif"/>
          <p:cNvPicPr preferRelativeResize="0"/>
          <p:nvPr>
            <p:ph idx="5" type="pic"/>
          </p:nvPr>
        </p:nvPicPr>
        <p:blipFill rotWithShape="1">
          <a:blip r:embed="rId6">
            <a:alphaModFix/>
          </a:blip>
          <a:srcRect b="0" l="15373" r="15373" t="0"/>
          <a:stretch/>
        </p:blipFill>
        <p:spPr>
          <a:xfrm>
            <a:off x="5941381" y="3604525"/>
            <a:ext cx="1058700" cy="10587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50"/>
          <p:cNvSpPr txBox="1"/>
          <p:nvPr>
            <p:ph idx="4294967295" type="title"/>
          </p:nvPr>
        </p:nvSpPr>
        <p:spPr>
          <a:xfrm>
            <a:off x="4125025" y="293400"/>
            <a:ext cx="45000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100"/>
              <a:t>Classroom Contest</a:t>
            </a:r>
            <a:endParaRPr sz="2100"/>
          </a:p>
        </p:txBody>
      </p:sp>
      <p:sp>
        <p:nvSpPr>
          <p:cNvPr id="414" name="Google Shape;414;p50"/>
          <p:cNvSpPr txBox="1"/>
          <p:nvPr>
            <p:ph idx="4294967295" type="body"/>
          </p:nvPr>
        </p:nvSpPr>
        <p:spPr>
          <a:xfrm>
            <a:off x="4067950" y="936500"/>
            <a:ext cx="4943700" cy="2875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1700"/>
              <a:t>How to enter:</a:t>
            </a:r>
            <a:endParaRPr b="1" sz="1700"/>
          </a:p>
          <a:p>
            <a:pPr indent="-336550" lvl="0" marL="457200" rtl="0" algn="l">
              <a:spcBef>
                <a:spcPts val="1200"/>
              </a:spcBef>
              <a:spcAft>
                <a:spcPts val="0"/>
              </a:spcAft>
              <a:buSzPts val="1700"/>
              <a:buAutoNum type="arabicParenR"/>
            </a:pPr>
            <a:r>
              <a:rPr b="1" lang="en" sz="1700"/>
              <a:t>Bring this Vibe Coding activity to your classroom</a:t>
            </a:r>
            <a:endParaRPr b="1" sz="1700"/>
          </a:p>
          <a:p>
            <a:pPr indent="-336550" lvl="0" marL="457200" rtl="0" algn="l">
              <a:spcBef>
                <a:spcPts val="0"/>
              </a:spcBef>
              <a:spcAft>
                <a:spcPts val="0"/>
              </a:spcAft>
              <a:buSzPts val="1700"/>
              <a:buAutoNum type="arabicParenR"/>
            </a:pPr>
            <a:r>
              <a:rPr b="1" lang="en" sz="1700"/>
              <a:t>Fill out the Classroom Contest form and include links to 3 student projects from this activity</a:t>
            </a:r>
            <a:endParaRPr b="1" sz="1700"/>
          </a:p>
          <a:p>
            <a:pPr indent="0" lvl="0" marL="0" rtl="0" algn="l">
              <a:spcBef>
                <a:spcPts val="1200"/>
              </a:spcBef>
              <a:spcAft>
                <a:spcPts val="1200"/>
              </a:spcAft>
              <a:buNone/>
            </a:pPr>
            <a:r>
              <a:rPr b="1" lang="en"/>
              <a:t> </a:t>
            </a:r>
            <a:r>
              <a:rPr b="1" lang="en" u="sng">
                <a:solidFill>
                  <a:schemeClr val="hlink"/>
                </a:solidFill>
                <a:hlinkClick r:id="rId3"/>
              </a:rPr>
              <a:t>https://tinyurl.com/Vibecodingcontest</a:t>
            </a:r>
            <a:r>
              <a:rPr b="1" lang="en"/>
              <a:t> </a:t>
            </a:r>
            <a:endParaRPr b="1"/>
          </a:p>
        </p:txBody>
      </p:sp>
      <p:sp>
        <p:nvSpPr>
          <p:cNvPr id="415" name="Google Shape;415;p50"/>
          <p:cNvSpPr txBox="1"/>
          <p:nvPr/>
        </p:nvSpPr>
        <p:spPr>
          <a:xfrm>
            <a:off x="4125025" y="4179375"/>
            <a:ext cx="4813500" cy="492600"/>
          </a:xfrm>
          <a:prstGeom prst="rect">
            <a:avLst/>
          </a:prstGeom>
          <a:solidFill>
            <a:schemeClr val="accent2"/>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latin typeface="Sora"/>
                <a:ea typeface="Sora"/>
                <a:cs typeface="Sora"/>
                <a:sym typeface="Sora"/>
              </a:rPr>
              <a:t>Deadline to enter contest: Dec 23rd</a:t>
            </a:r>
            <a:endParaRPr b="1" sz="2000">
              <a:latin typeface="Sora"/>
              <a:ea typeface="Sora"/>
              <a:cs typeface="Sora"/>
              <a:sym typeface="Sora"/>
            </a:endParaRPr>
          </a:p>
        </p:txBody>
      </p:sp>
      <p:pic>
        <p:nvPicPr>
          <p:cNvPr id="416" name="Google Shape;416;p50" title="Lovable x imagi Contest (Instagram Post (45)) (5).png"/>
          <p:cNvPicPr preferRelativeResize="0"/>
          <p:nvPr/>
        </p:nvPicPr>
        <p:blipFill>
          <a:blip r:embed="rId4">
            <a:alphaModFix/>
          </a:blip>
          <a:stretch>
            <a:fillRect/>
          </a:stretch>
        </p:blipFill>
        <p:spPr>
          <a:xfrm>
            <a:off x="277544" y="293400"/>
            <a:ext cx="3644452" cy="455669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20" name="Shape 420"/>
        <p:cNvGrpSpPr/>
        <p:nvPr/>
      </p:nvGrpSpPr>
      <p:grpSpPr>
        <a:xfrm>
          <a:off x="0" y="0"/>
          <a:ext cx="0" cy="0"/>
          <a:chOff x="0" y="0"/>
          <a:chExt cx="0" cy="0"/>
        </a:xfrm>
      </p:grpSpPr>
      <p:sp>
        <p:nvSpPr>
          <p:cNvPr id="421" name="Google Shape;421;p51"/>
          <p:cNvSpPr txBox="1"/>
          <p:nvPr>
            <p:ph idx="1" type="body"/>
          </p:nvPr>
        </p:nvSpPr>
        <p:spPr>
          <a:xfrm>
            <a:off x="204575" y="863550"/>
            <a:ext cx="8520600" cy="3416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b="1" lang="en" sz="2000"/>
              <a:t>An entire unit on </a:t>
            </a:r>
            <a:r>
              <a:rPr b="1" lang="en" sz="2000"/>
              <a:t>vibe coding is in the works! </a:t>
            </a:r>
            <a:endParaRPr b="1" sz="2000"/>
          </a:p>
          <a:p>
            <a:pPr indent="0" lvl="0" marL="0" rtl="0" algn="l">
              <a:spcBef>
                <a:spcPts val="1200"/>
              </a:spcBef>
              <a:spcAft>
                <a:spcPts val="0"/>
              </a:spcAft>
              <a:buNone/>
            </a:pPr>
            <a:r>
              <a:rPr lang="en"/>
              <a:t>There, you’ll learn more about:</a:t>
            </a:r>
            <a:endParaRPr/>
          </a:p>
          <a:p>
            <a:pPr indent="-342900" lvl="0" marL="457200" rtl="0" algn="l">
              <a:spcBef>
                <a:spcPts val="1200"/>
              </a:spcBef>
              <a:spcAft>
                <a:spcPts val="0"/>
              </a:spcAft>
              <a:buSzPts val="1800"/>
              <a:buChar char="●"/>
            </a:pPr>
            <a:r>
              <a:rPr lang="en"/>
              <a:t>Deeper understanding of AI and how to use AI responsibly</a:t>
            </a:r>
            <a:endParaRPr/>
          </a:p>
          <a:p>
            <a:pPr indent="-342900" lvl="0" marL="457200" rtl="0" algn="l">
              <a:spcBef>
                <a:spcPts val="0"/>
              </a:spcBef>
              <a:spcAft>
                <a:spcPts val="0"/>
              </a:spcAft>
              <a:buSzPts val="1800"/>
              <a:buChar char="●"/>
            </a:pPr>
            <a:r>
              <a:rPr lang="en"/>
              <a:t>Different prompting techniques</a:t>
            </a:r>
            <a:endParaRPr/>
          </a:p>
          <a:p>
            <a:pPr indent="-342900" lvl="0" marL="457200" rtl="0" algn="l">
              <a:spcBef>
                <a:spcPts val="0"/>
              </a:spcBef>
              <a:spcAft>
                <a:spcPts val="0"/>
              </a:spcAft>
              <a:buSzPts val="1800"/>
              <a:buChar char="●"/>
            </a:pPr>
            <a:r>
              <a:rPr lang="en"/>
              <a:t>How to solve real world problems by creating educational games</a:t>
            </a:r>
            <a:endParaRPr/>
          </a:p>
          <a:p>
            <a:pPr indent="-342900" lvl="0" marL="457200" rtl="0" algn="l">
              <a:spcBef>
                <a:spcPts val="0"/>
              </a:spcBef>
              <a:spcAft>
                <a:spcPts val="0"/>
              </a:spcAft>
              <a:buSzPts val="1800"/>
              <a:buChar char="●"/>
            </a:pPr>
            <a:r>
              <a:rPr lang="en"/>
              <a:t>Project cycle for creating a program</a:t>
            </a:r>
            <a:endParaRPr/>
          </a:p>
          <a:p>
            <a:pPr indent="-342900" lvl="0" marL="457200" rtl="0" algn="l">
              <a:spcBef>
                <a:spcPts val="0"/>
              </a:spcBef>
              <a:spcAft>
                <a:spcPts val="0"/>
              </a:spcAft>
              <a:buSzPts val="1800"/>
              <a:buChar char="●"/>
            </a:pPr>
            <a:r>
              <a:rPr lang="en"/>
              <a:t>Making sure your app is user friendly</a:t>
            </a:r>
            <a:endParaRPr/>
          </a:p>
          <a:p>
            <a:pPr indent="-342900" lvl="0" marL="457200" rtl="0" algn="l">
              <a:spcBef>
                <a:spcPts val="0"/>
              </a:spcBef>
              <a:spcAft>
                <a:spcPts val="0"/>
              </a:spcAft>
              <a:buSzPts val="1800"/>
              <a:buChar char="●"/>
            </a:pPr>
            <a:r>
              <a:rPr lang="en"/>
              <a:t>And a lot more!</a:t>
            </a:r>
            <a:endParaRPr/>
          </a:p>
          <a:p>
            <a:pPr indent="0" lvl="0" marL="0" rtl="0" algn="l">
              <a:spcBef>
                <a:spcPts val="1200"/>
              </a:spcBef>
              <a:spcAft>
                <a:spcPts val="1200"/>
              </a:spcAft>
              <a:buNone/>
            </a:pPr>
            <a:r>
              <a:rPr lang="en"/>
              <a:t>If you’d like to get early access, email </a:t>
            </a:r>
            <a:r>
              <a:rPr lang="en" u="sng">
                <a:solidFill>
                  <a:schemeClr val="hlink"/>
                </a:solidFill>
                <a:hlinkClick r:id="rId3"/>
              </a:rPr>
              <a:t>education@imagilabs.com</a:t>
            </a:r>
            <a:r>
              <a:rPr lang="en"/>
              <a:t>.</a:t>
            </a:r>
            <a:r>
              <a:rPr lang="en"/>
              <a:t> </a:t>
            </a:r>
            <a:endParaRPr/>
          </a:p>
        </p:txBody>
      </p:sp>
      <p:sp>
        <p:nvSpPr>
          <p:cNvPr id="422" name="Google Shape;422;p51"/>
          <p:cNvSpPr txBox="1"/>
          <p:nvPr>
            <p:ph type="title"/>
          </p:nvPr>
        </p:nvSpPr>
        <p:spPr>
          <a:xfrm>
            <a:off x="204575" y="216425"/>
            <a:ext cx="81444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Next Steps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29"/>
          <p:cNvSpPr txBox="1"/>
          <p:nvPr>
            <p:ph type="title"/>
          </p:nvPr>
        </p:nvSpPr>
        <p:spPr>
          <a:xfrm>
            <a:off x="204575" y="216425"/>
            <a:ext cx="81444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Introduction to AI and Vibe Coding</a:t>
            </a:r>
            <a:endParaRPr/>
          </a:p>
        </p:txBody>
      </p:sp>
      <p:pic>
        <p:nvPicPr>
          <p:cNvPr id="228" name="Google Shape;228;p29" title="Intro to AI and Vibe Coding - Frank.mov">
            <a:hlinkClick r:id="rId3"/>
          </p:cNvPr>
          <p:cNvPicPr preferRelativeResize="0"/>
          <p:nvPr/>
        </p:nvPicPr>
        <p:blipFill>
          <a:blip r:embed="rId4">
            <a:alphaModFix/>
          </a:blip>
          <a:stretch>
            <a:fillRect/>
          </a:stretch>
        </p:blipFill>
        <p:spPr>
          <a:xfrm>
            <a:off x="800300" y="789125"/>
            <a:ext cx="6952949" cy="391102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30"/>
          <p:cNvSpPr txBox="1"/>
          <p:nvPr>
            <p:ph type="title"/>
          </p:nvPr>
        </p:nvSpPr>
        <p:spPr>
          <a:xfrm>
            <a:off x="204575" y="216425"/>
            <a:ext cx="81444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What is AI?  What can it do?</a:t>
            </a:r>
            <a:endParaRPr/>
          </a:p>
        </p:txBody>
      </p:sp>
      <p:sp>
        <p:nvSpPr>
          <p:cNvPr id="234" name="Google Shape;234;p30"/>
          <p:cNvSpPr txBox="1"/>
          <p:nvPr>
            <p:ph idx="1" type="body"/>
          </p:nvPr>
        </p:nvSpPr>
        <p:spPr>
          <a:xfrm>
            <a:off x="204575" y="863550"/>
            <a:ext cx="8520600" cy="516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b="1" lang="en"/>
              <a:t>Artificial Intelligence (AI)</a:t>
            </a:r>
            <a:endParaRPr b="1"/>
          </a:p>
        </p:txBody>
      </p:sp>
      <p:sp>
        <p:nvSpPr>
          <p:cNvPr id="235" name="Google Shape;235;p30"/>
          <p:cNvSpPr txBox="1"/>
          <p:nvPr>
            <p:ph idx="1" type="body"/>
          </p:nvPr>
        </p:nvSpPr>
        <p:spPr>
          <a:xfrm>
            <a:off x="204575" y="1315769"/>
            <a:ext cx="8520600" cy="992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Computer systems that can perform complex tasks normally done by humans - reasoning, decision making, creating, etc.</a:t>
            </a:r>
            <a:endParaRPr/>
          </a:p>
        </p:txBody>
      </p:sp>
      <p:cxnSp>
        <p:nvCxnSpPr>
          <p:cNvPr id="236" name="Google Shape;236;p30"/>
          <p:cNvCxnSpPr/>
          <p:nvPr/>
        </p:nvCxnSpPr>
        <p:spPr>
          <a:xfrm>
            <a:off x="279200" y="1287750"/>
            <a:ext cx="2799900" cy="0"/>
          </a:xfrm>
          <a:prstGeom prst="straightConnector1">
            <a:avLst/>
          </a:prstGeom>
          <a:noFill/>
          <a:ln cap="flat" cmpd="sng" w="38100">
            <a:solidFill>
              <a:srgbClr val="32E18C"/>
            </a:solidFill>
            <a:prstDash val="solid"/>
            <a:round/>
            <a:headEnd len="med" w="med" type="none"/>
            <a:tailEnd len="med" w="med" type="none"/>
          </a:ln>
        </p:spPr>
      </p:cxnSp>
      <p:pic>
        <p:nvPicPr>
          <p:cNvPr descr="A image showing the face detection AI technology on a phone camera, with a smiley girl holding flowers and her mom in a sunny weather. People's posture should be in natural interaction, like in a candid picture." id="237" name="Google Shape;237;p30"/>
          <p:cNvPicPr preferRelativeResize="0"/>
          <p:nvPr/>
        </p:nvPicPr>
        <p:blipFill>
          <a:blip r:embed="rId3">
            <a:alphaModFix/>
          </a:blip>
          <a:stretch>
            <a:fillRect/>
          </a:stretch>
        </p:blipFill>
        <p:spPr>
          <a:xfrm>
            <a:off x="715775" y="2389250"/>
            <a:ext cx="1549725" cy="1549725"/>
          </a:xfrm>
          <a:prstGeom prst="rect">
            <a:avLst/>
          </a:prstGeom>
          <a:noFill/>
          <a:ln>
            <a:noFill/>
          </a:ln>
        </p:spPr>
      </p:pic>
      <p:pic>
        <p:nvPicPr>
          <p:cNvPr descr="A image showing how instagram uses AI to send reel recommendations" id="238" name="Google Shape;238;p30"/>
          <p:cNvPicPr preferRelativeResize="0"/>
          <p:nvPr/>
        </p:nvPicPr>
        <p:blipFill>
          <a:blip r:embed="rId4">
            <a:alphaModFix/>
          </a:blip>
          <a:stretch>
            <a:fillRect/>
          </a:stretch>
        </p:blipFill>
        <p:spPr>
          <a:xfrm>
            <a:off x="3625498" y="2389250"/>
            <a:ext cx="1549725" cy="1549725"/>
          </a:xfrm>
          <a:prstGeom prst="rect">
            <a:avLst/>
          </a:prstGeom>
          <a:noFill/>
          <a:ln>
            <a:noFill/>
          </a:ln>
        </p:spPr>
      </p:pic>
      <p:pic>
        <p:nvPicPr>
          <p:cNvPr descr="A image showing Generative AI, such as ChatGPT or image generators. Use lighthearted and creative colors, style suitable for a teenager's book, but still in photographic style." id="239" name="Google Shape;239;p30"/>
          <p:cNvPicPr preferRelativeResize="0"/>
          <p:nvPr/>
        </p:nvPicPr>
        <p:blipFill>
          <a:blip r:embed="rId5">
            <a:alphaModFix/>
          </a:blip>
          <a:stretch>
            <a:fillRect/>
          </a:stretch>
        </p:blipFill>
        <p:spPr>
          <a:xfrm>
            <a:off x="6535234" y="2389250"/>
            <a:ext cx="1549725" cy="1549725"/>
          </a:xfrm>
          <a:prstGeom prst="rect">
            <a:avLst/>
          </a:prstGeom>
          <a:noFill/>
          <a:ln>
            <a:noFill/>
          </a:ln>
        </p:spPr>
      </p:pic>
      <p:sp>
        <p:nvSpPr>
          <p:cNvPr id="240" name="Google Shape;240;p30"/>
          <p:cNvSpPr txBox="1"/>
          <p:nvPr/>
        </p:nvSpPr>
        <p:spPr>
          <a:xfrm>
            <a:off x="586738" y="4012506"/>
            <a:ext cx="18078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chemeClr val="dk1"/>
                </a:solidFill>
                <a:latin typeface="Work Sans"/>
                <a:ea typeface="Work Sans"/>
                <a:cs typeface="Work Sans"/>
                <a:sym typeface="Work Sans"/>
              </a:rPr>
              <a:t>Face detection in cameras</a:t>
            </a:r>
            <a:endParaRPr sz="1300">
              <a:solidFill>
                <a:schemeClr val="dk1"/>
              </a:solidFill>
              <a:latin typeface="Work Sans"/>
              <a:ea typeface="Work Sans"/>
              <a:cs typeface="Work Sans"/>
              <a:sym typeface="Work Sans"/>
            </a:endParaRPr>
          </a:p>
        </p:txBody>
      </p:sp>
      <p:sp>
        <p:nvSpPr>
          <p:cNvPr id="241" name="Google Shape;241;p30"/>
          <p:cNvSpPr txBox="1"/>
          <p:nvPr/>
        </p:nvSpPr>
        <p:spPr>
          <a:xfrm>
            <a:off x="3496475" y="4012497"/>
            <a:ext cx="18078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chemeClr val="dk1"/>
                </a:solidFill>
                <a:latin typeface="Work Sans"/>
                <a:ea typeface="Work Sans"/>
                <a:cs typeface="Work Sans"/>
                <a:sym typeface="Work Sans"/>
              </a:rPr>
              <a:t>Reel </a:t>
            </a:r>
            <a:r>
              <a:rPr lang="en" sz="1300">
                <a:solidFill>
                  <a:schemeClr val="dk1"/>
                </a:solidFill>
                <a:latin typeface="Work Sans"/>
                <a:ea typeface="Work Sans"/>
                <a:cs typeface="Work Sans"/>
                <a:sym typeface="Work Sans"/>
              </a:rPr>
              <a:t>recommendations</a:t>
            </a:r>
            <a:r>
              <a:rPr lang="en" sz="1300">
                <a:solidFill>
                  <a:schemeClr val="dk1"/>
                </a:solidFill>
                <a:latin typeface="Work Sans"/>
                <a:ea typeface="Work Sans"/>
                <a:cs typeface="Work Sans"/>
                <a:sym typeface="Work Sans"/>
              </a:rPr>
              <a:t> in Instagram</a:t>
            </a:r>
            <a:endParaRPr sz="1300">
              <a:solidFill>
                <a:schemeClr val="dk1"/>
              </a:solidFill>
              <a:latin typeface="Work Sans"/>
              <a:ea typeface="Work Sans"/>
              <a:cs typeface="Work Sans"/>
              <a:sym typeface="Work Sans"/>
            </a:endParaRPr>
          </a:p>
        </p:txBody>
      </p:sp>
      <p:sp>
        <p:nvSpPr>
          <p:cNvPr id="242" name="Google Shape;242;p30"/>
          <p:cNvSpPr txBox="1"/>
          <p:nvPr/>
        </p:nvSpPr>
        <p:spPr>
          <a:xfrm>
            <a:off x="6406200" y="4012500"/>
            <a:ext cx="19368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chemeClr val="dk1"/>
                </a:solidFill>
                <a:latin typeface="Work Sans"/>
                <a:ea typeface="Work Sans"/>
                <a:cs typeface="Work Sans"/>
                <a:sym typeface="Work Sans"/>
              </a:rPr>
              <a:t>Generative AI, such as ChatGPT and image generators.</a:t>
            </a:r>
            <a:endParaRPr sz="1300">
              <a:solidFill>
                <a:schemeClr val="dk1"/>
              </a:solidFill>
              <a:latin typeface="Work Sans"/>
              <a:ea typeface="Work Sans"/>
              <a:cs typeface="Work Sans"/>
              <a:sym typeface="Work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3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3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3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3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3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4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4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4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31"/>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Did you know that </a:t>
            </a:r>
            <a:r>
              <a:rPr lang="en"/>
              <a:t>AI</a:t>
            </a:r>
            <a:r>
              <a:rPr lang="en"/>
              <a:t> can also write code and create computer programs?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32"/>
          <p:cNvSpPr txBox="1"/>
          <p:nvPr>
            <p:ph type="title"/>
          </p:nvPr>
        </p:nvSpPr>
        <p:spPr>
          <a:xfrm>
            <a:off x="204575" y="216425"/>
            <a:ext cx="81444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Vibe Coding!</a:t>
            </a:r>
            <a:endParaRPr/>
          </a:p>
        </p:txBody>
      </p:sp>
      <p:sp>
        <p:nvSpPr>
          <p:cNvPr id="253" name="Google Shape;253;p32"/>
          <p:cNvSpPr txBox="1"/>
          <p:nvPr>
            <p:ph idx="1" type="body"/>
          </p:nvPr>
        </p:nvSpPr>
        <p:spPr>
          <a:xfrm>
            <a:off x="204575" y="863550"/>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A new way to code: just describe what you want, and the AI turns your words into real code. </a:t>
            </a:r>
            <a:endParaRPr/>
          </a:p>
        </p:txBody>
      </p:sp>
      <p:cxnSp>
        <p:nvCxnSpPr>
          <p:cNvPr id="254" name="Google Shape;254;p32"/>
          <p:cNvCxnSpPr/>
          <p:nvPr/>
        </p:nvCxnSpPr>
        <p:spPr>
          <a:xfrm>
            <a:off x="279200" y="658325"/>
            <a:ext cx="1834500" cy="0"/>
          </a:xfrm>
          <a:prstGeom prst="straightConnector1">
            <a:avLst/>
          </a:prstGeom>
          <a:noFill/>
          <a:ln cap="flat" cmpd="sng" w="38100">
            <a:solidFill>
              <a:srgbClr val="32E18C"/>
            </a:solidFill>
            <a:prstDash val="solid"/>
            <a:round/>
            <a:headEnd len="med" w="med" type="none"/>
            <a:tailEnd len="med" w="med" type="none"/>
          </a:ln>
        </p:spPr>
      </p:cxnSp>
      <p:pic>
        <p:nvPicPr>
          <p:cNvPr descr="Create a clean, modern infographic showing two flowcharts side by side for comparison. On the left, title it ‘Regular Coding’ with three steps: Idea → Write Code → Final Program. On the right, title it ‘Vibe Coding’ with four steps: Idea → Describe in Words → AI Builds → Final Program. Use arrows to connect the steps. Add small icons below each step: a lightbulb for Idea, a keyboard for Write Code, a chat bubble for Describe in Words, and a chatbot/AI symbol for AI Builds, and a computer screen for Final Program. Keep the color scheme bright and student-friendly (blues, greens, or purples). Style should be flat, minimal, and consistent (use the same symbol when a step appears on both sides), easy to read on a classroom slide." id="255" name="Google Shape;255;p32"/>
          <p:cNvPicPr preferRelativeResize="0"/>
          <p:nvPr/>
        </p:nvPicPr>
        <p:blipFill rotWithShape="1">
          <a:blip r:embed="rId3">
            <a:alphaModFix/>
          </a:blip>
          <a:srcRect b="11469" l="59775" r="29761" t="71670"/>
          <a:stretch/>
        </p:blipFill>
        <p:spPr>
          <a:xfrm>
            <a:off x="5588350" y="3715823"/>
            <a:ext cx="595096" cy="522545"/>
          </a:xfrm>
          <a:prstGeom prst="rect">
            <a:avLst/>
          </a:prstGeom>
          <a:noFill/>
          <a:ln>
            <a:noFill/>
          </a:ln>
        </p:spPr>
      </p:pic>
      <p:pic>
        <p:nvPicPr>
          <p:cNvPr descr="Create a clean, modern infographic showing two flowcharts side by side for comparison. On the left, title it ‘Regular Coding’ with three steps: Idea → Write Code → Final Program. On the right, title it ‘Vibe Coding’ with four steps: Idea → Describe in Words → AI Builds → Final Program. Use arrows to connect the steps. Add small icons below each step: a lightbulb for Idea, a keyboard for Write Code, a chat bubble for Describe in Words, and a chatbot/AI symbol for AI Builds, and a computer screen for Final Program. Keep the color scheme bright and student-friendly (blues, greens, or purples). Style should be flat, minimal, and consistent (use the same symbol when a step appears on both sides), easy to read on a classroom slide." id="256" name="Google Shape;256;p32"/>
          <p:cNvPicPr preferRelativeResize="0"/>
          <p:nvPr/>
        </p:nvPicPr>
        <p:blipFill rotWithShape="1">
          <a:blip r:embed="rId3">
            <a:alphaModFix/>
          </a:blip>
          <a:srcRect b="63763" l="60516" r="32232" t="25218"/>
          <a:stretch/>
        </p:blipFill>
        <p:spPr>
          <a:xfrm>
            <a:off x="4060129" y="3623558"/>
            <a:ext cx="595096" cy="492741"/>
          </a:xfrm>
          <a:prstGeom prst="rect">
            <a:avLst/>
          </a:prstGeom>
          <a:noFill/>
          <a:ln>
            <a:noFill/>
          </a:ln>
        </p:spPr>
      </p:pic>
      <p:pic>
        <p:nvPicPr>
          <p:cNvPr descr="Create a clean, modern infographic showing two flowcharts side by side for comparison. On the left, title it ‘Regular Coding’ with three steps: Idea → Write Code → Final Program. On the right, title it ‘Vibe Coding’ with four steps: Idea → Describe in Words → AI Builds → Final Program. Use arrows to connect the steps. Add small icons below each step: a lightbulb for Idea, a keyboard for Write Code, a chat bubble for Describe in Words, and a chatbot/AI symbol for AI Builds, and a computer screen for Final Program. Keep the color scheme bright and student-friendly (blues, greens, or purples). Style should be flat, minimal, and consistent (use the same symbol when a step appears on both sides), easy to read on a classroom slide." id="257" name="Google Shape;257;p32"/>
          <p:cNvPicPr preferRelativeResize="0"/>
          <p:nvPr/>
        </p:nvPicPr>
        <p:blipFill rotWithShape="1">
          <a:blip r:embed="rId3">
            <a:alphaModFix/>
          </a:blip>
          <a:srcRect b="15050" l="29429" r="57403" t="70266"/>
          <a:stretch/>
        </p:blipFill>
        <p:spPr>
          <a:xfrm>
            <a:off x="7034554" y="2268114"/>
            <a:ext cx="859999" cy="522542"/>
          </a:xfrm>
          <a:prstGeom prst="rect">
            <a:avLst/>
          </a:prstGeom>
          <a:noFill/>
          <a:ln>
            <a:noFill/>
          </a:ln>
        </p:spPr>
      </p:pic>
      <p:pic>
        <p:nvPicPr>
          <p:cNvPr descr="Create a clean, modern infographic showing two flowcharts side by side for comparison. On the left, title it ‘Regular Coding’ with three steps: Idea → Write Code → Final Program. On the right, title it ‘Vibe Coding’ with four steps: Idea → Describe in Words → AI Builds → Final Program. Use arrows to connect the steps. Add small icons below each step: a lightbulb for Idea, a keyboard for Write Code, a chat bubble for Describe in Words, and a chatbot/AI symbol for AI Builds, and a computer screen for Final Program. Keep the color scheme bright and student-friendly (blues, greens, or purples). Style should be flat, minimal, and consistent (use the same symbol when a step appears on both sides), easy to read on a classroom slide." id="258" name="Google Shape;258;p32"/>
          <p:cNvPicPr preferRelativeResize="0"/>
          <p:nvPr/>
        </p:nvPicPr>
        <p:blipFill rotWithShape="1">
          <a:blip r:embed="rId3">
            <a:alphaModFix/>
          </a:blip>
          <a:srcRect b="56077" l="31514" r="58630" t="28250"/>
          <a:stretch/>
        </p:blipFill>
        <p:spPr>
          <a:xfrm>
            <a:off x="4831259" y="2341283"/>
            <a:ext cx="667311" cy="578287"/>
          </a:xfrm>
          <a:prstGeom prst="rect">
            <a:avLst/>
          </a:prstGeom>
          <a:noFill/>
          <a:ln>
            <a:noFill/>
          </a:ln>
        </p:spPr>
      </p:pic>
      <p:pic>
        <p:nvPicPr>
          <p:cNvPr descr="Create a clean, modern infographic showing two flowcharts side by side for comparison. On the left, title it ‘Regular Coding’ with three steps: Idea → Write Code → Final Program. On the right, title it ‘Vibe Coding’ with four steps: Idea → Describe in Words → AI Builds → Final Program. Use arrows to connect the steps. Add small icons below each step: a lightbulb for Idea, a keyboard for Write Code, a chat bubble for Describe in Words, and a chatbot/AI symbol for AI Builds, and a computer screen for Final Program. Keep the color scheme bright and student-friendly (blues, greens, or purples). Style should be flat, minimal, and consistent (use the same symbol when a step appears on both sides), easy to read on a classroom slide." id="259" name="Google Shape;259;p32"/>
          <p:cNvPicPr preferRelativeResize="0"/>
          <p:nvPr/>
        </p:nvPicPr>
        <p:blipFill rotWithShape="1">
          <a:blip r:embed="rId3">
            <a:alphaModFix/>
          </a:blip>
          <a:srcRect b="57031" l="11858" r="79771" t="26108"/>
          <a:stretch/>
        </p:blipFill>
        <p:spPr>
          <a:xfrm>
            <a:off x="2641510" y="2208585"/>
            <a:ext cx="595096" cy="653192"/>
          </a:xfrm>
          <a:prstGeom prst="rect">
            <a:avLst/>
          </a:prstGeom>
          <a:noFill/>
          <a:ln>
            <a:noFill/>
          </a:ln>
        </p:spPr>
      </p:pic>
      <p:sp>
        <p:nvSpPr>
          <p:cNvPr id="260" name="Google Shape;260;p32"/>
          <p:cNvSpPr txBox="1"/>
          <p:nvPr/>
        </p:nvSpPr>
        <p:spPr>
          <a:xfrm>
            <a:off x="6877336" y="2731138"/>
            <a:ext cx="1206900" cy="182700"/>
          </a:xfrm>
          <a:prstGeom prst="rect">
            <a:avLst/>
          </a:prstGeom>
          <a:noFill/>
          <a:ln>
            <a:noFill/>
          </a:ln>
        </p:spPr>
        <p:txBody>
          <a:bodyPr anchorCtr="0" anchor="t" bIns="82725" lIns="82725" spcFirstLastPara="1" rIns="82725" wrap="square" tIns="82725">
            <a:noAutofit/>
          </a:bodyPr>
          <a:lstStyle/>
          <a:p>
            <a:pPr indent="0" lvl="0" marL="0" rtl="0" algn="ctr">
              <a:spcBef>
                <a:spcPts val="0"/>
              </a:spcBef>
              <a:spcAft>
                <a:spcPts val="0"/>
              </a:spcAft>
              <a:buNone/>
            </a:pPr>
            <a:r>
              <a:rPr lang="en" sz="1266">
                <a:solidFill>
                  <a:schemeClr val="dk1"/>
                </a:solidFill>
                <a:latin typeface="Work Sans"/>
                <a:ea typeface="Work Sans"/>
                <a:cs typeface="Work Sans"/>
                <a:sym typeface="Work Sans"/>
              </a:rPr>
              <a:t>Final </a:t>
            </a:r>
            <a:r>
              <a:rPr lang="en" sz="1266">
                <a:solidFill>
                  <a:schemeClr val="dk1"/>
                </a:solidFill>
                <a:latin typeface="Work Sans"/>
                <a:ea typeface="Work Sans"/>
                <a:cs typeface="Work Sans"/>
                <a:sym typeface="Work Sans"/>
              </a:rPr>
              <a:t>Program</a:t>
            </a:r>
            <a:endParaRPr sz="1266">
              <a:solidFill>
                <a:schemeClr val="dk1"/>
              </a:solidFill>
              <a:latin typeface="Work Sans"/>
              <a:ea typeface="Work Sans"/>
              <a:cs typeface="Work Sans"/>
              <a:sym typeface="Work Sans"/>
            </a:endParaRPr>
          </a:p>
        </p:txBody>
      </p:sp>
      <p:sp>
        <p:nvSpPr>
          <p:cNvPr id="261" name="Google Shape;261;p32"/>
          <p:cNvSpPr txBox="1"/>
          <p:nvPr/>
        </p:nvSpPr>
        <p:spPr>
          <a:xfrm>
            <a:off x="2641514" y="2872087"/>
            <a:ext cx="595200" cy="182700"/>
          </a:xfrm>
          <a:prstGeom prst="rect">
            <a:avLst/>
          </a:prstGeom>
          <a:noFill/>
          <a:ln>
            <a:noFill/>
          </a:ln>
        </p:spPr>
        <p:txBody>
          <a:bodyPr anchorCtr="0" anchor="t" bIns="82725" lIns="82725" spcFirstLastPara="1" rIns="82725" wrap="square" tIns="82725">
            <a:noAutofit/>
          </a:bodyPr>
          <a:lstStyle/>
          <a:p>
            <a:pPr indent="0" lvl="0" marL="0" rtl="0" algn="ctr">
              <a:spcBef>
                <a:spcPts val="0"/>
              </a:spcBef>
              <a:spcAft>
                <a:spcPts val="0"/>
              </a:spcAft>
              <a:buNone/>
            </a:pPr>
            <a:r>
              <a:rPr lang="en" sz="1266">
                <a:solidFill>
                  <a:schemeClr val="dk1"/>
                </a:solidFill>
                <a:latin typeface="Work Sans"/>
                <a:ea typeface="Work Sans"/>
                <a:cs typeface="Work Sans"/>
                <a:sym typeface="Work Sans"/>
              </a:rPr>
              <a:t>I</a:t>
            </a:r>
            <a:r>
              <a:rPr lang="en" sz="1266">
                <a:solidFill>
                  <a:schemeClr val="dk1"/>
                </a:solidFill>
                <a:latin typeface="Work Sans"/>
                <a:ea typeface="Work Sans"/>
                <a:cs typeface="Work Sans"/>
                <a:sym typeface="Work Sans"/>
              </a:rPr>
              <a:t>dea</a:t>
            </a:r>
            <a:endParaRPr sz="1266">
              <a:solidFill>
                <a:schemeClr val="dk1"/>
              </a:solidFill>
              <a:latin typeface="Work Sans"/>
              <a:ea typeface="Work Sans"/>
              <a:cs typeface="Work Sans"/>
              <a:sym typeface="Work Sans"/>
            </a:endParaRPr>
          </a:p>
        </p:txBody>
      </p:sp>
      <p:sp>
        <p:nvSpPr>
          <p:cNvPr id="262" name="Google Shape;262;p32"/>
          <p:cNvSpPr txBox="1"/>
          <p:nvPr/>
        </p:nvSpPr>
        <p:spPr>
          <a:xfrm>
            <a:off x="4561471" y="2847163"/>
            <a:ext cx="1206900" cy="182700"/>
          </a:xfrm>
          <a:prstGeom prst="rect">
            <a:avLst/>
          </a:prstGeom>
          <a:noFill/>
          <a:ln>
            <a:noFill/>
          </a:ln>
        </p:spPr>
        <p:txBody>
          <a:bodyPr anchorCtr="0" anchor="t" bIns="82725" lIns="82725" spcFirstLastPara="1" rIns="82725" wrap="square" tIns="82725">
            <a:noAutofit/>
          </a:bodyPr>
          <a:lstStyle/>
          <a:p>
            <a:pPr indent="0" lvl="0" marL="0" rtl="0" algn="ctr">
              <a:spcBef>
                <a:spcPts val="0"/>
              </a:spcBef>
              <a:spcAft>
                <a:spcPts val="0"/>
              </a:spcAft>
              <a:buNone/>
            </a:pPr>
            <a:r>
              <a:rPr lang="en" sz="1266">
                <a:solidFill>
                  <a:schemeClr val="dk1"/>
                </a:solidFill>
                <a:latin typeface="Work Sans"/>
                <a:ea typeface="Work Sans"/>
                <a:cs typeface="Work Sans"/>
                <a:sym typeface="Work Sans"/>
              </a:rPr>
              <a:t>Write Code</a:t>
            </a:r>
            <a:endParaRPr sz="1266">
              <a:solidFill>
                <a:schemeClr val="dk1"/>
              </a:solidFill>
              <a:latin typeface="Work Sans"/>
              <a:ea typeface="Work Sans"/>
              <a:cs typeface="Work Sans"/>
              <a:sym typeface="Work Sans"/>
            </a:endParaRPr>
          </a:p>
        </p:txBody>
      </p:sp>
      <p:sp>
        <p:nvSpPr>
          <p:cNvPr id="263" name="Google Shape;263;p32"/>
          <p:cNvSpPr txBox="1"/>
          <p:nvPr/>
        </p:nvSpPr>
        <p:spPr>
          <a:xfrm>
            <a:off x="3837580" y="4105355"/>
            <a:ext cx="1206900" cy="182700"/>
          </a:xfrm>
          <a:prstGeom prst="rect">
            <a:avLst/>
          </a:prstGeom>
          <a:noFill/>
          <a:ln>
            <a:noFill/>
          </a:ln>
        </p:spPr>
        <p:txBody>
          <a:bodyPr anchorCtr="0" anchor="t" bIns="82725" lIns="82725" spcFirstLastPara="1" rIns="82725" wrap="square" tIns="82725">
            <a:noAutofit/>
          </a:bodyPr>
          <a:lstStyle/>
          <a:p>
            <a:pPr indent="0" lvl="0" marL="0" rtl="0" algn="ctr">
              <a:spcBef>
                <a:spcPts val="0"/>
              </a:spcBef>
              <a:spcAft>
                <a:spcPts val="0"/>
              </a:spcAft>
              <a:buNone/>
            </a:pPr>
            <a:r>
              <a:rPr lang="en" sz="1266">
                <a:solidFill>
                  <a:schemeClr val="dk1"/>
                </a:solidFill>
                <a:latin typeface="Work Sans"/>
                <a:ea typeface="Work Sans"/>
                <a:cs typeface="Work Sans"/>
                <a:sym typeface="Work Sans"/>
              </a:rPr>
              <a:t>Describe in Words</a:t>
            </a:r>
            <a:endParaRPr sz="1266">
              <a:solidFill>
                <a:schemeClr val="dk1"/>
              </a:solidFill>
              <a:latin typeface="Work Sans"/>
              <a:ea typeface="Work Sans"/>
              <a:cs typeface="Work Sans"/>
              <a:sym typeface="Work Sans"/>
            </a:endParaRPr>
          </a:p>
        </p:txBody>
      </p:sp>
      <p:sp>
        <p:nvSpPr>
          <p:cNvPr id="264" name="Google Shape;264;p32"/>
          <p:cNvSpPr txBox="1"/>
          <p:nvPr/>
        </p:nvSpPr>
        <p:spPr>
          <a:xfrm>
            <a:off x="5282393" y="4212511"/>
            <a:ext cx="1206900" cy="182700"/>
          </a:xfrm>
          <a:prstGeom prst="rect">
            <a:avLst/>
          </a:prstGeom>
          <a:noFill/>
          <a:ln>
            <a:noFill/>
          </a:ln>
        </p:spPr>
        <p:txBody>
          <a:bodyPr anchorCtr="0" anchor="t" bIns="82725" lIns="82725" spcFirstLastPara="1" rIns="82725" wrap="square" tIns="82725">
            <a:noAutofit/>
          </a:bodyPr>
          <a:lstStyle/>
          <a:p>
            <a:pPr indent="0" lvl="0" marL="0" rtl="0" algn="ctr">
              <a:spcBef>
                <a:spcPts val="0"/>
              </a:spcBef>
              <a:spcAft>
                <a:spcPts val="0"/>
              </a:spcAft>
              <a:buNone/>
            </a:pPr>
            <a:r>
              <a:rPr lang="en" sz="1266">
                <a:solidFill>
                  <a:schemeClr val="dk1"/>
                </a:solidFill>
                <a:latin typeface="Work Sans"/>
                <a:ea typeface="Work Sans"/>
                <a:cs typeface="Work Sans"/>
                <a:sym typeface="Work Sans"/>
              </a:rPr>
              <a:t>AI Builds</a:t>
            </a:r>
            <a:endParaRPr sz="1266">
              <a:solidFill>
                <a:schemeClr val="dk1"/>
              </a:solidFill>
              <a:latin typeface="Work Sans"/>
              <a:ea typeface="Work Sans"/>
              <a:cs typeface="Work Sans"/>
              <a:sym typeface="Work Sans"/>
            </a:endParaRPr>
          </a:p>
        </p:txBody>
      </p:sp>
      <p:sp>
        <p:nvSpPr>
          <p:cNvPr id="265" name="Google Shape;265;p32"/>
          <p:cNvSpPr/>
          <p:nvPr/>
        </p:nvSpPr>
        <p:spPr>
          <a:xfrm>
            <a:off x="2605450" y="2163069"/>
            <a:ext cx="667200" cy="1098300"/>
          </a:xfrm>
          <a:prstGeom prst="roundRect">
            <a:avLst>
              <a:gd fmla="val 16667" name="adj"/>
            </a:avLst>
          </a:prstGeom>
          <a:noFill/>
          <a:ln cap="flat" cmpd="sng" w="17250">
            <a:solidFill>
              <a:schemeClr val="accent4"/>
            </a:solidFill>
            <a:prstDash val="solid"/>
            <a:round/>
            <a:headEnd len="sm" w="sm" type="none"/>
            <a:tailEnd len="sm" w="sm" type="none"/>
          </a:ln>
        </p:spPr>
        <p:txBody>
          <a:bodyPr anchorCtr="0" anchor="ctr" bIns="82725" lIns="82725" spcFirstLastPara="1" rIns="82725" wrap="square" tIns="82725">
            <a:noAutofit/>
          </a:bodyPr>
          <a:lstStyle/>
          <a:p>
            <a:pPr indent="0" lvl="0" marL="0" rtl="0" algn="ctr">
              <a:spcBef>
                <a:spcPts val="0"/>
              </a:spcBef>
              <a:spcAft>
                <a:spcPts val="0"/>
              </a:spcAft>
              <a:buNone/>
            </a:pPr>
            <a:r>
              <a:t/>
            </a:r>
            <a:endParaRPr sz="1266">
              <a:latin typeface="Work Sans"/>
              <a:ea typeface="Work Sans"/>
              <a:cs typeface="Work Sans"/>
              <a:sym typeface="Work Sans"/>
            </a:endParaRPr>
          </a:p>
        </p:txBody>
      </p:sp>
      <p:sp>
        <p:nvSpPr>
          <p:cNvPr id="266" name="Google Shape;266;p32"/>
          <p:cNvSpPr/>
          <p:nvPr/>
        </p:nvSpPr>
        <p:spPr>
          <a:xfrm>
            <a:off x="4561463" y="2163081"/>
            <a:ext cx="1206900" cy="1098300"/>
          </a:xfrm>
          <a:prstGeom prst="roundRect">
            <a:avLst>
              <a:gd fmla="val 16667" name="adj"/>
            </a:avLst>
          </a:prstGeom>
          <a:noFill/>
          <a:ln cap="flat" cmpd="sng" w="17250">
            <a:solidFill>
              <a:schemeClr val="accent1"/>
            </a:solidFill>
            <a:prstDash val="solid"/>
            <a:round/>
            <a:headEnd len="sm" w="sm" type="none"/>
            <a:tailEnd len="sm" w="sm" type="none"/>
          </a:ln>
        </p:spPr>
        <p:txBody>
          <a:bodyPr anchorCtr="0" anchor="ctr" bIns="82725" lIns="82725" spcFirstLastPara="1" rIns="82725" wrap="square" tIns="82725">
            <a:noAutofit/>
          </a:bodyPr>
          <a:lstStyle/>
          <a:p>
            <a:pPr indent="0" lvl="0" marL="0" rtl="0" algn="ctr">
              <a:spcBef>
                <a:spcPts val="0"/>
              </a:spcBef>
              <a:spcAft>
                <a:spcPts val="0"/>
              </a:spcAft>
              <a:buNone/>
            </a:pPr>
            <a:r>
              <a:t/>
            </a:r>
            <a:endParaRPr sz="1266">
              <a:latin typeface="Work Sans"/>
              <a:ea typeface="Work Sans"/>
              <a:cs typeface="Work Sans"/>
              <a:sym typeface="Work Sans"/>
            </a:endParaRPr>
          </a:p>
        </p:txBody>
      </p:sp>
      <p:sp>
        <p:nvSpPr>
          <p:cNvPr id="267" name="Google Shape;267;p32"/>
          <p:cNvSpPr/>
          <p:nvPr/>
        </p:nvSpPr>
        <p:spPr>
          <a:xfrm>
            <a:off x="6877325" y="2167381"/>
            <a:ext cx="1206900" cy="1098300"/>
          </a:xfrm>
          <a:prstGeom prst="roundRect">
            <a:avLst>
              <a:gd fmla="val 16667" name="adj"/>
            </a:avLst>
          </a:prstGeom>
          <a:noFill/>
          <a:ln cap="flat" cmpd="sng" w="17250">
            <a:solidFill>
              <a:schemeClr val="accent5"/>
            </a:solidFill>
            <a:prstDash val="solid"/>
            <a:round/>
            <a:headEnd len="sm" w="sm" type="none"/>
            <a:tailEnd len="sm" w="sm" type="none"/>
          </a:ln>
        </p:spPr>
        <p:txBody>
          <a:bodyPr anchorCtr="0" anchor="ctr" bIns="82725" lIns="82725" spcFirstLastPara="1" rIns="82725" wrap="square" tIns="82725">
            <a:noAutofit/>
          </a:bodyPr>
          <a:lstStyle/>
          <a:p>
            <a:pPr indent="0" lvl="0" marL="0" rtl="0" algn="ctr">
              <a:spcBef>
                <a:spcPts val="0"/>
              </a:spcBef>
              <a:spcAft>
                <a:spcPts val="0"/>
              </a:spcAft>
              <a:buNone/>
            </a:pPr>
            <a:r>
              <a:t/>
            </a:r>
            <a:endParaRPr sz="1266">
              <a:latin typeface="Work Sans"/>
              <a:ea typeface="Work Sans"/>
              <a:cs typeface="Work Sans"/>
              <a:sym typeface="Work Sans"/>
            </a:endParaRPr>
          </a:p>
        </p:txBody>
      </p:sp>
      <p:pic>
        <p:nvPicPr>
          <p:cNvPr descr="Create a clean, modern infographic showing two flowcharts side by side for comparison. On the left, title it ‘Regular Coding’ with three steps: Idea → Write Code → Final Program. On the right, title it ‘Vibe Coding’ with four steps: Idea → Describe in Words → AI Builds → Final Program. Use arrows to connect the steps. Add small icons below each step: a lightbulb for Idea, a keyboard for Write Code, a chat bubble for Describe in Words, and a chatbot/AI symbol for AI Builds, and a computer screen for Final Program. Keep the color scheme bright and student-friendly (blues, greens, or purples). Style should be flat, minimal, and consistent (use the same symbol when a step appears on both sides), easy to read on a classroom slide." id="268" name="Google Shape;268;p32"/>
          <p:cNvPicPr preferRelativeResize="0"/>
          <p:nvPr/>
        </p:nvPicPr>
        <p:blipFill rotWithShape="1">
          <a:blip r:embed="rId3">
            <a:alphaModFix/>
          </a:blip>
          <a:srcRect b="15050" l="29429" r="57403" t="70266"/>
          <a:stretch/>
        </p:blipFill>
        <p:spPr>
          <a:xfrm>
            <a:off x="7034554" y="3634939"/>
            <a:ext cx="859999" cy="522542"/>
          </a:xfrm>
          <a:prstGeom prst="rect">
            <a:avLst/>
          </a:prstGeom>
          <a:noFill/>
          <a:ln>
            <a:noFill/>
          </a:ln>
        </p:spPr>
      </p:pic>
      <p:pic>
        <p:nvPicPr>
          <p:cNvPr descr="Create a clean, modern infographic showing two flowcharts side by side for comparison. On the left, title it ‘Regular Coding’ with three steps: Idea → Write Code → Final Program. On the right, title it ‘Vibe Coding’ with four steps: Idea → Describe in Words → AI Builds → Final Program. Use arrows to connect the steps. Add small icons below each step: a lightbulb for Idea, a keyboard for Write Code, a chat bubble for Describe in Words, and a chatbot/AI symbol for AI Builds, and a computer screen for Final Program. Keep the color scheme bright and student-friendly (blues, greens, or purples). Style should be flat, minimal, and consistent (use the same symbol when a step appears on both sides), easy to read on a classroom slide." id="269" name="Google Shape;269;p32"/>
          <p:cNvPicPr preferRelativeResize="0"/>
          <p:nvPr/>
        </p:nvPicPr>
        <p:blipFill rotWithShape="1">
          <a:blip r:embed="rId3">
            <a:alphaModFix/>
          </a:blip>
          <a:srcRect b="57031" l="11858" r="79771" t="26108"/>
          <a:stretch/>
        </p:blipFill>
        <p:spPr>
          <a:xfrm>
            <a:off x="2641510" y="3575410"/>
            <a:ext cx="595096" cy="653192"/>
          </a:xfrm>
          <a:prstGeom prst="rect">
            <a:avLst/>
          </a:prstGeom>
          <a:noFill/>
          <a:ln>
            <a:noFill/>
          </a:ln>
        </p:spPr>
      </p:pic>
      <p:sp>
        <p:nvSpPr>
          <p:cNvPr id="270" name="Google Shape;270;p32"/>
          <p:cNvSpPr txBox="1"/>
          <p:nvPr/>
        </p:nvSpPr>
        <p:spPr>
          <a:xfrm>
            <a:off x="6877336" y="4097963"/>
            <a:ext cx="1206900" cy="182700"/>
          </a:xfrm>
          <a:prstGeom prst="rect">
            <a:avLst/>
          </a:prstGeom>
          <a:noFill/>
          <a:ln>
            <a:noFill/>
          </a:ln>
        </p:spPr>
        <p:txBody>
          <a:bodyPr anchorCtr="0" anchor="t" bIns="82725" lIns="82725" spcFirstLastPara="1" rIns="82725" wrap="square" tIns="82725">
            <a:noAutofit/>
          </a:bodyPr>
          <a:lstStyle/>
          <a:p>
            <a:pPr indent="0" lvl="0" marL="0" rtl="0" algn="ctr">
              <a:spcBef>
                <a:spcPts val="0"/>
              </a:spcBef>
              <a:spcAft>
                <a:spcPts val="0"/>
              </a:spcAft>
              <a:buNone/>
            </a:pPr>
            <a:r>
              <a:rPr lang="en" sz="1266">
                <a:solidFill>
                  <a:schemeClr val="dk1"/>
                </a:solidFill>
                <a:latin typeface="Work Sans"/>
                <a:ea typeface="Work Sans"/>
                <a:cs typeface="Work Sans"/>
                <a:sym typeface="Work Sans"/>
              </a:rPr>
              <a:t>Final Program</a:t>
            </a:r>
            <a:endParaRPr sz="1266">
              <a:solidFill>
                <a:schemeClr val="dk1"/>
              </a:solidFill>
              <a:latin typeface="Work Sans"/>
              <a:ea typeface="Work Sans"/>
              <a:cs typeface="Work Sans"/>
              <a:sym typeface="Work Sans"/>
            </a:endParaRPr>
          </a:p>
        </p:txBody>
      </p:sp>
      <p:sp>
        <p:nvSpPr>
          <p:cNvPr id="271" name="Google Shape;271;p32"/>
          <p:cNvSpPr txBox="1"/>
          <p:nvPr/>
        </p:nvSpPr>
        <p:spPr>
          <a:xfrm>
            <a:off x="2641514" y="4238912"/>
            <a:ext cx="595200" cy="182700"/>
          </a:xfrm>
          <a:prstGeom prst="rect">
            <a:avLst/>
          </a:prstGeom>
          <a:noFill/>
          <a:ln>
            <a:noFill/>
          </a:ln>
        </p:spPr>
        <p:txBody>
          <a:bodyPr anchorCtr="0" anchor="t" bIns="82725" lIns="82725" spcFirstLastPara="1" rIns="82725" wrap="square" tIns="82725">
            <a:noAutofit/>
          </a:bodyPr>
          <a:lstStyle/>
          <a:p>
            <a:pPr indent="0" lvl="0" marL="0" rtl="0" algn="ctr">
              <a:spcBef>
                <a:spcPts val="0"/>
              </a:spcBef>
              <a:spcAft>
                <a:spcPts val="0"/>
              </a:spcAft>
              <a:buNone/>
            </a:pPr>
            <a:r>
              <a:rPr lang="en" sz="1266">
                <a:solidFill>
                  <a:schemeClr val="dk1"/>
                </a:solidFill>
                <a:latin typeface="Work Sans"/>
                <a:ea typeface="Work Sans"/>
                <a:cs typeface="Work Sans"/>
                <a:sym typeface="Work Sans"/>
              </a:rPr>
              <a:t>Idea</a:t>
            </a:r>
            <a:endParaRPr sz="1266">
              <a:solidFill>
                <a:schemeClr val="dk1"/>
              </a:solidFill>
              <a:latin typeface="Work Sans"/>
              <a:ea typeface="Work Sans"/>
              <a:cs typeface="Work Sans"/>
              <a:sym typeface="Work Sans"/>
            </a:endParaRPr>
          </a:p>
        </p:txBody>
      </p:sp>
      <p:sp>
        <p:nvSpPr>
          <p:cNvPr id="272" name="Google Shape;272;p32"/>
          <p:cNvSpPr/>
          <p:nvPr/>
        </p:nvSpPr>
        <p:spPr>
          <a:xfrm>
            <a:off x="2605450" y="3529894"/>
            <a:ext cx="667200" cy="1098300"/>
          </a:xfrm>
          <a:prstGeom prst="roundRect">
            <a:avLst>
              <a:gd fmla="val 16667" name="adj"/>
            </a:avLst>
          </a:prstGeom>
          <a:noFill/>
          <a:ln cap="flat" cmpd="sng" w="17250">
            <a:solidFill>
              <a:schemeClr val="accent4"/>
            </a:solidFill>
            <a:prstDash val="solid"/>
            <a:round/>
            <a:headEnd len="sm" w="sm" type="none"/>
            <a:tailEnd len="sm" w="sm" type="none"/>
          </a:ln>
        </p:spPr>
        <p:txBody>
          <a:bodyPr anchorCtr="0" anchor="ctr" bIns="82725" lIns="82725" spcFirstLastPara="1" rIns="82725" wrap="square" tIns="82725">
            <a:noAutofit/>
          </a:bodyPr>
          <a:lstStyle/>
          <a:p>
            <a:pPr indent="0" lvl="0" marL="0" rtl="0" algn="ctr">
              <a:spcBef>
                <a:spcPts val="0"/>
              </a:spcBef>
              <a:spcAft>
                <a:spcPts val="0"/>
              </a:spcAft>
              <a:buNone/>
            </a:pPr>
            <a:r>
              <a:t/>
            </a:r>
            <a:endParaRPr sz="1266">
              <a:latin typeface="Work Sans"/>
              <a:ea typeface="Work Sans"/>
              <a:cs typeface="Work Sans"/>
              <a:sym typeface="Work Sans"/>
            </a:endParaRPr>
          </a:p>
        </p:txBody>
      </p:sp>
      <p:sp>
        <p:nvSpPr>
          <p:cNvPr id="273" name="Google Shape;273;p32"/>
          <p:cNvSpPr/>
          <p:nvPr/>
        </p:nvSpPr>
        <p:spPr>
          <a:xfrm>
            <a:off x="6877325" y="3534206"/>
            <a:ext cx="1206900" cy="1098300"/>
          </a:xfrm>
          <a:prstGeom prst="roundRect">
            <a:avLst>
              <a:gd fmla="val 16667" name="adj"/>
            </a:avLst>
          </a:prstGeom>
          <a:noFill/>
          <a:ln cap="flat" cmpd="sng" w="17250">
            <a:solidFill>
              <a:schemeClr val="accent5"/>
            </a:solidFill>
            <a:prstDash val="solid"/>
            <a:round/>
            <a:headEnd len="sm" w="sm" type="none"/>
            <a:tailEnd len="sm" w="sm" type="none"/>
          </a:ln>
        </p:spPr>
        <p:txBody>
          <a:bodyPr anchorCtr="0" anchor="ctr" bIns="82725" lIns="82725" spcFirstLastPara="1" rIns="82725" wrap="square" tIns="82725">
            <a:noAutofit/>
          </a:bodyPr>
          <a:lstStyle/>
          <a:p>
            <a:pPr indent="0" lvl="0" marL="0" rtl="0" algn="ctr">
              <a:spcBef>
                <a:spcPts val="0"/>
              </a:spcBef>
              <a:spcAft>
                <a:spcPts val="0"/>
              </a:spcAft>
              <a:buNone/>
            </a:pPr>
            <a:r>
              <a:t/>
            </a:r>
            <a:endParaRPr sz="1266">
              <a:latin typeface="Work Sans"/>
              <a:ea typeface="Work Sans"/>
              <a:cs typeface="Work Sans"/>
              <a:sym typeface="Work Sans"/>
            </a:endParaRPr>
          </a:p>
        </p:txBody>
      </p:sp>
      <p:sp>
        <p:nvSpPr>
          <p:cNvPr id="274" name="Google Shape;274;p32"/>
          <p:cNvSpPr/>
          <p:nvPr/>
        </p:nvSpPr>
        <p:spPr>
          <a:xfrm>
            <a:off x="5444253" y="3534200"/>
            <a:ext cx="860100" cy="1098300"/>
          </a:xfrm>
          <a:prstGeom prst="roundRect">
            <a:avLst>
              <a:gd fmla="val 16667" name="adj"/>
            </a:avLst>
          </a:prstGeom>
          <a:noFill/>
          <a:ln cap="flat" cmpd="sng" w="17250">
            <a:solidFill>
              <a:schemeClr val="accent1"/>
            </a:solidFill>
            <a:prstDash val="solid"/>
            <a:round/>
            <a:headEnd len="sm" w="sm" type="none"/>
            <a:tailEnd len="sm" w="sm" type="none"/>
          </a:ln>
        </p:spPr>
        <p:txBody>
          <a:bodyPr anchorCtr="0" anchor="ctr" bIns="82725" lIns="82725" spcFirstLastPara="1" rIns="82725" wrap="square" tIns="82725">
            <a:noAutofit/>
          </a:bodyPr>
          <a:lstStyle/>
          <a:p>
            <a:pPr indent="0" lvl="0" marL="0" rtl="0" algn="ctr">
              <a:spcBef>
                <a:spcPts val="0"/>
              </a:spcBef>
              <a:spcAft>
                <a:spcPts val="0"/>
              </a:spcAft>
              <a:buNone/>
            </a:pPr>
            <a:r>
              <a:t/>
            </a:r>
            <a:endParaRPr sz="1266">
              <a:latin typeface="Work Sans"/>
              <a:ea typeface="Work Sans"/>
              <a:cs typeface="Work Sans"/>
              <a:sym typeface="Work Sans"/>
            </a:endParaRPr>
          </a:p>
        </p:txBody>
      </p:sp>
      <p:sp>
        <p:nvSpPr>
          <p:cNvPr id="275" name="Google Shape;275;p32"/>
          <p:cNvSpPr/>
          <p:nvPr/>
        </p:nvSpPr>
        <p:spPr>
          <a:xfrm>
            <a:off x="3862903" y="3534200"/>
            <a:ext cx="1162500" cy="1098300"/>
          </a:xfrm>
          <a:prstGeom prst="roundRect">
            <a:avLst>
              <a:gd fmla="val 16667" name="adj"/>
            </a:avLst>
          </a:prstGeom>
          <a:noFill/>
          <a:ln cap="flat" cmpd="sng" w="17250">
            <a:solidFill>
              <a:schemeClr val="accent1"/>
            </a:solidFill>
            <a:prstDash val="solid"/>
            <a:round/>
            <a:headEnd len="sm" w="sm" type="none"/>
            <a:tailEnd len="sm" w="sm" type="none"/>
          </a:ln>
        </p:spPr>
        <p:txBody>
          <a:bodyPr anchorCtr="0" anchor="ctr" bIns="82725" lIns="82725" spcFirstLastPara="1" rIns="82725" wrap="square" tIns="82725">
            <a:noAutofit/>
          </a:bodyPr>
          <a:lstStyle/>
          <a:p>
            <a:pPr indent="0" lvl="0" marL="0" rtl="0" algn="ctr">
              <a:spcBef>
                <a:spcPts val="0"/>
              </a:spcBef>
              <a:spcAft>
                <a:spcPts val="0"/>
              </a:spcAft>
              <a:buNone/>
            </a:pPr>
            <a:r>
              <a:t/>
            </a:r>
            <a:endParaRPr sz="1266">
              <a:latin typeface="Work Sans"/>
              <a:ea typeface="Work Sans"/>
              <a:cs typeface="Work Sans"/>
              <a:sym typeface="Work Sans"/>
            </a:endParaRPr>
          </a:p>
        </p:txBody>
      </p:sp>
      <p:sp>
        <p:nvSpPr>
          <p:cNvPr id="276" name="Google Shape;276;p32"/>
          <p:cNvSpPr txBox="1"/>
          <p:nvPr/>
        </p:nvSpPr>
        <p:spPr>
          <a:xfrm>
            <a:off x="279200" y="2584825"/>
            <a:ext cx="1797900" cy="26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chemeClr val="dk1"/>
                </a:solidFill>
                <a:latin typeface="Work Sans"/>
                <a:ea typeface="Work Sans"/>
                <a:cs typeface="Work Sans"/>
                <a:sym typeface="Work Sans"/>
              </a:rPr>
              <a:t>Regular Coding</a:t>
            </a:r>
            <a:endParaRPr b="1" sz="1600">
              <a:solidFill>
                <a:schemeClr val="dk1"/>
              </a:solidFill>
              <a:latin typeface="Work Sans"/>
              <a:ea typeface="Work Sans"/>
              <a:cs typeface="Work Sans"/>
              <a:sym typeface="Work Sans"/>
            </a:endParaRPr>
          </a:p>
        </p:txBody>
      </p:sp>
      <p:sp>
        <p:nvSpPr>
          <p:cNvPr id="277" name="Google Shape;277;p32"/>
          <p:cNvSpPr txBox="1"/>
          <p:nvPr/>
        </p:nvSpPr>
        <p:spPr>
          <a:xfrm>
            <a:off x="279200" y="3947350"/>
            <a:ext cx="1797900" cy="26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chemeClr val="dk1"/>
                </a:solidFill>
                <a:latin typeface="Work Sans"/>
                <a:ea typeface="Work Sans"/>
                <a:cs typeface="Work Sans"/>
                <a:sym typeface="Work Sans"/>
              </a:rPr>
              <a:t>Vibe</a:t>
            </a:r>
            <a:r>
              <a:rPr b="1" lang="en" sz="1600">
                <a:solidFill>
                  <a:schemeClr val="dk1"/>
                </a:solidFill>
                <a:latin typeface="Work Sans"/>
                <a:ea typeface="Work Sans"/>
                <a:cs typeface="Work Sans"/>
                <a:sym typeface="Work Sans"/>
              </a:rPr>
              <a:t> Coding</a:t>
            </a:r>
            <a:endParaRPr b="1" sz="1600">
              <a:solidFill>
                <a:schemeClr val="dk1"/>
              </a:solidFill>
              <a:latin typeface="Work Sans"/>
              <a:ea typeface="Work Sans"/>
              <a:cs typeface="Work Sans"/>
              <a:sym typeface="Work Sans"/>
            </a:endParaRPr>
          </a:p>
        </p:txBody>
      </p:sp>
      <p:cxnSp>
        <p:nvCxnSpPr>
          <p:cNvPr id="278" name="Google Shape;278;p32"/>
          <p:cNvCxnSpPr>
            <a:stCxn id="265" idx="3"/>
            <a:endCxn id="266" idx="1"/>
          </p:cNvCxnSpPr>
          <p:nvPr/>
        </p:nvCxnSpPr>
        <p:spPr>
          <a:xfrm>
            <a:off x="3272650" y="2712219"/>
            <a:ext cx="1288800" cy="0"/>
          </a:xfrm>
          <a:prstGeom prst="straightConnector1">
            <a:avLst/>
          </a:prstGeom>
          <a:noFill/>
          <a:ln cap="flat" cmpd="sng" w="9525">
            <a:solidFill>
              <a:schemeClr val="dk2"/>
            </a:solidFill>
            <a:prstDash val="solid"/>
            <a:round/>
            <a:headEnd len="med" w="med" type="none"/>
            <a:tailEnd len="med" w="med" type="triangle"/>
          </a:ln>
        </p:spPr>
      </p:cxnSp>
      <p:cxnSp>
        <p:nvCxnSpPr>
          <p:cNvPr id="279" name="Google Shape;279;p32"/>
          <p:cNvCxnSpPr>
            <a:stCxn id="266" idx="3"/>
            <a:endCxn id="267" idx="1"/>
          </p:cNvCxnSpPr>
          <p:nvPr/>
        </p:nvCxnSpPr>
        <p:spPr>
          <a:xfrm>
            <a:off x="5768363" y="2712231"/>
            <a:ext cx="1109100" cy="4200"/>
          </a:xfrm>
          <a:prstGeom prst="straightConnector1">
            <a:avLst/>
          </a:prstGeom>
          <a:noFill/>
          <a:ln cap="flat" cmpd="sng" w="9525">
            <a:solidFill>
              <a:schemeClr val="dk2"/>
            </a:solidFill>
            <a:prstDash val="solid"/>
            <a:round/>
            <a:headEnd len="med" w="med" type="none"/>
            <a:tailEnd len="med" w="med" type="triangle"/>
          </a:ln>
        </p:spPr>
      </p:cxnSp>
      <p:cxnSp>
        <p:nvCxnSpPr>
          <p:cNvPr id="280" name="Google Shape;280;p32"/>
          <p:cNvCxnSpPr>
            <a:stCxn id="272" idx="3"/>
            <a:endCxn id="275" idx="1"/>
          </p:cNvCxnSpPr>
          <p:nvPr/>
        </p:nvCxnSpPr>
        <p:spPr>
          <a:xfrm>
            <a:off x="3272650" y="4079044"/>
            <a:ext cx="590400" cy="4200"/>
          </a:xfrm>
          <a:prstGeom prst="straightConnector1">
            <a:avLst/>
          </a:prstGeom>
          <a:noFill/>
          <a:ln cap="flat" cmpd="sng" w="9525">
            <a:solidFill>
              <a:schemeClr val="dk2"/>
            </a:solidFill>
            <a:prstDash val="solid"/>
            <a:round/>
            <a:headEnd len="med" w="med" type="none"/>
            <a:tailEnd len="med" w="med" type="triangle"/>
          </a:ln>
        </p:spPr>
      </p:cxnSp>
      <p:cxnSp>
        <p:nvCxnSpPr>
          <p:cNvPr id="281" name="Google Shape;281;p32"/>
          <p:cNvCxnSpPr>
            <a:stCxn id="275" idx="3"/>
            <a:endCxn id="274" idx="1"/>
          </p:cNvCxnSpPr>
          <p:nvPr/>
        </p:nvCxnSpPr>
        <p:spPr>
          <a:xfrm>
            <a:off x="5025403" y="4083350"/>
            <a:ext cx="418800" cy="0"/>
          </a:xfrm>
          <a:prstGeom prst="straightConnector1">
            <a:avLst/>
          </a:prstGeom>
          <a:noFill/>
          <a:ln cap="flat" cmpd="sng" w="9525">
            <a:solidFill>
              <a:schemeClr val="dk2"/>
            </a:solidFill>
            <a:prstDash val="solid"/>
            <a:round/>
            <a:headEnd len="med" w="med" type="none"/>
            <a:tailEnd len="med" w="med" type="triangle"/>
          </a:ln>
        </p:spPr>
      </p:cxnSp>
      <p:cxnSp>
        <p:nvCxnSpPr>
          <p:cNvPr id="282" name="Google Shape;282;p32"/>
          <p:cNvCxnSpPr>
            <a:stCxn id="274" idx="3"/>
            <a:endCxn id="273" idx="1"/>
          </p:cNvCxnSpPr>
          <p:nvPr/>
        </p:nvCxnSpPr>
        <p:spPr>
          <a:xfrm>
            <a:off x="6304353" y="4083350"/>
            <a:ext cx="573000" cy="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33"/>
          <p:cNvSpPr txBox="1"/>
          <p:nvPr>
            <p:ph type="title"/>
          </p:nvPr>
        </p:nvSpPr>
        <p:spPr>
          <a:xfrm>
            <a:off x="204575" y="216425"/>
            <a:ext cx="81444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Demo: Build a Tic Tac Toe Game!</a:t>
            </a:r>
            <a:endParaRPr/>
          </a:p>
        </p:txBody>
      </p:sp>
      <p:sp>
        <p:nvSpPr>
          <p:cNvPr id="288" name="Google Shape;288;p33"/>
          <p:cNvSpPr txBox="1"/>
          <p:nvPr>
            <p:ph idx="1" type="body"/>
          </p:nvPr>
        </p:nvSpPr>
        <p:spPr>
          <a:xfrm>
            <a:off x="204575" y="863550"/>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u="sng">
                <a:solidFill>
                  <a:schemeClr val="hlink"/>
                </a:solidFill>
                <a:hlinkClick r:id="rId3"/>
              </a:rPr>
              <a:t>https://lovable.dev/</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pic>
        <p:nvPicPr>
          <p:cNvPr id="289" name="Google Shape;289;p33" title="tictactoe.gif"/>
          <p:cNvPicPr preferRelativeResize="0"/>
          <p:nvPr/>
        </p:nvPicPr>
        <p:blipFill>
          <a:blip r:embed="rId4">
            <a:alphaModFix/>
          </a:blip>
          <a:stretch>
            <a:fillRect/>
          </a:stretch>
        </p:blipFill>
        <p:spPr>
          <a:xfrm>
            <a:off x="3016938" y="863550"/>
            <a:ext cx="2895876" cy="38008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34"/>
          <p:cNvSpPr txBox="1"/>
          <p:nvPr>
            <p:ph type="title"/>
          </p:nvPr>
        </p:nvSpPr>
        <p:spPr>
          <a:xfrm>
            <a:off x="3636975" y="450150"/>
            <a:ext cx="4778400" cy="4090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If AI can code for me, do I still need to learn coding?</a:t>
            </a:r>
            <a:endParaRPr/>
          </a:p>
        </p:txBody>
      </p:sp>
      <p:pic>
        <p:nvPicPr>
          <p:cNvPr descr="A cartoon thinking boy with a question mark on the right" id="295" name="Google Shape;295;p34"/>
          <p:cNvPicPr preferRelativeResize="0"/>
          <p:nvPr/>
        </p:nvPicPr>
        <p:blipFill>
          <a:blip r:embed="rId3">
            <a:alphaModFix/>
          </a:blip>
          <a:stretch>
            <a:fillRect/>
          </a:stretch>
        </p:blipFill>
        <p:spPr>
          <a:xfrm>
            <a:off x="528825" y="2436325"/>
            <a:ext cx="2117475" cy="21174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35"/>
          <p:cNvSpPr txBox="1"/>
          <p:nvPr>
            <p:ph type="title"/>
          </p:nvPr>
        </p:nvSpPr>
        <p:spPr>
          <a:xfrm>
            <a:off x="204575" y="216425"/>
            <a:ext cx="81444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Yes! Vibe Coding has </a:t>
            </a:r>
            <a:r>
              <a:rPr lang="en"/>
              <a:t>Limitations</a:t>
            </a:r>
            <a:endParaRPr/>
          </a:p>
        </p:txBody>
      </p:sp>
      <p:sp>
        <p:nvSpPr>
          <p:cNvPr id="301" name="Google Shape;301;p35"/>
          <p:cNvSpPr txBox="1"/>
          <p:nvPr>
            <p:ph idx="1" type="body"/>
          </p:nvPr>
        </p:nvSpPr>
        <p:spPr>
          <a:xfrm>
            <a:off x="204575" y="863550"/>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 </a:t>
            </a:r>
            <a:r>
              <a:rPr lang="en"/>
              <a:t>AI struggles with large, complex projects.</a:t>
            </a:r>
            <a:endParaRPr/>
          </a:p>
          <a:p>
            <a:pPr indent="-342900" lvl="0" marL="457200" rtl="0" algn="l">
              <a:spcBef>
                <a:spcPts val="0"/>
              </a:spcBef>
              <a:spcAft>
                <a:spcPts val="0"/>
              </a:spcAft>
              <a:buSzPts val="1800"/>
              <a:buChar char="●"/>
            </a:pPr>
            <a:r>
              <a:rPr lang="en"/>
              <a:t>💡 </a:t>
            </a:r>
            <a:r>
              <a:rPr lang="en"/>
              <a:t>AI has hard times creating new ideas without examples to learn from.</a:t>
            </a:r>
            <a:endParaRPr/>
          </a:p>
          <a:p>
            <a:pPr indent="-342900" lvl="0" marL="457200" rtl="0" algn="l">
              <a:spcBef>
                <a:spcPts val="0"/>
              </a:spcBef>
              <a:spcAft>
                <a:spcPts val="0"/>
              </a:spcAft>
              <a:buSzPts val="1800"/>
              <a:buChar char="●"/>
            </a:pPr>
            <a:r>
              <a:rPr lang="en"/>
              <a:t>🔒 </a:t>
            </a:r>
            <a:r>
              <a:rPr lang="en"/>
              <a:t>AI can make serious security mistakes - so we need to understand what the code does.</a:t>
            </a:r>
            <a:endParaRPr/>
          </a:p>
          <a:p>
            <a:pPr indent="0" lvl="0" marL="0" rtl="0" algn="l">
              <a:spcBef>
                <a:spcPts val="1200"/>
              </a:spcBef>
              <a:spcAft>
                <a:spcPts val="0"/>
              </a:spcAft>
              <a:buNone/>
            </a:pPr>
            <a:r>
              <a:t/>
            </a:r>
            <a:endParaRPr/>
          </a:p>
          <a:p>
            <a:pPr indent="0" lvl="0" marL="0" rtl="0" algn="l">
              <a:spcBef>
                <a:spcPts val="1200"/>
              </a:spcBef>
              <a:spcAft>
                <a:spcPts val="1200"/>
              </a:spcAft>
              <a:buNone/>
            </a:pPr>
            <a:r>
              <a:rPr lang="en"/>
              <a:t>🚀 </a:t>
            </a:r>
            <a:r>
              <a:rPr lang="en"/>
              <a:t>The better we are at coding, the more we feel comfortable and confident with AI, the better we can leverage the tools and build better projects.</a:t>
            </a:r>
            <a:endParaRPr/>
          </a:p>
        </p:txBody>
      </p:sp>
    </p:spTree>
  </p:cSld>
  <p:clrMapOvr>
    <a:masterClrMapping/>
  </p:clrMapOvr>
</p:sld>
</file>

<file path=ppt/theme/theme1.xml><?xml version="1.0" encoding="utf-8"?>
<a:theme xmlns:a="http://schemas.openxmlformats.org/drawingml/2006/main" xmlns:r="http://schemas.openxmlformats.org/officeDocument/2006/relationships" name="imagi grades 3-5 lessons theme">
  <a:themeElements>
    <a:clrScheme name="Simple Light">
      <a:dk1>
        <a:srgbClr val="000000"/>
      </a:dk1>
      <a:lt1>
        <a:srgbClr val="FFFFFF"/>
      </a:lt1>
      <a:dk2>
        <a:srgbClr val="323232"/>
      </a:dk2>
      <a:lt2>
        <a:srgbClr val="EEEEEE"/>
      </a:lt2>
      <a:accent1>
        <a:srgbClr val="FFAAFF"/>
      </a:accent1>
      <a:accent2>
        <a:srgbClr val="64D2F0"/>
      </a:accent2>
      <a:accent3>
        <a:srgbClr val="FAF578"/>
      </a:accent3>
      <a:accent4>
        <a:srgbClr val="F8A30F"/>
      </a:accent4>
      <a:accent5>
        <a:srgbClr val="32E18C"/>
      </a:accent5>
      <a:accent6>
        <a:srgbClr val="FF00FF"/>
      </a:accent6>
      <a:hlink>
        <a:srgbClr val="4600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