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7559675" cy="10691813"/>
  <p:embeddedFontLst>
    <p:embeddedFont>
      <p:font typeface="Noto Sans CJK SC"/>
      <p:regular r:id="rId22"/>
      <p:bold r:id="rId23"/>
    </p:embeddedFont>
    <p:embeddedFont>
      <p:font typeface="Noto Sans Devanagari"/>
      <p:regular r:id="rId24"/>
      <p:bold r:id="rId25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font" Target="fonts/Font_1_Noto_Sans_CJK_SC_Regular.fntdata"/><Relationship Id="rId23" Type="http://schemas.openxmlformats.org/officeDocument/2006/relationships/font" Target="fonts/Font_2_Noto_Sans_CJK_SC_Bold.fntdata"/><Relationship Id="rId24" Type="http://schemas.openxmlformats.org/officeDocument/2006/relationships/font" Target="fonts/Font_3_Noto_Sans_Devanagari_Regular.fntdata"/><Relationship Id="rId25" Type="http://schemas.openxmlformats.org/officeDocument/2006/relationships/font" Target="fonts/Font_4_Noto_Sans_Devanagari_Bold.fntdata"/><Relationship Id="rId2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Πατήστε για επεξεργασία της μορφής κειμένου του τίτλου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Πατήστε για επεξεργασία της μορφής κειμένου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Δεύτερο επίπεδο διάρθρωσης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Τρίτο επίπεδο διάρθρωσης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Τέταρτο επίπεδο διάρθρωσης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Πέμπτο επίπεδο διάρθρωσης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Έκτο επίπεδο διάρθρωσης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Έβδομο επίπεδο διάρθρωσης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Πατήστε για επεξεργασία της μορφής κειμένου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Δεύτερο επίπεδο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Τρίτο επίπεδο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Τέταρτο επίπεδο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Πέμπτο επίπεδο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Έκτο επίπεδο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Έβδομο επίπεδο διάρθρωσης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&lt;ημερομηνία/ώρα&gt;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l-G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&lt;υποσέλιδο&gt;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ounded Rectangle 1"/>
          <p:cNvSpPr/>
          <p:nvPr/>
        </p:nvSpPr>
        <p:spPr>
          <a:xfrm>
            <a:off x="609480" y="2126160"/>
            <a:ext cx="2425320" cy="304560"/>
          </a:xfrm>
          <a:prstGeom prst="roundRect">
            <a:avLst>
              <a:gd name="adj" fmla="val 50000"/>
            </a:avLst>
          </a:prstGeom>
          <a:solidFill>
            <a:srgbClr val="13283f"/>
          </a:solidFill>
          <a:ln>
            <a:solidFill>
              <a:srgbClr val="38bdf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" name="Rounded Rectangle 2"/>
          <p:cNvSpPr/>
          <p:nvPr/>
        </p:nvSpPr>
        <p:spPr>
          <a:xfrm>
            <a:off x="609480" y="4613040"/>
            <a:ext cx="456840" cy="378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8000" bIns="-18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" name="TextBox 3"/>
          <p:cNvSpPr/>
          <p:nvPr/>
        </p:nvSpPr>
        <p:spPr>
          <a:xfrm>
            <a:off x="609480" y="2659320"/>
            <a:ext cx="910080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ts val="4484"/>
              </a:lnSpc>
            </a:pPr>
            <a:r>
              <a:rPr lang="en-US" sz="3900" b="1" u="none" strike="noStrike">
                <a:solidFill>
                  <a:srgbClr val="f8fafc"/>
                </a:solidFill>
                <a:effectLst/>
                <a:uFillTx/>
                <a:latin typeface="Arial"/>
              </a:rPr>
              <a:t>Λειτουργικά Συστήματα</a:t>
            </a:r>
            <a:endParaRPr lang="el-GR" sz="3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TextBox 4"/>
          <p:cNvSpPr/>
          <p:nvPr/>
        </p:nvSpPr>
        <p:spPr>
          <a:xfrm>
            <a:off x="609480" y="3951000"/>
            <a:ext cx="653760" cy="25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l-GR" sz="1650" b="0" u="none" strike="noStrike">
                <a:solidFill>
                  <a:srgbClr val="94a3b8"/>
                </a:solidFill>
                <a:effectLst/>
                <a:uFillTx/>
                <a:latin typeface="Arial"/>
              </a:rPr>
              <a:t>1.1-1.3</a:t>
            </a:r>
            <a:endParaRPr lang="el-GR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Box 5"/>
          <p:cNvSpPr/>
          <p:nvPr/>
        </p:nvSpPr>
        <p:spPr>
          <a:xfrm>
            <a:off x="771480" y="2192760"/>
            <a:ext cx="1938240" cy="16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50" b="1" u="none" strike="noStrike">
                <a:solidFill>
                  <a:srgbClr val="38bdf8"/>
                </a:solidFill>
                <a:effectLst/>
                <a:uFillTx/>
                <a:latin typeface="Arial"/>
              </a:rPr>
              <a:t>ΦΑΣΗ 1: ENGAGE • ΕΙΣΑΓΩΓΗ</a:t>
            </a:r>
            <a:endParaRPr lang="el-GR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ounded Rectangle 1"/>
          <p:cNvSpPr/>
          <p:nvPr/>
        </p:nvSpPr>
        <p:spPr>
          <a:xfrm>
            <a:off x="10801440" y="504720"/>
            <a:ext cx="780840" cy="247320"/>
          </a:xfrm>
          <a:prstGeom prst="roundRect">
            <a:avLst>
              <a:gd name="adj" fmla="val 46153"/>
            </a:avLst>
          </a:prstGeom>
          <a:solidFill>
            <a:srgbClr val="e0f2f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7" name="TextBox 4"/>
          <p:cNvSpPr/>
          <p:nvPr/>
        </p:nvSpPr>
        <p:spPr>
          <a:xfrm>
            <a:off x="609480" y="457200"/>
            <a:ext cx="322704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Το Αρχικό Ερώτημα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Box 5"/>
          <p:cNvSpPr/>
          <p:nvPr/>
        </p:nvSpPr>
        <p:spPr>
          <a:xfrm>
            <a:off x="10915560" y="542880"/>
            <a:ext cx="64728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50" b="1" u="none" strike="noStrike">
                <a:solidFill>
                  <a:srgbClr val="0284c7"/>
                </a:solidFill>
                <a:effectLst/>
                <a:uFillTx/>
                <a:latin typeface="Arial"/>
              </a:rPr>
              <a:t>ENGAGE</a:t>
            </a:r>
            <a:endParaRPr lang="el-G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Box 6"/>
          <p:cNvSpPr/>
          <p:nvPr/>
        </p:nvSpPr>
        <p:spPr>
          <a:xfrm>
            <a:off x="609480" y="2908080"/>
            <a:ext cx="5390640" cy="96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ts val="2534"/>
              </a:lnSpc>
            </a:pPr>
            <a:r>
              <a:rPr lang="en-US" sz="195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«Αν αγοράσουμε τα πιο ακριβά εξαρτήματα και τα συνδέσουμε στην πρίζα... τι λείπει για να λειτουργήσει;»</a:t>
            </a:r>
            <a:endParaRPr lang="el-GR" sz="1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Box 7"/>
          <p:cNvSpPr/>
          <p:nvPr/>
        </p:nvSpPr>
        <p:spPr>
          <a:xfrm>
            <a:off x="609480" y="4064040"/>
            <a:ext cx="5390640" cy="41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1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Το υλικό (Hardware) από μόνο του είναι αδρανές. Χρειάζεται οδηγίες για να εκτελέσει ακόμα και την πιο απλή εργασία.</a:t>
            </a:r>
            <a:endParaRPr lang="el-G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Picture 8"/>
          <p:cNvPicPr/>
          <p:nvPr/>
        </p:nvPicPr>
        <p:blipFill>
          <a:blip r:embed="rId1"/>
          <a:stretch/>
        </p:blipFill>
        <p:spPr>
          <a:xfrm>
            <a:off x="6000840" y="1943280"/>
            <a:ext cx="5883480" cy="3230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1"/>
          <p:cNvSpPr/>
          <p:nvPr/>
        </p:nvSpPr>
        <p:spPr>
          <a:xfrm>
            <a:off x="609480" y="2966760"/>
            <a:ext cx="3498480" cy="2385360"/>
          </a:xfrm>
          <a:prstGeom prst="roundRect">
            <a:avLst>
              <a:gd name="adj" fmla="val 8080"/>
            </a:avLst>
          </a:prstGeom>
          <a:solidFill>
            <a:srgbClr val="f8fafc"/>
          </a:solidFill>
          <a:ln>
            <a:solidFill>
              <a:srgbClr val="e2e8f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73" name="Rounded Rectangle 2"/>
          <p:cNvSpPr/>
          <p:nvPr/>
        </p:nvSpPr>
        <p:spPr>
          <a:xfrm>
            <a:off x="4336920" y="2966760"/>
            <a:ext cx="3498480" cy="2339640"/>
          </a:xfrm>
          <a:prstGeom prst="roundRect">
            <a:avLst>
              <a:gd name="adj" fmla="val 8080"/>
            </a:avLst>
          </a:prstGeom>
          <a:solidFill>
            <a:srgbClr val="f8fafc"/>
          </a:solidFill>
          <a:ln>
            <a:solidFill>
              <a:srgbClr val="e2e8f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74" name="Rounded Rectangle 3"/>
          <p:cNvSpPr/>
          <p:nvPr/>
        </p:nvSpPr>
        <p:spPr>
          <a:xfrm>
            <a:off x="8064360" y="2957040"/>
            <a:ext cx="3517560" cy="2343960"/>
          </a:xfrm>
          <a:prstGeom prst="roundRect">
            <a:avLst>
              <a:gd name="adj" fmla="val 8000"/>
            </a:avLst>
          </a:prstGeom>
          <a:solidFill>
            <a:srgbClr val="f0f9ff"/>
          </a:solidFill>
          <a:ln w="19050">
            <a:solidFill>
              <a:srgbClr val="0284c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75" name="Picture 4" descr="image.png"/>
          <p:cNvPicPr/>
          <p:nvPr/>
        </p:nvPicPr>
        <p:blipFill>
          <a:blip r:embed="rId1"/>
          <a:stretch/>
        </p:blipFill>
        <p:spPr>
          <a:xfrm>
            <a:off x="885960" y="324324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" name="Picture 5" descr="image.png"/>
          <p:cNvPicPr/>
          <p:nvPr/>
        </p:nvPicPr>
        <p:blipFill>
          <a:blip r:embed="rId2"/>
          <a:stretch/>
        </p:blipFill>
        <p:spPr>
          <a:xfrm>
            <a:off x="4613400" y="324324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Picture 6" descr="image.png"/>
          <p:cNvPicPr/>
          <p:nvPr/>
        </p:nvPicPr>
        <p:blipFill>
          <a:blip r:embed="rId3"/>
          <a:stretch/>
        </p:blipFill>
        <p:spPr>
          <a:xfrm>
            <a:off x="8350200" y="324324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Picture 7" descr="image.png"/>
          <p:cNvPicPr/>
          <p:nvPr/>
        </p:nvPicPr>
        <p:blipFill>
          <a:blip r:embed="rId4"/>
          <a:stretch/>
        </p:blipFill>
        <p:spPr>
          <a:xfrm>
            <a:off x="971640" y="3357720"/>
            <a:ext cx="285480" cy="228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Picture 8" descr="image.png"/>
          <p:cNvPicPr/>
          <p:nvPr/>
        </p:nvPicPr>
        <p:blipFill>
          <a:blip r:embed="rId5"/>
          <a:stretch/>
        </p:blipFill>
        <p:spPr>
          <a:xfrm>
            <a:off x="4727520" y="3357720"/>
            <a:ext cx="228240" cy="228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Picture 9" descr="image.png"/>
          <p:cNvPicPr/>
          <p:nvPr/>
        </p:nvPicPr>
        <p:blipFill>
          <a:blip r:embed="rId6"/>
          <a:stretch/>
        </p:blipFill>
        <p:spPr>
          <a:xfrm>
            <a:off x="8435880" y="3357720"/>
            <a:ext cx="285480" cy="22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TextBox 10"/>
          <p:cNvSpPr/>
          <p:nvPr/>
        </p:nvSpPr>
        <p:spPr>
          <a:xfrm>
            <a:off x="609480" y="457200"/>
            <a:ext cx="5697360" cy="43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Υπολογιστής vs Ειδικές Συσκευές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Box 11"/>
          <p:cNvSpPr/>
          <p:nvPr/>
        </p:nvSpPr>
        <p:spPr>
          <a:xfrm>
            <a:off x="609480" y="914400"/>
            <a:ext cx="490500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64748b"/>
                </a:solidFill>
                <a:effectLst/>
                <a:uFillTx/>
                <a:latin typeface="Arial"/>
              </a:rPr>
              <a:t>Γιατί ο υπολογιστής θεωρείται μηχανή γενικού σκοπού;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12"/>
          <p:cNvSpPr/>
          <p:nvPr/>
        </p:nvSpPr>
        <p:spPr>
          <a:xfrm>
            <a:off x="885960" y="3852720"/>
            <a:ext cx="157896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Παιχνιδομηχανή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Box 13"/>
          <p:cNvSpPr/>
          <p:nvPr/>
        </p:nvSpPr>
        <p:spPr>
          <a:xfrm>
            <a:off x="885960" y="4176720"/>
            <a:ext cx="3041280" cy="73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Εκτελεί μόνο συγκεκριμένα παιχνίδια ειδικά κατασκευασμένα για αυτήν.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Box 14"/>
          <p:cNvSpPr/>
          <p:nvPr/>
        </p:nvSpPr>
        <p:spPr>
          <a:xfrm>
            <a:off x="4613400" y="3852720"/>
            <a:ext cx="231660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Εγκέφαλος Αυτοκινήτου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Box 15"/>
          <p:cNvSpPr/>
          <p:nvPr/>
        </p:nvSpPr>
        <p:spPr>
          <a:xfrm>
            <a:off x="4613400" y="4176720"/>
            <a:ext cx="304128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Ρυθμίζει μόνο αισθητήρες και καύσιμο συγκεκριμένου μοντέλου.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Box 16"/>
          <p:cNvSpPr/>
          <p:nvPr/>
        </p:nvSpPr>
        <p:spPr>
          <a:xfrm>
            <a:off x="8350200" y="3852720"/>
            <a:ext cx="127080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Υπολογιστής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Box 17"/>
          <p:cNvSpPr/>
          <p:nvPr/>
        </p:nvSpPr>
        <p:spPr>
          <a:xfrm>
            <a:off x="8350200" y="4176720"/>
            <a:ext cx="3041280" cy="73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Γενική μηχανή. Εκτελεί οποιοδήποτε πρόγραμμα ανάλογα με τον χρήστη.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ounded Rectangle 1"/>
          <p:cNvSpPr/>
          <p:nvPr/>
        </p:nvSpPr>
        <p:spPr>
          <a:xfrm>
            <a:off x="609480" y="5791320"/>
            <a:ext cx="10972440" cy="609120"/>
          </a:xfrm>
          <a:prstGeom prst="roundRect">
            <a:avLst>
              <a:gd name="adj" fmla="val 18750"/>
            </a:avLst>
          </a:prstGeom>
          <a:solidFill>
            <a:srgbClr val="f0f9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0" name="Rounded Rectangle 2"/>
          <p:cNvSpPr/>
          <p:nvPr/>
        </p:nvSpPr>
        <p:spPr>
          <a:xfrm>
            <a:off x="10753560" y="504720"/>
            <a:ext cx="828360" cy="247320"/>
          </a:xfrm>
          <a:prstGeom prst="roundRect">
            <a:avLst>
              <a:gd name="adj" fmla="val 46153"/>
            </a:avLst>
          </a:prstGeom>
          <a:solidFill>
            <a:srgbClr val="fef3c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1" name="Rounded Rectangle 3"/>
          <p:cNvSpPr/>
          <p:nvPr/>
        </p:nvSpPr>
        <p:spPr>
          <a:xfrm>
            <a:off x="609480" y="3052800"/>
            <a:ext cx="5333760" cy="980640"/>
          </a:xfrm>
          <a:prstGeom prst="roundRect">
            <a:avLst>
              <a:gd name="adj" fmla="val 7766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2" name="Rounded Rectangle 4"/>
          <p:cNvSpPr/>
          <p:nvPr/>
        </p:nvSpPr>
        <p:spPr>
          <a:xfrm>
            <a:off x="6248520" y="3052440"/>
            <a:ext cx="5333760" cy="1239120"/>
          </a:xfrm>
          <a:prstGeom prst="roundRect">
            <a:avLst>
              <a:gd name="adj" fmla="val 7766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3" name="Rectangle 5"/>
          <p:cNvSpPr/>
          <p:nvPr/>
        </p:nvSpPr>
        <p:spPr>
          <a:xfrm>
            <a:off x="609480" y="3052800"/>
            <a:ext cx="37800" cy="980640"/>
          </a:xfrm>
          <a:prstGeom prst="rect">
            <a:avLst/>
          </a:prstGeom>
          <a:solidFill>
            <a:srgbClr val="0284c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4" name="Rectangle 6"/>
          <p:cNvSpPr/>
          <p:nvPr/>
        </p:nvSpPr>
        <p:spPr>
          <a:xfrm flipH="1">
            <a:off x="6247800" y="3052440"/>
            <a:ext cx="75960" cy="1225080"/>
          </a:xfrm>
          <a:prstGeom prst="rect">
            <a:avLst/>
          </a:prstGeom>
          <a:solidFill>
            <a:srgbClr val="64748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5" name="TextBox 9"/>
          <p:cNvSpPr/>
          <p:nvPr/>
        </p:nvSpPr>
        <p:spPr>
          <a:xfrm>
            <a:off x="10868040" y="542880"/>
            <a:ext cx="69480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5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EXPLORE</a:t>
            </a:r>
            <a:endParaRPr lang="el-G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Box 10"/>
          <p:cNvSpPr/>
          <p:nvPr/>
        </p:nvSpPr>
        <p:spPr>
          <a:xfrm>
            <a:off x="2885760" y="5981760"/>
            <a:ext cx="6419520" cy="27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Πρόκληση: Πώς θα συνεννοηθούν; Τι λείπει ανάμεσά τους;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Box 11"/>
          <p:cNvSpPr/>
          <p:nvPr/>
        </p:nvSpPr>
        <p:spPr>
          <a:xfrm>
            <a:off x="876240" y="3281400"/>
            <a:ext cx="226476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Μαθητής Α: Χρήστης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12"/>
          <p:cNvSpPr/>
          <p:nvPr/>
        </p:nvSpPr>
        <p:spPr>
          <a:xfrm>
            <a:off x="876240" y="3605040"/>
            <a:ext cx="4973760" cy="22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Θέλει να εκτυπώσει μια φωτογραφία πατώντας ένα κουμπί.</a:t>
            </a:r>
            <a:endParaRPr lang="el-G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13"/>
          <p:cNvSpPr/>
          <p:nvPr/>
        </p:nvSpPr>
        <p:spPr>
          <a:xfrm>
            <a:off x="6515280" y="3281400"/>
            <a:ext cx="255348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Μαθητής Β: Εκτυπωτής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Box 14"/>
          <p:cNvSpPr/>
          <p:nvPr/>
        </p:nvSpPr>
        <p:spPr>
          <a:xfrm>
            <a:off x="6515280" y="3605040"/>
            <a:ext cx="422892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Καταλαβαίνει μόνο ηλεκτρικά σήματα (0 και 1). </a:t>
            </a:r>
            <a:br>
              <a:rPr sz="1600"/>
            </a:b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Δεν ξέρει τι είναι εικόνα.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609480" y="5819760"/>
            <a:ext cx="10972440" cy="580680"/>
          </a:xfrm>
          <a:prstGeom prst="roundRect">
            <a:avLst>
              <a:gd name="adj" fmla="val 19672"/>
            </a:avLst>
          </a:prstGeom>
          <a:solidFill>
            <a:srgbClr val="f1f5f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02" name="Rounded Rectangle 2"/>
          <p:cNvSpPr/>
          <p:nvPr/>
        </p:nvSpPr>
        <p:spPr>
          <a:xfrm>
            <a:off x="10801440" y="504720"/>
            <a:ext cx="780840" cy="247320"/>
          </a:xfrm>
          <a:prstGeom prst="roundRect">
            <a:avLst>
              <a:gd name="adj" fmla="val 46153"/>
            </a:avLst>
          </a:prstGeom>
          <a:solidFill>
            <a:srgbClr val="dcfce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03" name="Rounded Rectangle 3"/>
          <p:cNvSpPr/>
          <p:nvPr/>
        </p:nvSpPr>
        <p:spPr>
          <a:xfrm>
            <a:off x="609480" y="1343160"/>
            <a:ext cx="5333760" cy="1514160"/>
          </a:xfrm>
          <a:prstGeom prst="roundRect">
            <a:avLst>
              <a:gd name="adj" fmla="val 10062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04" name="Rounded Rectangle 4"/>
          <p:cNvSpPr/>
          <p:nvPr/>
        </p:nvSpPr>
        <p:spPr>
          <a:xfrm>
            <a:off x="6248520" y="1343160"/>
            <a:ext cx="5333760" cy="1514160"/>
          </a:xfrm>
          <a:prstGeom prst="roundRect">
            <a:avLst>
              <a:gd name="adj" fmla="val 10062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5"/>
          <p:cNvSpPr/>
          <p:nvPr/>
        </p:nvSpPr>
        <p:spPr>
          <a:xfrm>
            <a:off x="609480" y="457200"/>
            <a:ext cx="600300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Πρόγραμμα &amp; Λογισμικό (Software)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6"/>
          <p:cNvSpPr/>
          <p:nvPr/>
        </p:nvSpPr>
        <p:spPr>
          <a:xfrm>
            <a:off x="10915560" y="542880"/>
            <a:ext cx="64728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50" b="1" u="none" strike="noStrike">
                <a:solidFill>
                  <a:srgbClr val="16a34a"/>
                </a:solidFill>
                <a:effectLst/>
                <a:uFillTx/>
                <a:latin typeface="Arial"/>
              </a:rPr>
              <a:t>EXPLAIN</a:t>
            </a:r>
            <a:endParaRPr lang="el-G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7"/>
          <p:cNvSpPr/>
          <p:nvPr/>
        </p:nvSpPr>
        <p:spPr>
          <a:xfrm>
            <a:off x="800280" y="6010200"/>
            <a:ext cx="740772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 Μαζί με το υλικό (hardware) αποτελούν ένα ολοκληρωμένο υπολογιστικό σύστημα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Box 8"/>
          <p:cNvSpPr/>
          <p:nvPr/>
        </p:nvSpPr>
        <p:spPr>
          <a:xfrm>
            <a:off x="914400" y="1647720"/>
            <a:ext cx="1276200" cy="27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0284c7"/>
                </a:solidFill>
                <a:effectLst/>
                <a:uFillTx/>
                <a:latin typeface="Arial"/>
              </a:rPr>
              <a:t>Πρόγραμμα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Box 9"/>
          <p:cNvSpPr/>
          <p:nvPr/>
        </p:nvSpPr>
        <p:spPr>
          <a:xfrm>
            <a:off x="914400" y="2038320"/>
            <a:ext cx="4819320" cy="51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ts val="2024"/>
              </a:lnSpc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Σύνολο λεπτομερών </a:t>
            </a:r>
            <a:r>
              <a:rPr lang="en-US" sz="16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εντολών </a:t>
            </a: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που καθοδηγούν τον υπολογιστή να εκτελέσει μια συγκεκριμένη εργασία.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Box 10"/>
          <p:cNvSpPr/>
          <p:nvPr/>
        </p:nvSpPr>
        <p:spPr>
          <a:xfrm>
            <a:off x="6553080" y="1647720"/>
            <a:ext cx="202500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284c7"/>
                </a:solidFill>
                <a:effectLst/>
                <a:uFillTx/>
                <a:latin typeface="Arial"/>
              </a:rPr>
              <a:t>Λογισμικό (Software)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11"/>
          <p:cNvSpPr/>
          <p:nvPr/>
        </p:nvSpPr>
        <p:spPr>
          <a:xfrm>
            <a:off x="6553080" y="2038320"/>
            <a:ext cx="4819320" cy="51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ts val="2024"/>
              </a:lnSpc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Το σύνολο </a:t>
            </a:r>
            <a:r>
              <a:rPr lang="en-US" sz="16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όλων των προγραμμάτων</a:t>
            </a: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 που χρησιμοποιούνται σε ένα υπολογιστικό σύστημα.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3"/>
          <p:cNvPicPr/>
          <p:nvPr/>
        </p:nvPicPr>
        <p:blipFill>
          <a:blip r:embed="rId1">
            <a:lum contrast="24000"/>
          </a:blip>
          <a:stretch/>
        </p:blipFill>
        <p:spPr>
          <a:xfrm>
            <a:off x="1023120" y="155520"/>
            <a:ext cx="10145160" cy="6341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ounded Rectangle 22"/>
          <p:cNvSpPr/>
          <p:nvPr/>
        </p:nvSpPr>
        <p:spPr>
          <a:xfrm>
            <a:off x="6248520" y="3898800"/>
            <a:ext cx="5333760" cy="2652120"/>
          </a:xfrm>
          <a:prstGeom prst="roundRect">
            <a:avLst>
              <a:gd name="adj" fmla="val 7339"/>
            </a:avLst>
          </a:prstGeom>
          <a:solidFill>
            <a:srgbClr val="ffffc3"/>
          </a:solidFill>
          <a:ln w="19050">
            <a:solidFill>
              <a:srgbClr val="f4f11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14" name="Rounded Rectangle 1"/>
          <p:cNvSpPr/>
          <p:nvPr/>
        </p:nvSpPr>
        <p:spPr>
          <a:xfrm>
            <a:off x="609480" y="1621800"/>
            <a:ext cx="5333760" cy="4411080"/>
          </a:xfrm>
          <a:prstGeom prst="roundRect">
            <a:avLst>
              <a:gd name="adj" fmla="val 7339"/>
            </a:avLst>
          </a:prstGeom>
          <a:solidFill>
            <a:srgbClr val="f0fdf4"/>
          </a:solidFill>
          <a:ln w="19050">
            <a:solidFill>
              <a:srgbClr val="22c55e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15" name="Rounded Rectangle 2"/>
          <p:cNvSpPr/>
          <p:nvPr/>
        </p:nvSpPr>
        <p:spPr>
          <a:xfrm>
            <a:off x="6248520" y="900000"/>
            <a:ext cx="5333760" cy="2076120"/>
          </a:xfrm>
          <a:prstGeom prst="roundRect">
            <a:avLst>
              <a:gd name="adj" fmla="val 7339"/>
            </a:avLst>
          </a:prstGeom>
          <a:solidFill>
            <a:srgbClr val="eff6ff"/>
          </a:solidFill>
          <a:ln w="19050">
            <a:solidFill>
              <a:srgbClr val="3b82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Box 3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Κατηγορίες Λογισμικού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Box 5"/>
          <p:cNvSpPr/>
          <p:nvPr/>
        </p:nvSpPr>
        <p:spPr>
          <a:xfrm>
            <a:off x="933480" y="1945800"/>
            <a:ext cx="6150240" cy="25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50" b="1" u="none" strike="noStrike">
                <a:solidFill>
                  <a:srgbClr val="15803d"/>
                </a:solidFill>
                <a:effectLst/>
                <a:uFillTx/>
                <a:latin typeface="Arial"/>
              </a:rPr>
              <a:t>1. Λογισμικό Εφαρμογών</a:t>
            </a:r>
            <a:endParaRPr lang="el-G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Box 6"/>
          <p:cNvSpPr/>
          <p:nvPr/>
        </p:nvSpPr>
        <p:spPr>
          <a:xfrm>
            <a:off x="933480" y="2336400"/>
            <a:ext cx="396324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166534"/>
                </a:solidFill>
                <a:effectLst/>
                <a:uFillTx/>
                <a:latin typeface="Arial"/>
              </a:rPr>
              <a:t>Εξυπηρετεί τις άμεσες ανάγκες του </a:t>
            </a:r>
            <a:r>
              <a:rPr lang="en-US" sz="1600" b="1" u="none" strike="noStrike">
                <a:solidFill>
                  <a:srgbClr val="166534"/>
                </a:solidFill>
                <a:effectLst/>
                <a:uFillTx/>
                <a:latin typeface="Arial"/>
              </a:rPr>
              <a:t>χρήστη</a:t>
            </a:r>
            <a:r>
              <a:rPr lang="en-US" sz="1600" b="0" u="none" strike="noStrike">
                <a:solidFill>
                  <a:srgbClr val="166534"/>
                </a:solidFill>
                <a:effectLst/>
                <a:uFillTx/>
                <a:latin typeface="Arial"/>
              </a:rPr>
              <a:t>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Box 7"/>
          <p:cNvSpPr/>
          <p:nvPr/>
        </p:nvSpPr>
        <p:spPr>
          <a:xfrm>
            <a:off x="6572160" y="1210320"/>
            <a:ext cx="5619240" cy="27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50" b="1" u="none" strike="noStrike">
                <a:solidFill>
                  <a:srgbClr val="1d4ed8"/>
                </a:solidFill>
                <a:effectLst/>
                <a:uFillTx/>
                <a:latin typeface="Arial"/>
              </a:rPr>
              <a:t>2. Λογισμικό Συστήματος</a:t>
            </a:r>
            <a:endParaRPr lang="el-G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8"/>
          <p:cNvSpPr/>
          <p:nvPr/>
        </p:nvSpPr>
        <p:spPr>
          <a:xfrm>
            <a:off x="6827400" y="1486080"/>
            <a:ext cx="343260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1e40af"/>
                </a:solidFill>
                <a:effectLst/>
                <a:uFillTx/>
                <a:latin typeface="Arial"/>
              </a:rPr>
              <a:t>Ελέγχει και συντηρεί τον </a:t>
            </a:r>
            <a:r>
              <a:rPr lang="en-US" sz="1600" b="1" u="none" strike="noStrike">
                <a:solidFill>
                  <a:srgbClr val="1e40af"/>
                </a:solidFill>
                <a:effectLst/>
                <a:uFillTx/>
                <a:latin typeface="Arial"/>
              </a:rPr>
              <a:t>υπολογιστή</a:t>
            </a:r>
            <a:r>
              <a:rPr lang="en-US" sz="1600" b="0" u="none" strike="noStrike">
                <a:solidFill>
                  <a:srgbClr val="1e40af"/>
                </a:solidFill>
                <a:effectLst/>
                <a:uFillTx/>
                <a:latin typeface="Arial"/>
              </a:rPr>
              <a:t>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Box 10"/>
          <p:cNvSpPr/>
          <p:nvPr/>
        </p:nvSpPr>
        <p:spPr>
          <a:xfrm>
            <a:off x="933480" y="3030120"/>
            <a:ext cx="4221000" cy="161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6320" rIns="0" tIns="0" bIns="0" anchor="t">
            <a:spAutoFit/>
          </a:bodyPr>
          <a:p>
            <a:pPr marL="171360" indent="-171360" defTabSz="457200">
              <a:lnSpc>
                <a:spcPts val="1800"/>
              </a:lnSpc>
              <a:buClr>
                <a:srgbClr val="334155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Τα προγράμματα σχεδίασης, επεξεργασίας φωτογραφίας, βίντεο, εικόνων, ήχου και πολυμέσων.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457200">
              <a:lnSpc>
                <a:spcPts val="1800"/>
              </a:lnSpc>
              <a:buClr>
                <a:srgbClr val="334155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Τα προγράμματα αυτοματισμού γραφείου.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457200">
              <a:lnSpc>
                <a:spcPts val="1800"/>
              </a:lnSpc>
              <a:buClr>
                <a:srgbClr val="334155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Τα εκπαιδευτικά προγράμματα.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457200">
              <a:lnSpc>
                <a:spcPts val="1800"/>
              </a:lnSpc>
              <a:buClr>
                <a:srgbClr val="334155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Τα παιχνίδια.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defTabSz="457200">
              <a:lnSpc>
                <a:spcPts val="1800"/>
              </a:lnSpc>
              <a:buClr>
                <a:srgbClr val="334155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Οι φυλλομετρητές.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15"/>
          <p:cNvSpPr/>
          <p:nvPr/>
        </p:nvSpPr>
        <p:spPr>
          <a:xfrm>
            <a:off x="6686640" y="1966680"/>
            <a:ext cx="75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3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•</a:t>
            </a:r>
            <a:endParaRPr lang="el-GR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Box 16"/>
          <p:cNvSpPr/>
          <p:nvPr/>
        </p:nvSpPr>
        <p:spPr>
          <a:xfrm>
            <a:off x="6762600" y="1966680"/>
            <a:ext cx="2565720" cy="2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6320" rIns="0" tIns="0" bIns="0" anchor="t">
            <a:spAutoFit/>
          </a:bodyPr>
          <a:p>
            <a:pPr defTabSz="457200">
              <a:lnSpc>
                <a:spcPts val="1800"/>
              </a:lnSpc>
            </a:pPr>
            <a:r>
              <a:rPr lang="en-US" sz="16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Λειτουργικό Σύστημα (ΛΣ)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17"/>
          <p:cNvSpPr/>
          <p:nvPr/>
        </p:nvSpPr>
        <p:spPr>
          <a:xfrm>
            <a:off x="6686640" y="2195280"/>
            <a:ext cx="75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3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•</a:t>
            </a:r>
            <a:endParaRPr lang="el-GR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Box 18"/>
          <p:cNvSpPr/>
          <p:nvPr/>
        </p:nvSpPr>
        <p:spPr>
          <a:xfrm>
            <a:off x="6762600" y="2195280"/>
            <a:ext cx="2686320" cy="2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6320" rIns="0" tIns="0" bIns="0" anchor="t">
            <a:spAutoFit/>
          </a:bodyPr>
          <a:p>
            <a:pPr defTabSz="457200">
              <a:lnSpc>
                <a:spcPts val="1800"/>
              </a:lnSpc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Εργαλεία / Χρήσιμα (Utilities)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Box 19"/>
          <p:cNvSpPr/>
          <p:nvPr/>
        </p:nvSpPr>
        <p:spPr>
          <a:xfrm>
            <a:off x="6686640" y="2423880"/>
            <a:ext cx="75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3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•</a:t>
            </a:r>
            <a:endParaRPr lang="el-GR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Box 20"/>
          <p:cNvSpPr/>
          <p:nvPr/>
        </p:nvSpPr>
        <p:spPr>
          <a:xfrm>
            <a:off x="6770520" y="2433960"/>
            <a:ext cx="3483000" cy="22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76320" rIns="0" tIns="0" bIns="0" anchor="t">
            <a:spAutoFit/>
          </a:bodyPr>
          <a:p>
            <a:pPr defTabSz="457200">
              <a:lnSpc>
                <a:spcPts val="1800"/>
              </a:lnSpc>
            </a:pP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Προγράμματα συντήρησης &amp; antivirus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Box 21"/>
          <p:cNvSpPr/>
          <p:nvPr/>
        </p:nvSpPr>
        <p:spPr>
          <a:xfrm>
            <a:off x="6248520" y="3920040"/>
            <a:ext cx="5079600" cy="255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Το ΛΣ είναι ένα σύνολο προγραμμάτων που είναι υπεύθυνα για τη </a:t>
            </a:r>
            <a:r>
              <a:rPr lang="en-US" sz="1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σωστή και συντονισμένη λειτουργία του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υπολογιστή και τη διαθεσιμότητα των δυνατοτήτων του σε άλλα προγράμματα ή στον χρήστη.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Ε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ιδικά εργαλεία (utilities) </a:t>
            </a: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: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προγράμματα ελέγχου και</a:t>
            </a: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διαμόρφωσης του σκληρού δίσκου, ελέγχου και επιδιόρθωσης δυσλειτουργιών του υπολογιστή, ανάλυσης της κίνησης δεδομένων σε ένα δίκτυο υπολογιστών κ.ά.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ounded Rectangle 19"/>
          <p:cNvSpPr/>
          <p:nvPr/>
        </p:nvSpPr>
        <p:spPr>
          <a:xfrm>
            <a:off x="609480" y="2271240"/>
            <a:ext cx="10910520" cy="3038760"/>
          </a:xfrm>
          <a:prstGeom prst="roundRect">
            <a:avLst>
              <a:gd name="adj" fmla="val 8275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9"/>
          <p:cNvSpPr/>
          <p:nvPr/>
        </p:nvSpPr>
        <p:spPr>
          <a:xfrm>
            <a:off x="609480" y="457200"/>
            <a:ext cx="2701080" cy="32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l-GR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Λειτουργικό σύστημα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Box 18"/>
          <p:cNvSpPr/>
          <p:nvPr/>
        </p:nvSpPr>
        <p:spPr>
          <a:xfrm>
            <a:off x="801720" y="3119760"/>
            <a:ext cx="10550520" cy="13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Το Λειτουργικό Σύστημα επιτρέπει στον υπολογιστή να </a:t>
            </a: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: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αντιλαμβάνεται τις οδηγίες που του</a:t>
            </a: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δίνουμε μέσω των συσκευών εισόδου (πληκτρολόγιο, ποντίκι κ.ά)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να</a:t>
            </a: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επικοινωνούμε με τα προγράμματα δια μέσου της οθόνης του υπολογιστή,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να αποθηκεύουμε</a:t>
            </a: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στοιχεία σε δίσκους και flash disks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4572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να επικοινωνούμε και να διαχειριζόμαστε τις</a:t>
            </a: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περιφερειακές συσκευές.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ounded Rectangle 1"/>
          <p:cNvSpPr/>
          <p:nvPr/>
        </p:nvSpPr>
        <p:spPr>
          <a:xfrm>
            <a:off x="609480" y="3347640"/>
            <a:ext cx="5295600" cy="1962360"/>
          </a:xfrm>
          <a:prstGeom prst="roundRect">
            <a:avLst>
              <a:gd name="adj" fmla="val 8275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4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Τι είναι το Λειτουργικό Σύστημα (ΛΣ);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Box 5"/>
          <p:cNvSpPr/>
          <p:nvPr/>
        </p:nvSpPr>
        <p:spPr>
          <a:xfrm>
            <a:off x="609480" y="2700360"/>
            <a:ext cx="5390640" cy="55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0284c7"/>
                </a:solidFill>
                <a:effectLst/>
                <a:uFillTx/>
                <a:latin typeface="Arial"/>
              </a:rPr>
              <a:t>Ο «ενδιάμεσος» (διεπαφή / interface) ανάμεσα στον χρήστη, τις εφαρμογές και το υλικό.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Box 6"/>
          <p:cNvSpPr/>
          <p:nvPr/>
        </p:nvSpPr>
        <p:spPr>
          <a:xfrm>
            <a:off x="800280" y="3538440"/>
            <a:ext cx="271296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Η Αναλογία της Ορχήστρας: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Box 7"/>
          <p:cNvSpPr/>
          <p:nvPr/>
        </p:nvSpPr>
        <p:spPr>
          <a:xfrm>
            <a:off x="800280" y="3814920"/>
            <a:ext cx="5009760" cy="132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r>
              <a:rPr lang="en-US" sz="14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• Μουσικοί &amp; Όργανα = Hardware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4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 • Νότες / Παρτιτούρα = Εφαρμογές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4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 • </a:t>
            </a:r>
            <a:r>
              <a:rPr lang="en-US" sz="1400" b="1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Μαέστρος = Λειτουργικό Σύστημα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 • Κοινό = Ο Χρήστης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7" name="Picture 8"/>
          <p:cNvPicPr/>
          <p:nvPr/>
        </p:nvPicPr>
        <p:blipFill>
          <a:blip r:embed="rId1">
            <a:lum contrast="48000"/>
          </a:blip>
          <a:stretch/>
        </p:blipFill>
        <p:spPr>
          <a:xfrm>
            <a:off x="7287840" y="2281680"/>
            <a:ext cx="3785040" cy="3027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ounded Rectangle 1"/>
          <p:cNvSpPr/>
          <p:nvPr/>
        </p:nvSpPr>
        <p:spPr>
          <a:xfrm>
            <a:off x="6286680" y="3200400"/>
            <a:ext cx="5295600" cy="409320"/>
          </a:xfrm>
          <a:prstGeom prst="roundRect">
            <a:avLst>
              <a:gd name="adj" fmla="val 18604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39" name="Rounded Rectangle 2"/>
          <p:cNvSpPr/>
          <p:nvPr/>
        </p:nvSpPr>
        <p:spPr>
          <a:xfrm>
            <a:off x="6286680" y="3724200"/>
            <a:ext cx="5295600" cy="409320"/>
          </a:xfrm>
          <a:prstGeom prst="roundRect">
            <a:avLst>
              <a:gd name="adj" fmla="val 18604"/>
            </a:avLst>
          </a:prstGeom>
          <a:solidFill>
            <a:srgbClr val="e0f2f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40" name="Rounded Rectangle 3"/>
          <p:cNvSpPr/>
          <p:nvPr/>
        </p:nvSpPr>
        <p:spPr>
          <a:xfrm>
            <a:off x="6286680" y="4248000"/>
            <a:ext cx="5295600" cy="409320"/>
          </a:xfrm>
          <a:prstGeom prst="roundRect">
            <a:avLst>
              <a:gd name="adj" fmla="val 18604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41" name="Picture 4" descr="image.png"/>
          <p:cNvPicPr/>
          <p:nvPr/>
        </p:nvPicPr>
        <p:blipFill>
          <a:blip r:embed="rId1"/>
          <a:stretch/>
        </p:blipFill>
        <p:spPr>
          <a:xfrm>
            <a:off x="609480" y="1905120"/>
            <a:ext cx="5295600" cy="3619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Picture 5" descr="image.png"/>
          <p:cNvPicPr/>
          <p:nvPr/>
        </p:nvPicPr>
        <p:blipFill>
          <a:blip r:embed="rId2"/>
          <a:stretch/>
        </p:blipFill>
        <p:spPr>
          <a:xfrm>
            <a:off x="609480" y="1905120"/>
            <a:ext cx="5295600" cy="3619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Box 6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Το ΛΣ στις Καθημερινές Συσκευές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Box 7"/>
          <p:cNvSpPr/>
          <p:nvPr/>
        </p:nvSpPr>
        <p:spPr>
          <a:xfrm>
            <a:off x="6286680" y="2771640"/>
            <a:ext cx="5905080" cy="27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5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Παράδειγμα: Λήψη Φωτογραφίας</a:t>
            </a:r>
            <a:endParaRPr lang="el-G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Box 8"/>
          <p:cNvSpPr/>
          <p:nvPr/>
        </p:nvSpPr>
        <p:spPr>
          <a:xfrm>
            <a:off x="6438960" y="3314880"/>
            <a:ext cx="5752800" cy="18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3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1. Χρήστης:</a:t>
            </a:r>
            <a:r>
              <a:rPr lang="en-US" sz="113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 Αγγίζει το εικονίδιο της κάμερας (Εφαρμογή).</a:t>
            </a:r>
            <a:endParaRPr lang="el-GR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Box 9"/>
          <p:cNvSpPr/>
          <p:nvPr/>
        </p:nvSpPr>
        <p:spPr>
          <a:xfrm>
            <a:off x="6438960" y="3838680"/>
            <a:ext cx="4257360" cy="17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30" b="1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2. Λειτουργικό (Android/iOS):</a:t>
            </a:r>
            <a:r>
              <a:rPr lang="en-US" sz="113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 Δίνει εντολή στον φακό (Hardware).</a:t>
            </a:r>
            <a:endParaRPr lang="el-GR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Box 10"/>
          <p:cNvSpPr/>
          <p:nvPr/>
        </p:nvSpPr>
        <p:spPr>
          <a:xfrm>
            <a:off x="6438960" y="4362480"/>
            <a:ext cx="3515760" cy="17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3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3. Λειτουργικό:</a:t>
            </a:r>
            <a:r>
              <a:rPr lang="en-US" sz="113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 Αποθηκεύει τη φωτογραφία στη μνήμη.</a:t>
            </a:r>
            <a:endParaRPr lang="el-GR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"/>
          <p:cNvSpPr/>
          <p:nvPr/>
        </p:nvSpPr>
        <p:spPr>
          <a:xfrm>
            <a:off x="609480" y="2957400"/>
            <a:ext cx="2769480" cy="18720"/>
          </a:xfrm>
          <a:prstGeom prst="rect">
            <a:avLst/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25920" bIns="-259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49" name="Rectangle 2"/>
          <p:cNvSpPr/>
          <p:nvPr/>
        </p:nvSpPr>
        <p:spPr>
          <a:xfrm>
            <a:off x="3379320" y="2957400"/>
            <a:ext cx="8202600" cy="18720"/>
          </a:xfrm>
          <a:prstGeom prst="rect">
            <a:avLst/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25920" bIns="-259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3"/>
          <p:cNvSpPr/>
          <p:nvPr/>
        </p:nvSpPr>
        <p:spPr>
          <a:xfrm>
            <a:off x="609480" y="3448080"/>
            <a:ext cx="276948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1" name="Rectangle 4"/>
          <p:cNvSpPr/>
          <p:nvPr/>
        </p:nvSpPr>
        <p:spPr>
          <a:xfrm>
            <a:off x="3379320" y="3448080"/>
            <a:ext cx="820260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2" name="Rectangle 5"/>
          <p:cNvSpPr/>
          <p:nvPr/>
        </p:nvSpPr>
        <p:spPr>
          <a:xfrm>
            <a:off x="609480" y="3924360"/>
            <a:ext cx="276948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6"/>
          <p:cNvSpPr/>
          <p:nvPr/>
        </p:nvSpPr>
        <p:spPr>
          <a:xfrm>
            <a:off x="3379320" y="3924360"/>
            <a:ext cx="820260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4" name="Rectangle 7"/>
          <p:cNvSpPr/>
          <p:nvPr/>
        </p:nvSpPr>
        <p:spPr>
          <a:xfrm>
            <a:off x="609480" y="4400640"/>
            <a:ext cx="276948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5" name="Rectangle 8"/>
          <p:cNvSpPr/>
          <p:nvPr/>
        </p:nvSpPr>
        <p:spPr>
          <a:xfrm>
            <a:off x="3379320" y="4400640"/>
            <a:ext cx="820260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6" name="Rectangle 9"/>
          <p:cNvSpPr/>
          <p:nvPr/>
        </p:nvSpPr>
        <p:spPr>
          <a:xfrm>
            <a:off x="609480" y="4876920"/>
            <a:ext cx="276948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10"/>
          <p:cNvSpPr/>
          <p:nvPr/>
        </p:nvSpPr>
        <p:spPr>
          <a:xfrm>
            <a:off x="3379320" y="4876920"/>
            <a:ext cx="8202600" cy="9000"/>
          </a:xfrm>
          <a:prstGeom prst="rect">
            <a:avLst/>
          </a:prstGeom>
          <a:solidFill>
            <a:srgbClr val="e2e8f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5640" bIns="-35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58" name="Table 11"/>
          <p:cNvGraphicFramePr/>
          <p:nvPr/>
        </p:nvGraphicFramePr>
        <p:xfrm>
          <a:off x="609480" y="1118160"/>
          <a:ext cx="10820160" cy="4788000"/>
        </p:xfrm>
        <a:graphic>
          <a:graphicData uri="http://schemas.openxmlformats.org/drawingml/2006/table">
            <a:tbl>
              <a:tblPr/>
              <a:tblGrid>
                <a:gridCol w="10820160"/>
              </a:tblGrid>
              <a:tr h="411840"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600" b="1" u="none" strike="noStrike">
                          <a:solidFill>
                            <a:srgbClr val="0f172a"/>
                          </a:solidFill>
                          <a:effectLst/>
                          <a:uFillTx/>
                          <a:latin typeface="Arial"/>
                        </a:rPr>
                        <a:t>Ρόλος του Λειτουργικού Συστήματος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1f5f9"/>
                    </a:solidFill>
                  </a:tcPr>
                </a:tc>
              </a:tr>
              <a:tr h="4376160"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λειτουργεί ως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ενδιάμεσος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(Διεπαφή ή Interface) ανάμεσα στον άνθρωπο και στη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μηχανή.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διαχειρίζεται τις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δυνατότητες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και τους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πόρους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(resources) του συστήματος υπολογιστή</a:t>
                      </a:r>
                      <a:r>
                        <a:rPr lang="el-GR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μεταφέρει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εντολές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ή/και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απαιτήσεις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του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χρήστη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στον Η/Υ.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δίνει χρήσιμες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πληροφορίες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για την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κατάσταση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του συστήματος, μεταφέρει μηνύματα του Η/Υ προς το χρήστη για λάθη ή προβλήματα που εμφανίζονται.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διαχειρίζεται την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Κεντρική Μνήμη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(RAM) του συστήματος.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ενεργοποιεί και δίνει οδηγίες στην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ΚΜΕ</a:t>
                      </a:r>
                      <a:r>
                        <a:rPr lang="el-GR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,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 κατανέμοντας το χρόνο λειτουργίας της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στους χρήστες και στα διάφορα προγράμματα που εκτελούνται.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διαχειρίζεται τις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συσκευές εισόδου και εξόδου</a:t>
                      </a:r>
                      <a:r>
                        <a:rPr lang="el-GR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οργανώνει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και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διαχειρίζεται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τα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αρχεία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του συστήματος μέσω του συστήματος αρχείων.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ελέγχει την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εκτέλεση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των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προγραμμάτων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των χρηστών.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457200">
                        <a:lnSpc>
                          <a:spcPct val="120000"/>
                        </a:lnSpc>
                      </a:pP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Να εφαρμόζει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μηχανισμούς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που βελτιώνουν την </a:t>
                      </a:r>
                      <a:r>
                        <a:rPr lang="en-US" sz="1600" b="1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ασφάλεια </a:t>
                      </a:r>
                      <a:r>
                        <a:rPr lang="en-US" sz="1600" b="0" u="none" strike="noStrike">
                          <a:solidFill>
                            <a:srgbClr val="334155"/>
                          </a:solidFill>
                          <a:effectLst/>
                          <a:uFillTx/>
                          <a:latin typeface="Arial"/>
                        </a:rPr>
                        <a:t>του υπολογιστή από διάφορους κινδύνους.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9" name="TextBox 12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Βασικές Αρμοδιότητες του ΛΣ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ounded Rectangle 1"/>
          <p:cNvSpPr/>
          <p:nvPr/>
        </p:nvSpPr>
        <p:spPr>
          <a:xfrm>
            <a:off x="609480" y="2876400"/>
            <a:ext cx="5333760" cy="2289600"/>
          </a:xfrm>
          <a:prstGeom prst="roundRect">
            <a:avLst>
              <a:gd name="adj" fmla="val 7373"/>
            </a:avLst>
          </a:prstGeom>
          <a:solidFill>
            <a:srgbClr val="f8fafc"/>
          </a:solidFill>
          <a:ln>
            <a:solidFill>
              <a:srgbClr val="e2e8f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61" name="Rounded Rectangle 2"/>
          <p:cNvSpPr/>
          <p:nvPr/>
        </p:nvSpPr>
        <p:spPr>
          <a:xfrm>
            <a:off x="6248520" y="2876400"/>
            <a:ext cx="5333760" cy="2264040"/>
          </a:xfrm>
          <a:prstGeom prst="roundRect">
            <a:avLst>
              <a:gd name="adj" fmla="val 7373"/>
            </a:avLst>
          </a:prstGeom>
          <a:solidFill>
            <a:srgbClr val="f8fafc"/>
          </a:solidFill>
          <a:ln>
            <a:solidFill>
              <a:srgbClr val="e2e8f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62" name="Picture 3" descr="image.png"/>
          <p:cNvPicPr/>
          <p:nvPr/>
        </p:nvPicPr>
        <p:blipFill>
          <a:blip r:embed="rId1"/>
          <a:stretch/>
        </p:blipFill>
        <p:spPr>
          <a:xfrm>
            <a:off x="923760" y="319104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Picture 4" descr="image.png"/>
          <p:cNvPicPr/>
          <p:nvPr/>
        </p:nvPicPr>
        <p:blipFill>
          <a:blip r:embed="rId2"/>
          <a:stretch/>
        </p:blipFill>
        <p:spPr>
          <a:xfrm>
            <a:off x="6562800" y="319104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Picture 5" descr="image.png"/>
          <p:cNvPicPr/>
          <p:nvPr/>
        </p:nvPicPr>
        <p:blipFill>
          <a:blip r:embed="rId3"/>
          <a:stretch/>
        </p:blipFill>
        <p:spPr>
          <a:xfrm>
            <a:off x="1009800" y="3305160"/>
            <a:ext cx="285480" cy="228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5" name="Picture 6" descr="image.png"/>
          <p:cNvPicPr/>
          <p:nvPr/>
        </p:nvPicPr>
        <p:blipFill>
          <a:blip r:embed="rId4"/>
          <a:stretch/>
        </p:blipFill>
        <p:spPr>
          <a:xfrm>
            <a:off x="6676920" y="3305160"/>
            <a:ext cx="228240" cy="22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6" name="TextBox 7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Οι Δύο Μεγάλοι Σκοποί του ΛΣ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Box 8"/>
          <p:cNvSpPr/>
          <p:nvPr/>
        </p:nvSpPr>
        <p:spPr>
          <a:xfrm>
            <a:off x="609480" y="914400"/>
            <a:ext cx="1158192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4748b"/>
                </a:solidFill>
                <a:effectLst/>
                <a:uFillTx/>
                <a:latin typeface="Arial"/>
              </a:rPr>
              <a:t>Γιατί σχεδιάζονται τα λειτουργικά συστήματα;</a:t>
            </a:r>
            <a:endParaRPr lang="el-G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Box 9"/>
          <p:cNvSpPr/>
          <p:nvPr/>
        </p:nvSpPr>
        <p:spPr>
          <a:xfrm>
            <a:off x="923760" y="3838680"/>
            <a:ext cx="6175440" cy="27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5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1. Διευκόλυνση Χρήστη</a:t>
            </a:r>
            <a:endParaRPr lang="el-G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Box 10"/>
          <p:cNvSpPr/>
          <p:nvPr/>
        </p:nvSpPr>
        <p:spPr>
          <a:xfrm>
            <a:off x="923760" y="4229280"/>
            <a:ext cx="4800240" cy="73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Δημιουργεί φιλικό περιβάλλον (φλοιό). Ο χρήστης δεν χρειάζεται να γνωρίζει ηλεκτρονικά κυκλώματα για να αντιγράψει ένα αρχείο.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Box 11"/>
          <p:cNvSpPr/>
          <p:nvPr/>
        </p:nvSpPr>
        <p:spPr>
          <a:xfrm>
            <a:off x="6562800" y="3838680"/>
            <a:ext cx="5628960" cy="27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5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2. Αποδοτική Λειτουργία</a:t>
            </a:r>
            <a:endParaRPr lang="el-GR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Box 12"/>
          <p:cNvSpPr/>
          <p:nvPr/>
        </p:nvSpPr>
        <p:spPr>
          <a:xfrm>
            <a:off x="6562800" y="4229280"/>
            <a:ext cx="4800240" cy="73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Εξασφαλίζει δίκαιη και αποτελεσματική κατανομή των πόρων (RAM, CPU, δίσκοι) ώστε το σύστημα να μην «κολλάει».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"/>
          <p:cNvPicPr/>
          <p:nvPr/>
        </p:nvPicPr>
        <p:blipFill>
          <a:blip r:embed="rId1">
            <a:lum contrast="12000"/>
          </a:blip>
          <a:stretch/>
        </p:blipFill>
        <p:spPr>
          <a:xfrm>
            <a:off x="3943440" y="1128240"/>
            <a:ext cx="4304160" cy="4436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ounded Rectangle 1"/>
          <p:cNvSpPr/>
          <p:nvPr/>
        </p:nvSpPr>
        <p:spPr>
          <a:xfrm>
            <a:off x="609480" y="1380960"/>
            <a:ext cx="10972440" cy="409320"/>
          </a:xfrm>
          <a:prstGeom prst="roundRect">
            <a:avLst>
              <a:gd name="adj" fmla="val 18604"/>
            </a:avLst>
          </a:prstGeom>
          <a:solidFill>
            <a:srgbClr val="f1f5f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74" name="Rounded Rectangle 2"/>
          <p:cNvSpPr/>
          <p:nvPr/>
        </p:nvSpPr>
        <p:spPr>
          <a:xfrm>
            <a:off x="10572840" y="504720"/>
            <a:ext cx="1009440" cy="247320"/>
          </a:xfrm>
          <a:prstGeom prst="roundRect">
            <a:avLst>
              <a:gd name="adj" fmla="val 46153"/>
            </a:avLst>
          </a:prstGeom>
          <a:solidFill>
            <a:srgbClr val="f3e8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75" name="Table 3"/>
          <p:cNvGraphicFramePr/>
          <p:nvPr/>
        </p:nvGraphicFramePr>
        <p:xfrm>
          <a:off x="609480" y="3547800"/>
          <a:ext cx="10963080" cy="2029680"/>
        </p:xfrm>
        <a:graphic>
          <a:graphicData uri="http://schemas.openxmlformats.org/drawingml/2006/table">
            <a:tbl>
              <a:tblPr/>
              <a:tblGrid>
                <a:gridCol w="3654360"/>
                <a:gridCol w="3654360"/>
                <a:gridCol w="3654360"/>
              </a:tblGrid>
              <a:tr h="829080"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600" b="1" u="none" strike="noStrike">
                          <a:solidFill>
                            <a:srgbClr val="0f172a"/>
                          </a:solidFill>
                          <a:effectLst/>
                          <a:uFillTx/>
                          <a:latin typeface="Arial"/>
                        </a:rPr>
                        <a:t>Υλικό (Hardware)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600" b="1" u="none" strike="noStrike">
                          <a:solidFill>
                            <a:srgbClr val="0f172a"/>
                          </a:solidFill>
                          <a:effectLst/>
                          <a:uFillTx/>
                          <a:latin typeface="Arial"/>
                        </a:rPr>
                        <a:t>Λογισμικό Συστήματος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1600" b="1" u="none" strike="noStrike">
                          <a:solidFill>
                            <a:srgbClr val="0f172a"/>
                          </a:solidFill>
                          <a:effectLst/>
                          <a:uFillTx/>
                          <a:latin typeface="Arial"/>
                        </a:rPr>
                        <a:t>Λογισμικό Εφαρμογών</a:t>
                      </a:r>
                      <a:endParaRPr lang="el-G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8fafc"/>
                    </a:solidFill>
                  </a:tcPr>
                </a:tc>
              </a:tr>
              <a:tr h="1200600"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lang="en-US" sz="1600" b="0" u="none" strike="noStrike">
                        <a:solidFill>
                          <a:srgbClr val="64748b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lang="en-US" sz="1600" b="0" u="none" strike="noStrike">
                        <a:solidFill>
                          <a:srgbClr val="64748b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3360" rIns="63360" tIns="25200" bIns="25200" anchor="ctr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lang="en-US" sz="1600" b="0" u="none" strike="noStrike">
                        <a:solidFill>
                          <a:srgbClr val="64748b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63360" marR="633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4"/>
          <p:cNvSpPr/>
          <p:nvPr/>
        </p:nvSpPr>
        <p:spPr>
          <a:xfrm>
            <a:off x="609480" y="990720"/>
            <a:ext cx="30286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75569"/>
                </a:solidFill>
                <a:effectLst/>
                <a:uFillTx/>
                <a:latin typeface="Arial"/>
              </a:rPr>
              <a:t>Κατατάξτε τα στοιχεία στη σωστή κατηγορία :</a:t>
            </a:r>
            <a:endParaRPr lang="el-G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Box 5"/>
          <p:cNvSpPr/>
          <p:nvPr/>
        </p:nvSpPr>
        <p:spPr>
          <a:xfrm>
            <a:off x="609480" y="457200"/>
            <a:ext cx="63673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Δραστηριότητα: Ταξινόμηση Στοιχείων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Box 6"/>
          <p:cNvSpPr/>
          <p:nvPr/>
        </p:nvSpPr>
        <p:spPr>
          <a:xfrm>
            <a:off x="10686960" y="542880"/>
            <a:ext cx="87588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50" b="1" u="none" strike="noStrike">
                <a:solidFill>
                  <a:srgbClr val="7c3aed"/>
                </a:solidFill>
                <a:effectLst/>
                <a:uFillTx/>
                <a:latin typeface="Arial"/>
              </a:rPr>
              <a:t>ELABORATE</a:t>
            </a:r>
            <a:endParaRPr lang="el-G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Box 7"/>
          <p:cNvSpPr/>
          <p:nvPr/>
        </p:nvSpPr>
        <p:spPr>
          <a:xfrm>
            <a:off x="2672640" y="1495440"/>
            <a:ext cx="684612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i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Word, CPU, Windows 11, Ποντίκι, Android, Firefox, Antivirus, FIFA 2024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ounded Rectangle 1"/>
          <p:cNvSpPr/>
          <p:nvPr/>
        </p:nvSpPr>
        <p:spPr>
          <a:xfrm>
            <a:off x="609480" y="2690640"/>
            <a:ext cx="10972440" cy="50436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1" name="Rounded Rectangle 2"/>
          <p:cNvSpPr/>
          <p:nvPr/>
        </p:nvSpPr>
        <p:spPr>
          <a:xfrm>
            <a:off x="609480" y="3309840"/>
            <a:ext cx="10972440" cy="504360"/>
          </a:xfrm>
          <a:prstGeom prst="roundRect">
            <a:avLst>
              <a:gd name="adj" fmla="val 11320"/>
            </a:avLst>
          </a:prstGeom>
          <a:solidFill>
            <a:srgbClr val="f0f9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2" name="Rounded Rectangle 3"/>
          <p:cNvSpPr/>
          <p:nvPr/>
        </p:nvSpPr>
        <p:spPr>
          <a:xfrm>
            <a:off x="609480" y="3929040"/>
            <a:ext cx="10972440" cy="504360"/>
          </a:xfrm>
          <a:prstGeom prst="roundRect">
            <a:avLst>
              <a:gd name="adj" fmla="val 11320"/>
            </a:avLst>
          </a:prstGeom>
          <a:solidFill>
            <a:srgbClr val="f0f9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3" name="Rounded Rectangle 4"/>
          <p:cNvSpPr/>
          <p:nvPr/>
        </p:nvSpPr>
        <p:spPr>
          <a:xfrm>
            <a:off x="609480" y="4548240"/>
            <a:ext cx="10972440" cy="504360"/>
          </a:xfrm>
          <a:prstGeom prst="roundRect">
            <a:avLst>
              <a:gd name="adj" fmla="val 11320"/>
            </a:avLst>
          </a:prstGeom>
          <a:solidFill>
            <a:srgbClr val="f0f9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4" name="Rectangle 5"/>
          <p:cNvSpPr/>
          <p:nvPr/>
        </p:nvSpPr>
        <p:spPr>
          <a:xfrm>
            <a:off x="609480" y="2690640"/>
            <a:ext cx="37800" cy="504360"/>
          </a:xfrm>
          <a:prstGeom prst="rect">
            <a:avLst/>
          </a:prstGeom>
          <a:solidFill>
            <a:srgbClr val="0284c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5" name="Rectangle 6"/>
          <p:cNvSpPr/>
          <p:nvPr/>
        </p:nvSpPr>
        <p:spPr>
          <a:xfrm>
            <a:off x="609480" y="3309840"/>
            <a:ext cx="37800" cy="504360"/>
          </a:xfrm>
          <a:prstGeom prst="rect">
            <a:avLst/>
          </a:prstGeom>
          <a:solidFill>
            <a:srgbClr val="0284c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6" name="Rectangle 7"/>
          <p:cNvSpPr/>
          <p:nvPr/>
        </p:nvSpPr>
        <p:spPr>
          <a:xfrm>
            <a:off x="609480" y="3929040"/>
            <a:ext cx="37800" cy="504360"/>
          </a:xfrm>
          <a:prstGeom prst="rect">
            <a:avLst/>
          </a:prstGeom>
          <a:solidFill>
            <a:srgbClr val="0284c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7" name="Rectangle 8"/>
          <p:cNvSpPr/>
          <p:nvPr/>
        </p:nvSpPr>
        <p:spPr>
          <a:xfrm>
            <a:off x="609480" y="4548240"/>
            <a:ext cx="37800" cy="504360"/>
          </a:xfrm>
          <a:prstGeom prst="rect">
            <a:avLst/>
          </a:prstGeom>
          <a:solidFill>
            <a:srgbClr val="0284c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Box 9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Μελέτη Περίπτωσης: Αντιγραφή Αρχείου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Box 10"/>
          <p:cNvSpPr/>
          <p:nvPr/>
        </p:nvSpPr>
        <p:spPr>
          <a:xfrm>
            <a:off x="609480" y="914400"/>
            <a:ext cx="1158192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4748b"/>
                </a:solidFill>
                <a:effectLst/>
                <a:uFillTx/>
                <a:latin typeface="Arial"/>
              </a:rPr>
              <a:t>Ποιος κάνει τι κατά τη μεταφορά ενός αρχείου σε USB Flash Drive;</a:t>
            </a:r>
            <a:endParaRPr lang="el-G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Box 11"/>
          <p:cNvSpPr/>
          <p:nvPr/>
        </p:nvSpPr>
        <p:spPr>
          <a:xfrm>
            <a:off x="800280" y="2843280"/>
            <a:ext cx="531792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1. Επιλογή αρχείου &amp; «Αντιγραφή»:</a:t>
            </a: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 Διενεργείται από </a:t>
            </a:r>
            <a:r>
              <a:rPr lang="el-GR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....</a:t>
            </a:r>
            <a:r>
              <a:rPr lang="en-US" sz="16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Box 12"/>
          <p:cNvSpPr/>
          <p:nvPr/>
        </p:nvSpPr>
        <p:spPr>
          <a:xfrm>
            <a:off x="800280" y="3462480"/>
            <a:ext cx="506700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2. Εντοπισμός θέσης στον δίσκο:</a:t>
            </a:r>
            <a:r>
              <a:rPr lang="en-US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 Διενεργείται από</a:t>
            </a:r>
            <a:r>
              <a:rPr lang="el-GR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 ....</a:t>
            </a:r>
            <a:r>
              <a:rPr lang="en-US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Box 13"/>
          <p:cNvSpPr/>
          <p:nvPr/>
        </p:nvSpPr>
        <p:spPr>
          <a:xfrm>
            <a:off x="800280" y="4081320"/>
            <a:ext cx="566208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3. Έλεγχος διαθέσιμου χώρου στο USB:</a:t>
            </a:r>
            <a:r>
              <a:rPr lang="en-US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 Διενεργείται από </a:t>
            </a:r>
            <a:r>
              <a:rPr lang="el-GR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...</a:t>
            </a:r>
            <a:r>
              <a:rPr lang="en-US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4"/>
          <p:cNvSpPr/>
          <p:nvPr/>
        </p:nvSpPr>
        <p:spPr>
          <a:xfrm>
            <a:off x="800280" y="4700520"/>
            <a:ext cx="496044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4. Φυσική μεταφορά δεδομένων:</a:t>
            </a:r>
            <a:r>
              <a:rPr lang="en-US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 Συντονίζεται από </a:t>
            </a:r>
            <a:r>
              <a:rPr lang="el-GR" sz="1600" b="0" u="none" strike="noStrike">
                <a:solidFill>
                  <a:srgbClr val="0369a1"/>
                </a:solidFill>
                <a:effectLst/>
                <a:uFillTx/>
                <a:latin typeface="Arial"/>
              </a:rPr>
              <a:t>...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ounded Rectangle 1"/>
          <p:cNvSpPr/>
          <p:nvPr/>
        </p:nvSpPr>
        <p:spPr>
          <a:xfrm>
            <a:off x="609480" y="2819520"/>
            <a:ext cx="5333760" cy="2037240"/>
          </a:xfrm>
          <a:prstGeom prst="roundRect">
            <a:avLst>
              <a:gd name="adj" fmla="val 8510"/>
            </a:avLst>
          </a:prstGeom>
          <a:solidFill>
            <a:srgbClr val="fff7ed"/>
          </a:solidFill>
          <a:ln>
            <a:solidFill>
              <a:srgbClr val="ffedd5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95" name="Rounded Rectangle 2"/>
          <p:cNvSpPr/>
          <p:nvPr/>
        </p:nvSpPr>
        <p:spPr>
          <a:xfrm>
            <a:off x="6248520" y="2819520"/>
            <a:ext cx="5333760" cy="2003760"/>
          </a:xfrm>
          <a:prstGeom prst="roundRect">
            <a:avLst>
              <a:gd name="adj" fmla="val 8510"/>
            </a:avLst>
          </a:prstGeom>
          <a:solidFill>
            <a:srgbClr val="fff7ed"/>
          </a:solidFill>
          <a:ln>
            <a:solidFill>
              <a:srgbClr val="ffedd5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196" name="Picture 3" descr="image.png"/>
          <p:cNvPicPr/>
          <p:nvPr/>
        </p:nvPicPr>
        <p:blipFill>
          <a:blip r:embed="rId1"/>
          <a:stretch/>
        </p:blipFill>
        <p:spPr>
          <a:xfrm>
            <a:off x="885960" y="3095640"/>
            <a:ext cx="3805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Picture 4" descr="image.png"/>
          <p:cNvPicPr/>
          <p:nvPr/>
        </p:nvPicPr>
        <p:blipFill>
          <a:blip r:embed="rId2"/>
          <a:stretch/>
        </p:blipFill>
        <p:spPr>
          <a:xfrm>
            <a:off x="6524640" y="3095640"/>
            <a:ext cx="3805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Picture 5" descr="image.png"/>
          <p:cNvPicPr/>
          <p:nvPr/>
        </p:nvPicPr>
        <p:blipFill>
          <a:blip r:embed="rId3"/>
          <a:stretch/>
        </p:blipFill>
        <p:spPr>
          <a:xfrm>
            <a:off x="981000" y="3191040"/>
            <a:ext cx="190080" cy="19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9" name="Picture 6" descr="image.png"/>
          <p:cNvPicPr/>
          <p:nvPr/>
        </p:nvPicPr>
        <p:blipFill>
          <a:blip r:embed="rId4"/>
          <a:stretch/>
        </p:blipFill>
        <p:spPr>
          <a:xfrm>
            <a:off x="6620040" y="3191040"/>
            <a:ext cx="190080" cy="19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0" name="TextBox 7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«Τι θα συνέβαινε αν...;»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Box 8"/>
          <p:cNvSpPr/>
          <p:nvPr/>
        </p:nvSpPr>
        <p:spPr>
          <a:xfrm>
            <a:off x="885960" y="3629160"/>
            <a:ext cx="6275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1" u="none" strike="noStrike">
                <a:solidFill>
                  <a:srgbClr val="9a3412"/>
                </a:solidFill>
                <a:effectLst/>
                <a:uFillTx/>
                <a:latin typeface="Arial"/>
              </a:rPr>
              <a:t>Σενάριο Α</a:t>
            </a:r>
            <a:endParaRPr lang="el-G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Box 9"/>
          <p:cNvSpPr/>
          <p:nvPr/>
        </p:nvSpPr>
        <p:spPr>
          <a:xfrm>
            <a:off x="885960" y="3933720"/>
            <a:ext cx="4876560" cy="73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431407"/>
                </a:solidFill>
                <a:effectLst/>
                <a:uFillTx/>
                <a:latin typeface="Arial"/>
              </a:rPr>
              <a:t>Τι θα συνέβαινε αν ένας υπολογιστής είχε Hardware και εφαρμογές, αλλά </a:t>
            </a:r>
            <a:r>
              <a:rPr lang="en-US" sz="1600" b="1" u="none" strike="noStrike">
                <a:solidFill>
                  <a:srgbClr val="431407"/>
                </a:solidFill>
                <a:effectLst/>
                <a:uFillTx/>
                <a:latin typeface="Arial"/>
              </a:rPr>
              <a:t>ΔΕΝ είχε Λειτουργικό Σύστημα</a:t>
            </a:r>
            <a:r>
              <a:rPr lang="en-US" sz="1600" b="0" u="none" strike="noStrike">
                <a:solidFill>
                  <a:srgbClr val="431407"/>
                </a:solidFill>
                <a:effectLst/>
                <a:uFillTx/>
                <a:latin typeface="Arial"/>
              </a:rPr>
              <a:t>;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Box 10"/>
          <p:cNvSpPr/>
          <p:nvPr/>
        </p:nvSpPr>
        <p:spPr>
          <a:xfrm>
            <a:off x="6524640" y="3629160"/>
            <a:ext cx="5667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1" u="none" strike="noStrike">
                <a:solidFill>
                  <a:srgbClr val="9a3412"/>
                </a:solidFill>
                <a:effectLst/>
                <a:uFillTx/>
                <a:latin typeface="Arial"/>
              </a:rPr>
              <a:t>Σενάριο Β</a:t>
            </a:r>
            <a:endParaRPr lang="el-GR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Box 11"/>
          <p:cNvSpPr/>
          <p:nvPr/>
        </p:nvSpPr>
        <p:spPr>
          <a:xfrm>
            <a:off x="6524640" y="3933720"/>
            <a:ext cx="4876560" cy="49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431407"/>
                </a:solidFill>
                <a:effectLst/>
                <a:uFillTx/>
                <a:latin typeface="Arial"/>
              </a:rPr>
              <a:t>Τι θα συνέβαινε αν δύο βαριές εφαρμογές ζητούσαν </a:t>
            </a:r>
            <a:r>
              <a:rPr lang="en-US" sz="1600" b="1" u="none" strike="noStrike">
                <a:solidFill>
                  <a:srgbClr val="431407"/>
                </a:solidFill>
                <a:effectLst/>
                <a:uFillTx/>
                <a:latin typeface="Arial"/>
              </a:rPr>
              <a:t>ταυτόχρονα</a:t>
            </a:r>
            <a:r>
              <a:rPr lang="en-US" sz="1600" b="0" u="none" strike="noStrike">
                <a:solidFill>
                  <a:srgbClr val="431407"/>
                </a:solidFill>
                <a:effectLst/>
                <a:uFillTx/>
                <a:latin typeface="Arial"/>
              </a:rPr>
              <a:t> όλη τη μνήμη RAM του συστήματος;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ounded Rectangle 1"/>
          <p:cNvSpPr/>
          <p:nvPr/>
        </p:nvSpPr>
        <p:spPr>
          <a:xfrm>
            <a:off x="10686960" y="504720"/>
            <a:ext cx="894960" cy="247320"/>
          </a:xfrm>
          <a:prstGeom prst="roundRect">
            <a:avLst>
              <a:gd name="adj" fmla="val 46153"/>
            </a:avLst>
          </a:prstGeom>
          <a:solidFill>
            <a:srgbClr val="fee2e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6" name="Rounded Rectangle 2"/>
          <p:cNvSpPr/>
          <p:nvPr/>
        </p:nvSpPr>
        <p:spPr>
          <a:xfrm>
            <a:off x="609480" y="2838600"/>
            <a:ext cx="456840" cy="45684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7" name="Rounded Rectangle 3"/>
          <p:cNvSpPr/>
          <p:nvPr/>
        </p:nvSpPr>
        <p:spPr>
          <a:xfrm>
            <a:off x="609480" y="3486240"/>
            <a:ext cx="456840" cy="45684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8" name="Rounded Rectangle 4"/>
          <p:cNvSpPr/>
          <p:nvPr/>
        </p:nvSpPr>
        <p:spPr>
          <a:xfrm>
            <a:off x="609480" y="4133880"/>
            <a:ext cx="456840" cy="45684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Box 5"/>
          <p:cNvSpPr/>
          <p:nvPr/>
        </p:nvSpPr>
        <p:spPr>
          <a:xfrm>
            <a:off x="609480" y="457200"/>
            <a:ext cx="586476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Ανακεφαλαίωση: 3 Κεντρικά Σημεία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Box 6"/>
          <p:cNvSpPr/>
          <p:nvPr/>
        </p:nvSpPr>
        <p:spPr>
          <a:xfrm>
            <a:off x="10801440" y="542880"/>
            <a:ext cx="76176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50" b="1" u="none" strike="noStrike">
                <a:solidFill>
                  <a:srgbClr val="dc2626"/>
                </a:solidFill>
                <a:effectLst/>
                <a:uFillTx/>
                <a:latin typeface="Arial"/>
              </a:rPr>
              <a:t>EVALUATE</a:t>
            </a:r>
            <a:endParaRPr lang="el-G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7"/>
          <p:cNvSpPr/>
          <p:nvPr/>
        </p:nvSpPr>
        <p:spPr>
          <a:xfrm>
            <a:off x="466560" y="2959560"/>
            <a:ext cx="7426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0284c7"/>
                </a:solidFill>
                <a:effectLst/>
                <a:uFillTx/>
                <a:latin typeface="Arial"/>
              </a:rPr>
              <a:t>1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Box 8"/>
          <p:cNvSpPr/>
          <p:nvPr/>
        </p:nvSpPr>
        <p:spPr>
          <a:xfrm>
            <a:off x="1257480" y="2952720"/>
            <a:ext cx="683676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Hardware + Software = Υπολογιστικό Σύστημα.</a:t>
            </a: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 Το ένα είναι άχρηστο χωρίς το άλλο.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Box 9"/>
          <p:cNvSpPr/>
          <p:nvPr/>
        </p:nvSpPr>
        <p:spPr>
          <a:xfrm>
            <a:off x="466560" y="3607200"/>
            <a:ext cx="7426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0284c7"/>
                </a:solidFill>
                <a:effectLst/>
                <a:uFillTx/>
                <a:latin typeface="Arial"/>
              </a:rPr>
              <a:t>2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Box 10"/>
          <p:cNvSpPr/>
          <p:nvPr/>
        </p:nvSpPr>
        <p:spPr>
          <a:xfrm>
            <a:off x="1257480" y="3600360"/>
            <a:ext cx="79084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Δύο Κατηγορίες:</a:t>
            </a: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 Λογισμικό Εφαρμογών (για τον χρήστη) vs Λογισμικό Συστήματος (για τη μηχανή).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Box 11"/>
          <p:cNvSpPr/>
          <p:nvPr/>
        </p:nvSpPr>
        <p:spPr>
          <a:xfrm>
            <a:off x="466560" y="4254840"/>
            <a:ext cx="7426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0284c7"/>
                </a:solidFill>
                <a:effectLst/>
                <a:uFillTx/>
                <a:latin typeface="Arial"/>
              </a:rPr>
              <a:t>3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Box 12"/>
          <p:cNvSpPr/>
          <p:nvPr/>
        </p:nvSpPr>
        <p:spPr>
          <a:xfrm>
            <a:off x="1257480" y="4248000"/>
            <a:ext cx="82386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Ο Μαέστρος:</a:t>
            </a: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 Το ΛΣ συντονίζει το υλικό, παρέχει περιβάλλον επικοινωνίας και διαχειρίζεται τους πόρους.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ounded Rectangle 1"/>
          <p:cNvSpPr/>
          <p:nvPr/>
        </p:nvSpPr>
        <p:spPr>
          <a:xfrm>
            <a:off x="609480" y="2452680"/>
            <a:ext cx="10972440" cy="7236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8" name="Rounded Rectangle 2"/>
          <p:cNvSpPr/>
          <p:nvPr/>
        </p:nvSpPr>
        <p:spPr>
          <a:xfrm>
            <a:off x="609480" y="3328920"/>
            <a:ext cx="10972440" cy="7236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9" name="Rounded Rectangle 3"/>
          <p:cNvSpPr/>
          <p:nvPr/>
        </p:nvSpPr>
        <p:spPr>
          <a:xfrm>
            <a:off x="609480" y="4205160"/>
            <a:ext cx="10972440" cy="732960"/>
          </a:xfrm>
          <a:prstGeom prst="roundRect">
            <a:avLst>
              <a:gd name="adj" fmla="val 10389"/>
            </a:avLst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4"/>
          <p:cNvSpPr/>
          <p:nvPr/>
        </p:nvSpPr>
        <p:spPr>
          <a:xfrm>
            <a:off x="609480" y="457200"/>
            <a:ext cx="11581920" cy="34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Γρήγορος Έλεγχος Κατανόησης</a:t>
            </a:r>
            <a:endParaRPr lang="el-G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Box 5"/>
          <p:cNvSpPr/>
          <p:nvPr/>
        </p:nvSpPr>
        <p:spPr>
          <a:xfrm>
            <a:off x="762120" y="2604960"/>
            <a:ext cx="792648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1. Σωστό ή Λάθος;</a:t>
            </a:r>
            <a:r>
              <a:rPr lang="en-US" sz="1600" b="0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 Ο επεξεργαστής κειμένου (Word) ανήκει στο Λογισμικό Συστήματος.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Box 6"/>
          <p:cNvSpPr/>
          <p:nvPr/>
        </p:nvSpPr>
        <p:spPr>
          <a:xfrm>
            <a:off x="762120" y="2843280"/>
            <a:ext cx="381024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c2626"/>
                </a:solidFill>
                <a:effectLst/>
                <a:uFillTx/>
                <a:latin typeface="Arial"/>
              </a:rPr>
              <a:t>➔ Λάθος (Ανήκει στο Λογισμικό Εφαρμογών)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Box 7"/>
          <p:cNvSpPr/>
          <p:nvPr/>
        </p:nvSpPr>
        <p:spPr>
          <a:xfrm>
            <a:off x="762120" y="3481560"/>
            <a:ext cx="495828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2. Ποιο είναι σκοπός του Λειτουργικού Συστήματος;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Box 8"/>
          <p:cNvSpPr/>
          <p:nvPr/>
        </p:nvSpPr>
        <p:spPr>
          <a:xfrm>
            <a:off x="762120" y="3719520"/>
            <a:ext cx="623412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α) Συγγραφή εκθέσεων • β) Διαχείριση RAM &amp; CPU • γ) Διόρθωση γραμματικής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Box 9"/>
          <p:cNvSpPr/>
          <p:nvPr/>
        </p:nvSpPr>
        <p:spPr>
          <a:xfrm>
            <a:off x="762120" y="4357800"/>
            <a:ext cx="152604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0f172a"/>
                </a:solidFill>
                <a:effectLst/>
                <a:uFillTx/>
                <a:latin typeface="Arial"/>
              </a:rPr>
              <a:t>3. Αντιστοίχιση: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Box 10"/>
          <p:cNvSpPr/>
          <p:nvPr/>
        </p:nvSpPr>
        <p:spPr>
          <a:xfrm>
            <a:off x="762120" y="4595760"/>
            <a:ext cx="22708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334155"/>
                </a:solidFill>
                <a:effectLst/>
                <a:uFillTx/>
                <a:latin typeface="Arial"/>
              </a:rPr>
              <a:t>Android  • Ποντίκι  • Chrome 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Oval 11"/>
          <p:cNvSpPr/>
          <p:nvPr/>
        </p:nvSpPr>
        <p:spPr>
          <a:xfrm>
            <a:off x="2554560" y="3641040"/>
            <a:ext cx="348120" cy="371160"/>
          </a:xfrm>
          <a:prstGeom prst="ellipse">
            <a:avLst/>
          </a:prstGeom>
          <a:noFill/>
          <a:ln>
            <a:solidFill>
              <a:srgbClr val="4f81bd"/>
            </a:solidFill>
            <a:round/>
          </a:ln>
        </p:spPr>
        <p:style>
          <a:lnRef idx="2">
            <a:schemeClr val="accent1"/>
          </a:lnRef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 Box 12"/>
          <p:cNvSpPr/>
          <p:nvPr/>
        </p:nvSpPr>
        <p:spPr>
          <a:xfrm>
            <a:off x="609480" y="5066640"/>
            <a:ext cx="4063680" cy="3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Λειτουργικό σύστημα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Box 13"/>
          <p:cNvSpPr/>
          <p:nvPr/>
        </p:nvSpPr>
        <p:spPr>
          <a:xfrm>
            <a:off x="609480" y="5462280"/>
            <a:ext cx="4063680" cy="3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Υλικό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Box 14"/>
          <p:cNvSpPr/>
          <p:nvPr/>
        </p:nvSpPr>
        <p:spPr>
          <a:xfrm>
            <a:off x="609480" y="5851440"/>
            <a:ext cx="4063680" cy="3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l-G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Λογισμικό εφαρμογών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7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12" dur="2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17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22" dur="20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27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32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41"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46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51" dur="20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ounded Rectangle 1"/>
          <p:cNvSpPr/>
          <p:nvPr/>
        </p:nvSpPr>
        <p:spPr>
          <a:xfrm>
            <a:off x="4735440" y="2266920"/>
            <a:ext cx="2720880" cy="304560"/>
          </a:xfrm>
          <a:prstGeom prst="roundRect">
            <a:avLst>
              <a:gd name="adj" fmla="val 50000"/>
            </a:avLst>
          </a:prstGeom>
          <a:solidFill>
            <a:srgbClr val="13283f"/>
          </a:solidFill>
          <a:ln>
            <a:solidFill>
              <a:srgbClr val="38bdf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Box 2"/>
          <p:cNvSpPr/>
          <p:nvPr/>
        </p:nvSpPr>
        <p:spPr>
          <a:xfrm>
            <a:off x="2943360" y="2800440"/>
            <a:ext cx="6304680" cy="48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8fafc"/>
                </a:solidFill>
                <a:effectLst/>
                <a:uFillTx/>
                <a:latin typeface="Arial"/>
              </a:rPr>
              <a:t>Πριν βγείτε από την τάξη...</a:t>
            </a:r>
            <a:endParaRPr lang="el-GR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Box 3"/>
          <p:cNvSpPr/>
          <p:nvPr/>
        </p:nvSpPr>
        <p:spPr>
          <a:xfrm>
            <a:off x="3046320" y="3476520"/>
            <a:ext cx="6099120" cy="24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cbd5e1"/>
                </a:solidFill>
                <a:effectLst/>
                <a:uFillTx/>
                <a:latin typeface="Arial"/>
              </a:rPr>
              <a:t>1. Γράψτε σε 1 πρόταση: </a:t>
            </a:r>
            <a:r>
              <a:rPr lang="en-US" sz="1500" b="1" u="none" strike="noStrike">
                <a:solidFill>
                  <a:srgbClr val="cbd5e1"/>
                </a:solidFill>
                <a:effectLst/>
                <a:uFillTx/>
                <a:latin typeface="Arial"/>
              </a:rPr>
              <a:t>Τι κάνει το Λειτουργικό Σύστημα;</a:t>
            </a:r>
            <a:endParaRPr lang="el-GR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Box 4"/>
          <p:cNvSpPr/>
          <p:nvPr/>
        </p:nvSpPr>
        <p:spPr>
          <a:xfrm>
            <a:off x="2457000" y="3838680"/>
            <a:ext cx="7277400" cy="24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cbd5e1"/>
                </a:solidFill>
                <a:effectLst/>
                <a:uFillTx/>
                <a:latin typeface="Arial"/>
              </a:rPr>
              <a:t>2. Γράψτε </a:t>
            </a:r>
            <a:r>
              <a:rPr lang="en-US" sz="1500" b="1" u="none" strike="noStrike">
                <a:solidFill>
                  <a:srgbClr val="cbd5e1"/>
                </a:solidFill>
                <a:effectLst/>
                <a:uFillTx/>
                <a:latin typeface="Arial"/>
              </a:rPr>
              <a:t>μία απορία</a:t>
            </a:r>
            <a:r>
              <a:rPr lang="en-US" sz="1500" b="0" u="none" strike="noStrike">
                <a:solidFill>
                  <a:srgbClr val="cbd5e1"/>
                </a:solidFill>
                <a:effectLst/>
                <a:uFillTx/>
                <a:latin typeface="Arial"/>
              </a:rPr>
              <a:t> που σας δημιουργήθηκε για το επόμενο μάθημα.</a:t>
            </a:r>
            <a:endParaRPr lang="el-GR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5"/>
          <p:cNvSpPr/>
          <p:nvPr/>
        </p:nvSpPr>
        <p:spPr>
          <a:xfrm>
            <a:off x="4619520" y="4390920"/>
            <a:ext cx="295272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8bdf8"/>
                </a:solidFill>
                <a:effectLst/>
                <a:uFillTx/>
                <a:latin typeface="Arial"/>
              </a:rPr>
              <a:t>Σας ευχαριστώ για τη συμμετοχή!</a:t>
            </a:r>
            <a:endParaRPr lang="el-GR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Box 6"/>
          <p:cNvSpPr/>
          <p:nvPr/>
        </p:nvSpPr>
        <p:spPr>
          <a:xfrm>
            <a:off x="4597560" y="2333520"/>
            <a:ext cx="2996280" cy="17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050" b="1" u="none" strike="noStrike">
                <a:solidFill>
                  <a:srgbClr val="38bdf8"/>
                </a:solidFill>
                <a:effectLst/>
                <a:uFillTx/>
                <a:latin typeface="Arial"/>
              </a:rPr>
              <a:t>EXIT TICKET • ΕΙΣΙΤΗΡΙΟ ΕΞΟΔΟΥ</a:t>
            </a:r>
            <a:endParaRPr lang="el-GR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LibreOffice/25.8.6.2$Linux_X86_64 LibreOffice_project/580$Build-2</Application>
  <AppVersion>15.0000</AppVersion>
  <Words>5801</Words>
  <Paragraphs>226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2013-01-27T09:14:00Z</dcterms:created>
  <dc:creator/>
  <dc:description>generated using python-pptx</dc:description>
  <dc:language>el-GR</dc:language>
  <cp:lastModifiedBy/>
  <dcterms:modified xsi:type="dcterms:W3CDTF">2026-10-15T09:36:48Z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046D5A3C84034485845EF954D2EDCA52_12</vt:lpwstr>
  </property>
  <property fmtid="{D5CDD505-2E9C-101B-9397-08002B2CF9AE}" pid="3" name="KSOProductBuildVer">
    <vt:lpwstr>1033-12.1.0.29162</vt:lpwstr>
  </property>
  <property fmtid="{D5CDD505-2E9C-101B-9397-08002B2CF9AE}" pid="4" name="PresentationFormat">
    <vt:lpwstr>On-screen Show (4:3)</vt:lpwstr>
  </property>
  <property fmtid="{D5CDD505-2E9C-101B-9397-08002B2CF9AE}" pid="5" name="Slides">
    <vt:i4>19</vt:i4>
  </property>
</Properties>
</file>