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Gelasio"/>
      <p:regular r:id="rId15"/>
    </p:embeddedFont>
    <p:embeddedFont>
      <p:font typeface="Gelasio"/>
      <p:regular r:id="rId16"/>
    </p:embeddedFont>
    <p:embeddedFont>
      <p:font typeface="Gelasio"/>
      <p:regular r:id="rId17"/>
    </p:embeddedFont>
    <p:embeddedFont>
      <p:font typeface="Gelasio"/>
      <p:regular r:id="rId18"/>
    </p:embeddedFont>
    <p:embeddedFont>
      <p:font typeface="Lato"/>
      <p:regular r:id="rId19"/>
    </p:embeddedFont>
    <p:embeddedFont>
      <p:font typeface="Lato"/>
      <p:regular r:id="rId20"/>
    </p:embeddedFont>
    <p:embeddedFont>
      <p:font typeface="Lato"/>
      <p:regular r:id="rId21"/>
    </p:embeddedFont>
    <p:embeddedFont>
      <p:font typeface="La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7-1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8-1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9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Η Εξέλιξη της Μουσικής: Από το Παρελθόν στο Μέλλον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μουσική αποτελεί αναπόσπαστο κομμάτι του ανθρώπινου πολιτισμού. Έχει εξελιχθεί δραματικά στο πέρασμα των αιώνων. Αυτή η παρουσίαση εξερευνά τα είδη, την ιστορία και το μέλλον της.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846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821561"/>
            <a:ext cx="107692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by Th Th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0560" y="563642"/>
            <a:ext cx="7652623" cy="598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Ιστορική Αναδρομή της Μουσικής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886063" y="1449586"/>
            <a:ext cx="22860" cy="6216372"/>
          </a:xfrm>
          <a:prstGeom prst="roundRect">
            <a:avLst>
              <a:gd name="adj" fmla="val 352022"/>
            </a:avLst>
          </a:prstGeom>
          <a:solidFill>
            <a:srgbClr val="CECEC9"/>
          </a:solidFill>
          <a:ln/>
        </p:spPr>
      </p:sp>
      <p:sp>
        <p:nvSpPr>
          <p:cNvPr id="5" name="Shape 2"/>
          <p:cNvSpPr/>
          <p:nvPr/>
        </p:nvSpPr>
        <p:spPr>
          <a:xfrm>
            <a:off x="1078706" y="1869162"/>
            <a:ext cx="574715" cy="22860"/>
          </a:xfrm>
          <a:prstGeom prst="roundRect">
            <a:avLst>
              <a:gd name="adj" fmla="val 352022"/>
            </a:avLst>
          </a:prstGeom>
          <a:solidFill>
            <a:srgbClr val="CECEC9"/>
          </a:solidFill>
          <a:ln/>
        </p:spPr>
      </p:sp>
      <p:sp>
        <p:nvSpPr>
          <p:cNvPr id="6" name="Shape 3"/>
          <p:cNvSpPr/>
          <p:nvPr/>
        </p:nvSpPr>
        <p:spPr>
          <a:xfrm>
            <a:off x="670560" y="1665089"/>
            <a:ext cx="431006" cy="431006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42414" y="1700986"/>
            <a:ext cx="287298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844040" y="1641158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Προϊστορική Εποχή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844040" y="2055495"/>
            <a:ext cx="6629400" cy="612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Τα πρώτα μουσικά όργανα εμφανίστηκαν περίπου το 40.000 π.Χ. Ήταν απλά κρουστά και αυλοί από κόκαλα.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078706" y="3471148"/>
            <a:ext cx="574715" cy="22860"/>
          </a:xfrm>
          <a:prstGeom prst="roundRect">
            <a:avLst>
              <a:gd name="adj" fmla="val 352022"/>
            </a:avLst>
          </a:prstGeom>
          <a:solidFill>
            <a:srgbClr val="CECEC9"/>
          </a:solidFill>
          <a:ln/>
        </p:spPr>
      </p:sp>
      <p:sp>
        <p:nvSpPr>
          <p:cNvPr id="11" name="Shape 8"/>
          <p:cNvSpPr/>
          <p:nvPr/>
        </p:nvSpPr>
        <p:spPr>
          <a:xfrm>
            <a:off x="670560" y="3267075"/>
            <a:ext cx="431006" cy="431006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2414" y="3302972"/>
            <a:ext cx="287298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1844040" y="3243143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Αρχαία Ελλάδα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844040" y="3657481"/>
            <a:ext cx="6629400" cy="612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Έθεσε τη θεωρητική βάση της δυτικής μουσικής. Ο Πυθαγόρας ανακάλυψε τις μαθηματικές σχέσεις των μουσικών τόνων.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78706" y="5073134"/>
            <a:ext cx="574715" cy="22860"/>
          </a:xfrm>
          <a:prstGeom prst="roundRect">
            <a:avLst>
              <a:gd name="adj" fmla="val 352022"/>
            </a:avLst>
          </a:prstGeom>
          <a:solidFill>
            <a:srgbClr val="CECEC9"/>
          </a:solidFill>
          <a:ln/>
        </p:spPr>
      </p:sp>
      <p:sp>
        <p:nvSpPr>
          <p:cNvPr id="16" name="Shape 13"/>
          <p:cNvSpPr/>
          <p:nvPr/>
        </p:nvSpPr>
        <p:spPr>
          <a:xfrm>
            <a:off x="670560" y="4869061"/>
            <a:ext cx="431006" cy="431006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42414" y="4904958"/>
            <a:ext cx="287298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1844040" y="4845129"/>
            <a:ext cx="2394942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Μεσαίωνας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844040" y="5259467"/>
            <a:ext cx="6629400" cy="612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Κυριάρχησε η εκκλησιαστική μουσική. Οι τροβαδούροι διέδωσαν κοσμικά τραγούδια στα παλάτια της Ευρώπης.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078706" y="6675120"/>
            <a:ext cx="574715" cy="22860"/>
          </a:xfrm>
          <a:prstGeom prst="roundRect">
            <a:avLst>
              <a:gd name="adj" fmla="val 352022"/>
            </a:avLst>
          </a:prstGeom>
          <a:solidFill>
            <a:srgbClr val="CECEC9"/>
          </a:solidFill>
          <a:ln/>
        </p:spPr>
      </p:sp>
      <p:sp>
        <p:nvSpPr>
          <p:cNvPr id="21" name="Shape 18"/>
          <p:cNvSpPr/>
          <p:nvPr/>
        </p:nvSpPr>
        <p:spPr>
          <a:xfrm>
            <a:off x="670560" y="6471047"/>
            <a:ext cx="431006" cy="431006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42414" y="6506944"/>
            <a:ext cx="287298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1844040" y="6447115"/>
            <a:ext cx="2905720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Αναγέννηση-Ρομαντισμός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1844040" y="6861453"/>
            <a:ext cx="6629400" cy="612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κλασική μουσική εξελίχθηκε με μεγάλους συνθέτες όπως ο Μπαχ, ο Μότσαρτ και ο Μπετόβεν.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711" y="910114"/>
            <a:ext cx="5367457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Κύρια Είδη Μουσικής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2257306" y="242601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Κλασική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2711" y="2878693"/>
            <a:ext cx="4141827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Περιλαμβάνει τις περιόδους Μπαρόκ, Κλασική, Ρομαντική και Σύγχρονη. Χαρακτηρίζεται από πολύπλοκες συνθέσεις και ορχηστρικά έργα.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8506" y="2524601"/>
            <a:ext cx="4253270" cy="42532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54078" y="3580328"/>
            <a:ext cx="313253" cy="391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00"/>
              </a:lnSpc>
              <a:buNone/>
            </a:pPr>
            <a:r>
              <a:rPr lang="en-US" sz="24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9755743" y="1983105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Λαϊκή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9755743" y="2435781"/>
            <a:ext cx="414194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Εκφράζει την ταυτότητα και τις παραδόσεις κάθε τόπου. Στην Ελλάδα συναντάμε το παραδοσιακό, το ρεμπέτικο και το λαϊκό.</a:t>
            </a:r>
            <a:endParaRPr lang="en-US" sz="16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06" y="2524601"/>
            <a:ext cx="4253270" cy="42532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18452" y="3039547"/>
            <a:ext cx="313253" cy="391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00"/>
              </a:lnSpc>
              <a:buNone/>
            </a:pPr>
            <a:r>
              <a:rPr lang="en-US" sz="24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450" dirty="0"/>
          </a:p>
        </p:txBody>
      </p:sp>
      <p:sp>
        <p:nvSpPr>
          <p:cNvPr id="11" name="Text 7"/>
          <p:cNvSpPr/>
          <p:nvPr/>
        </p:nvSpPr>
        <p:spPr>
          <a:xfrm>
            <a:off x="9860518" y="4089916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Τζαζ και Μπλουζ</a:t>
            </a:r>
            <a:endParaRPr lang="en-US" sz="2050" dirty="0"/>
          </a:p>
        </p:txBody>
      </p:sp>
      <p:sp>
        <p:nvSpPr>
          <p:cNvPr id="12" name="Text 8"/>
          <p:cNvSpPr/>
          <p:nvPr/>
        </p:nvSpPr>
        <p:spPr>
          <a:xfrm>
            <a:off x="9860518" y="4542592"/>
            <a:ext cx="4037171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Προέρχονται από τις αφροαμερικανικές κοινότητες των αρχών του 20ού αιώνα. Βασίζονται στον αυτοσχεδιασμό.</a:t>
            </a:r>
            <a:endParaRPr lang="en-US" sz="16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06" y="2524601"/>
            <a:ext cx="4253270" cy="425327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647033" y="4455319"/>
            <a:ext cx="313253" cy="391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00"/>
              </a:lnSpc>
              <a:buNone/>
            </a:pPr>
            <a:r>
              <a:rPr lang="en-US" sz="24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0"/>
          <p:cNvSpPr/>
          <p:nvPr/>
        </p:nvSpPr>
        <p:spPr>
          <a:xfrm>
            <a:off x="9755743" y="5861685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Ροκ και Ποπ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9755743" y="6314361"/>
            <a:ext cx="4141946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Ξεκίνησαν ως επανάσταση της νεολαίας τη δεκαετία του 1950. Παραμένουν δημοφιλή είδη μέχρι σήμερα.</a:t>
            </a:r>
            <a:endParaRPr lang="en-US" sz="160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506" y="2524601"/>
            <a:ext cx="4253270" cy="425327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18452" y="5871091"/>
            <a:ext cx="313253" cy="391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00"/>
              </a:lnSpc>
              <a:buNone/>
            </a:pPr>
            <a:r>
              <a:rPr lang="en-US" sz="24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450" dirty="0"/>
          </a:p>
        </p:txBody>
      </p:sp>
      <p:sp>
        <p:nvSpPr>
          <p:cNvPr id="19" name="Text 13"/>
          <p:cNvSpPr/>
          <p:nvPr/>
        </p:nvSpPr>
        <p:spPr>
          <a:xfrm>
            <a:off x="2257306" y="5418653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Ηλεκτρονική</a:t>
            </a:r>
            <a:endParaRPr lang="en-US" sz="2050" dirty="0"/>
          </a:p>
        </p:txBody>
      </p:sp>
      <p:sp>
        <p:nvSpPr>
          <p:cNvPr id="20" name="Text 14"/>
          <p:cNvSpPr/>
          <p:nvPr/>
        </p:nvSpPr>
        <p:spPr>
          <a:xfrm>
            <a:off x="732711" y="5871329"/>
            <a:ext cx="4141827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Αναπτύχθηκε από τη δεκαετία του 1970 με τη χρήση συνθεσάιζερ και ηλεκτρονικών υπολογιστών.</a:t>
            </a:r>
            <a:endParaRPr lang="en-US" sz="1600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506" y="2524601"/>
            <a:ext cx="4253270" cy="425327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954078" y="5330309"/>
            <a:ext cx="313253" cy="391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00"/>
              </a:lnSpc>
              <a:buNone/>
            </a:pPr>
            <a:r>
              <a:rPr lang="en-US" sz="24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5</a:t>
            </a:r>
            <a:endParaRPr lang="en-US" sz="2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37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1246" y="530304"/>
            <a:ext cx="7794308" cy="1205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Η Επίδραση της Τεχνολογίας στη Μουσική</a:t>
            </a:r>
            <a:endParaRPr lang="en-US" sz="37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46" y="2024658"/>
            <a:ext cx="964168" cy="14197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14617" y="2217420"/>
            <a:ext cx="2410539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Ηχογράφηση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414617" y="2634377"/>
            <a:ext cx="654093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Εξελίχθηκε από τους κυλίνδρους φωνογράφου στα βινύλια. Προχώρησε στις κασέτες και τα CD. Κατέληξε στα ψηφιακά αρχεία.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46" y="3444359"/>
            <a:ext cx="964168" cy="14197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14617" y="3637121"/>
            <a:ext cx="2410539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Συνθεσάιζερ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414617" y="4054078"/>
            <a:ext cx="654093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Τα ηλεκτρονικά όργανα δημιούργησαν εντελώς νέους ήχους. Άλλαξαν ριζικά τον τρόπο σύνθεσης της μουσικής.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46" y="4864060"/>
            <a:ext cx="964168" cy="14197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14617" y="5056823"/>
            <a:ext cx="2512576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Ψηφιακή Επεξεργασία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414617" y="5473779"/>
            <a:ext cx="654093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Τεχνολογίες όπως το Auto-Tune τροποποιούν τη φωνή. Επιτρέπουν τη σύνθεση νέων ήχων από το μηδέν.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46" y="6283762"/>
            <a:ext cx="964168" cy="14197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14617" y="6476524"/>
            <a:ext cx="2410539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Διαδίκτυο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7414617" y="6893481"/>
            <a:ext cx="654093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Επέτρεψε το streaming και την άμεση διανομή μουσικής. Έφερε επανάσταση στον τρόπο κατανάλωσης της μουσικής.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667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682" y="3325297"/>
            <a:ext cx="9893022" cy="616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Σύγχρονες Τάσεις στη Μουσική Παραγωγή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0682" y="4238030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5588" y="4442936"/>
            <a:ext cx="246673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Τεχνητή Νοημοσύνη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5588" y="4869656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Αλγόριθμοι μπορούν πλέον να συνθέσουν πρωτότυπη μουσική. Βοηθούν τους συνθέτες να πειραματιστούν με νέες ιδέες.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13903" y="4238030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18809" y="4442936"/>
            <a:ext cx="2991326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Εικονική Πραγματικότητα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618809" y="4869656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Το VR και AR δημιουργούν νέες εμπειρίες συναυλιών. Επιτρέπουν στο κοινό να βιώσει τη μουσική με διαδραστικό τρόπο.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0682" y="5903119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5588" y="6108025"/>
            <a:ext cx="246673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Blockchain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5588" y="6534745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Προσφέρει λύσεις για τη διαχείριση πνευματικών δικαιωμάτων. Εξασφαλίζει δίκαιες πληρωμές στους καλλιτέχνες.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413903" y="5903119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18809" y="6108025"/>
            <a:ext cx="246673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Υβριδικά Είδη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618809" y="6534745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Αναδύονται συνεχώς fusion μουσικά είδη. Συνδυάζουν στοιχεία από διαφορετικές μουσικές παραδόσεις.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052" y="473750"/>
            <a:ext cx="6890504" cy="538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200"/>
              </a:lnSpc>
              <a:buNone/>
            </a:pPr>
            <a:r>
              <a:rPr lang="en-US" sz="33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Η Κρίση στη Μουσική Βιομηχανία</a:t>
            </a:r>
            <a:endParaRPr lang="en-US" sz="3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052" y="1356717"/>
            <a:ext cx="10197584" cy="57105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052" y="7261146"/>
            <a:ext cx="13424297" cy="551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Οι πωλήσεις φυσικών αντιτύπων μειώθηκαν κατά 80% από το 2000. Η πειρατεία και το παράνομο downloading έπληξαν σοβαρά τη βιομηχανία. Οι καλλιτέχνες λαμβάνουν ελάχιστα έσοδα από τις streaming πλατφόρμες.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3623" y="510302"/>
            <a:ext cx="7869555" cy="1137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Προκλήσεις και Ευκαιρίες για Μουσικούς</a:t>
            </a:r>
            <a:endParaRPr lang="en-US" sz="35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23" y="1921073"/>
            <a:ext cx="455176" cy="4551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23623" y="2558296"/>
            <a:ext cx="2441138" cy="569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Αυτοδιαχείριση Καριέρας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23623" y="3236595"/>
            <a:ext cx="2441138" cy="1456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Οι μουσικοί προωθούν οι ίδιοι τη δουλειά τους μέσω social media. Αναπτύσσουν απευθείας σχέσεις με το κοινό τους.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771" y="1921073"/>
            <a:ext cx="455176" cy="4551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37771" y="2558296"/>
            <a:ext cx="227588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Crowdfunding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8837771" y="2952036"/>
            <a:ext cx="2441138" cy="1456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Επιτρέπει στους καλλιτέχνες να χρηματοδοτήσουν ανεξάρτητες παραγωγές. Το κοινό συμμετέχει ενεργά στη δημιουργική διαδικασία.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920" y="1921073"/>
            <a:ext cx="455176" cy="4551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51920" y="2558296"/>
            <a:ext cx="227588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Live Streaming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1551920" y="2952036"/>
            <a:ext cx="2441258" cy="1456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Προσφέρει νέες ευκαιρίες για συναυλίες και διαδικτυακά μαθήματα. Επεκτείνει την εμβέλεια των καλλιτεχνών παγκοσμίως.</a:t>
            </a:r>
            <a:endParaRPr lang="en-US" sz="14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623" y="5238869"/>
            <a:ext cx="455176" cy="4551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23623" y="5876092"/>
            <a:ext cx="2441138" cy="569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Διαφοροποίηση Εισοδημάτων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6123623" y="6554391"/>
            <a:ext cx="2441138" cy="1164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Περιλαμβάνει merchandising και sync licensing. Αντισταθμίζει τα χαμηλά έσοδα από το streaming.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7937" y="502325"/>
            <a:ext cx="5395555" cy="569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Το Μέλλον της Μουσικής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0156" y="1436251"/>
            <a:ext cx="1652587" cy="13415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48338" y="2120622"/>
            <a:ext cx="25622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984909" y="1764149"/>
            <a:ext cx="2738914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Εξατομικευμένη Μουσική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984909" y="2158246"/>
            <a:ext cx="8024217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τεχνητή νοημοσύνη θα δημιουργεί μουσική προσαρμοσμένη στις προτιμήσεις κάθε ακροατή.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848225" y="2791063"/>
            <a:ext cx="9098756" cy="11430"/>
          </a:xfrm>
          <a:prstGeom prst="roundRect">
            <a:avLst>
              <a:gd name="adj" fmla="val 669767"/>
            </a:avLst>
          </a:prstGeom>
          <a:solidFill>
            <a:srgbClr val="CECEC9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62" y="2823329"/>
            <a:ext cx="3305175" cy="134159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48338" y="3333869"/>
            <a:ext cx="25622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811203" y="3151227"/>
            <a:ext cx="2533888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Διαδραστικές Εμπειρίες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5811203" y="3545324"/>
            <a:ext cx="7234476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Οι immersive τεχνολογίες θα μετατρέψουν τη μουσική σε πολυαισθητηριακή εμπειρία.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674519" y="4178141"/>
            <a:ext cx="8272463" cy="11430"/>
          </a:xfrm>
          <a:prstGeom prst="roundRect">
            <a:avLst>
              <a:gd name="adj" fmla="val 669767"/>
            </a:avLst>
          </a:prstGeom>
          <a:solidFill>
            <a:srgbClr val="CECEC9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68" y="4210407"/>
            <a:ext cx="4957763" cy="134159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48338" y="4720947"/>
            <a:ext cx="25622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637496" y="4538305"/>
            <a:ext cx="3049429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Αναβίωση Αναλογικού Ήχου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6637496" y="4932402"/>
            <a:ext cx="6472595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Θα συνεχιστεί η επιστροφή στην αυθεντικότητα και την αναλογική ποιότητα.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500813" y="5565219"/>
            <a:ext cx="7446169" cy="11430"/>
          </a:xfrm>
          <a:prstGeom prst="roundRect">
            <a:avLst>
              <a:gd name="adj" fmla="val 669767"/>
            </a:avLst>
          </a:prstGeom>
          <a:solidFill>
            <a:srgbClr val="CECEC9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4" y="5597485"/>
            <a:ext cx="6610469" cy="1341596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48338" y="6108025"/>
            <a:ext cx="25622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7463909" y="5779651"/>
            <a:ext cx="2497931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Παγκόσμια Συνεργασία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7463909" y="6173748"/>
            <a:ext cx="6346388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τεχνολογία θα διευκολύνει τη συνεργασία μουσικών από διαφορετικές κουλτούρες.</a:t>
            </a:r>
            <a:endParaRPr lang="en-US" sz="1400" dirty="0"/>
          </a:p>
        </p:txBody>
      </p:sp>
      <p:sp>
        <p:nvSpPr>
          <p:cNvPr id="22" name="Text 16"/>
          <p:cNvSpPr/>
          <p:nvPr/>
        </p:nvSpPr>
        <p:spPr>
          <a:xfrm>
            <a:off x="637937" y="7144107"/>
            <a:ext cx="13354526" cy="583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Η μουσική θα συνεχίσει να εξελίσσεται, συνδυάζοντας την τεχνολογία με την ανθρώπινη δημιουργικότητα. Θα παραμείνει ένας βασικός τρόπος έκφρασης και επικοινωνίας.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2025-03-13T06:19:40Z</dcterms:created>
  <dcterms:modified xsi:type="dcterms:W3CDTF">2025-03-13T06:19:40Z</dcterms:modified>
</cp:coreProperties>
</file>