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Lora"/>
      <p:regular r:id="rId15"/>
    </p:embeddedFont>
    <p:embeddedFont>
      <p:font typeface="Lora"/>
      <p:regular r:id="rId16"/>
    </p:embeddedFont>
    <p:embeddedFont>
      <p:font typeface="Lora"/>
      <p:regular r:id="rId17"/>
    </p:embeddedFont>
    <p:embeddedFont>
      <p:font typeface="Lora"/>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837486"/>
            <a:ext cx="7468553" cy="1408033"/>
          </a:xfrm>
          <a:prstGeom prst="rect">
            <a:avLst/>
          </a:prstGeom>
          <a:noFill/>
          <a:ln/>
        </p:spPr>
        <p:txBody>
          <a:bodyPr wrap="squar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Mal du départ - Νίκος Καββαδίας</a:t>
            </a:r>
            <a:endParaRPr lang="en-US" sz="4400" dirty="0"/>
          </a:p>
        </p:txBody>
      </p:sp>
      <p:sp>
        <p:nvSpPr>
          <p:cNvPr id="4" name="Text 1"/>
          <p:cNvSpPr/>
          <p:nvPr/>
        </p:nvSpPr>
        <p:spPr>
          <a:xfrm>
            <a:off x="837724" y="2604492"/>
            <a:ext cx="7468553"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Ο "πόνος της φυγής" (Mal du départ) αποτελεί την κεντρική θεματική του ποιήματος του Νίκου Καββαδία. Εκφράζει τη βαθιά επιθυμία και ανάγκη του ποιητικού υποκειμένου να ταξιδέψει σε μακρινά μέρη και να ζήσει μια ζωή γεμάτη περιπέτειες, απαλλαγμένη από τη ρουτίνα της καθημερινότητας.</a:t>
            </a:r>
            <a:endParaRPr lang="en-US" sz="1850" dirty="0"/>
          </a:p>
        </p:txBody>
      </p:sp>
      <p:sp>
        <p:nvSpPr>
          <p:cNvPr id="5" name="Text 2"/>
          <p:cNvSpPr/>
          <p:nvPr/>
        </p:nvSpPr>
        <p:spPr>
          <a:xfrm>
            <a:off x="837724" y="4788813"/>
            <a:ext cx="7468553"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Το ποίημα αποτυπώνει την εσωτερική σύγκρουση ανάμεσα στο όνειρο και την πραγματικότητα, την επιθυμία για φυγή και τον συμβιβασμό με μια συμβατική ζωή. Μέσα από τους στίχους του, ο ποιητής εξερευνά τις συνέπειες της εγκατάλειψης των ονείρων και τον ψυχικό πόνο που προκαλεί η ανεκπλήρωτη λαχτάρα για ταξίδια.</a:t>
            </a:r>
            <a:endParaRPr lang="en-US" sz="1850" dirty="0"/>
          </a:p>
        </p:txBody>
      </p:sp>
      <p:sp>
        <p:nvSpPr>
          <p:cNvPr id="6" name="Shape 3"/>
          <p:cNvSpPr/>
          <p:nvPr/>
        </p:nvSpPr>
        <p:spPr>
          <a:xfrm>
            <a:off x="837724" y="6990993"/>
            <a:ext cx="382905" cy="382905"/>
          </a:xfrm>
          <a:prstGeom prst="roundRect">
            <a:avLst>
              <a:gd name="adj" fmla="val 23878209"/>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45344" y="6998613"/>
            <a:ext cx="367665" cy="367665"/>
          </a:xfrm>
          <a:prstGeom prst="rect">
            <a:avLst/>
          </a:prstGeom>
        </p:spPr>
      </p:pic>
      <p:sp>
        <p:nvSpPr>
          <p:cNvPr id="8" name="Text 4"/>
          <p:cNvSpPr/>
          <p:nvPr/>
        </p:nvSpPr>
        <p:spPr>
          <a:xfrm>
            <a:off x="1340287" y="6973133"/>
            <a:ext cx="1118592" cy="418862"/>
          </a:xfrm>
          <a:prstGeom prst="rect">
            <a:avLst/>
          </a:prstGeom>
          <a:noFill/>
          <a:ln/>
        </p:spPr>
        <p:txBody>
          <a:bodyPr wrap="none" lIns="0" tIns="0" rIns="0" bIns="0" rtlCol="0" anchor="t"/>
          <a:lstStyle/>
          <a:p>
            <a:pPr algn="l" indent="0" marL="0">
              <a:lnSpc>
                <a:spcPts val="3250"/>
              </a:lnSpc>
              <a:buNone/>
            </a:pPr>
            <a:r>
              <a:rPr lang="en-US" sz="2350" b="1" dirty="0">
                <a:solidFill>
                  <a:srgbClr val="3A3630"/>
                </a:solidFill>
                <a:latin typeface="Source Sans Pro Bold" pitchFamily="34" charset="0"/>
                <a:ea typeface="Source Sans Pro Bold" pitchFamily="34" charset="-122"/>
                <a:cs typeface="Source Sans Pro Bold" pitchFamily="34" charset="-120"/>
              </a:rPr>
              <a:t>by Th Th</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911191"/>
            <a:ext cx="10929938"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Η πρώτη στροφή: Ο ανεκπλήρωτος πόθος</a:t>
            </a:r>
            <a:endParaRPr lang="en-US" sz="4400" dirty="0"/>
          </a:p>
        </p:txBody>
      </p:sp>
      <p:sp>
        <p:nvSpPr>
          <p:cNvPr id="3" name="Text 1"/>
          <p:cNvSpPr/>
          <p:nvPr/>
        </p:nvSpPr>
        <p:spPr>
          <a:xfrm>
            <a:off x="837724" y="3213497"/>
            <a:ext cx="3129320" cy="351949"/>
          </a:xfrm>
          <a:prstGeom prst="rect">
            <a:avLst/>
          </a:prstGeom>
          <a:noFill/>
          <a:ln/>
        </p:spPr>
        <p:txBody>
          <a:bodyPr wrap="none" lIns="0" tIns="0" rIns="0" bIns="0" rtlCol="0" anchor="t"/>
          <a:lstStyle/>
          <a:p>
            <a:pPr indent="0" marL="0">
              <a:lnSpc>
                <a:spcPts val="2750"/>
              </a:lnSpc>
              <a:buNone/>
            </a:pPr>
            <a:r>
              <a:rPr lang="en-US" sz="2200" dirty="0">
                <a:solidFill>
                  <a:srgbClr val="38512F"/>
                </a:solidFill>
                <a:latin typeface="Lora" pitchFamily="34" charset="0"/>
                <a:ea typeface="Lora" pitchFamily="34" charset="-122"/>
                <a:cs typeface="Lora" pitchFamily="34" charset="-120"/>
              </a:rPr>
              <a:t>Το ποιητικό υποκείμενο</a:t>
            </a:r>
            <a:endParaRPr lang="en-US" sz="2200" dirty="0"/>
          </a:p>
        </p:txBody>
      </p:sp>
      <p:sp>
        <p:nvSpPr>
          <p:cNvPr id="4" name="Text 2"/>
          <p:cNvSpPr/>
          <p:nvPr/>
        </p:nvSpPr>
        <p:spPr>
          <a:xfrm>
            <a:off x="837724" y="3804761"/>
            <a:ext cx="6185535" cy="1915120"/>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Σε πρώτο πρόσωπο, το ποιητικό υποκείμενο προδικάζει πως θα περάσει τη ζωή του με ανεκπλήρωτη την επιθυμία του να κάνει μακρινά ταξίδια και να γνωρίσει τις ανοιχτές θάλασσες. Θα μείνει "ιδανικός κι ανάξιος εραστής" των ταξιδιών, χωρίς ποτέ να κατορθώσει να τα βιώσει στην πραγματικότητα.</a:t>
            </a:r>
            <a:endParaRPr lang="en-US" sz="1850" dirty="0"/>
          </a:p>
        </p:txBody>
      </p:sp>
      <p:sp>
        <p:nvSpPr>
          <p:cNvPr id="5" name="Text 3"/>
          <p:cNvSpPr/>
          <p:nvPr/>
        </p:nvSpPr>
        <p:spPr>
          <a:xfrm>
            <a:off x="7614761" y="3213497"/>
            <a:ext cx="2918817" cy="351949"/>
          </a:xfrm>
          <a:prstGeom prst="rect">
            <a:avLst/>
          </a:prstGeom>
          <a:noFill/>
          <a:ln/>
        </p:spPr>
        <p:txBody>
          <a:bodyPr wrap="none" lIns="0" tIns="0" rIns="0" bIns="0" rtlCol="0" anchor="t"/>
          <a:lstStyle/>
          <a:p>
            <a:pPr indent="0" marL="0">
              <a:lnSpc>
                <a:spcPts val="2750"/>
              </a:lnSpc>
              <a:buNone/>
            </a:pPr>
            <a:r>
              <a:rPr lang="en-US" sz="2200" dirty="0">
                <a:solidFill>
                  <a:srgbClr val="38512F"/>
                </a:solidFill>
                <a:latin typeface="Lora" pitchFamily="34" charset="0"/>
                <a:ea typeface="Lora" pitchFamily="34" charset="-122"/>
                <a:cs typeface="Lora" pitchFamily="34" charset="-120"/>
              </a:rPr>
              <a:t>Η μονοτονία της ζωής</a:t>
            </a:r>
            <a:endParaRPr lang="en-US" sz="2200" dirty="0"/>
          </a:p>
        </p:txBody>
      </p:sp>
      <p:sp>
        <p:nvSpPr>
          <p:cNvPr id="6" name="Text 4"/>
          <p:cNvSpPr/>
          <p:nvPr/>
        </p:nvSpPr>
        <p:spPr>
          <a:xfrm>
            <a:off x="7614761" y="3804761"/>
            <a:ext cx="6185535" cy="2298144"/>
          </a:xfrm>
          <a:prstGeom prst="rect">
            <a:avLst/>
          </a:prstGeom>
          <a:noFill/>
          <a:ln/>
        </p:spPr>
        <p:txBody>
          <a:bodyPr wrap="square" lIns="0" tIns="0" rIns="0" bIns="0" rtlCol="0" anchor="t"/>
          <a:lstStyle/>
          <a:p>
            <a:pPr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Ο θάνατός του θα αποτελέσει ένα απολύτως συνηθισμένο γεγονός, αφού θα είναι ο θάνατος ενός ανθρώπου που δεν έχει πετύχει τίποτε το ξεχωριστό στη ζωή του. Θα πεθάνει "μια βραδιά σαν όλες τις βραδιές", με την παρομοίωση να τονίζει την πεποίθησή του πως τον περιμένει μια απολύτως μονότονη ζωή.</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44497"/>
          </a:xfrm>
          <a:prstGeom prst="rect">
            <a:avLst/>
          </a:prstGeom>
        </p:spPr>
      </p:pic>
      <p:sp>
        <p:nvSpPr>
          <p:cNvPr id="3" name="Text 0"/>
          <p:cNvSpPr/>
          <p:nvPr/>
        </p:nvSpPr>
        <p:spPr>
          <a:xfrm>
            <a:off x="740450" y="3275290"/>
            <a:ext cx="6664285" cy="622221"/>
          </a:xfrm>
          <a:prstGeom prst="rect">
            <a:avLst/>
          </a:prstGeom>
          <a:noFill/>
          <a:ln/>
        </p:spPr>
        <p:txBody>
          <a:bodyPr wrap="none" lIns="0" tIns="0" rIns="0" bIns="0" rtlCol="0" anchor="t"/>
          <a:lstStyle/>
          <a:p>
            <a:pPr indent="0" marL="0">
              <a:lnSpc>
                <a:spcPts val="4850"/>
              </a:lnSpc>
              <a:buNone/>
            </a:pPr>
            <a:r>
              <a:rPr lang="en-US" sz="3900" dirty="0">
                <a:solidFill>
                  <a:srgbClr val="38512F"/>
                </a:solidFill>
                <a:latin typeface="Lora" pitchFamily="34" charset="0"/>
                <a:ea typeface="Lora" pitchFamily="34" charset="-122"/>
                <a:cs typeface="Lora" pitchFamily="34" charset="-120"/>
              </a:rPr>
              <a:t>Τα ποιητικά μέσα και η δομή</a:t>
            </a:r>
            <a:endParaRPr lang="en-US" sz="3900" dirty="0"/>
          </a:p>
        </p:txBody>
      </p:sp>
      <p:sp>
        <p:nvSpPr>
          <p:cNvPr id="4" name="Shape 1"/>
          <p:cNvSpPr/>
          <p:nvPr/>
        </p:nvSpPr>
        <p:spPr>
          <a:xfrm>
            <a:off x="740450" y="4452818"/>
            <a:ext cx="476012" cy="476012"/>
          </a:xfrm>
          <a:prstGeom prst="roundRect">
            <a:avLst>
              <a:gd name="adj" fmla="val 6667"/>
            </a:avLst>
          </a:prstGeom>
          <a:solidFill>
            <a:srgbClr val="F3E7D4"/>
          </a:solidFill>
          <a:ln/>
        </p:spPr>
      </p:sp>
      <p:sp>
        <p:nvSpPr>
          <p:cNvPr id="5" name="Text 2"/>
          <p:cNvSpPr/>
          <p:nvPr/>
        </p:nvSpPr>
        <p:spPr>
          <a:xfrm>
            <a:off x="924044" y="4541401"/>
            <a:ext cx="108704" cy="298728"/>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6" name="Text 3"/>
          <p:cNvSpPr/>
          <p:nvPr/>
        </p:nvSpPr>
        <p:spPr>
          <a:xfrm>
            <a:off x="1427917" y="4452818"/>
            <a:ext cx="2488883" cy="310991"/>
          </a:xfrm>
          <a:prstGeom prst="rect">
            <a:avLst/>
          </a:prstGeom>
          <a:noFill/>
          <a:ln/>
        </p:spPr>
        <p:txBody>
          <a:bodyPr wrap="none" lIns="0" tIns="0" rIns="0" bIns="0" rtlCol="0" anchor="t"/>
          <a:lstStyle/>
          <a:p>
            <a:pPr indent="0" marL="0">
              <a:lnSpc>
                <a:spcPts val="2400"/>
              </a:lnSpc>
              <a:buNone/>
            </a:pPr>
            <a:r>
              <a:rPr lang="en-US" sz="1950" dirty="0">
                <a:solidFill>
                  <a:srgbClr val="3A3630"/>
                </a:solidFill>
                <a:latin typeface="Lora" pitchFamily="34" charset="0"/>
                <a:ea typeface="Lora" pitchFamily="34" charset="-122"/>
                <a:cs typeface="Lora" pitchFamily="34" charset="-120"/>
              </a:rPr>
              <a:t>Χρήση επιθέτων</a:t>
            </a:r>
            <a:endParaRPr lang="en-US" sz="1950" dirty="0"/>
          </a:p>
        </p:txBody>
      </p:sp>
      <p:sp>
        <p:nvSpPr>
          <p:cNvPr id="7" name="Text 4"/>
          <p:cNvSpPr/>
          <p:nvPr/>
        </p:nvSpPr>
        <p:spPr>
          <a:xfrm>
            <a:off x="1427917" y="4890730"/>
            <a:ext cx="3554730" cy="2707958"/>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Παρατηρούμε τη συχνή χρήση επιθέτων (ιδανικός, ανάξιος, μακρυσμένων, γαλάζιων, θολή) μέσω των οποίων ο ποιητής επιχειρεί να ενισχύσει το συναισθηματικό κλίμα του ποιήματος, παρουσιάζοντας με έμφαση κάθε μία από τις αντιθετικές καταστάσεις που βιώνει.</a:t>
            </a:r>
            <a:endParaRPr lang="en-US" sz="1650" dirty="0"/>
          </a:p>
        </p:txBody>
      </p:sp>
      <p:sp>
        <p:nvSpPr>
          <p:cNvPr id="8" name="Shape 5"/>
          <p:cNvSpPr/>
          <p:nvPr/>
        </p:nvSpPr>
        <p:spPr>
          <a:xfrm>
            <a:off x="5194102" y="4452818"/>
            <a:ext cx="476012" cy="476012"/>
          </a:xfrm>
          <a:prstGeom prst="roundRect">
            <a:avLst>
              <a:gd name="adj" fmla="val 6667"/>
            </a:avLst>
          </a:prstGeom>
          <a:solidFill>
            <a:srgbClr val="F3E7D4"/>
          </a:solidFill>
          <a:ln/>
        </p:spPr>
      </p:sp>
      <p:sp>
        <p:nvSpPr>
          <p:cNvPr id="9" name="Text 6"/>
          <p:cNvSpPr/>
          <p:nvPr/>
        </p:nvSpPr>
        <p:spPr>
          <a:xfrm>
            <a:off x="5351859" y="4541401"/>
            <a:ext cx="160377" cy="298728"/>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10" name="Text 7"/>
          <p:cNvSpPr/>
          <p:nvPr/>
        </p:nvSpPr>
        <p:spPr>
          <a:xfrm>
            <a:off x="5881568" y="4452818"/>
            <a:ext cx="2488883" cy="310991"/>
          </a:xfrm>
          <a:prstGeom prst="rect">
            <a:avLst/>
          </a:prstGeom>
          <a:noFill/>
          <a:ln/>
        </p:spPr>
        <p:txBody>
          <a:bodyPr wrap="none" lIns="0" tIns="0" rIns="0" bIns="0" rtlCol="0" anchor="t"/>
          <a:lstStyle/>
          <a:p>
            <a:pPr indent="0" marL="0">
              <a:lnSpc>
                <a:spcPts val="2400"/>
              </a:lnSpc>
              <a:buNone/>
            </a:pPr>
            <a:r>
              <a:rPr lang="en-US" sz="1950" dirty="0">
                <a:solidFill>
                  <a:srgbClr val="3A3630"/>
                </a:solidFill>
                <a:latin typeface="Lora" pitchFamily="34" charset="0"/>
                <a:ea typeface="Lora" pitchFamily="34" charset="-122"/>
                <a:cs typeface="Lora" pitchFamily="34" charset="-120"/>
              </a:rPr>
              <a:t>Αντιθέσεις</a:t>
            </a:r>
            <a:endParaRPr lang="en-US" sz="1950" dirty="0"/>
          </a:p>
        </p:txBody>
      </p:sp>
      <p:sp>
        <p:nvSpPr>
          <p:cNvPr id="11" name="Text 8"/>
          <p:cNvSpPr/>
          <p:nvPr/>
        </p:nvSpPr>
        <p:spPr>
          <a:xfrm>
            <a:off x="5881568" y="4890730"/>
            <a:ext cx="3554730" cy="2030968"/>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Από τη μία υπάρχει η πραγματικότητα του συμβιβασμού που ζει κι από την άλλη υπάρχει ο εξιδανικευμένος κόσμος των μακριών ταξιδιών. Αυτή η αντίθεση διατρέχει όλο το ποίημα και αποτελεί βασικό δομικό του στοιχείο.</a:t>
            </a:r>
            <a:endParaRPr lang="en-US" sz="1650" dirty="0"/>
          </a:p>
        </p:txBody>
      </p:sp>
      <p:sp>
        <p:nvSpPr>
          <p:cNvPr id="12" name="Shape 9"/>
          <p:cNvSpPr/>
          <p:nvPr/>
        </p:nvSpPr>
        <p:spPr>
          <a:xfrm>
            <a:off x="9647753" y="4452818"/>
            <a:ext cx="476012" cy="476012"/>
          </a:xfrm>
          <a:prstGeom prst="roundRect">
            <a:avLst>
              <a:gd name="adj" fmla="val 6667"/>
            </a:avLst>
          </a:prstGeom>
          <a:solidFill>
            <a:srgbClr val="F3E7D4"/>
          </a:solidFill>
          <a:ln/>
        </p:spPr>
      </p:sp>
      <p:sp>
        <p:nvSpPr>
          <p:cNvPr id="13" name="Text 10"/>
          <p:cNvSpPr/>
          <p:nvPr/>
        </p:nvSpPr>
        <p:spPr>
          <a:xfrm>
            <a:off x="9802535" y="4541401"/>
            <a:ext cx="166330" cy="298728"/>
          </a:xfrm>
          <a:prstGeom prst="rect">
            <a:avLst/>
          </a:prstGeom>
          <a:noFill/>
          <a:ln/>
        </p:spPr>
        <p:txBody>
          <a:bodyPr wrap="none" lIns="0" tIns="0" rIns="0" bIns="0" rtlCol="0" anchor="t"/>
          <a:lstStyle/>
          <a:p>
            <a:pPr algn="ctr" indent="0" marL="0">
              <a:lnSpc>
                <a:spcPts val="23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
        <p:nvSpPr>
          <p:cNvPr id="14" name="Text 11"/>
          <p:cNvSpPr/>
          <p:nvPr/>
        </p:nvSpPr>
        <p:spPr>
          <a:xfrm>
            <a:off x="10335220" y="4452818"/>
            <a:ext cx="2488883" cy="310991"/>
          </a:xfrm>
          <a:prstGeom prst="rect">
            <a:avLst/>
          </a:prstGeom>
          <a:noFill/>
          <a:ln/>
        </p:spPr>
        <p:txBody>
          <a:bodyPr wrap="none" lIns="0" tIns="0" rIns="0" bIns="0" rtlCol="0" anchor="t"/>
          <a:lstStyle/>
          <a:p>
            <a:pPr indent="0" marL="0">
              <a:lnSpc>
                <a:spcPts val="2400"/>
              </a:lnSpc>
              <a:buNone/>
            </a:pPr>
            <a:r>
              <a:rPr lang="en-US" sz="1950" dirty="0">
                <a:solidFill>
                  <a:srgbClr val="3A3630"/>
                </a:solidFill>
                <a:latin typeface="Lora" pitchFamily="34" charset="0"/>
                <a:ea typeface="Lora" pitchFamily="34" charset="-122"/>
                <a:cs typeface="Lora" pitchFamily="34" charset="-120"/>
              </a:rPr>
              <a:t>Ομοιοκαταληξία</a:t>
            </a:r>
            <a:endParaRPr lang="en-US" sz="1950" dirty="0"/>
          </a:p>
        </p:txBody>
      </p:sp>
      <p:sp>
        <p:nvSpPr>
          <p:cNvPr id="15" name="Text 12"/>
          <p:cNvSpPr/>
          <p:nvPr/>
        </p:nvSpPr>
        <p:spPr>
          <a:xfrm>
            <a:off x="10335220" y="4890730"/>
            <a:ext cx="3554730" cy="2030968"/>
          </a:xfrm>
          <a:prstGeom prst="rect">
            <a:avLst/>
          </a:prstGeom>
          <a:noFill/>
          <a:ln/>
        </p:spPr>
        <p:txBody>
          <a:bodyPr wrap="square" lIns="0" tIns="0" rIns="0" bIns="0" rtlCol="0" anchor="t"/>
          <a:lstStyle/>
          <a:p>
            <a:pPr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Στο ποίημα υπάρχει ατελής πλεχτή ομοιοκαταληξία - ο δεύτερος στίχος ομοιοκαταληκτεί με τον τέταρτο - δηλωτική της πρόθεσης του ποιητή να απομακρυνθεί από το περιοριστικό πλαίσιο της παραδοσιακής ποίησης.</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84609" y="777835"/>
            <a:ext cx="7774781" cy="1150620"/>
          </a:xfrm>
          <a:prstGeom prst="rect">
            <a:avLst/>
          </a:prstGeom>
          <a:noFill/>
          <a:ln/>
        </p:spPr>
        <p:txBody>
          <a:bodyPr wrap="square" lIns="0" tIns="0" rIns="0" bIns="0" rtlCol="0" anchor="t"/>
          <a:lstStyle/>
          <a:p>
            <a:pPr indent="0" marL="0">
              <a:lnSpc>
                <a:spcPts val="4500"/>
              </a:lnSpc>
              <a:buNone/>
            </a:pPr>
            <a:r>
              <a:rPr lang="en-US" sz="3600" dirty="0">
                <a:solidFill>
                  <a:srgbClr val="38512F"/>
                </a:solidFill>
                <a:latin typeface="Lora" pitchFamily="34" charset="0"/>
                <a:ea typeface="Lora" pitchFamily="34" charset="-122"/>
                <a:cs typeface="Lora" pitchFamily="34" charset="-120"/>
              </a:rPr>
              <a:t>Η δεύτερη στροφή: Η καθημερινή πραγματικότητα</a:t>
            </a:r>
            <a:endParaRPr lang="en-US" sz="3600" dirty="0"/>
          </a:p>
        </p:txBody>
      </p:sp>
      <p:sp>
        <p:nvSpPr>
          <p:cNvPr id="4" name="Shape 1"/>
          <p:cNvSpPr/>
          <p:nvPr/>
        </p:nvSpPr>
        <p:spPr>
          <a:xfrm>
            <a:off x="684609" y="2221825"/>
            <a:ext cx="3789640" cy="3299341"/>
          </a:xfrm>
          <a:prstGeom prst="roundRect">
            <a:avLst>
              <a:gd name="adj" fmla="val 889"/>
            </a:avLst>
          </a:prstGeom>
          <a:solidFill>
            <a:srgbClr val="F3E7D4"/>
          </a:solidFill>
          <a:ln/>
        </p:spPr>
      </p:sp>
      <p:sp>
        <p:nvSpPr>
          <p:cNvPr id="5" name="Text 2"/>
          <p:cNvSpPr/>
          <p:nvPr/>
        </p:nvSpPr>
        <p:spPr>
          <a:xfrm>
            <a:off x="880229" y="2417445"/>
            <a:ext cx="2492216" cy="287655"/>
          </a:xfrm>
          <a:prstGeom prst="rect">
            <a:avLst/>
          </a:prstGeom>
          <a:noFill/>
          <a:ln/>
        </p:spPr>
        <p:txBody>
          <a:bodyPr wrap="none" lIns="0" tIns="0" rIns="0" bIns="0" rtlCol="0" anchor="t"/>
          <a:lstStyle/>
          <a:p>
            <a:pPr indent="0" marL="0">
              <a:lnSpc>
                <a:spcPts val="2250"/>
              </a:lnSpc>
              <a:buNone/>
            </a:pPr>
            <a:r>
              <a:rPr lang="en-US" sz="1800" dirty="0">
                <a:solidFill>
                  <a:srgbClr val="3A3630"/>
                </a:solidFill>
                <a:latin typeface="Lora" pitchFamily="34" charset="0"/>
                <a:ea typeface="Lora" pitchFamily="34" charset="-122"/>
                <a:cs typeface="Lora" pitchFamily="34" charset="-120"/>
              </a:rPr>
              <a:t>Η εργασία στο γραφείο</a:t>
            </a:r>
            <a:endParaRPr lang="en-US" sz="1800" dirty="0"/>
          </a:p>
        </p:txBody>
      </p:sp>
      <p:sp>
        <p:nvSpPr>
          <p:cNvPr id="6" name="Text 3"/>
          <p:cNvSpPr/>
          <p:nvPr/>
        </p:nvSpPr>
        <p:spPr>
          <a:xfrm>
            <a:off x="880229" y="2822377"/>
            <a:ext cx="3398401" cy="2503170"/>
          </a:xfrm>
          <a:prstGeom prst="rect">
            <a:avLst/>
          </a:prstGeom>
          <a:noFill/>
          <a:ln/>
        </p:spPr>
        <p:txBody>
          <a:bodyPr wrap="square" lIns="0" tIns="0" rIns="0" bIns="0" rtlCol="0" anchor="t"/>
          <a:lstStyle/>
          <a:p>
            <a:pPr indent="0" marL="0">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Το ποιητικό υποκείμενο εργάζεται ως λογιστής σ' ένα ναυτικό γραφείο - γεγονός που απηχεί ένα αυτοβιογραφικό στοιχείο του ποιητή. Εργάζεται εκεί "σκυφτός", κάνοντας αθροίσεις σε χοντρά λογιστικά βιβλία, ενώ τα πλοία αναχωρούν "περήφανα" για εξωτικούς προορισμούς.</a:t>
            </a:r>
            <a:endParaRPr lang="en-US" sz="1500" dirty="0"/>
          </a:p>
        </p:txBody>
      </p:sp>
      <p:sp>
        <p:nvSpPr>
          <p:cNvPr id="7" name="Shape 4"/>
          <p:cNvSpPr/>
          <p:nvPr/>
        </p:nvSpPr>
        <p:spPr>
          <a:xfrm>
            <a:off x="4669869" y="2221825"/>
            <a:ext cx="3789640" cy="3299341"/>
          </a:xfrm>
          <a:prstGeom prst="roundRect">
            <a:avLst>
              <a:gd name="adj" fmla="val 889"/>
            </a:avLst>
          </a:prstGeom>
          <a:solidFill>
            <a:srgbClr val="F3E7D4"/>
          </a:solidFill>
          <a:ln/>
        </p:spPr>
      </p:sp>
      <p:sp>
        <p:nvSpPr>
          <p:cNvPr id="8" name="Text 5"/>
          <p:cNvSpPr/>
          <p:nvPr/>
        </p:nvSpPr>
        <p:spPr>
          <a:xfrm>
            <a:off x="4865489" y="2417445"/>
            <a:ext cx="2562106" cy="287655"/>
          </a:xfrm>
          <a:prstGeom prst="rect">
            <a:avLst/>
          </a:prstGeom>
          <a:noFill/>
          <a:ln/>
        </p:spPr>
        <p:txBody>
          <a:bodyPr wrap="none" lIns="0" tIns="0" rIns="0" bIns="0" rtlCol="0" anchor="t"/>
          <a:lstStyle/>
          <a:p>
            <a:pPr indent="0" marL="0">
              <a:lnSpc>
                <a:spcPts val="2250"/>
              </a:lnSpc>
              <a:buNone/>
            </a:pPr>
            <a:r>
              <a:rPr lang="en-US" sz="1800" dirty="0">
                <a:solidFill>
                  <a:srgbClr val="3A3630"/>
                </a:solidFill>
                <a:latin typeface="Lora" pitchFamily="34" charset="0"/>
                <a:ea typeface="Lora" pitchFamily="34" charset="-122"/>
                <a:cs typeface="Lora" pitchFamily="34" charset="-120"/>
              </a:rPr>
              <a:t>Οι εξωτικοί προορισμοί</a:t>
            </a:r>
            <a:endParaRPr lang="en-US" sz="1800" dirty="0"/>
          </a:p>
        </p:txBody>
      </p:sp>
      <p:sp>
        <p:nvSpPr>
          <p:cNvPr id="9" name="Text 6"/>
          <p:cNvSpPr/>
          <p:nvPr/>
        </p:nvSpPr>
        <p:spPr>
          <a:xfrm>
            <a:off x="4865489" y="2822377"/>
            <a:ext cx="3398401" cy="1877378"/>
          </a:xfrm>
          <a:prstGeom prst="rect">
            <a:avLst/>
          </a:prstGeom>
          <a:noFill/>
          <a:ln/>
        </p:spPr>
        <p:txBody>
          <a:bodyPr wrap="square" lIns="0" tIns="0" rIns="0" bIns="0" rtlCol="0" anchor="t"/>
          <a:lstStyle/>
          <a:p>
            <a:pPr indent="0" marL="0">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Ο ποιητής αναφέρει μια σειρά από λιμάνια: την Τσεννάι (Μαδράς) στην Ινδία, τη Σιγκαπούρη στη νότια πλευρά της χερσονήσου της Μαλαισίας, το Αλγέρι στη Μεσόγειο, και τη Σφαξ, μεγάλο λιμάνι της Τυνησίας.</a:t>
            </a:r>
            <a:endParaRPr lang="en-US" sz="1500" dirty="0"/>
          </a:p>
        </p:txBody>
      </p:sp>
      <p:sp>
        <p:nvSpPr>
          <p:cNvPr id="10" name="Shape 7"/>
          <p:cNvSpPr/>
          <p:nvPr/>
        </p:nvSpPr>
        <p:spPr>
          <a:xfrm>
            <a:off x="684609" y="5716786"/>
            <a:ext cx="7774781" cy="1734860"/>
          </a:xfrm>
          <a:prstGeom prst="roundRect">
            <a:avLst>
              <a:gd name="adj" fmla="val 1691"/>
            </a:avLst>
          </a:prstGeom>
          <a:solidFill>
            <a:srgbClr val="F3E7D4"/>
          </a:solidFill>
          <a:ln/>
        </p:spPr>
      </p:sp>
      <p:sp>
        <p:nvSpPr>
          <p:cNvPr id="11" name="Text 8"/>
          <p:cNvSpPr/>
          <p:nvPr/>
        </p:nvSpPr>
        <p:spPr>
          <a:xfrm>
            <a:off x="880229" y="5912406"/>
            <a:ext cx="2301359" cy="287655"/>
          </a:xfrm>
          <a:prstGeom prst="rect">
            <a:avLst/>
          </a:prstGeom>
          <a:noFill/>
          <a:ln/>
        </p:spPr>
        <p:txBody>
          <a:bodyPr wrap="none" lIns="0" tIns="0" rIns="0" bIns="0" rtlCol="0" anchor="t"/>
          <a:lstStyle/>
          <a:p>
            <a:pPr indent="0" marL="0">
              <a:lnSpc>
                <a:spcPts val="2250"/>
              </a:lnSpc>
              <a:buNone/>
            </a:pPr>
            <a:r>
              <a:rPr lang="en-US" sz="1800" dirty="0">
                <a:solidFill>
                  <a:srgbClr val="3A3630"/>
                </a:solidFill>
                <a:latin typeface="Lora" pitchFamily="34" charset="0"/>
                <a:ea typeface="Lora" pitchFamily="34" charset="-122"/>
                <a:cs typeface="Lora" pitchFamily="34" charset="-120"/>
              </a:rPr>
              <a:t>Η τραγική ειρωνεία</a:t>
            </a:r>
            <a:endParaRPr lang="en-US" sz="1800" dirty="0"/>
          </a:p>
        </p:txBody>
      </p:sp>
      <p:sp>
        <p:nvSpPr>
          <p:cNvPr id="12" name="Text 9"/>
          <p:cNvSpPr/>
          <p:nvPr/>
        </p:nvSpPr>
        <p:spPr>
          <a:xfrm>
            <a:off x="880229" y="6317337"/>
            <a:ext cx="7383542" cy="938689"/>
          </a:xfrm>
          <a:prstGeom prst="rect">
            <a:avLst/>
          </a:prstGeom>
          <a:noFill/>
          <a:ln/>
        </p:spPr>
        <p:txBody>
          <a:bodyPr wrap="square" lIns="0" tIns="0" rIns="0" bIns="0" rtlCol="0" anchor="t"/>
          <a:lstStyle/>
          <a:p>
            <a:pPr indent="0" marL="0">
              <a:lnSpc>
                <a:spcPts val="2450"/>
              </a:lnSpc>
              <a:buNone/>
            </a:pPr>
            <a:r>
              <a:rPr lang="en-US" sz="1500" dirty="0">
                <a:solidFill>
                  <a:srgbClr val="3A3630"/>
                </a:solidFill>
                <a:latin typeface="Source Sans Pro" pitchFamily="34" charset="0"/>
                <a:ea typeface="Source Sans Pro" pitchFamily="34" charset="-122"/>
                <a:cs typeface="Source Sans Pro" pitchFamily="34" charset="-120"/>
              </a:rPr>
              <a:t>Η επιλογή του να εργαστεί σ' ένα ναυτικό γραφείο λειτουργεί επιβαρυντικά για την ψυχολογική του κατάσταση, εφόσον του δίνει καθημερινά αφορμές να σκέφτεται εκείνα που θα ήθελε να ζει, αλλά δεν μπορεί.</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516142"/>
            <a:ext cx="11693723" cy="704017"/>
          </a:xfrm>
          <a:prstGeom prst="rect">
            <a:avLst/>
          </a:prstGeom>
          <a:noFill/>
          <a:ln/>
        </p:spPr>
        <p:txBody>
          <a:bodyPr wrap="none" lIns="0" tIns="0" rIns="0" bIns="0" rtlCol="0" anchor="t"/>
          <a:lstStyle/>
          <a:p>
            <a:pPr indent="0" marL="0">
              <a:lnSpc>
                <a:spcPts val="5500"/>
              </a:lnSpc>
              <a:buNone/>
            </a:pPr>
            <a:r>
              <a:rPr lang="en-US" sz="4400" dirty="0">
                <a:solidFill>
                  <a:srgbClr val="38512F"/>
                </a:solidFill>
                <a:latin typeface="Lora" pitchFamily="34" charset="0"/>
                <a:ea typeface="Lora" pitchFamily="34" charset="-122"/>
                <a:cs typeface="Lora" pitchFamily="34" charset="-120"/>
              </a:rPr>
              <a:t>Η τρίτη στροφή: Η παραίτηση από το όνειρο</a:t>
            </a:r>
            <a:endParaRPr lang="en-US" sz="4400" dirty="0"/>
          </a:p>
        </p:txBody>
      </p:sp>
      <p:pic>
        <p:nvPicPr>
          <p:cNvPr id="3" name="Image 0" descr="preencoded.png">    </p:cNvPr>
          <p:cNvPicPr>
            <a:picLocks noChangeAspect="1"/>
          </p:cNvPicPr>
          <p:nvPr/>
        </p:nvPicPr>
        <p:blipFill>
          <a:blip r:embed="rId1"/>
          <a:stretch>
            <a:fillRect/>
          </a:stretch>
        </p:blipFill>
        <p:spPr>
          <a:xfrm>
            <a:off x="837724" y="2698909"/>
            <a:ext cx="598408" cy="598408"/>
          </a:xfrm>
          <a:prstGeom prst="rect">
            <a:avLst/>
          </a:prstGeom>
        </p:spPr>
      </p:pic>
      <p:sp>
        <p:nvSpPr>
          <p:cNvPr id="4" name="Text 1"/>
          <p:cNvSpPr/>
          <p:nvPr/>
        </p:nvSpPr>
        <p:spPr>
          <a:xfrm>
            <a:off x="837724" y="3536633"/>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Η σιωπή</a:t>
            </a:r>
            <a:endParaRPr lang="en-US" sz="2200" dirty="0"/>
          </a:p>
        </p:txBody>
      </p:sp>
      <p:sp>
        <p:nvSpPr>
          <p:cNvPr id="5" name="Text 2"/>
          <p:cNvSpPr/>
          <p:nvPr/>
        </p:nvSpPr>
        <p:spPr>
          <a:xfrm>
            <a:off x="837724" y="4032171"/>
            <a:ext cx="4078962" cy="2298144"/>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Το ποιητικό υποκείμενο συνειδητοποιεί πως είναι πια καιρός να σταματήσει να μιλά για την αγάπη που έχει στα μακρινά ταξίδια, εφόσον είναι πλέον σαφές πως δεν είναι σε θέση να υλοποιήσει αυτό του το όνειρο.</a:t>
            </a:r>
            <a:endParaRPr lang="en-US" sz="1850" dirty="0"/>
          </a:p>
        </p:txBody>
      </p:sp>
      <p:pic>
        <p:nvPicPr>
          <p:cNvPr id="6" name="Image 1" descr="preencoded.png">    </p:cNvPr>
          <p:cNvPicPr>
            <a:picLocks noChangeAspect="1"/>
          </p:cNvPicPr>
          <p:nvPr/>
        </p:nvPicPr>
        <p:blipFill>
          <a:blip r:embed="rId2"/>
          <a:stretch>
            <a:fillRect/>
          </a:stretch>
        </p:blipFill>
        <p:spPr>
          <a:xfrm>
            <a:off x="5275659" y="2698909"/>
            <a:ext cx="598408" cy="598408"/>
          </a:xfrm>
          <a:prstGeom prst="rect">
            <a:avLst/>
          </a:prstGeom>
        </p:spPr>
      </p:pic>
      <p:sp>
        <p:nvSpPr>
          <p:cNvPr id="7" name="Text 3"/>
          <p:cNvSpPr/>
          <p:nvPr/>
        </p:nvSpPr>
        <p:spPr>
          <a:xfrm>
            <a:off x="5275659" y="3536633"/>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Οι φίλοι</a:t>
            </a:r>
            <a:endParaRPr lang="en-US" sz="2200" dirty="0"/>
          </a:p>
        </p:txBody>
      </p:sp>
      <p:sp>
        <p:nvSpPr>
          <p:cNvPr id="8" name="Text 4"/>
          <p:cNvSpPr/>
          <p:nvPr/>
        </p:nvSpPr>
        <p:spPr>
          <a:xfrm>
            <a:off x="5275659" y="4032171"/>
            <a:ext cx="4078962" cy="26811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Θα δοθεί στους ανθρώπους του περιβάλλοντός του το μήνυμα πως έχει χάσει πια το ενδιαφέρον του για ό,τι τόσο καιρό αποτελούσε βασική του επιδίωξη. Έτσι, οι φίλοι του θα πιστέψουν πως έχει πια ξεχάσει τα ταξίδια.</a:t>
            </a:r>
            <a:endParaRPr lang="en-US" sz="1850" dirty="0"/>
          </a:p>
        </p:txBody>
      </p:sp>
      <p:pic>
        <p:nvPicPr>
          <p:cNvPr id="9" name="Image 2" descr="preencoded.png">    </p:cNvPr>
          <p:cNvPicPr>
            <a:picLocks noChangeAspect="1"/>
          </p:cNvPicPr>
          <p:nvPr/>
        </p:nvPicPr>
        <p:blipFill>
          <a:blip r:embed="rId3"/>
          <a:stretch>
            <a:fillRect/>
          </a:stretch>
        </p:blipFill>
        <p:spPr>
          <a:xfrm>
            <a:off x="9713595" y="2698909"/>
            <a:ext cx="598408" cy="598408"/>
          </a:xfrm>
          <a:prstGeom prst="rect">
            <a:avLst/>
          </a:prstGeom>
        </p:spPr>
      </p:pic>
      <p:sp>
        <p:nvSpPr>
          <p:cNvPr id="10" name="Text 5"/>
          <p:cNvSpPr/>
          <p:nvPr/>
        </p:nvSpPr>
        <p:spPr>
          <a:xfrm>
            <a:off x="9713595" y="3536633"/>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Η μητέρα</a:t>
            </a:r>
            <a:endParaRPr lang="en-US" sz="2200" dirty="0"/>
          </a:p>
        </p:txBody>
      </p:sp>
      <p:sp>
        <p:nvSpPr>
          <p:cNvPr id="11" name="Text 6"/>
          <p:cNvSpPr/>
          <p:nvPr/>
        </p:nvSpPr>
        <p:spPr>
          <a:xfrm>
            <a:off x="9713595" y="4032171"/>
            <a:ext cx="4079081" cy="26811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Η μητέρα του θα αισθανθεί και πάλι χαρούμενη, καθώς θα θεωρήσει ότι αυτό που περισσότερο φοβόταν, το ενδεχόμενο να γίνει ο γιος της ναυτικός, δεν πρόκειται να συμβεί. Θα λέει: "Ήταν μια λόξα νεανική, μα τώρα έχει περάσει..."</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4621" y="874514"/>
            <a:ext cx="10709196" cy="650915"/>
          </a:xfrm>
          <a:prstGeom prst="rect">
            <a:avLst/>
          </a:prstGeom>
          <a:noFill/>
          <a:ln/>
        </p:spPr>
        <p:txBody>
          <a:bodyPr wrap="none" lIns="0" tIns="0" rIns="0" bIns="0" rtlCol="0" anchor="t"/>
          <a:lstStyle/>
          <a:p>
            <a:pPr indent="0" marL="0">
              <a:lnSpc>
                <a:spcPts val="5100"/>
              </a:lnSpc>
              <a:buNone/>
            </a:pPr>
            <a:r>
              <a:rPr lang="en-US" sz="4100" dirty="0">
                <a:solidFill>
                  <a:srgbClr val="38512F"/>
                </a:solidFill>
                <a:latin typeface="Lora" pitchFamily="34" charset="0"/>
                <a:ea typeface="Lora" pitchFamily="34" charset="-122"/>
                <a:cs typeface="Lora" pitchFamily="34" charset="-120"/>
              </a:rPr>
              <a:t>Η τέταρτη στροφή: Η εσωτερική σύγκρουση</a:t>
            </a:r>
            <a:endParaRPr lang="en-US" sz="4100" dirty="0"/>
          </a:p>
        </p:txBody>
      </p:sp>
      <p:sp>
        <p:nvSpPr>
          <p:cNvPr id="3" name="Shape 1"/>
          <p:cNvSpPr/>
          <p:nvPr/>
        </p:nvSpPr>
        <p:spPr>
          <a:xfrm>
            <a:off x="7299960" y="1968103"/>
            <a:ext cx="30480" cy="5386983"/>
          </a:xfrm>
          <a:prstGeom prst="roundRect">
            <a:avLst>
              <a:gd name="adj" fmla="val 108930"/>
            </a:avLst>
          </a:prstGeom>
          <a:solidFill>
            <a:srgbClr val="D9CDBA"/>
          </a:solidFill>
          <a:ln/>
        </p:spPr>
      </p:sp>
      <p:sp>
        <p:nvSpPr>
          <p:cNvPr id="4" name="Shape 2"/>
          <p:cNvSpPr/>
          <p:nvPr/>
        </p:nvSpPr>
        <p:spPr>
          <a:xfrm>
            <a:off x="6322100" y="2450783"/>
            <a:ext cx="774621" cy="30480"/>
          </a:xfrm>
          <a:prstGeom prst="roundRect">
            <a:avLst>
              <a:gd name="adj" fmla="val 108930"/>
            </a:avLst>
          </a:prstGeom>
          <a:solidFill>
            <a:srgbClr val="D9CDBA"/>
          </a:solidFill>
          <a:ln/>
        </p:spPr>
      </p:sp>
      <p:sp>
        <p:nvSpPr>
          <p:cNvPr id="5" name="Shape 3"/>
          <p:cNvSpPr/>
          <p:nvPr/>
        </p:nvSpPr>
        <p:spPr>
          <a:xfrm>
            <a:off x="7066240" y="2217063"/>
            <a:ext cx="497919" cy="497919"/>
          </a:xfrm>
          <a:prstGeom prst="roundRect">
            <a:avLst>
              <a:gd name="adj" fmla="val 6668"/>
            </a:avLst>
          </a:prstGeom>
          <a:solidFill>
            <a:srgbClr val="F3E7D4"/>
          </a:solidFill>
          <a:ln/>
        </p:spPr>
      </p:sp>
      <p:sp>
        <p:nvSpPr>
          <p:cNvPr id="6" name="Text 4"/>
          <p:cNvSpPr/>
          <p:nvPr/>
        </p:nvSpPr>
        <p:spPr>
          <a:xfrm>
            <a:off x="7258288" y="2309693"/>
            <a:ext cx="113824" cy="312539"/>
          </a:xfrm>
          <a:prstGeom prst="rect">
            <a:avLst/>
          </a:prstGeom>
          <a:noFill/>
          <a:ln/>
        </p:spPr>
        <p:txBody>
          <a:bodyPr wrap="none" lIns="0" tIns="0" rIns="0" bIns="0" rtlCol="0" anchor="t"/>
          <a:lstStyle/>
          <a:p>
            <a:pPr algn="ctr" indent="0" marL="0">
              <a:lnSpc>
                <a:spcPts val="2450"/>
              </a:lnSpc>
              <a:buNone/>
            </a:pPr>
            <a:r>
              <a:rPr lang="en-US" sz="2450" dirty="0">
                <a:solidFill>
                  <a:srgbClr val="3A3630"/>
                </a:solidFill>
                <a:latin typeface="Lora" pitchFamily="34" charset="0"/>
                <a:ea typeface="Lora" pitchFamily="34" charset="-122"/>
                <a:cs typeface="Lora" pitchFamily="34" charset="-120"/>
              </a:rPr>
              <a:t>1</a:t>
            </a:r>
            <a:endParaRPr lang="en-US" sz="2450" dirty="0"/>
          </a:p>
        </p:txBody>
      </p:sp>
      <p:sp>
        <p:nvSpPr>
          <p:cNvPr id="7" name="Text 5"/>
          <p:cNvSpPr/>
          <p:nvPr/>
        </p:nvSpPr>
        <p:spPr>
          <a:xfrm>
            <a:off x="2657713" y="2189440"/>
            <a:ext cx="3440192" cy="325398"/>
          </a:xfrm>
          <a:prstGeom prst="rect">
            <a:avLst/>
          </a:prstGeom>
          <a:noFill/>
          <a:ln/>
        </p:spPr>
        <p:txBody>
          <a:bodyPr wrap="none" lIns="0" tIns="0" rIns="0" bIns="0" rtlCol="0" anchor="t"/>
          <a:lstStyle/>
          <a:p>
            <a:pPr algn="r" indent="0" marL="0">
              <a:lnSpc>
                <a:spcPts val="2550"/>
              </a:lnSpc>
              <a:buNone/>
            </a:pPr>
            <a:r>
              <a:rPr lang="en-US" sz="2050" dirty="0">
                <a:solidFill>
                  <a:srgbClr val="3A3630"/>
                </a:solidFill>
                <a:latin typeface="Lora" pitchFamily="34" charset="0"/>
                <a:ea typeface="Lora" pitchFamily="34" charset="-122"/>
                <a:cs typeface="Lora" pitchFamily="34" charset="-120"/>
              </a:rPr>
              <a:t>Η αφύπνιση της συνείδησης</a:t>
            </a:r>
            <a:endParaRPr lang="en-US" sz="2050" dirty="0"/>
          </a:p>
        </p:txBody>
      </p:sp>
      <p:sp>
        <p:nvSpPr>
          <p:cNvPr id="8" name="Text 6"/>
          <p:cNvSpPr/>
          <p:nvPr/>
        </p:nvSpPr>
        <p:spPr>
          <a:xfrm>
            <a:off x="774621" y="2647593"/>
            <a:ext cx="5323284" cy="1770459"/>
          </a:xfrm>
          <a:prstGeom prst="rect">
            <a:avLst/>
          </a:prstGeom>
          <a:noFill/>
          <a:ln/>
        </p:spPr>
        <p:txBody>
          <a:bodyPr wrap="square" lIns="0" tIns="0" rIns="0" bIns="0" rtlCol="0" anchor="t"/>
          <a:lstStyle/>
          <a:p>
            <a:pPr algn="r" indent="0" marL="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Το ποιητικό υποκείμενο γνωρίζει πως δεν μπορεί να προδώσει τον εαυτό του και να λιποτακτήσει απέναντι στα όσα επιθυμεί χωρίς να υπάρξει το ανάλογο τίμημα. Αντιλαμβάνεται πως θα έρθει η στιγμή να τιμωρηθεί για την απόφασή του να εγκαταλείψει το όνειρό του.</a:t>
            </a:r>
            <a:endParaRPr lang="en-US" sz="1700" dirty="0"/>
          </a:p>
        </p:txBody>
      </p:sp>
      <p:sp>
        <p:nvSpPr>
          <p:cNvPr id="9" name="Shape 7"/>
          <p:cNvSpPr/>
          <p:nvPr/>
        </p:nvSpPr>
        <p:spPr>
          <a:xfrm>
            <a:off x="7533680" y="3557468"/>
            <a:ext cx="774621" cy="30480"/>
          </a:xfrm>
          <a:prstGeom prst="roundRect">
            <a:avLst>
              <a:gd name="adj" fmla="val 108930"/>
            </a:avLst>
          </a:prstGeom>
          <a:solidFill>
            <a:srgbClr val="D9CDBA"/>
          </a:solidFill>
          <a:ln/>
        </p:spPr>
      </p:sp>
      <p:sp>
        <p:nvSpPr>
          <p:cNvPr id="10" name="Shape 8"/>
          <p:cNvSpPr/>
          <p:nvPr/>
        </p:nvSpPr>
        <p:spPr>
          <a:xfrm>
            <a:off x="7066240" y="3323749"/>
            <a:ext cx="497919" cy="497919"/>
          </a:xfrm>
          <a:prstGeom prst="roundRect">
            <a:avLst>
              <a:gd name="adj" fmla="val 6668"/>
            </a:avLst>
          </a:prstGeom>
          <a:solidFill>
            <a:srgbClr val="F3E7D4"/>
          </a:solidFill>
          <a:ln/>
        </p:spPr>
      </p:sp>
      <p:sp>
        <p:nvSpPr>
          <p:cNvPr id="11" name="Text 9"/>
          <p:cNvSpPr/>
          <p:nvPr/>
        </p:nvSpPr>
        <p:spPr>
          <a:xfrm>
            <a:off x="7231261" y="3416379"/>
            <a:ext cx="167878" cy="312539"/>
          </a:xfrm>
          <a:prstGeom prst="rect">
            <a:avLst/>
          </a:prstGeom>
          <a:noFill/>
          <a:ln/>
        </p:spPr>
        <p:txBody>
          <a:bodyPr wrap="none" lIns="0" tIns="0" rIns="0" bIns="0" rtlCol="0" anchor="t"/>
          <a:lstStyle/>
          <a:p>
            <a:pPr algn="ctr" indent="0" marL="0">
              <a:lnSpc>
                <a:spcPts val="2450"/>
              </a:lnSpc>
              <a:buNone/>
            </a:pPr>
            <a:r>
              <a:rPr lang="en-US" sz="2450" dirty="0">
                <a:solidFill>
                  <a:srgbClr val="3A3630"/>
                </a:solidFill>
                <a:latin typeface="Lora" pitchFamily="34" charset="0"/>
                <a:ea typeface="Lora" pitchFamily="34" charset="-122"/>
                <a:cs typeface="Lora" pitchFamily="34" charset="-120"/>
              </a:rPr>
              <a:t>2</a:t>
            </a:r>
            <a:endParaRPr lang="en-US" sz="2450" dirty="0"/>
          </a:p>
        </p:txBody>
      </p:sp>
      <p:sp>
        <p:nvSpPr>
          <p:cNvPr id="12" name="Text 10"/>
          <p:cNvSpPr/>
          <p:nvPr/>
        </p:nvSpPr>
        <p:spPr>
          <a:xfrm>
            <a:off x="8532495" y="3296126"/>
            <a:ext cx="2604016" cy="325398"/>
          </a:xfrm>
          <a:prstGeom prst="rect">
            <a:avLst/>
          </a:prstGeom>
          <a:noFill/>
          <a:ln/>
        </p:spPr>
        <p:txBody>
          <a:bodyPr wrap="none" lIns="0" tIns="0" rIns="0" bIns="0" rtlCol="0" anchor="t"/>
          <a:lstStyle/>
          <a:p>
            <a:pPr algn="l" indent="0" marL="0">
              <a:lnSpc>
                <a:spcPts val="2550"/>
              </a:lnSpc>
              <a:buNone/>
            </a:pPr>
            <a:r>
              <a:rPr lang="en-US" sz="2050" dirty="0">
                <a:solidFill>
                  <a:srgbClr val="3A3630"/>
                </a:solidFill>
                <a:latin typeface="Lora" pitchFamily="34" charset="0"/>
                <a:ea typeface="Lora" pitchFamily="34" charset="-122"/>
                <a:cs typeface="Lora" pitchFamily="34" charset="-120"/>
              </a:rPr>
              <a:t>Η δίκη</a:t>
            </a:r>
            <a:endParaRPr lang="en-US" sz="2050" dirty="0"/>
          </a:p>
        </p:txBody>
      </p:sp>
      <p:sp>
        <p:nvSpPr>
          <p:cNvPr id="13" name="Text 11"/>
          <p:cNvSpPr/>
          <p:nvPr/>
        </p:nvSpPr>
        <p:spPr>
          <a:xfrm>
            <a:off x="8532495" y="3754279"/>
            <a:ext cx="5323284" cy="1770459"/>
          </a:xfrm>
          <a:prstGeom prst="rect">
            <a:avLst/>
          </a:prstGeom>
          <a:noFill/>
          <a:ln/>
        </p:spPr>
        <p:txBody>
          <a:bodyPr wrap="square" lIns="0" tIns="0" rIns="0" bIns="0" rtlCol="0" anchor="t"/>
          <a:lstStyle/>
          <a:p>
            <a:pPr algn="l" indent="0" marL="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Ο προσωποποιημένος εαυτός του εμφανίζεται να αποκτά σωματική υπόσταση και να στέκεται απέναντί του, ζητώντας του τον λόγο για όσα άθλια αποφάσισε κι έπραξε εις βάρος του. Θα δικαστεί "ως ένας δικαστής στυγνός" και θα καταδικαστεί.</a:t>
            </a:r>
            <a:endParaRPr lang="en-US" sz="1700" dirty="0"/>
          </a:p>
        </p:txBody>
      </p:sp>
      <p:sp>
        <p:nvSpPr>
          <p:cNvPr id="14" name="Shape 12"/>
          <p:cNvSpPr/>
          <p:nvPr/>
        </p:nvSpPr>
        <p:spPr>
          <a:xfrm>
            <a:off x="6322100" y="5343406"/>
            <a:ext cx="774621" cy="30480"/>
          </a:xfrm>
          <a:prstGeom prst="roundRect">
            <a:avLst>
              <a:gd name="adj" fmla="val 108930"/>
            </a:avLst>
          </a:prstGeom>
          <a:solidFill>
            <a:srgbClr val="D9CDBA"/>
          </a:solidFill>
          <a:ln/>
        </p:spPr>
      </p:sp>
      <p:sp>
        <p:nvSpPr>
          <p:cNvPr id="15" name="Shape 13"/>
          <p:cNvSpPr/>
          <p:nvPr/>
        </p:nvSpPr>
        <p:spPr>
          <a:xfrm>
            <a:off x="7066240" y="5109686"/>
            <a:ext cx="497919" cy="497919"/>
          </a:xfrm>
          <a:prstGeom prst="roundRect">
            <a:avLst>
              <a:gd name="adj" fmla="val 6668"/>
            </a:avLst>
          </a:prstGeom>
          <a:solidFill>
            <a:srgbClr val="F3E7D4"/>
          </a:solidFill>
          <a:ln/>
        </p:spPr>
      </p:sp>
      <p:sp>
        <p:nvSpPr>
          <p:cNvPr id="16" name="Text 14"/>
          <p:cNvSpPr/>
          <p:nvPr/>
        </p:nvSpPr>
        <p:spPr>
          <a:xfrm>
            <a:off x="7228165" y="5202317"/>
            <a:ext cx="174069" cy="312539"/>
          </a:xfrm>
          <a:prstGeom prst="rect">
            <a:avLst/>
          </a:prstGeom>
          <a:noFill/>
          <a:ln/>
        </p:spPr>
        <p:txBody>
          <a:bodyPr wrap="none" lIns="0" tIns="0" rIns="0" bIns="0" rtlCol="0" anchor="t"/>
          <a:lstStyle/>
          <a:p>
            <a:pPr algn="ctr" indent="0" marL="0">
              <a:lnSpc>
                <a:spcPts val="2450"/>
              </a:lnSpc>
              <a:buNone/>
            </a:pPr>
            <a:r>
              <a:rPr lang="en-US" sz="2450" dirty="0">
                <a:solidFill>
                  <a:srgbClr val="3A3630"/>
                </a:solidFill>
                <a:latin typeface="Lora" pitchFamily="34" charset="0"/>
                <a:ea typeface="Lora" pitchFamily="34" charset="-122"/>
                <a:cs typeface="Lora" pitchFamily="34" charset="-120"/>
              </a:rPr>
              <a:t>3</a:t>
            </a:r>
            <a:endParaRPr lang="en-US" sz="2450" dirty="0"/>
          </a:p>
        </p:txBody>
      </p:sp>
      <p:sp>
        <p:nvSpPr>
          <p:cNvPr id="17" name="Text 15"/>
          <p:cNvSpPr/>
          <p:nvPr/>
        </p:nvSpPr>
        <p:spPr>
          <a:xfrm>
            <a:off x="3493889" y="5082064"/>
            <a:ext cx="2604016" cy="325398"/>
          </a:xfrm>
          <a:prstGeom prst="rect">
            <a:avLst/>
          </a:prstGeom>
          <a:noFill/>
          <a:ln/>
        </p:spPr>
        <p:txBody>
          <a:bodyPr wrap="none" lIns="0" tIns="0" rIns="0" bIns="0" rtlCol="0" anchor="t"/>
          <a:lstStyle/>
          <a:p>
            <a:pPr algn="r" indent="0" marL="0">
              <a:lnSpc>
                <a:spcPts val="2550"/>
              </a:lnSpc>
              <a:buNone/>
            </a:pPr>
            <a:r>
              <a:rPr lang="en-US" sz="2050" dirty="0">
                <a:solidFill>
                  <a:srgbClr val="3A3630"/>
                </a:solidFill>
                <a:latin typeface="Lora" pitchFamily="34" charset="0"/>
                <a:ea typeface="Lora" pitchFamily="34" charset="-122"/>
                <a:cs typeface="Lora" pitchFamily="34" charset="-120"/>
              </a:rPr>
              <a:t>Η τιμωρία</a:t>
            </a:r>
            <a:endParaRPr lang="en-US" sz="2050" dirty="0"/>
          </a:p>
        </p:txBody>
      </p:sp>
      <p:sp>
        <p:nvSpPr>
          <p:cNvPr id="18" name="Text 16"/>
          <p:cNvSpPr/>
          <p:nvPr/>
        </p:nvSpPr>
        <p:spPr>
          <a:xfrm>
            <a:off x="774621" y="5540216"/>
            <a:ext cx="5323284" cy="1416368"/>
          </a:xfrm>
          <a:prstGeom prst="rect">
            <a:avLst/>
          </a:prstGeom>
          <a:noFill/>
          <a:ln/>
        </p:spPr>
        <p:txBody>
          <a:bodyPr wrap="square" lIns="0" tIns="0" rIns="0" bIns="0" rtlCol="0" anchor="t"/>
          <a:lstStyle/>
          <a:p>
            <a:pPr algn="r" indent="0" marL="0">
              <a:lnSpc>
                <a:spcPts val="2750"/>
              </a:lnSpc>
              <a:buNone/>
            </a:pPr>
            <a:r>
              <a:rPr lang="en-US" sz="1700" dirty="0">
                <a:solidFill>
                  <a:srgbClr val="3A3630"/>
                </a:solidFill>
                <a:latin typeface="Source Sans Pro" pitchFamily="34" charset="0"/>
                <a:ea typeface="Source Sans Pro" pitchFamily="34" charset="-122"/>
                <a:cs typeface="Source Sans Pro" pitchFamily="34" charset="-120"/>
              </a:rPr>
              <a:t>Το "ανάξιο" χέρι του, που τώρα τρέμει από φόβο και δισταγμό, θα οπλιστεί εκείνη την κρίσιμη στιγμή, θα σημαδέψει τον υπεύθυνο αυτής της προδοσίας και θα τον χτυπήσει, χωρίς να τον λυπάται.</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0779" y="649605"/>
            <a:ext cx="7655242" cy="1250871"/>
          </a:xfrm>
          <a:prstGeom prst="rect">
            <a:avLst/>
          </a:prstGeom>
          <a:noFill/>
          <a:ln/>
        </p:spPr>
        <p:txBody>
          <a:bodyPr wrap="square" lIns="0" tIns="0" rIns="0" bIns="0" rtlCol="0" anchor="t"/>
          <a:lstStyle/>
          <a:p>
            <a:pPr indent="0" marL="0">
              <a:lnSpc>
                <a:spcPts val="4900"/>
              </a:lnSpc>
              <a:buNone/>
            </a:pPr>
            <a:r>
              <a:rPr lang="en-US" sz="3900" dirty="0">
                <a:solidFill>
                  <a:srgbClr val="38512F"/>
                </a:solidFill>
                <a:latin typeface="Lora" pitchFamily="34" charset="0"/>
                <a:ea typeface="Lora" pitchFamily="34" charset="-122"/>
                <a:cs typeface="Lora" pitchFamily="34" charset="-120"/>
              </a:rPr>
              <a:t>Η πέμπτη στροφή: Ο κοινός θάνατος</a:t>
            </a:r>
            <a:endParaRPr lang="en-US" sz="3900" dirty="0"/>
          </a:p>
        </p:txBody>
      </p:sp>
      <p:sp>
        <p:nvSpPr>
          <p:cNvPr id="4" name="Shape 1"/>
          <p:cNvSpPr/>
          <p:nvPr/>
        </p:nvSpPr>
        <p:spPr>
          <a:xfrm>
            <a:off x="6230779" y="2219444"/>
            <a:ext cx="159425" cy="1460778"/>
          </a:xfrm>
          <a:prstGeom prst="roundRect">
            <a:avLst>
              <a:gd name="adj" fmla="val 20011"/>
            </a:avLst>
          </a:prstGeom>
          <a:solidFill>
            <a:srgbClr val="F3E7D4"/>
          </a:solidFill>
          <a:ln/>
        </p:spPr>
      </p:sp>
      <p:sp>
        <p:nvSpPr>
          <p:cNvPr id="5" name="Text 2"/>
          <p:cNvSpPr/>
          <p:nvPr/>
        </p:nvSpPr>
        <p:spPr>
          <a:xfrm>
            <a:off x="6709172" y="2219444"/>
            <a:ext cx="2943701" cy="312777"/>
          </a:xfrm>
          <a:prstGeom prst="rect">
            <a:avLst/>
          </a:prstGeom>
          <a:noFill/>
          <a:ln/>
        </p:spPr>
        <p:txBody>
          <a:bodyPr wrap="none" lIns="0" tIns="0" rIns="0" bIns="0" rtlCol="0" anchor="t"/>
          <a:lstStyle/>
          <a:p>
            <a:pPr algn="l" indent="0" marL="0">
              <a:lnSpc>
                <a:spcPts val="2450"/>
              </a:lnSpc>
              <a:buNone/>
            </a:pPr>
            <a:r>
              <a:rPr lang="en-US" sz="1950" dirty="0">
                <a:solidFill>
                  <a:srgbClr val="3A3630"/>
                </a:solidFill>
                <a:latin typeface="Lora" pitchFamily="34" charset="0"/>
                <a:ea typeface="Lora" pitchFamily="34" charset="-122"/>
                <a:cs typeface="Lora" pitchFamily="34" charset="-120"/>
              </a:rPr>
              <a:t>Η ανεκπλήρωτη επιθυμία</a:t>
            </a:r>
            <a:endParaRPr lang="en-US" sz="1950" dirty="0"/>
          </a:p>
        </p:txBody>
      </p:sp>
      <p:sp>
        <p:nvSpPr>
          <p:cNvPr id="6" name="Text 3"/>
          <p:cNvSpPr/>
          <p:nvPr/>
        </p:nvSpPr>
        <p:spPr>
          <a:xfrm>
            <a:off x="6709172" y="2659737"/>
            <a:ext cx="7176849" cy="1020485"/>
          </a:xfrm>
          <a:prstGeom prst="rect">
            <a:avLst/>
          </a:prstGeom>
          <a:noFill/>
          <a:ln/>
        </p:spPr>
        <p:txBody>
          <a:bodyPr wrap="square" lIns="0" tIns="0" rIns="0" bIns="0" rtlCol="0" anchor="t"/>
          <a:lstStyle/>
          <a:p>
            <a:pPr algn="l"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Η τελευταία πτυχή του κλιμακωτού τιμήματος που θα κληθεί να πληρώσει ο ποιητής είναι το να έχει μια συνηθισμένη κηδεία, όπως απολύτως συνηθισμένη υπήρξε κι η δοσμένη στους συμβιβασμούς ζωή του.</a:t>
            </a:r>
            <a:endParaRPr lang="en-US" sz="1650" dirty="0"/>
          </a:p>
        </p:txBody>
      </p:sp>
      <p:sp>
        <p:nvSpPr>
          <p:cNvPr id="7" name="Shape 4"/>
          <p:cNvSpPr/>
          <p:nvPr/>
        </p:nvSpPr>
        <p:spPr>
          <a:xfrm>
            <a:off x="6549747" y="3892868"/>
            <a:ext cx="159425" cy="1460778"/>
          </a:xfrm>
          <a:prstGeom prst="roundRect">
            <a:avLst>
              <a:gd name="adj" fmla="val 20011"/>
            </a:avLst>
          </a:prstGeom>
          <a:solidFill>
            <a:srgbClr val="F3E7D4"/>
          </a:solidFill>
          <a:ln/>
        </p:spPr>
      </p:sp>
      <p:sp>
        <p:nvSpPr>
          <p:cNvPr id="8" name="Text 5"/>
          <p:cNvSpPr/>
          <p:nvPr/>
        </p:nvSpPr>
        <p:spPr>
          <a:xfrm>
            <a:off x="7028140" y="3892868"/>
            <a:ext cx="3798689" cy="312777"/>
          </a:xfrm>
          <a:prstGeom prst="rect">
            <a:avLst/>
          </a:prstGeom>
          <a:noFill/>
          <a:ln/>
        </p:spPr>
        <p:txBody>
          <a:bodyPr wrap="none" lIns="0" tIns="0" rIns="0" bIns="0" rtlCol="0" anchor="t"/>
          <a:lstStyle/>
          <a:p>
            <a:pPr algn="l" indent="0" marL="0">
              <a:lnSpc>
                <a:spcPts val="2450"/>
              </a:lnSpc>
              <a:buNone/>
            </a:pPr>
            <a:r>
              <a:rPr lang="en-US" sz="1950" dirty="0">
                <a:solidFill>
                  <a:srgbClr val="3A3630"/>
                </a:solidFill>
                <a:latin typeface="Lora" pitchFamily="34" charset="0"/>
                <a:ea typeface="Lora" pitchFamily="34" charset="-122"/>
                <a:cs typeface="Lora" pitchFamily="34" charset="-120"/>
              </a:rPr>
              <a:t>Το όνειρο του θαλάσσιου τάφου</a:t>
            </a:r>
            <a:endParaRPr lang="en-US" sz="1950" dirty="0"/>
          </a:p>
        </p:txBody>
      </p:sp>
      <p:sp>
        <p:nvSpPr>
          <p:cNvPr id="9" name="Text 6"/>
          <p:cNvSpPr/>
          <p:nvPr/>
        </p:nvSpPr>
        <p:spPr>
          <a:xfrm>
            <a:off x="7028140" y="4333161"/>
            <a:ext cx="6857881" cy="1020485"/>
          </a:xfrm>
          <a:prstGeom prst="rect">
            <a:avLst/>
          </a:prstGeom>
          <a:noFill/>
          <a:ln/>
        </p:spPr>
        <p:txBody>
          <a:bodyPr wrap="square" lIns="0" tIns="0" rIns="0" bIns="0" rtlCol="0" anchor="t"/>
          <a:lstStyle/>
          <a:p>
            <a:pPr algn="l"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Η επιθυμία του να έχει έναν "θαλάσσιο" τάφο κάπου στις μακρινές Ινδίες, ύστερα από πολλά περιπετειώδη ταξίδια, δεν θα πραγματωθεί, όπως δεν πραγματώθηκε και το αρχικό του σχέδιο να γίνει ναυτικός.</a:t>
            </a:r>
            <a:endParaRPr lang="en-US" sz="1650" dirty="0"/>
          </a:p>
        </p:txBody>
      </p:sp>
      <p:sp>
        <p:nvSpPr>
          <p:cNvPr id="10" name="Shape 7"/>
          <p:cNvSpPr/>
          <p:nvPr/>
        </p:nvSpPr>
        <p:spPr>
          <a:xfrm>
            <a:off x="6868716" y="5566291"/>
            <a:ext cx="159425" cy="1800939"/>
          </a:xfrm>
          <a:prstGeom prst="roundRect">
            <a:avLst>
              <a:gd name="adj" fmla="val 20011"/>
            </a:avLst>
          </a:prstGeom>
          <a:solidFill>
            <a:srgbClr val="F3E7D4"/>
          </a:solidFill>
          <a:ln/>
        </p:spPr>
      </p:sp>
      <p:sp>
        <p:nvSpPr>
          <p:cNvPr id="11" name="Text 8"/>
          <p:cNvSpPr/>
          <p:nvPr/>
        </p:nvSpPr>
        <p:spPr>
          <a:xfrm>
            <a:off x="7347109" y="5566291"/>
            <a:ext cx="2780228" cy="312777"/>
          </a:xfrm>
          <a:prstGeom prst="rect">
            <a:avLst/>
          </a:prstGeom>
          <a:noFill/>
          <a:ln/>
        </p:spPr>
        <p:txBody>
          <a:bodyPr wrap="none" lIns="0" tIns="0" rIns="0" bIns="0" rtlCol="0" anchor="t"/>
          <a:lstStyle/>
          <a:p>
            <a:pPr algn="l" indent="0" marL="0">
              <a:lnSpc>
                <a:spcPts val="2450"/>
              </a:lnSpc>
              <a:buNone/>
            </a:pPr>
            <a:r>
              <a:rPr lang="en-US" sz="1950" dirty="0">
                <a:solidFill>
                  <a:srgbClr val="3A3630"/>
                </a:solidFill>
                <a:latin typeface="Lora" pitchFamily="34" charset="0"/>
                <a:ea typeface="Lora" pitchFamily="34" charset="-122"/>
                <a:cs typeface="Lora" pitchFamily="34" charset="-120"/>
              </a:rPr>
              <a:t>Η τιμωρία της ατολμίας</a:t>
            </a:r>
            <a:endParaRPr lang="en-US" sz="1950" dirty="0"/>
          </a:p>
        </p:txBody>
      </p:sp>
      <p:sp>
        <p:nvSpPr>
          <p:cNvPr id="12" name="Text 9"/>
          <p:cNvSpPr/>
          <p:nvPr/>
        </p:nvSpPr>
        <p:spPr>
          <a:xfrm>
            <a:off x="7347109" y="6006584"/>
            <a:ext cx="6538912" cy="1360646"/>
          </a:xfrm>
          <a:prstGeom prst="rect">
            <a:avLst/>
          </a:prstGeom>
          <a:noFill/>
          <a:ln/>
        </p:spPr>
        <p:txBody>
          <a:bodyPr wrap="square" lIns="0" tIns="0" rIns="0" bIns="0" rtlCol="0" anchor="t"/>
          <a:lstStyle/>
          <a:p>
            <a:pPr algn="l" indent="0" marL="0">
              <a:lnSpc>
                <a:spcPts val="2650"/>
              </a:lnSpc>
              <a:buNone/>
            </a:pPr>
            <a:r>
              <a:rPr lang="en-US" sz="1650" dirty="0">
                <a:solidFill>
                  <a:srgbClr val="3A3630"/>
                </a:solidFill>
                <a:latin typeface="Source Sans Pro" pitchFamily="34" charset="0"/>
                <a:ea typeface="Source Sans Pro" pitchFamily="34" charset="-122"/>
                <a:cs typeface="Source Sans Pro" pitchFamily="34" charset="-120"/>
              </a:rPr>
              <a:t>Ό,τι του αναλογεί είναι ένας κοινός και πολύ θλιβερός θάνατος, όπως σε κάθε άτολμο άνθρωπο που άφησε τα όνειρά του ανεκπλήρωτα και επέτρεψε στον φόβο να τον καθηλώσει σε μια μονότονη και συνηθισμένη ζωή.</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2948" y="568047"/>
            <a:ext cx="8211383" cy="607457"/>
          </a:xfrm>
          <a:prstGeom prst="rect">
            <a:avLst/>
          </a:prstGeom>
          <a:noFill/>
          <a:ln/>
        </p:spPr>
        <p:txBody>
          <a:bodyPr wrap="none" lIns="0" tIns="0" rIns="0" bIns="0" rtlCol="0" anchor="t"/>
          <a:lstStyle/>
          <a:p>
            <a:pPr indent="0" marL="0">
              <a:lnSpc>
                <a:spcPts val="4750"/>
              </a:lnSpc>
              <a:buNone/>
            </a:pPr>
            <a:r>
              <a:rPr lang="en-US" sz="3800" dirty="0">
                <a:solidFill>
                  <a:srgbClr val="38512F"/>
                </a:solidFill>
                <a:latin typeface="Lora" pitchFamily="34" charset="0"/>
                <a:ea typeface="Lora" pitchFamily="34" charset="-122"/>
                <a:cs typeface="Lora" pitchFamily="34" charset="-120"/>
              </a:rPr>
              <a:t>Η συνολική ανάλυση του ποιήματος</a:t>
            </a:r>
            <a:endParaRPr lang="en-US" sz="3800" dirty="0"/>
          </a:p>
        </p:txBody>
      </p:sp>
      <p:sp>
        <p:nvSpPr>
          <p:cNvPr id="3" name="Text 1"/>
          <p:cNvSpPr/>
          <p:nvPr/>
        </p:nvSpPr>
        <p:spPr>
          <a:xfrm>
            <a:off x="2584371" y="1797010"/>
            <a:ext cx="2430066" cy="303728"/>
          </a:xfrm>
          <a:prstGeom prst="rect">
            <a:avLst/>
          </a:prstGeom>
          <a:noFill/>
          <a:ln/>
        </p:spPr>
        <p:txBody>
          <a:bodyPr wrap="none" lIns="0" tIns="0" rIns="0" bIns="0" rtlCol="0" anchor="t"/>
          <a:lstStyle/>
          <a:p>
            <a:pPr algn="r" indent="0" marL="0">
              <a:lnSpc>
                <a:spcPts val="2350"/>
              </a:lnSpc>
              <a:buNone/>
            </a:pPr>
            <a:r>
              <a:rPr lang="en-US" sz="1900" dirty="0">
                <a:solidFill>
                  <a:srgbClr val="3A3630"/>
                </a:solidFill>
                <a:latin typeface="Lora" pitchFamily="34" charset="0"/>
                <a:ea typeface="Lora" pitchFamily="34" charset="-122"/>
                <a:cs typeface="Lora" pitchFamily="34" charset="-120"/>
              </a:rPr>
              <a:t>Ο πόνος της φυγής</a:t>
            </a:r>
            <a:endParaRPr lang="en-US" sz="1900" dirty="0"/>
          </a:p>
        </p:txBody>
      </p:sp>
      <p:sp>
        <p:nvSpPr>
          <p:cNvPr id="4" name="Text 2"/>
          <p:cNvSpPr/>
          <p:nvPr/>
        </p:nvSpPr>
        <p:spPr>
          <a:xfrm>
            <a:off x="722948" y="2224564"/>
            <a:ext cx="4291489" cy="991553"/>
          </a:xfrm>
          <a:prstGeom prst="rect">
            <a:avLst/>
          </a:prstGeom>
          <a:noFill/>
          <a:ln/>
        </p:spPr>
        <p:txBody>
          <a:bodyPr wrap="square" lIns="0" tIns="0" rIns="0" bIns="0" rtlCol="0" anchor="t"/>
          <a:lstStyle/>
          <a:p>
            <a:pPr algn="r"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Το ποίημα αποτυπώνει την οδυνηρή εμπειρία του ανθρώπου που δεν τολμά να ακολουθήσει τα όνειρά του.</a:t>
            </a:r>
            <a:endParaRPr lang="en-US" sz="1600" dirty="0"/>
          </a:p>
        </p:txBody>
      </p:sp>
      <p:pic>
        <p:nvPicPr>
          <p:cNvPr id="5" name="Image 0" descr="preencoded.png">    </p:cNvPr>
          <p:cNvPicPr>
            <a:picLocks noChangeAspect="1"/>
          </p:cNvPicPr>
          <p:nvPr/>
        </p:nvPicPr>
        <p:blipFill>
          <a:blip r:embed="rId1"/>
          <a:stretch>
            <a:fillRect/>
          </a:stretch>
        </p:blipFill>
        <p:spPr>
          <a:xfrm>
            <a:off x="5324237" y="1588532"/>
            <a:ext cx="3981926" cy="3981926"/>
          </a:xfrm>
          <a:prstGeom prst="rect">
            <a:avLst/>
          </a:prstGeom>
        </p:spPr>
      </p:pic>
      <p:sp>
        <p:nvSpPr>
          <p:cNvPr id="6" name="Text 3"/>
          <p:cNvSpPr/>
          <p:nvPr/>
        </p:nvSpPr>
        <p:spPr>
          <a:xfrm>
            <a:off x="6466701" y="2232600"/>
            <a:ext cx="94059" cy="413147"/>
          </a:xfrm>
          <a:prstGeom prst="rect">
            <a:avLst/>
          </a:prstGeom>
          <a:noFill/>
          <a:ln/>
        </p:spPr>
        <p:txBody>
          <a:bodyPr wrap="none" lIns="0" tIns="0" rIns="0" bIns="0" rtlCol="0" anchor="t"/>
          <a:lstStyle/>
          <a:p>
            <a:pPr indent="0" marL="0">
              <a:lnSpc>
                <a:spcPts val="3250"/>
              </a:lnSpc>
              <a:buNone/>
            </a:pPr>
            <a:r>
              <a:rPr lang="en-US" sz="2000" dirty="0">
                <a:solidFill>
                  <a:srgbClr val="3A3630"/>
                </a:solidFill>
                <a:latin typeface="Lora" pitchFamily="34" charset="0"/>
                <a:ea typeface="Lora" pitchFamily="34" charset="-122"/>
                <a:cs typeface="Lora" pitchFamily="34" charset="-120"/>
              </a:rPr>
              <a:t>1</a:t>
            </a:r>
            <a:endParaRPr lang="en-US" sz="2000" dirty="0"/>
          </a:p>
        </p:txBody>
      </p:sp>
      <p:sp>
        <p:nvSpPr>
          <p:cNvPr id="7" name="Text 4"/>
          <p:cNvSpPr/>
          <p:nvPr/>
        </p:nvSpPr>
        <p:spPr>
          <a:xfrm>
            <a:off x="9615964" y="1797010"/>
            <a:ext cx="2781657" cy="303728"/>
          </a:xfrm>
          <a:prstGeom prst="rect">
            <a:avLst/>
          </a:prstGeom>
          <a:noFill/>
          <a:ln/>
        </p:spPr>
        <p:txBody>
          <a:bodyPr wrap="none" lIns="0" tIns="0" rIns="0" bIns="0" rtlCol="0" anchor="t"/>
          <a:lstStyle/>
          <a:p>
            <a:pPr algn="l" indent="0" marL="0">
              <a:lnSpc>
                <a:spcPts val="2350"/>
              </a:lnSpc>
              <a:buNone/>
            </a:pPr>
            <a:r>
              <a:rPr lang="en-US" sz="1900" dirty="0">
                <a:solidFill>
                  <a:srgbClr val="3A3630"/>
                </a:solidFill>
                <a:latin typeface="Lora" pitchFamily="34" charset="0"/>
                <a:ea typeface="Lora" pitchFamily="34" charset="-122"/>
                <a:cs typeface="Lora" pitchFamily="34" charset="-120"/>
              </a:rPr>
              <a:t>Η εσωτερική σύγκρουση</a:t>
            </a:r>
            <a:endParaRPr lang="en-US" sz="1900" dirty="0"/>
          </a:p>
        </p:txBody>
      </p:sp>
      <p:sp>
        <p:nvSpPr>
          <p:cNvPr id="8" name="Text 5"/>
          <p:cNvSpPr/>
          <p:nvPr/>
        </p:nvSpPr>
        <p:spPr>
          <a:xfrm>
            <a:off x="9615964" y="2224564"/>
            <a:ext cx="4291489" cy="991553"/>
          </a:xfrm>
          <a:prstGeom prst="rect">
            <a:avLst/>
          </a:prstGeom>
          <a:noFill/>
          <a:ln/>
        </p:spPr>
        <p:txBody>
          <a:bodyPr wrap="square" lIns="0" tIns="0" rIns="0" bIns="0" rtlCol="0" anchor="t"/>
          <a:lstStyle/>
          <a:p>
            <a:pPr algn="l"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Η διαρκής πάλη ανάμεσα στην επιθυμία για περιπέτεια και την ασφάλεια της συμβατικής ζωής.</a:t>
            </a:r>
            <a:endParaRPr lang="en-US" sz="1600" dirty="0"/>
          </a:p>
        </p:txBody>
      </p:sp>
      <p:pic>
        <p:nvPicPr>
          <p:cNvPr id="9" name="Image 1" descr="preencoded.png">    </p:cNvPr>
          <p:cNvPicPr>
            <a:picLocks noChangeAspect="1"/>
          </p:cNvPicPr>
          <p:nvPr/>
        </p:nvPicPr>
        <p:blipFill>
          <a:blip r:embed="rId2"/>
          <a:stretch>
            <a:fillRect/>
          </a:stretch>
        </p:blipFill>
        <p:spPr>
          <a:xfrm>
            <a:off x="5324237" y="1588532"/>
            <a:ext cx="3981926" cy="3981926"/>
          </a:xfrm>
          <a:prstGeom prst="rect">
            <a:avLst/>
          </a:prstGeom>
        </p:spPr>
      </p:pic>
      <p:sp>
        <p:nvSpPr>
          <p:cNvPr id="10" name="Text 6"/>
          <p:cNvSpPr/>
          <p:nvPr/>
        </p:nvSpPr>
        <p:spPr>
          <a:xfrm>
            <a:off x="8385989" y="2571452"/>
            <a:ext cx="138708" cy="413147"/>
          </a:xfrm>
          <a:prstGeom prst="rect">
            <a:avLst/>
          </a:prstGeom>
          <a:noFill/>
          <a:ln/>
        </p:spPr>
        <p:txBody>
          <a:bodyPr wrap="none" lIns="0" tIns="0" rIns="0" bIns="0" rtlCol="0" anchor="t"/>
          <a:lstStyle/>
          <a:p>
            <a:pPr indent="0" marL="0">
              <a:lnSpc>
                <a:spcPts val="3250"/>
              </a:lnSpc>
              <a:buNone/>
            </a:pPr>
            <a:r>
              <a:rPr lang="en-US" sz="2000" dirty="0">
                <a:solidFill>
                  <a:srgbClr val="3A3630"/>
                </a:solidFill>
                <a:latin typeface="Lora" pitchFamily="34" charset="0"/>
                <a:ea typeface="Lora" pitchFamily="34" charset="-122"/>
                <a:cs typeface="Lora" pitchFamily="34" charset="-120"/>
              </a:rPr>
              <a:t>2</a:t>
            </a:r>
            <a:endParaRPr lang="en-US" sz="2000" dirty="0"/>
          </a:p>
        </p:txBody>
      </p:sp>
      <p:sp>
        <p:nvSpPr>
          <p:cNvPr id="11" name="Text 7"/>
          <p:cNvSpPr/>
          <p:nvPr/>
        </p:nvSpPr>
        <p:spPr>
          <a:xfrm>
            <a:off x="9615964" y="3942874"/>
            <a:ext cx="2430066" cy="303728"/>
          </a:xfrm>
          <a:prstGeom prst="rect">
            <a:avLst/>
          </a:prstGeom>
          <a:noFill/>
          <a:ln/>
        </p:spPr>
        <p:txBody>
          <a:bodyPr wrap="none" lIns="0" tIns="0" rIns="0" bIns="0" rtlCol="0" anchor="t"/>
          <a:lstStyle/>
          <a:p>
            <a:pPr algn="l" indent="0" marL="0">
              <a:lnSpc>
                <a:spcPts val="2350"/>
              </a:lnSpc>
              <a:buNone/>
            </a:pPr>
            <a:r>
              <a:rPr lang="en-US" sz="1900" dirty="0">
                <a:solidFill>
                  <a:srgbClr val="3A3630"/>
                </a:solidFill>
                <a:latin typeface="Lora" pitchFamily="34" charset="0"/>
                <a:ea typeface="Lora" pitchFamily="34" charset="-122"/>
                <a:cs typeface="Lora" pitchFamily="34" charset="-120"/>
              </a:rPr>
              <a:t>Ο συμβιβασμός</a:t>
            </a:r>
            <a:endParaRPr lang="en-US" sz="1900" dirty="0"/>
          </a:p>
        </p:txBody>
      </p:sp>
      <p:sp>
        <p:nvSpPr>
          <p:cNvPr id="12" name="Text 8"/>
          <p:cNvSpPr/>
          <p:nvPr/>
        </p:nvSpPr>
        <p:spPr>
          <a:xfrm>
            <a:off x="9615964" y="4370427"/>
            <a:ext cx="4291489" cy="991553"/>
          </a:xfrm>
          <a:prstGeom prst="rect">
            <a:avLst/>
          </a:prstGeom>
          <a:noFill/>
          <a:ln/>
        </p:spPr>
        <p:txBody>
          <a:bodyPr wrap="square" lIns="0" tIns="0" rIns="0" bIns="0" rtlCol="0" anchor="t"/>
          <a:lstStyle/>
          <a:p>
            <a:pPr algn="l"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Η παραίτηση από το όνειρο και η αποδοχή μιας ζωής που δεν ανταποκρίνεται στις βαθύτερες επιθυμίες.</a:t>
            </a:r>
            <a:endParaRPr lang="en-US" sz="1600" dirty="0"/>
          </a:p>
        </p:txBody>
      </p:sp>
      <p:pic>
        <p:nvPicPr>
          <p:cNvPr id="13" name="Image 2" descr="preencoded.png">    </p:cNvPr>
          <p:cNvPicPr>
            <a:picLocks noChangeAspect="1"/>
          </p:cNvPicPr>
          <p:nvPr/>
        </p:nvPicPr>
        <p:blipFill>
          <a:blip r:embed="rId3"/>
          <a:stretch>
            <a:fillRect/>
          </a:stretch>
        </p:blipFill>
        <p:spPr>
          <a:xfrm>
            <a:off x="5324237" y="1588532"/>
            <a:ext cx="3981926" cy="3981926"/>
          </a:xfrm>
          <a:prstGeom prst="rect">
            <a:avLst/>
          </a:prstGeom>
        </p:spPr>
      </p:pic>
      <p:sp>
        <p:nvSpPr>
          <p:cNvPr id="14" name="Text 9"/>
          <p:cNvSpPr/>
          <p:nvPr/>
        </p:nvSpPr>
        <p:spPr>
          <a:xfrm>
            <a:off x="8044517" y="4513005"/>
            <a:ext cx="143828" cy="413147"/>
          </a:xfrm>
          <a:prstGeom prst="rect">
            <a:avLst/>
          </a:prstGeom>
          <a:noFill/>
          <a:ln/>
        </p:spPr>
        <p:txBody>
          <a:bodyPr wrap="none" lIns="0" tIns="0" rIns="0" bIns="0" rtlCol="0" anchor="t"/>
          <a:lstStyle/>
          <a:p>
            <a:pPr indent="0" marL="0">
              <a:lnSpc>
                <a:spcPts val="3250"/>
              </a:lnSpc>
              <a:buNone/>
            </a:pPr>
            <a:r>
              <a:rPr lang="en-US" sz="2000" dirty="0">
                <a:solidFill>
                  <a:srgbClr val="3A3630"/>
                </a:solidFill>
                <a:latin typeface="Lora" pitchFamily="34" charset="0"/>
                <a:ea typeface="Lora" pitchFamily="34" charset="-122"/>
                <a:cs typeface="Lora" pitchFamily="34" charset="-120"/>
              </a:rPr>
              <a:t>3</a:t>
            </a:r>
            <a:endParaRPr lang="en-US" sz="2000" dirty="0"/>
          </a:p>
        </p:txBody>
      </p:sp>
      <p:sp>
        <p:nvSpPr>
          <p:cNvPr id="15" name="Text 10"/>
          <p:cNvSpPr/>
          <p:nvPr/>
        </p:nvSpPr>
        <p:spPr>
          <a:xfrm>
            <a:off x="2584371" y="3942874"/>
            <a:ext cx="2430066" cy="303728"/>
          </a:xfrm>
          <a:prstGeom prst="rect">
            <a:avLst/>
          </a:prstGeom>
          <a:noFill/>
          <a:ln/>
        </p:spPr>
        <p:txBody>
          <a:bodyPr wrap="none" lIns="0" tIns="0" rIns="0" bIns="0" rtlCol="0" anchor="t"/>
          <a:lstStyle/>
          <a:p>
            <a:pPr algn="r" indent="0" marL="0">
              <a:lnSpc>
                <a:spcPts val="2350"/>
              </a:lnSpc>
              <a:buNone/>
            </a:pPr>
            <a:r>
              <a:rPr lang="en-US" sz="1900" dirty="0">
                <a:solidFill>
                  <a:srgbClr val="3A3630"/>
                </a:solidFill>
                <a:latin typeface="Lora" pitchFamily="34" charset="0"/>
                <a:ea typeface="Lora" pitchFamily="34" charset="-122"/>
                <a:cs typeface="Lora" pitchFamily="34" charset="-120"/>
              </a:rPr>
              <a:t>Η τιμωρία</a:t>
            </a:r>
            <a:endParaRPr lang="en-US" sz="1900" dirty="0"/>
          </a:p>
        </p:txBody>
      </p:sp>
      <p:sp>
        <p:nvSpPr>
          <p:cNvPr id="16" name="Text 11"/>
          <p:cNvSpPr/>
          <p:nvPr/>
        </p:nvSpPr>
        <p:spPr>
          <a:xfrm>
            <a:off x="722948" y="4370427"/>
            <a:ext cx="4291489" cy="991553"/>
          </a:xfrm>
          <a:prstGeom prst="rect">
            <a:avLst/>
          </a:prstGeom>
          <a:noFill/>
          <a:ln/>
        </p:spPr>
        <p:txBody>
          <a:bodyPr wrap="square" lIns="0" tIns="0" rIns="0" bIns="0" rtlCol="0" anchor="t"/>
          <a:lstStyle/>
          <a:p>
            <a:pPr algn="r"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Οι συνέπειες της εγκατάλειψης των ονείρων: ψυχικός πόνος, αυτοτιμωρία και ένας κοινός θάνατος.</a:t>
            </a:r>
            <a:endParaRPr lang="en-US" sz="1600" dirty="0"/>
          </a:p>
        </p:txBody>
      </p:sp>
      <p:pic>
        <p:nvPicPr>
          <p:cNvPr id="17" name="Image 3" descr="preencoded.png">    </p:cNvPr>
          <p:cNvPicPr>
            <a:picLocks noChangeAspect="1"/>
          </p:cNvPicPr>
          <p:nvPr/>
        </p:nvPicPr>
        <p:blipFill>
          <a:blip r:embed="rId4"/>
          <a:stretch>
            <a:fillRect/>
          </a:stretch>
        </p:blipFill>
        <p:spPr>
          <a:xfrm>
            <a:off x="5324237" y="1588532"/>
            <a:ext cx="3981926" cy="3981926"/>
          </a:xfrm>
          <a:prstGeom prst="rect">
            <a:avLst/>
          </a:prstGeom>
        </p:spPr>
      </p:pic>
      <p:sp>
        <p:nvSpPr>
          <p:cNvPr id="18" name="Text 12"/>
          <p:cNvSpPr/>
          <p:nvPr/>
        </p:nvSpPr>
        <p:spPr>
          <a:xfrm>
            <a:off x="6104870" y="4174153"/>
            <a:ext cx="140018" cy="413147"/>
          </a:xfrm>
          <a:prstGeom prst="rect">
            <a:avLst/>
          </a:prstGeom>
          <a:noFill/>
          <a:ln/>
        </p:spPr>
        <p:txBody>
          <a:bodyPr wrap="none" lIns="0" tIns="0" rIns="0" bIns="0" rtlCol="0" anchor="t"/>
          <a:lstStyle/>
          <a:p>
            <a:pPr indent="0" marL="0">
              <a:lnSpc>
                <a:spcPts val="3250"/>
              </a:lnSpc>
              <a:buNone/>
            </a:pPr>
            <a:r>
              <a:rPr lang="en-US" sz="2000" dirty="0">
                <a:solidFill>
                  <a:srgbClr val="3A3630"/>
                </a:solidFill>
                <a:latin typeface="Lora" pitchFamily="34" charset="0"/>
                <a:ea typeface="Lora" pitchFamily="34" charset="-122"/>
                <a:cs typeface="Lora" pitchFamily="34" charset="-120"/>
              </a:rPr>
              <a:t>4</a:t>
            </a:r>
            <a:endParaRPr lang="en-US" sz="2000" dirty="0"/>
          </a:p>
        </p:txBody>
      </p:sp>
      <p:sp>
        <p:nvSpPr>
          <p:cNvPr id="19" name="Text 13"/>
          <p:cNvSpPr/>
          <p:nvPr/>
        </p:nvSpPr>
        <p:spPr>
          <a:xfrm>
            <a:off x="722948" y="5802749"/>
            <a:ext cx="13184505" cy="991553"/>
          </a:xfrm>
          <a:prstGeom prst="rect">
            <a:avLst/>
          </a:prstGeom>
          <a:noFill/>
          <a:ln/>
        </p:spPr>
        <p:txBody>
          <a:bodyPr wrap="square" lIns="0" tIns="0" rIns="0" bIns="0" rtlCol="0" anchor="t"/>
          <a:lstStyle/>
          <a:p>
            <a:pPr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Το "Mal du départ" του Καββαδία αποτελεί μια βαθιά εξερεύνηση της ανθρώπινης ψυχής και των συνεπειών που επιφέρει η εγκατάλειψη των ονείρων μας. Μέσα από τη χρήση πλούσιων εικόνων, αντιθέσεων και συμβολισμών, ο ποιητής μάς προσκαλεί να αναλογιστούμε τις επιλογές μας και το τίμημα του συμβιβασμού.</a:t>
            </a:r>
            <a:endParaRPr lang="en-US" sz="1600" dirty="0"/>
          </a:p>
        </p:txBody>
      </p:sp>
      <p:sp>
        <p:nvSpPr>
          <p:cNvPr id="20" name="Text 14"/>
          <p:cNvSpPr/>
          <p:nvPr/>
        </p:nvSpPr>
        <p:spPr>
          <a:xfrm>
            <a:off x="722948" y="7026593"/>
            <a:ext cx="13184505" cy="661035"/>
          </a:xfrm>
          <a:prstGeom prst="rect">
            <a:avLst/>
          </a:prstGeom>
          <a:noFill/>
          <a:ln/>
        </p:spPr>
        <p:txBody>
          <a:bodyPr wrap="square" lIns="0" tIns="0" rIns="0" bIns="0" rtlCol="0" anchor="t"/>
          <a:lstStyle/>
          <a:p>
            <a:pPr indent="0" marL="0">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Το ποίημα λειτουργεί ως προειδοποίηση για τις συνέπειες της ατολμίας και της υποταγής στις κοινωνικές συμβάσεις, ενώ παράλληλα αναδεικνύει την αξία της αυθεντικότητας και της πιστότητας στις βαθύτερες επιθυμίες μας.</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2025-03-03T16:47:18Z</dcterms:created>
  <dcterms:modified xsi:type="dcterms:W3CDTF">2025-03-03T16:47:18Z</dcterms:modified>
</cp:coreProperties>
</file>