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</p:sldIdLst>
  <p:sldSz cx="14630400" cy="8229600"/>
  <p:notesSz cx="8229600" cy="14630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μετακίνηση της διαφάνειας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2000" spc="-1" strike="noStrike">
                <a:latin typeface="Arial"/>
              </a:rPr>
              <a:t>Πατήστε για επεξεργασία της μορφής των σημειώσεων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1400" spc="-1" strike="noStrike">
                <a:latin typeface="Times New Roman"/>
              </a:rPr>
              <a:t>&lt;κεφαλίδα&gt;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14ED867-B95F-41ED-AA60-A6C8138F7992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00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4C2A2FB-3B38-4F16-AB85-A4FC2F39943C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03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657A52C-6385-45D4-837F-EF18372ABF8C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06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1D1BE89-D4D0-4F02-A9C3-80A2846EDD96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09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A1966D4-8918-4D17-800A-AC1FBEBE0AF6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12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F6BE4F9-1A4A-4AA1-97D7-F17C52C6DC07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15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8AF110E-9EFD-49F0-91CA-4250EC7CF332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18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7D3ED50-CBCD-4F2A-A7B9-28B345980B4D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2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83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2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65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06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47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88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9" name="Image 1" descr="preencoded.png"/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333" name="Text 0"/>
          <p:cNvSpPr/>
          <p:nvPr/>
        </p:nvSpPr>
        <p:spPr>
          <a:xfrm>
            <a:off x="6324120" y="3021840"/>
            <a:ext cx="746820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Ο εφιάλτης της Περσεφόνης: Μία Ανάλυση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334" name="Shape 1"/>
          <p:cNvSpPr/>
          <p:nvPr/>
        </p:nvSpPr>
        <p:spPr>
          <a:xfrm>
            <a:off x="6324120" y="4806720"/>
            <a:ext cx="382680" cy="382680"/>
          </a:xfrm>
          <a:prstGeom prst="roundRect">
            <a:avLst>
              <a:gd name="adj" fmla="val 23878209"/>
            </a:avLst>
          </a:prstGeom>
          <a:solidFill>
            <a:srgbClr val="7b35aa"/>
          </a:solidFill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Text 2"/>
          <p:cNvSpPr/>
          <p:nvPr/>
        </p:nvSpPr>
        <p:spPr>
          <a:xfrm>
            <a:off x="6468120" y="4949280"/>
            <a:ext cx="94680" cy="9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751"/>
              </a:lnSpc>
              <a:tabLst>
                <a:tab algn="l" pos="0"/>
              </a:tabLst>
            </a:pPr>
            <a:r>
              <a:rPr b="0" lang="en-US" sz="750" spc="-38" strike="noStrike">
                <a:solidFill>
                  <a:srgbClr val="ffffff"/>
                </a:solidFill>
                <a:latin typeface="Source Sans Pro Medium"/>
                <a:ea typeface="Source Sans Pro Medium"/>
              </a:rPr>
              <a:t>TT</a:t>
            </a:r>
            <a:endParaRPr b="0" lang="el-GR" sz="750" spc="-1" strike="noStrike">
              <a:latin typeface="Arial"/>
            </a:endParaRPr>
          </a:p>
        </p:txBody>
      </p:sp>
      <p:sp>
        <p:nvSpPr>
          <p:cNvPr id="336" name="Text 3"/>
          <p:cNvSpPr/>
          <p:nvPr/>
        </p:nvSpPr>
        <p:spPr>
          <a:xfrm>
            <a:off x="6826680" y="4788720"/>
            <a:ext cx="323064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3251"/>
              </a:lnSpc>
              <a:tabLst>
                <a:tab algn="l" pos="0"/>
              </a:tabLst>
            </a:pPr>
            <a:r>
              <a:rPr b="1" lang="en-US" sz="2350" spc="-38" strike="noStrike">
                <a:solidFill>
                  <a:srgbClr val="272525"/>
                </a:solidFill>
                <a:latin typeface="Source Sans Pro Bold"/>
                <a:ea typeface="Source Sans Pro Bold"/>
              </a:rPr>
              <a:t>by Thalia Themistocleous</a:t>
            </a:r>
            <a:endParaRPr b="0" lang="el-GR" sz="235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5545800" cy="822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0"/>
          <p:cNvSpPr/>
          <p:nvPr/>
        </p:nvSpPr>
        <p:spPr>
          <a:xfrm>
            <a:off x="837720" y="2485800"/>
            <a:ext cx="7313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Ιστορικό και Πολιτικό Πλαίσιο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339" name="Text 1"/>
          <p:cNvSpPr/>
          <p:nvPr/>
        </p:nvSpPr>
        <p:spPr>
          <a:xfrm>
            <a:off x="837720" y="378792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Η Εποχή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40" name="Text 2"/>
          <p:cNvSpPr/>
          <p:nvPr/>
        </p:nvSpPr>
        <p:spPr>
          <a:xfrm>
            <a:off x="837720" y="4379400"/>
            <a:ext cx="6185160" cy="11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endParaRPr b="0" lang="el-GR" sz="1800" spc="-1" strike="noStrike">
              <a:latin typeface="Arial"/>
            </a:endParaRPr>
          </a:p>
          <a:p>
            <a:pPr algn="just"/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«Ο εφιάλτης της Περσεφόνης» είναι ένα τραγούδι του Νίκου Γκάτσου που μελοποίησε ο Μάνος Χατζιδάκις. Συμπεριλαμβάνεται στον δίσκο «Τα Παράλογα», ο οποίος κυκλοφόρησε το 1976 με βασική ερμηνεύτρια τη Μαρία Φαραντούρη.</a:t>
            </a:r>
            <a:br/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Ήταν η εποχή της μεταπολίτευσης.</a:t>
            </a:r>
            <a:endParaRPr b="1" lang="el-G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 3"/>
          <p:cNvSpPr/>
          <p:nvPr/>
        </p:nvSpPr>
        <p:spPr>
          <a:xfrm>
            <a:off x="7614720" y="378792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Ο Γκάτσος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42" name="Text 4"/>
          <p:cNvSpPr/>
          <p:nvPr/>
        </p:nvSpPr>
        <p:spPr>
          <a:xfrm>
            <a:off x="7614720" y="4379400"/>
            <a:ext cx="618516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Ο Νίκος Γκάτσος, ως αριστερός διανοούμενος, ενσωματώνει στα έργα του την πολιτική και κοινωνική θέση του.</a:t>
            </a: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τραγούδι διαμαρτυρίας, </a:t>
            </a:r>
            <a:br/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Ο Γκάτσος ήταν ο πρώτος στιχουργός που έθιξε στην Ελλάδα με προφητικό τρόπο, τόσο εύστοχα και πετυχημένα, το θέμα της περιβαλλοντικής κρίσης ή αλλιώς το ζήτημα της οικολογικής καταστροφής.</a:t>
            </a:r>
            <a:endParaRPr b="0" lang="el-GR" sz="1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 0" descr="preencoded.png"/>
          <p:cNvPicPr/>
          <p:nvPr/>
        </p:nvPicPr>
        <p:blipFill>
          <a:blip r:embed="rId1"/>
          <a:stretch/>
        </p:blipFill>
        <p:spPr>
          <a:xfrm>
            <a:off x="9180000" y="5076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344" name="Text 0"/>
          <p:cNvSpPr/>
          <p:nvPr/>
        </p:nvSpPr>
        <p:spPr>
          <a:xfrm>
            <a:off x="837720" y="1389240"/>
            <a:ext cx="746820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Ποιητικά Στοιχεία και Συμβολισμοί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345" name="Shape 1"/>
          <p:cNvSpPr/>
          <p:nvPr/>
        </p:nvSpPr>
        <p:spPr>
          <a:xfrm>
            <a:off x="837720" y="3425400"/>
            <a:ext cx="538200" cy="53820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Text 2"/>
          <p:cNvSpPr/>
          <p:nvPr/>
        </p:nvSpPr>
        <p:spPr>
          <a:xfrm>
            <a:off x="1022400" y="3525840"/>
            <a:ext cx="168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pc="-55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1</a:t>
            </a:r>
            <a:endParaRPr b="0" lang="el-GR" sz="2650" spc="-1" strike="noStrike">
              <a:latin typeface="Arial"/>
            </a:endParaRPr>
          </a:p>
        </p:txBody>
      </p:sp>
      <p:sp>
        <p:nvSpPr>
          <p:cNvPr id="347" name="Text 3"/>
          <p:cNvSpPr/>
          <p:nvPr/>
        </p:nvSpPr>
        <p:spPr>
          <a:xfrm>
            <a:off x="1615680" y="342540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Η Περσεφόνη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48" name="Text 4"/>
          <p:cNvSpPr/>
          <p:nvPr/>
        </p:nvSpPr>
        <p:spPr>
          <a:xfrm>
            <a:off x="1615680" y="3921120"/>
            <a:ext cx="2836440" cy="11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Συμβολίζει την αθωότητα, την ομορφιά και την ελευθερία.</a:t>
            </a:r>
            <a:endParaRPr b="0" lang="el-GR" sz="1850" spc="-1" strike="noStrike">
              <a:latin typeface="Arial"/>
            </a:endParaRPr>
          </a:p>
        </p:txBody>
      </p:sp>
      <p:sp>
        <p:nvSpPr>
          <p:cNvPr id="349" name="Shape 5"/>
          <p:cNvSpPr/>
          <p:nvPr/>
        </p:nvSpPr>
        <p:spPr>
          <a:xfrm>
            <a:off x="4691520" y="3425400"/>
            <a:ext cx="538200" cy="53820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Text 6"/>
          <p:cNvSpPr/>
          <p:nvPr/>
        </p:nvSpPr>
        <p:spPr>
          <a:xfrm>
            <a:off x="4876560" y="3525840"/>
            <a:ext cx="168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pc="-55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2</a:t>
            </a:r>
            <a:endParaRPr b="0" lang="el-GR" sz="2650" spc="-1" strike="noStrike">
              <a:latin typeface="Arial"/>
            </a:endParaRPr>
          </a:p>
        </p:txBody>
      </p:sp>
      <p:sp>
        <p:nvSpPr>
          <p:cNvPr id="351" name="Text 7"/>
          <p:cNvSpPr/>
          <p:nvPr/>
        </p:nvSpPr>
        <p:spPr>
          <a:xfrm>
            <a:off x="5469480" y="342540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Ο Εφιάλτης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52" name="Text 8"/>
          <p:cNvSpPr/>
          <p:nvPr/>
        </p:nvSpPr>
        <p:spPr>
          <a:xfrm>
            <a:off x="5469480" y="3921120"/>
            <a:ext cx="2836440" cy="11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Εκφράζει το φόβο, την ανισυχία και την αίσθηση εγκλωβισμού.</a:t>
            </a:r>
            <a:endParaRPr b="0" lang="el-GR" sz="1850" spc="-1" strike="noStrike">
              <a:latin typeface="Arial"/>
            </a:endParaRPr>
          </a:p>
        </p:txBody>
      </p:sp>
      <p:sp>
        <p:nvSpPr>
          <p:cNvPr id="353" name="Shape 9"/>
          <p:cNvSpPr/>
          <p:nvPr/>
        </p:nvSpPr>
        <p:spPr>
          <a:xfrm>
            <a:off x="837720" y="5578560"/>
            <a:ext cx="538200" cy="53820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Text 10"/>
          <p:cNvSpPr/>
          <p:nvPr/>
        </p:nvSpPr>
        <p:spPr>
          <a:xfrm>
            <a:off x="1022400" y="5679000"/>
            <a:ext cx="168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pc="-55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3</a:t>
            </a:r>
            <a:endParaRPr b="0" lang="el-GR" sz="2650" spc="-1" strike="noStrike">
              <a:latin typeface="Arial"/>
            </a:endParaRPr>
          </a:p>
        </p:txBody>
      </p:sp>
      <p:sp>
        <p:nvSpPr>
          <p:cNvPr id="355" name="Text 11"/>
          <p:cNvSpPr/>
          <p:nvPr/>
        </p:nvSpPr>
        <p:spPr>
          <a:xfrm>
            <a:off x="1615680" y="557856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Η Ελπίδα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56" name="Text 12"/>
          <p:cNvSpPr/>
          <p:nvPr/>
        </p:nvSpPr>
        <p:spPr>
          <a:xfrm>
            <a:off x="1615680" y="6074280"/>
            <a:ext cx="669024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Η ελπίδα για την ελευθερία και την απελευθέρωση από την δικτατορία.</a:t>
            </a:r>
            <a:endParaRPr b="0" lang="el-GR" sz="1850" spc="-1" strike="noStrike">
              <a:latin typeface="Arial"/>
            </a:endParaRPr>
          </a:p>
        </p:txBody>
      </p:sp>
      <p:pic>
        <p:nvPicPr>
          <p:cNvPr id="357" name="" descr=""/>
          <p:cNvPicPr/>
          <p:nvPr/>
        </p:nvPicPr>
        <p:blipFill>
          <a:blip r:embed="rId2"/>
          <a:stretch/>
        </p:blipFill>
        <p:spPr>
          <a:xfrm>
            <a:off x="8420400" y="0"/>
            <a:ext cx="6339600" cy="82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 0"/>
          <p:cNvSpPr/>
          <p:nvPr/>
        </p:nvSpPr>
        <p:spPr>
          <a:xfrm>
            <a:off x="837720" y="1427760"/>
            <a:ext cx="7658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Η Επικαιρότητα του Τραγουδιού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359" name="Image 0" descr="preencoded.png"/>
          <p:cNvPicPr/>
          <p:nvPr/>
        </p:nvPicPr>
        <p:blipFill>
          <a:blip r:embed="rId1"/>
          <a:stretch/>
        </p:blipFill>
        <p:spPr>
          <a:xfrm>
            <a:off x="3007800" y="2610720"/>
            <a:ext cx="2137320" cy="1356840"/>
          </a:xfrm>
          <a:prstGeom prst="rect">
            <a:avLst/>
          </a:prstGeom>
          <a:ln w="0">
            <a:noFill/>
          </a:ln>
        </p:spPr>
      </p:pic>
      <p:sp>
        <p:nvSpPr>
          <p:cNvPr id="360" name="Text 1"/>
          <p:cNvSpPr/>
          <p:nvPr/>
        </p:nvSpPr>
        <p:spPr>
          <a:xfrm>
            <a:off x="4001400" y="3217320"/>
            <a:ext cx="14904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49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1</a:t>
            </a:r>
            <a:endParaRPr b="0" lang="el-GR" sz="2350" spc="-1" strike="noStrike">
              <a:latin typeface="Arial"/>
            </a:endParaRPr>
          </a:p>
        </p:txBody>
      </p:sp>
      <p:sp>
        <p:nvSpPr>
          <p:cNvPr id="361" name="Text 2"/>
          <p:cNvSpPr/>
          <p:nvPr/>
        </p:nvSpPr>
        <p:spPr>
          <a:xfrm>
            <a:off x="5384520" y="284976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Ελπίδα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62" name="Text 3"/>
          <p:cNvSpPr/>
          <p:nvPr/>
        </p:nvSpPr>
        <p:spPr>
          <a:xfrm>
            <a:off x="5384520" y="3345480"/>
            <a:ext cx="578088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Η ελπίδα για έναν καλύτερο κόσμο βαρύνει τις νέες γενιές.</a:t>
            </a:r>
            <a:endParaRPr b="0" lang="el-GR" sz="1850" spc="-1" strike="noStrike">
              <a:latin typeface="Arial"/>
            </a:endParaRPr>
          </a:p>
        </p:txBody>
      </p:sp>
      <p:sp>
        <p:nvSpPr>
          <p:cNvPr id="363" name="Shape 4"/>
          <p:cNvSpPr/>
          <p:nvPr/>
        </p:nvSpPr>
        <p:spPr>
          <a:xfrm>
            <a:off x="5204880" y="3982320"/>
            <a:ext cx="8527680" cy="1476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4" name="Image 1" descr="preencoded.png"/>
          <p:cNvPicPr/>
          <p:nvPr/>
        </p:nvPicPr>
        <p:blipFill>
          <a:blip r:embed="rId2"/>
          <a:stretch/>
        </p:blipFill>
        <p:spPr>
          <a:xfrm>
            <a:off x="1938960" y="4027680"/>
            <a:ext cx="4274640" cy="1356840"/>
          </a:xfrm>
          <a:prstGeom prst="rect">
            <a:avLst/>
          </a:prstGeom>
          <a:ln w="0">
            <a:noFill/>
          </a:ln>
        </p:spPr>
      </p:pic>
      <p:sp>
        <p:nvSpPr>
          <p:cNvPr id="365" name="Text 5"/>
          <p:cNvSpPr/>
          <p:nvPr/>
        </p:nvSpPr>
        <p:spPr>
          <a:xfrm>
            <a:off x="4001400" y="4466880"/>
            <a:ext cx="14904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49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2</a:t>
            </a:r>
            <a:endParaRPr b="0" lang="el-GR" sz="2350" spc="-1" strike="noStrike">
              <a:latin typeface="Arial"/>
            </a:endParaRPr>
          </a:p>
        </p:txBody>
      </p:sp>
      <p:sp>
        <p:nvSpPr>
          <p:cNvPr id="366" name="Text 6"/>
          <p:cNvSpPr/>
          <p:nvPr/>
        </p:nvSpPr>
        <p:spPr>
          <a:xfrm>
            <a:off x="6453360" y="426672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Οικολογική καταστροφή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67" name="Text 7"/>
          <p:cNvSpPr/>
          <p:nvPr/>
        </p:nvSpPr>
        <p:spPr>
          <a:xfrm>
            <a:off x="6453360" y="4762440"/>
            <a:ext cx="664812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Ο «εφιάλτης» της οικολογικής καταστροφής είναι πιο επίκαιρος από ποέ.</a:t>
            </a:r>
            <a:endParaRPr b="0" lang="el-GR" sz="1850" spc="-1" strike="noStrike">
              <a:latin typeface="Arial"/>
            </a:endParaRPr>
          </a:p>
        </p:txBody>
      </p:sp>
      <p:sp>
        <p:nvSpPr>
          <p:cNvPr id="368" name="Shape 8"/>
          <p:cNvSpPr/>
          <p:nvPr/>
        </p:nvSpPr>
        <p:spPr>
          <a:xfrm>
            <a:off x="6273720" y="5399280"/>
            <a:ext cx="7458840" cy="1476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9" name="Image 2" descr="preencoded.png"/>
          <p:cNvPicPr/>
          <p:nvPr/>
        </p:nvPicPr>
        <p:blipFill>
          <a:blip r:embed="rId3"/>
          <a:stretch/>
        </p:blipFill>
        <p:spPr>
          <a:xfrm>
            <a:off x="870120" y="5444640"/>
            <a:ext cx="6412320" cy="1356840"/>
          </a:xfrm>
          <a:prstGeom prst="rect">
            <a:avLst/>
          </a:prstGeom>
          <a:ln w="0">
            <a:noFill/>
          </a:ln>
        </p:spPr>
      </p:pic>
      <p:sp>
        <p:nvSpPr>
          <p:cNvPr id="370" name="Text 9"/>
          <p:cNvSpPr/>
          <p:nvPr/>
        </p:nvSpPr>
        <p:spPr>
          <a:xfrm>
            <a:off x="4001400" y="5883840"/>
            <a:ext cx="14904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49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3</a:t>
            </a:r>
            <a:endParaRPr b="0" lang="el-GR" sz="2350" spc="-1" strike="noStrike">
              <a:latin typeface="Arial"/>
            </a:endParaRPr>
          </a:p>
        </p:txBody>
      </p:sp>
      <p:sp>
        <p:nvSpPr>
          <p:cNvPr id="371" name="Text 10"/>
          <p:cNvSpPr/>
          <p:nvPr/>
        </p:nvSpPr>
        <p:spPr>
          <a:xfrm>
            <a:off x="7521840" y="568368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Κοινωνική Κριτική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72" name="Text 11"/>
          <p:cNvSpPr/>
          <p:nvPr/>
        </p:nvSpPr>
        <p:spPr>
          <a:xfrm>
            <a:off x="7521840" y="6179400"/>
            <a:ext cx="546516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Ο Γκάτσος κάνει κοινωνική κριτική μέσα από το τραγούδι.</a:t>
            </a:r>
            <a:endParaRPr b="0" lang="el-GR" sz="1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374" name="Text 0"/>
          <p:cNvSpPr/>
          <p:nvPr/>
        </p:nvSpPr>
        <p:spPr>
          <a:xfrm>
            <a:off x="6324120" y="933480"/>
            <a:ext cx="7329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Η Μυθολογία της Περσεφόνης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375" name="Image 1" descr="preencoded.png"/>
          <p:cNvPicPr/>
          <p:nvPr/>
        </p:nvPicPr>
        <p:blipFill>
          <a:blip r:embed="rId2"/>
          <a:stretch/>
        </p:blipFill>
        <p:spPr>
          <a:xfrm>
            <a:off x="6324120" y="1996560"/>
            <a:ext cx="597960" cy="597960"/>
          </a:xfrm>
          <a:prstGeom prst="rect">
            <a:avLst/>
          </a:prstGeom>
          <a:ln w="0">
            <a:noFill/>
          </a:ln>
        </p:spPr>
      </p:pic>
      <p:sp>
        <p:nvSpPr>
          <p:cNvPr id="376" name="Text 1"/>
          <p:cNvSpPr/>
          <p:nvPr/>
        </p:nvSpPr>
        <p:spPr>
          <a:xfrm>
            <a:off x="6324120" y="283428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Απαγωγή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77" name="Text 2"/>
          <p:cNvSpPr/>
          <p:nvPr/>
        </p:nvSpPr>
        <p:spPr>
          <a:xfrm>
            <a:off x="6324120" y="3329640"/>
            <a:ext cx="807588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Η Περσεφόνη απαχθηκε από τον Πλούτωνα στο υπόγειο κόσμο.</a:t>
            </a: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 Περσεφόνη έπαιζε σε μια πανέμορφη περιοχή, όταν είδε ένα πανέμορφο νάρκισσο και θέλησε να τον κόψει. Τότε εμφανίστηκε ο Άδης (Πλούτωνας, θεός του Κάτω Κόσμου) καιτην έκλεψε, αφού προηγουμένως είχε πάρει τη συγκατάθεσητου Δία. Η Δήμητρα μάταια έψαχνε να τη βρει. Κάποια μέρα μίλησε με τον βασιλιά Ήλιο, ο οποίος της εξήγησε τι είχε γίνει κι αυτή έχοντας θυμώσει παρά πολύ με το Δία που επέτρεψε την αρπαγή της κόρης τους, αντί</a:t>
            </a: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να γυρίσει στον Όλυμπο, μεταμορφώθηκε σε γριά και άρχισε να περιπλανείται στις πόλεις. Έτσι έφτασε στην Ελευσίνα όπου ζήτησε να της χτίσουν έναν ναό κάτω από την Ακρόπολη.  Βλέποντας αυτά, ο Δίας έστειλε τον Ερμή (αγγελιοφόρο των Θεών) στον Άδη ζητώντας του να επιτρέψει την άνοδο της Κόρης για να ηρεμήσει η Δήμητρα. Ο Άδης την έστειλε αφού πρώτα της έδωσε να φάει καρπό ροδιού για να εξασφαλίσει την επιστροφή της.</a:t>
            </a: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Η Κόρη συνάντησε την μητέρα στην Ελευσίνα, όμως μόλις η Δήμητρα αντιλήφθηκε ότι η κόρη της έφαγε τον καρπό κατάλαβε ότι δε μπορεί να την κρατήσει για πάντα κοντά της. Τη λύση </a:t>
            </a: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έδωσε η Ρέα (μητέρα του Δία, του Άδη και της Δήμητρας) μέσω της οποίας έγινε συμβιβασμός ανάμεσα στους θεούς και αποφάσισαν ότι η Περσεφόνη θα περνούσε το 1/2 του χρόνου με τον σύζυγο της Άδη και τα 1/2 στον Όλυμπο με την μητέρα της</a:t>
            </a:r>
            <a:endParaRPr b="0" lang="el-GR" sz="1850" spc="-1" strike="noStrike">
              <a:latin typeface="Arial"/>
            </a:endParaRPr>
          </a:p>
        </p:txBody>
      </p:sp>
      <p:sp>
        <p:nvSpPr>
          <p:cNvPr id="378" name="Text 3"/>
          <p:cNvSpPr/>
          <p:nvPr/>
        </p:nvSpPr>
        <p:spPr>
          <a:xfrm>
            <a:off x="10237680" y="283428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Σύμβολο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79" name="Text 4"/>
          <p:cNvSpPr/>
          <p:nvPr/>
        </p:nvSpPr>
        <p:spPr>
          <a:xfrm>
            <a:off x="10237680" y="3329640"/>
            <a:ext cx="355464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.</a:t>
            </a:r>
            <a:endParaRPr b="0" lang="el-GR" sz="1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30320"/>
          </a:xfrm>
          <a:prstGeom prst="rect">
            <a:avLst/>
          </a:prstGeom>
          <a:ln w="0">
            <a:noFill/>
          </a:ln>
        </p:spPr>
      </p:pic>
      <p:sp>
        <p:nvSpPr>
          <p:cNvPr id="381" name="Text 0"/>
          <p:cNvSpPr/>
          <p:nvPr/>
        </p:nvSpPr>
        <p:spPr>
          <a:xfrm>
            <a:off x="818640" y="643320"/>
            <a:ext cx="698508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5400"/>
              </a:lnSpc>
              <a:tabLst>
                <a:tab algn="l" pos="0"/>
              </a:tabLst>
            </a:pPr>
            <a:r>
              <a:rPr b="0" lang="en-US" sz="43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Ο τόπος του ποιήματος </a:t>
            </a:r>
            <a:endParaRPr b="0" lang="el-GR" sz="4300" spc="-1" strike="noStrike">
              <a:latin typeface="Arial"/>
            </a:endParaRPr>
          </a:p>
        </p:txBody>
      </p:sp>
      <p:sp>
        <p:nvSpPr>
          <p:cNvPr id="382" name="Text 2"/>
          <p:cNvSpPr/>
          <p:nvPr/>
        </p:nvSpPr>
        <p:spPr>
          <a:xfrm>
            <a:off x="1231200" y="2863440"/>
            <a:ext cx="275220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 3"/>
          <p:cNvSpPr/>
          <p:nvPr/>
        </p:nvSpPr>
        <p:spPr>
          <a:xfrm>
            <a:off x="818640" y="3348000"/>
            <a:ext cx="782136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/>
            <a:r>
              <a:rPr b="0" lang="en-US" sz="180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Θα μπορούσε να ισχυριστεί κανείς πως ο τόπος όπου διαδραματίζεται η ιστορία του τραγουδιού, είναι η Ελευσίνα. Κατά την αρχαιότητα, τα Ελευσίνια Μυστήρια ήταν μια μυστικιστική τελετή αφιερωμένη στη θεά Δήμητρα και στην Περσεφόνη. Θεωρείται μια από τις ιερότερες γιορτές της αρχαίας Ελλάδας. Ο Γκάτσος, πιθανότατα, αντιπαραβάλει τη μαγεία που προκαλούσε η αρχαία Ελευσίνα, με τη σύγχρονη Ελευσίνα, μια κακόμοιρη βιομηχανική περιοχή.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Text 5"/>
          <p:cNvSpPr/>
          <p:nvPr/>
        </p:nvSpPr>
        <p:spPr>
          <a:xfrm>
            <a:off x="5159880" y="2863440"/>
            <a:ext cx="275220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Text 6"/>
          <p:cNvSpPr/>
          <p:nvPr/>
        </p:nvSpPr>
        <p:spPr>
          <a:xfrm>
            <a:off x="4747320" y="3348000"/>
            <a:ext cx="35773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ts val="2900"/>
              </a:lnSpc>
              <a:tabLst>
                <a:tab algn="l" pos="0"/>
              </a:tabLst>
            </a:pPr>
            <a:r>
              <a:rPr b="0" lang="en-US" sz="180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Ο Γκάτσος κάνει κοινωνική και πολιτική κρι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86" name="Text 7"/>
          <p:cNvSpPr/>
          <p:nvPr/>
        </p:nvSpPr>
        <p:spPr>
          <a:xfrm>
            <a:off x="818640" y="5289840"/>
            <a:ext cx="357732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6049"/>
              </a:lnSpc>
              <a:tabLst>
                <a:tab algn="l" pos="0"/>
              </a:tabLst>
            </a:pPr>
            <a:r>
              <a:rPr b="0" lang="en-US" sz="6050" spc="-123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3</a:t>
            </a:r>
            <a:endParaRPr b="0" lang="el-GR" sz="6050" spc="-1" strike="noStrike">
              <a:latin typeface="Arial"/>
            </a:endParaRPr>
          </a:p>
        </p:txBody>
      </p:sp>
      <p:sp>
        <p:nvSpPr>
          <p:cNvPr id="387" name="Text 8"/>
          <p:cNvSpPr/>
          <p:nvPr/>
        </p:nvSpPr>
        <p:spPr>
          <a:xfrm>
            <a:off x="1231200" y="6354000"/>
            <a:ext cx="275220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150" spc="-43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Ελπίδα</a:t>
            </a:r>
            <a:endParaRPr b="0" lang="el-GR" sz="2150" spc="-1" strike="noStrike">
              <a:latin typeface="Arial"/>
            </a:endParaRPr>
          </a:p>
        </p:txBody>
      </p:sp>
      <p:sp>
        <p:nvSpPr>
          <p:cNvPr id="388" name="Text 9"/>
          <p:cNvSpPr/>
          <p:nvPr/>
        </p:nvSpPr>
        <p:spPr>
          <a:xfrm>
            <a:off x="818640" y="6838560"/>
            <a:ext cx="3577320" cy="7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ts val="2900"/>
              </a:lnSpc>
              <a:tabLst>
                <a:tab algn="l" pos="0"/>
              </a:tabLst>
            </a:pPr>
            <a:r>
              <a:rPr b="0" lang="en-US" sz="180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Το τραγούδι ενσταλάζει ελπίδα για ένα καλύτερο μέλλον.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389" name="" descr=""/>
          <p:cNvPicPr/>
          <p:nvPr/>
        </p:nvPicPr>
        <p:blipFill>
          <a:blip r:embed="rId2"/>
          <a:stretch/>
        </p:blipFill>
        <p:spPr>
          <a:xfrm>
            <a:off x="9150480" y="0"/>
            <a:ext cx="5479920" cy="822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 0"/>
          <p:cNvSpPr/>
          <p:nvPr/>
        </p:nvSpPr>
        <p:spPr>
          <a:xfrm>
            <a:off x="837720" y="1482480"/>
            <a:ext cx="108766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89" strike="noStrike">
                <a:solidFill>
                  <a:srgbClr val="d73ad7"/>
                </a:solidFill>
                <a:latin typeface="Source Serif Pro Semi Bold"/>
                <a:ea typeface="Source Serif Pro Semi Bold"/>
              </a:rPr>
              <a:t>Αντίθεση ανάμεσα στο παρόν και το παρελθόν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391" name="Image 0" descr="preencoded.png"/>
          <p:cNvPicPr/>
          <p:nvPr/>
        </p:nvPicPr>
        <p:blipFill>
          <a:blip r:embed="rId1"/>
          <a:stretch/>
        </p:blipFill>
        <p:spPr>
          <a:xfrm>
            <a:off x="837720" y="2665080"/>
            <a:ext cx="4078440" cy="2520720"/>
          </a:xfrm>
          <a:prstGeom prst="rect">
            <a:avLst/>
          </a:prstGeom>
          <a:ln w="0">
            <a:noFill/>
          </a:ln>
        </p:spPr>
      </p:pic>
      <p:sp>
        <p:nvSpPr>
          <p:cNvPr id="392" name="Text 1"/>
          <p:cNvSpPr/>
          <p:nvPr/>
        </p:nvSpPr>
        <p:spPr>
          <a:xfrm>
            <a:off x="837720" y="548532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Τότε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93" name="Text 2"/>
          <p:cNvSpPr/>
          <p:nvPr/>
        </p:nvSpPr>
        <p:spPr>
          <a:xfrm>
            <a:off x="837720" y="5981040"/>
            <a:ext cx="407844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Φύτρωνε φλησκώνι και μέντρα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Έβγαζε η γη το πρώτο της κυκλάμινο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Οι μύστες σμίγανε τα χέρια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η θάλασσα γινόταν ευλογία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Κι ήταν ευχή του κάμπου τα βελάσματα</a:t>
            </a:r>
            <a:endParaRPr b="0" lang="el-GR" sz="1850" spc="-1" strike="noStrike">
              <a:latin typeface="Arial"/>
            </a:endParaRPr>
          </a:p>
        </p:txBody>
      </p:sp>
      <p:pic>
        <p:nvPicPr>
          <p:cNvPr id="394" name="Image 1" descr="preencoded.png"/>
          <p:cNvPicPr/>
          <p:nvPr/>
        </p:nvPicPr>
        <p:blipFill>
          <a:blip r:embed="rId2"/>
          <a:stretch/>
        </p:blipFill>
        <p:spPr>
          <a:xfrm>
            <a:off x="7380000" y="2700000"/>
            <a:ext cx="4078440" cy="2520720"/>
          </a:xfrm>
          <a:prstGeom prst="rect">
            <a:avLst/>
          </a:prstGeom>
          <a:ln w="0">
            <a:noFill/>
          </a:ln>
        </p:spPr>
      </p:pic>
      <p:sp>
        <p:nvSpPr>
          <p:cNvPr id="395" name="Text 3"/>
          <p:cNvSpPr/>
          <p:nvPr/>
        </p:nvSpPr>
        <p:spPr>
          <a:xfrm>
            <a:off x="5275800" y="548532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	</a:t>
            </a: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	</a:t>
            </a: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	</a:t>
            </a: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	</a:t>
            </a: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	</a:t>
            </a: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	</a:t>
            </a: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Τώρα</a:t>
            </a:r>
            <a:endParaRPr b="0" lang="el-GR" sz="2200" spc="-1" strike="noStrike">
              <a:latin typeface="Arial"/>
            </a:endParaRPr>
          </a:p>
        </p:txBody>
      </p:sp>
      <p:sp>
        <p:nvSpPr>
          <p:cNvPr id="396" name="Text 4"/>
          <p:cNvSpPr/>
          <p:nvPr/>
        </p:nvSpPr>
        <p:spPr>
          <a:xfrm>
            <a:off x="7200000" y="5853240"/>
            <a:ext cx="4320000" cy="8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Χωριάτες παζαρεύουν τα τσιμέντα 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Τα πουλιά πέφτουν νεκρά στην υψικάμινο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Πετάνε τ’αποτσίγαρα οι τουρίστες κια  πάνε να δουν το καινούργι διυλιστήριο.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38" strike="noStrike">
                <a:solidFill>
                  <a:srgbClr val="272525"/>
                </a:solidFill>
                <a:latin typeface="Source Sans Pro"/>
                <a:ea typeface="Source Sans Pro"/>
              </a:rPr>
              <a:t>Καμιόνια κουβαλούν στα ναυπηγία άδεια κορμιά, σιδηρικά παιδιά κι ελάσματα.</a:t>
            </a:r>
            <a:endParaRPr b="0" lang="el-GR" sz="1850" spc="-1" strike="noStrike">
              <a:latin typeface="Arial"/>
            </a:endParaRPr>
          </a:p>
          <a:p>
            <a:pPr>
              <a:lnSpc>
                <a:spcPts val="2999"/>
              </a:lnSpc>
              <a:tabLst>
                <a:tab algn="l" pos="0"/>
              </a:tabLst>
            </a:pPr>
            <a:endParaRPr b="0" lang="el-GR" sz="1850" spc="-1" strike="noStrike">
              <a:latin typeface="Arial"/>
            </a:endParaRPr>
          </a:p>
        </p:txBody>
      </p:sp>
      <p:sp>
        <p:nvSpPr>
          <p:cNvPr id="397" name="Text 5"/>
          <p:cNvSpPr/>
          <p:nvPr/>
        </p:nvSpPr>
        <p:spPr>
          <a:xfrm>
            <a:off x="9713520" y="5485320"/>
            <a:ext cx="28159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46" strike="noStrike">
                <a:solidFill>
                  <a:srgbClr val="272525"/>
                </a:solidFill>
                <a:latin typeface="Source Serif Pro Semi Bold"/>
                <a:ea typeface="Source Serif Pro Semi Bold"/>
              </a:rPr>
              <a:t>Ελπίδα</a:t>
            </a:r>
            <a:endParaRPr b="0" lang="el-G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LibreOffice/7.1.3.2$Windows_X86_64 LibreOffice_project/47f78053abe362b9384784d31a6e56f8511eb1c1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2025-01-15T06:21:10Z</dcterms:created>
  <dc:creator>PptxGenJS</dc:creator>
  <dc:description/>
  <dc:language>el-GR</dc:language>
  <cp:lastModifiedBy/>
  <dcterms:modified xsi:type="dcterms:W3CDTF">2025-01-16T06:21:37Z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On-screen Show (16:9)</vt:lpwstr>
  </property>
  <property fmtid="{D5CDD505-2E9C-101B-9397-08002B2CF9AE}" pid="4" name="Slides">
    <vt:i4>8</vt:i4>
  </property>
</Properties>
</file>