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_rels/notesSlide1.xml.rels" ContentType="application/vnd.openxmlformats-package.relationships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29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48.jpeg" ContentType="image/jpeg"/>
  <Override PartName="/ppt/media/image34.png" ContentType="image/png"/>
  <Override PartName="/ppt/media/image35.png" ContentType="image/png"/>
  <Override PartName="/ppt/media/image36.png" ContentType="image/png"/>
  <Override PartName="/ppt/media/image37.png" ContentType="image/png"/>
  <Override PartName="/ppt/media/image38.png" ContentType="image/png"/>
  <Override PartName="/ppt/media/image39.png" ContentType="image/png"/>
  <Override PartName="/ppt/media/image40.png" ContentType="image/png"/>
  <Override PartName="/ppt/media/image41.png" ContentType="image/png"/>
  <Override PartName="/ppt/media/image42.png" ContentType="image/png"/>
  <Override PartName="/ppt/media/image43.png" ContentType="image/png"/>
  <Override PartName="/ppt/media/image44.png" ContentType="image/png"/>
  <Override PartName="/ppt/media/image45.png" ContentType="image/png"/>
  <Override PartName="/ppt/media/image46.png" ContentType="image/png"/>
  <Override PartName="/ppt/media/image47.png" ContentType="image/png"/>
  <Override PartName="/ppt/media/image49.png" ContentType="image/png"/>
  <Override PartName="/ppt/media/image50.png" ContentType="image/png"/>
  <Override PartName="/ppt/media/image51.png" ContentType="image/png"/>
  <Override PartName="/ppt/media/image52.png" ContentType="image/png"/>
  <Override PartName="/ppt/media/image53.png" ContentType="image/png"/>
  <Override PartName="/ppt/media/image54.png" ContentType="image/png"/>
  <Override PartName="/ppt/media/image55.png" ContentType="image/png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</p:sldMasterIdLst>
  <p:notesMasterIdLst>
    <p:notesMasterId r:id="rId16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</p:sldIdLst>
  <p:sldSz cx="14630400" cy="8229600"/>
  <p:notesSz cx="8229600" cy="14630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8" Type="http://schemas.openxmlformats.org/officeDocument/2006/relationships/slide" Target="slides/slide2.xml"/><Relationship Id="rId19" Type="http://schemas.openxmlformats.org/officeDocument/2006/relationships/slide" Target="slides/slide3.xml"/><Relationship Id="rId20" Type="http://schemas.openxmlformats.org/officeDocument/2006/relationships/slide" Target="slides/slide4.xml"/><Relationship Id="rId21" Type="http://schemas.openxmlformats.org/officeDocument/2006/relationships/slide" Target="slides/slide5.xml"/><Relationship Id="rId22" Type="http://schemas.openxmlformats.org/officeDocument/2006/relationships/slide" Target="slides/slide6.xml"/><Relationship Id="rId23" Type="http://schemas.openxmlformats.org/officeDocument/2006/relationships/slide" Target="slides/slide7.xml"/><Relationship Id="rId24" Type="http://schemas.openxmlformats.org/officeDocument/2006/relationships/slide" Target="slides/slide8.xml"/><Relationship Id="rId25" Type="http://schemas.openxmlformats.org/officeDocument/2006/relationships/slide" Target="slides/slide9.xml"/><Relationship Id="rId26" Type="http://schemas.openxmlformats.org/officeDocument/2006/relationships/slide" Target="slides/slide10.xml"/><Relationship Id="rId27" Type="http://schemas.openxmlformats.org/officeDocument/2006/relationships/slide" Target="slides/slide11.xml"/><Relationship Id="rId28" Type="http://schemas.openxmlformats.org/officeDocument/2006/relationships/slide" Target="slides/slide12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μετακίνηση της διαφάνειας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6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l-GR" sz="2000" spc="-1" strike="noStrike">
                <a:latin typeface="Arial"/>
              </a:rPr>
              <a:t>Πατήστε για επεξεργασία της μορφής των σημειώσεων</a:t>
            </a:r>
            <a:endParaRPr b="0" lang="el-GR" sz="2000" spc="-1" strike="noStrike">
              <a:latin typeface="Arial"/>
            </a:endParaRPr>
          </a:p>
        </p:txBody>
      </p:sp>
      <p:sp>
        <p:nvSpPr>
          <p:cNvPr id="56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l-GR" sz="1400" spc="-1" strike="noStrike">
                <a:latin typeface="Times New Roman"/>
              </a:rPr>
              <a:t>&lt;κεφαλίδα&gt;</a:t>
            </a:r>
            <a:endParaRPr b="0" lang="el-GR" sz="1400" spc="-1" strike="noStrike">
              <a:latin typeface="Times New Roman"/>
            </a:endParaRPr>
          </a:p>
        </p:txBody>
      </p:sp>
      <p:sp>
        <p:nvSpPr>
          <p:cNvPr id="563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l-GR" sz="1400" spc="-1" strike="noStrike">
                <a:latin typeface="Times New Roman"/>
              </a:rPr>
              <a:t>&lt;ημερομηνία/ώρα&gt;</a:t>
            </a:r>
            <a:endParaRPr b="0" lang="el-GR" sz="1400" spc="-1" strike="noStrike">
              <a:latin typeface="Times New Roman"/>
            </a:endParaRPr>
          </a:p>
        </p:txBody>
      </p:sp>
      <p:sp>
        <p:nvSpPr>
          <p:cNvPr id="564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l-GR" sz="1400" spc="-1" strike="noStrike">
                <a:latin typeface="Times New Roman"/>
              </a:rPr>
              <a:t>&lt;υποσέλιδο&gt;</a:t>
            </a:r>
            <a:endParaRPr b="0" lang="el-GR" sz="1400" spc="-1" strike="noStrike">
              <a:latin typeface="Times New Roman"/>
            </a:endParaRPr>
          </a:p>
        </p:txBody>
      </p:sp>
      <p:sp>
        <p:nvSpPr>
          <p:cNvPr id="565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FC122D2-8010-4BEB-9C21-BD1E918455B9}" type="slidenum">
              <a:rPr b="0" lang="el-GR" sz="1400" spc="-1" strike="noStrike">
                <a:latin typeface="Times New Roman"/>
              </a:rPr>
              <a:t>&lt;αριθμός&gt;</a:t>
            </a:fld>
            <a:endParaRPr b="0" lang="el-G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3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39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F18F3EBA-6633-4DAC-BE19-CC224A534AEA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66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533A160-38E1-4606-A7A3-BF2235B86DFC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6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69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A27DE35-4E79-4520-9CE6-DDF5796EF7BB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72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CD5030AC-53B8-49D2-AAB0-5BF0DA057F9B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42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A131C328-CBD8-4690-8C5C-767780665605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4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45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16071E3F-79BD-4FAD-A3CA-319EABC6E628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48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9C150864-5FC5-4936-B07D-9FE159418F0F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51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D5984E19-9383-4F21-90C8-F660AFCB3CBE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5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54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B0F81614-4615-4ADF-A1AB-02B4953C47A8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5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57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82293CAB-1738-4391-A1EA-62A0C5812F59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60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5449A846-B611-403F-83D5-EEAE00CBB563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</p:spPr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p>
            <a:endParaRPr b="0" lang="el-GR" sz="2000" spc="-1" strike="noStrike">
              <a:latin typeface="Arial"/>
            </a:endParaRPr>
          </a:p>
        </p:txBody>
      </p:sp>
      <p:sp>
        <p:nvSpPr>
          <p:cNvPr id="763" name="Slide Number Placeholder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r">
              <a:lnSpc>
                <a:spcPct val="100000"/>
              </a:lnSpc>
            </a:pPr>
            <a:fld id="{EF08AE3D-E5DC-46E7-95B8-C1176203E9EE}" type="slidenum">
              <a:rPr b="0" lang="en-US" sz="1200" spc="-1" strike="noStrike">
                <a:latin typeface="Times New Roman"/>
              </a:rPr>
              <a:t>&lt;αριθμός&gt;</a:t>
            </a:fld>
            <a:endParaRPr b="0" lang="el-G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9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3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subTitle"/>
          </p:nvPr>
        </p:nvSpPr>
        <p:spPr>
          <a:xfrm>
            <a:off x="731520" y="328320"/>
            <a:ext cx="13167000" cy="63691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5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3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7" name="PlaceHolder 3"/>
          <p:cNvSpPr>
            <a:spLocks noGrp="1"/>
          </p:cNvSpPr>
          <p:nvPr>
            <p:ph type="body"/>
          </p:nvPr>
        </p:nvSpPr>
        <p:spPr>
          <a:xfrm>
            <a:off x="731520" y="4418640"/>
            <a:ext cx="1316700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7478280" y="1925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73152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7478280" y="4418640"/>
            <a:ext cx="642528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5" name="PlaceHolder 3"/>
          <p:cNvSpPr>
            <a:spLocks noGrp="1"/>
          </p:cNvSpPr>
          <p:nvPr>
            <p:ph type="body"/>
          </p:nvPr>
        </p:nvSpPr>
        <p:spPr>
          <a:xfrm>
            <a:off x="518328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6" name="PlaceHolder 4"/>
          <p:cNvSpPr>
            <a:spLocks noGrp="1"/>
          </p:cNvSpPr>
          <p:nvPr>
            <p:ph type="body"/>
          </p:nvPr>
        </p:nvSpPr>
        <p:spPr>
          <a:xfrm>
            <a:off x="9635040" y="1925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PlaceHolder 5"/>
          <p:cNvSpPr>
            <a:spLocks noGrp="1"/>
          </p:cNvSpPr>
          <p:nvPr>
            <p:ph type="body"/>
          </p:nvPr>
        </p:nvSpPr>
        <p:spPr>
          <a:xfrm>
            <a:off x="73152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PlaceHolder 6"/>
          <p:cNvSpPr>
            <a:spLocks noGrp="1"/>
          </p:cNvSpPr>
          <p:nvPr>
            <p:ph type="body"/>
          </p:nvPr>
        </p:nvSpPr>
        <p:spPr>
          <a:xfrm>
            <a:off x="518328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PlaceHolder 7"/>
          <p:cNvSpPr>
            <a:spLocks noGrp="1"/>
          </p:cNvSpPr>
          <p:nvPr>
            <p:ph type="body"/>
          </p:nvPr>
        </p:nvSpPr>
        <p:spPr>
          <a:xfrm>
            <a:off x="9635040" y="4418640"/>
            <a:ext cx="4239360" cy="2276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3.xml"/><Relationship Id="rId14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68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6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0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5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16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0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4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4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28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28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Image 0" descr="preencoded.png"/>
          <p:cNvPicPr/>
          <p:nvPr/>
        </p:nvPicPr>
        <p:blipFill>
          <a:blip r:embed="rId2"/>
          <a:stretch/>
        </p:blipFill>
        <p:spPr>
          <a:xfrm>
            <a:off x="0" y="0"/>
            <a:ext cx="14630040" cy="8229240"/>
          </a:xfrm>
          <a:prstGeom prst="rect">
            <a:avLst/>
          </a:prstGeom>
          <a:ln w="0">
            <a:noFill/>
          </a:ln>
        </p:spPr>
      </p:pic>
      <p:sp>
        <p:nvSpPr>
          <p:cNvPr id="321" name="Shape 0"/>
          <p:cNvSpPr/>
          <p:nvPr/>
        </p:nvSpPr>
        <p:spPr>
          <a:xfrm>
            <a:off x="0" y="0"/>
            <a:ext cx="14630040" cy="82292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l-GR" sz="4400" spc="-1" strike="noStrike">
                <a:solidFill>
                  <a:srgbClr val="000000"/>
                </a:solidFill>
                <a:latin typeface="Calibri Light"/>
              </a:rPr>
              <a:t>Πατήστε για επεξεργασία της μορφής κειμένου του τίτλου</a:t>
            </a:r>
            <a:endParaRPr b="0" lang="el-GR" sz="4400" spc="-1" strike="noStrike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32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3167000" cy="47725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3200" spc="-1" strike="noStrike">
                <a:solidFill>
                  <a:srgbClr val="000000"/>
                </a:solidFill>
                <a:latin typeface="Calibri"/>
              </a:rPr>
              <a:t>Πατήστε για επεξεργασία της μορφής κειμένου διάρθρωσης</a:t>
            </a:r>
            <a:endParaRPr b="0" lang="el-GR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400" spc="-1" strike="noStrike">
                <a:solidFill>
                  <a:srgbClr val="000000"/>
                </a:solidFill>
                <a:latin typeface="Calibri"/>
              </a:rPr>
              <a:t>Δεύτερο επίπεδο διάρθρωσης</a:t>
            </a:r>
            <a:endParaRPr b="0" lang="el-GR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Τρίτο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Τέταρτο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Πέμπτο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Έκτο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l-GR" sz="2000" spc="-1" strike="noStrike">
                <a:solidFill>
                  <a:srgbClr val="000000"/>
                </a:solidFill>
                <a:latin typeface="Calibri"/>
              </a:rPr>
              <a:t>Έβδομο επίπεδο διάρθρωσης</a:t>
            </a:r>
            <a:endParaRPr b="0" lang="el-G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image" Target="../media/image44.png"/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jpeg"/><Relationship Id="rId7" Type="http://schemas.openxmlformats.org/officeDocument/2006/relationships/slideLayout" Target="../slideLayouts/slideLayout109.xml"/><Relationship Id="rId8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slideLayout" Target="../slideLayouts/slideLayout121.xml"/><Relationship Id="rId6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slideLayout" Target="../slideLayouts/slideLayout157.xml"/><Relationship Id="rId5" Type="http://schemas.openxmlformats.org/officeDocument/2006/relationships/notesSlide" Target="../notesSlides/notesSlide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slideLayout" Target="../slideLayouts/slideLayout73.xml"/><Relationship Id="rId10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85.xml"/><Relationship Id="rId5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image" Target="../media/image30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slideLayout" Target="../slideLayouts/slideLayout37.xml"/><Relationship Id="rId6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3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slideLayout" Target="../slideLayouts/slideLayout61.xml"/><Relationship Id="rId10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97.xml"/><Relationship Id="rId3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567" name="Text 0"/>
          <p:cNvSpPr/>
          <p:nvPr/>
        </p:nvSpPr>
        <p:spPr>
          <a:xfrm>
            <a:off x="6280200" y="1702080"/>
            <a:ext cx="7556040" cy="21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44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Τουρισμός στην Ελλάδα: Μια Σφαιρική Προσέγγιση</a:t>
            </a:r>
            <a:endParaRPr b="0" lang="el-GR" sz="4450" spc="-1" strike="noStrike">
              <a:latin typeface="Arial"/>
            </a:endParaRPr>
          </a:p>
        </p:txBody>
      </p:sp>
      <p:sp>
        <p:nvSpPr>
          <p:cNvPr id="568" name="Text 1"/>
          <p:cNvSpPr/>
          <p:nvPr/>
        </p:nvSpPr>
        <p:spPr>
          <a:xfrm>
            <a:off x="6280200" y="4168440"/>
            <a:ext cx="75560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Η σημασία του τουρισμού για την ελληνική οικονομία είναι τεράστια. Ο ετήσιος τουριστικός τζίρος ξεπερνά τα €18 δισεκατομμύρια.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569" name="Text 2"/>
          <p:cNvSpPr/>
          <p:nvPr/>
        </p:nvSpPr>
        <p:spPr>
          <a:xfrm>
            <a:off x="6280200" y="5149440"/>
            <a:ext cx="75560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Το 2023, η Ελλάδα υποδέχτηκε πάνω από 33 εκατομμύρια τουρίστες. Αυτό αποδεικνύει τη διεθνή έλξη της χώρας μας.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570" name="Shape 3"/>
          <p:cNvSpPr/>
          <p:nvPr/>
        </p:nvSpPr>
        <p:spPr>
          <a:xfrm>
            <a:off x="6280200" y="6147360"/>
            <a:ext cx="362520" cy="362520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571" name="Image 1" descr="preencoded.png"/>
          <p:cNvPicPr/>
          <p:nvPr/>
        </p:nvPicPr>
        <p:blipFill>
          <a:blip r:embed="rId2"/>
          <a:stretch/>
        </p:blipFill>
        <p:spPr>
          <a:xfrm>
            <a:off x="6287760" y="6154920"/>
            <a:ext cx="347400" cy="347400"/>
          </a:xfrm>
          <a:prstGeom prst="rect">
            <a:avLst/>
          </a:prstGeom>
          <a:ln w="0">
            <a:noFill/>
          </a:ln>
        </p:spPr>
      </p:pic>
      <p:sp>
        <p:nvSpPr>
          <p:cNvPr id="572" name="Text 4"/>
          <p:cNvSpPr/>
          <p:nvPr/>
        </p:nvSpPr>
        <p:spPr>
          <a:xfrm>
            <a:off x="6756480" y="6130440"/>
            <a:ext cx="1188000" cy="39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3101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Open Sans Bold"/>
                <a:ea typeface="Open Sans Bold"/>
              </a:rPr>
              <a:t>by Th Th</a:t>
            </a:r>
            <a:endParaRPr b="0" lang="el-GR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30680"/>
          </a:xfrm>
          <a:prstGeom prst="rect">
            <a:avLst/>
          </a:prstGeom>
          <a:ln w="0">
            <a:noFill/>
          </a:ln>
        </p:spPr>
      </p:pic>
      <p:sp>
        <p:nvSpPr>
          <p:cNvPr id="688" name="Text 0"/>
          <p:cNvSpPr/>
          <p:nvPr/>
        </p:nvSpPr>
        <p:spPr>
          <a:xfrm>
            <a:off x="6105600" y="486720"/>
            <a:ext cx="7904880" cy="110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4351"/>
              </a:lnSpc>
              <a:tabLst>
                <a:tab algn="l" pos="0"/>
              </a:tabLst>
            </a:pPr>
            <a:r>
              <a:rPr b="1" lang="en-US" sz="34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Λυκαβηττός: Το Μπαλκόνι της Αθήνας</a:t>
            </a:r>
            <a:endParaRPr b="0" lang="el-GR" sz="3450" spc="-1" strike="noStrike">
              <a:latin typeface="Arial"/>
            </a:endParaRPr>
          </a:p>
        </p:txBody>
      </p:sp>
      <p:sp>
        <p:nvSpPr>
          <p:cNvPr id="689" name="Shape 1"/>
          <p:cNvSpPr/>
          <p:nvPr/>
        </p:nvSpPr>
        <p:spPr>
          <a:xfrm>
            <a:off x="6105600" y="2057040"/>
            <a:ext cx="397800" cy="397800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90" name="Image 1" descr="preencoded.png"/>
          <p:cNvPicPr/>
          <p:nvPr/>
        </p:nvPicPr>
        <p:blipFill>
          <a:blip r:embed="rId2"/>
          <a:stretch/>
        </p:blipFill>
        <p:spPr>
          <a:xfrm>
            <a:off x="6172200" y="2090160"/>
            <a:ext cx="264960" cy="331560"/>
          </a:xfrm>
          <a:prstGeom prst="rect">
            <a:avLst/>
          </a:prstGeom>
          <a:ln w="0">
            <a:noFill/>
          </a:ln>
        </p:spPr>
      </p:pic>
      <p:sp>
        <p:nvSpPr>
          <p:cNvPr id="691" name="Text 2"/>
          <p:cNvSpPr/>
          <p:nvPr/>
        </p:nvSpPr>
        <p:spPr>
          <a:xfrm>
            <a:off x="6680880" y="2057040"/>
            <a:ext cx="221184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Υψηλότερο Σημείο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692" name="Text 3"/>
          <p:cNvSpPr/>
          <p:nvPr/>
        </p:nvSpPr>
        <p:spPr>
          <a:xfrm>
            <a:off x="6680880" y="2439720"/>
            <a:ext cx="7329960" cy="5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403c4e"/>
                </a:solidFill>
                <a:latin typeface="Open Sans"/>
                <a:ea typeface="Open Sans"/>
              </a:rPr>
              <a:t>Με ύψος 277 μέτρα, προσφέρει την καλύτερη θέα της πόλης. Φαίνεται ολόκληρο το λεκανοπέδιο της Αττικής.</a:t>
            </a:r>
            <a:endParaRPr b="0" lang="el-GR" sz="1350" spc="-1" strike="noStrike">
              <a:latin typeface="Arial"/>
            </a:endParaRPr>
          </a:p>
        </p:txBody>
      </p:sp>
      <p:sp>
        <p:nvSpPr>
          <p:cNvPr id="693" name="Shape 4"/>
          <p:cNvSpPr/>
          <p:nvPr/>
        </p:nvSpPr>
        <p:spPr>
          <a:xfrm>
            <a:off x="6105600" y="3381840"/>
            <a:ext cx="397800" cy="397800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94" name="Image 2" descr="preencoded.png"/>
          <p:cNvPicPr/>
          <p:nvPr/>
        </p:nvPicPr>
        <p:blipFill>
          <a:blip r:embed="rId3"/>
          <a:stretch/>
        </p:blipFill>
        <p:spPr>
          <a:xfrm>
            <a:off x="6172200" y="3414960"/>
            <a:ext cx="264960" cy="331560"/>
          </a:xfrm>
          <a:prstGeom prst="rect">
            <a:avLst/>
          </a:prstGeom>
          <a:ln w="0">
            <a:noFill/>
          </a:ln>
        </p:spPr>
      </p:pic>
      <p:sp>
        <p:nvSpPr>
          <p:cNvPr id="695" name="Text 5"/>
          <p:cNvSpPr/>
          <p:nvPr/>
        </p:nvSpPr>
        <p:spPr>
          <a:xfrm>
            <a:off x="6680880" y="3381840"/>
            <a:ext cx="287316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Εκκλησία Αγίου Γεωργίου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696" name="Text 6"/>
          <p:cNvSpPr/>
          <p:nvPr/>
        </p:nvSpPr>
        <p:spPr>
          <a:xfrm>
            <a:off x="6680880" y="3764160"/>
            <a:ext cx="7329960" cy="5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403c4e"/>
                </a:solidFill>
                <a:latin typeface="Open Sans"/>
                <a:ea typeface="Open Sans"/>
              </a:rPr>
              <a:t>Στην κορυφή του λόφου βρίσκεται το γραφικό εκκλησάκι. Φωτίζεται εντυπωσιακά τη νύχτα.</a:t>
            </a:r>
            <a:endParaRPr b="0" lang="el-GR" sz="1350" spc="-1" strike="noStrike">
              <a:latin typeface="Arial"/>
            </a:endParaRPr>
          </a:p>
        </p:txBody>
      </p:sp>
      <p:sp>
        <p:nvSpPr>
          <p:cNvPr id="697" name="Shape 7"/>
          <p:cNvSpPr/>
          <p:nvPr/>
        </p:nvSpPr>
        <p:spPr>
          <a:xfrm>
            <a:off x="6105600" y="4706280"/>
            <a:ext cx="397800" cy="397800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98" name="Image 3" descr="preencoded.png"/>
          <p:cNvPicPr/>
          <p:nvPr/>
        </p:nvPicPr>
        <p:blipFill>
          <a:blip r:embed="rId4"/>
          <a:stretch/>
        </p:blipFill>
        <p:spPr>
          <a:xfrm>
            <a:off x="6172200" y="4739400"/>
            <a:ext cx="264960" cy="331560"/>
          </a:xfrm>
          <a:prstGeom prst="rect">
            <a:avLst/>
          </a:prstGeom>
          <a:ln w="0">
            <a:noFill/>
          </a:ln>
        </p:spPr>
      </p:pic>
      <p:sp>
        <p:nvSpPr>
          <p:cNvPr id="699" name="Text 8"/>
          <p:cNvSpPr/>
          <p:nvPr/>
        </p:nvSpPr>
        <p:spPr>
          <a:xfrm>
            <a:off x="6680880" y="4706280"/>
            <a:ext cx="221184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Τελεφερίκ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700" name="Text 9"/>
          <p:cNvSpPr/>
          <p:nvPr/>
        </p:nvSpPr>
        <p:spPr>
          <a:xfrm>
            <a:off x="6680880" y="5088960"/>
            <a:ext cx="7329960" cy="5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403c4e"/>
                </a:solidFill>
                <a:latin typeface="Open Sans"/>
                <a:ea typeface="Open Sans"/>
              </a:rPr>
              <a:t>Οι επισκέπτες μπορούν να ανέβουν με το τελεφερίκ. Εναλλακτικά υπάρχουν μονοπάτια για περπάτημα.</a:t>
            </a:r>
            <a:endParaRPr b="0" lang="el-GR" sz="1350" spc="-1" strike="noStrike">
              <a:latin typeface="Arial"/>
            </a:endParaRPr>
          </a:p>
        </p:txBody>
      </p:sp>
      <p:sp>
        <p:nvSpPr>
          <p:cNvPr id="701" name="Shape 10"/>
          <p:cNvSpPr/>
          <p:nvPr/>
        </p:nvSpPr>
        <p:spPr>
          <a:xfrm>
            <a:off x="6105600" y="6030720"/>
            <a:ext cx="397800" cy="397800"/>
          </a:xfrm>
          <a:prstGeom prst="roundRect">
            <a:avLst>
              <a:gd name="adj" fmla="val 18669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02" name="Image 4" descr="preencoded.png"/>
          <p:cNvPicPr/>
          <p:nvPr/>
        </p:nvPicPr>
        <p:blipFill>
          <a:blip r:embed="rId5"/>
          <a:stretch/>
        </p:blipFill>
        <p:spPr>
          <a:xfrm>
            <a:off x="6172200" y="6064200"/>
            <a:ext cx="264960" cy="331560"/>
          </a:xfrm>
          <a:prstGeom prst="rect">
            <a:avLst/>
          </a:prstGeom>
          <a:ln w="0">
            <a:noFill/>
          </a:ln>
        </p:spPr>
      </p:pic>
      <p:sp>
        <p:nvSpPr>
          <p:cNvPr id="703" name="Text 11"/>
          <p:cNvSpPr/>
          <p:nvPr/>
        </p:nvSpPr>
        <p:spPr>
          <a:xfrm>
            <a:off x="6680880" y="6030720"/>
            <a:ext cx="2269080" cy="27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149"/>
              </a:lnSpc>
              <a:tabLst>
                <a:tab algn="l" pos="0"/>
              </a:tabLst>
            </a:pPr>
            <a:r>
              <a:rPr b="1" lang="en-US" sz="17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Θέατρο Λυκαβηττού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704" name="Text 12"/>
          <p:cNvSpPr/>
          <p:nvPr/>
        </p:nvSpPr>
        <p:spPr>
          <a:xfrm>
            <a:off x="6680880" y="6413400"/>
            <a:ext cx="7329960" cy="5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403c4e"/>
                </a:solidFill>
                <a:latin typeface="Open Sans"/>
                <a:ea typeface="Open Sans"/>
              </a:rPr>
              <a:t>Υπαίθριος χώρος συναυλιών με μοναδική ατμόσφαιρα. Φιλοξενεί σημαντικές πολιτιστικές εκδηλώσεις.</a:t>
            </a:r>
            <a:endParaRPr b="0" lang="el-GR" sz="1350" spc="-1" strike="noStrike">
              <a:latin typeface="Arial"/>
            </a:endParaRPr>
          </a:p>
        </p:txBody>
      </p:sp>
      <p:sp>
        <p:nvSpPr>
          <p:cNvPr id="705" name="Text 13"/>
          <p:cNvSpPr/>
          <p:nvPr/>
        </p:nvSpPr>
        <p:spPr>
          <a:xfrm>
            <a:off x="6105600" y="7178400"/>
            <a:ext cx="7904880" cy="56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200"/>
              </a:lnSpc>
              <a:tabLst>
                <a:tab algn="l" pos="0"/>
              </a:tabLst>
            </a:pPr>
            <a:r>
              <a:rPr b="0" lang="en-US" sz="1350" spc="-1" strike="noStrike">
                <a:solidFill>
                  <a:srgbClr val="403c4e"/>
                </a:solidFill>
                <a:latin typeface="Open Sans"/>
                <a:ea typeface="Open Sans"/>
              </a:rPr>
              <a:t>Ο Λυκαβηττός συνδέεται με πολλούς μύθους της αρχαίας Ελλάδας. Αποτελεί αναπόσπαστο κομμάτι του αθηναϊκού τοπίου.</a:t>
            </a:r>
            <a:endParaRPr b="0" lang="el-GR" sz="1350" spc="-1" strike="noStrike">
              <a:latin typeface="Arial"/>
            </a:endParaRPr>
          </a:p>
        </p:txBody>
      </p:sp>
      <p:pic>
        <p:nvPicPr>
          <p:cNvPr id="706" name="" descr=""/>
          <p:cNvPicPr/>
          <p:nvPr/>
        </p:nvPicPr>
        <p:blipFill>
          <a:blip r:embed="rId6"/>
          <a:stretch/>
        </p:blipFill>
        <p:spPr>
          <a:xfrm>
            <a:off x="0" y="0"/>
            <a:ext cx="5940000" cy="8230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708" name="Text 0"/>
          <p:cNvSpPr/>
          <p:nvPr/>
        </p:nvSpPr>
        <p:spPr>
          <a:xfrm>
            <a:off x="691200" y="544680"/>
            <a:ext cx="7761600" cy="123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1" lang="en-US" sz="38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Το Πανεπιστήμιο Αθηνών: Ναός της Γνώσης</a:t>
            </a:r>
            <a:endParaRPr b="0" lang="el-GR" sz="3850" spc="-1" strike="noStrike">
              <a:latin typeface="Arial"/>
            </a:endParaRPr>
          </a:p>
        </p:txBody>
      </p:sp>
      <p:sp>
        <p:nvSpPr>
          <p:cNvPr id="709" name="Shape 1"/>
          <p:cNvSpPr/>
          <p:nvPr/>
        </p:nvSpPr>
        <p:spPr>
          <a:xfrm>
            <a:off x="912960" y="2074680"/>
            <a:ext cx="22680" cy="4755600"/>
          </a:xfrm>
          <a:prstGeom prst="roundRect">
            <a:avLst>
              <a:gd name="adj" fmla="val 362807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0" name="Shape 2"/>
          <p:cNvSpPr/>
          <p:nvPr/>
        </p:nvSpPr>
        <p:spPr>
          <a:xfrm>
            <a:off x="1112400" y="2507400"/>
            <a:ext cx="591840" cy="22680"/>
          </a:xfrm>
          <a:prstGeom prst="roundRect">
            <a:avLst>
              <a:gd name="adj" fmla="val 362807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1" name="Shape 3"/>
          <p:cNvSpPr/>
          <p:nvPr/>
        </p:nvSpPr>
        <p:spPr>
          <a:xfrm>
            <a:off x="690840" y="2296800"/>
            <a:ext cx="443880" cy="443880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12" name="Image 1" descr="preencoded.png"/>
          <p:cNvPicPr/>
          <p:nvPr/>
        </p:nvPicPr>
        <p:blipFill>
          <a:blip r:embed="rId2"/>
          <a:stretch/>
        </p:blipFill>
        <p:spPr>
          <a:xfrm>
            <a:off x="765000" y="2333880"/>
            <a:ext cx="295920" cy="369720"/>
          </a:xfrm>
          <a:prstGeom prst="rect">
            <a:avLst/>
          </a:prstGeom>
          <a:ln w="0">
            <a:noFill/>
          </a:ln>
        </p:spPr>
      </p:pic>
      <p:sp>
        <p:nvSpPr>
          <p:cNvPr id="713" name="Text 4"/>
          <p:cNvSpPr/>
          <p:nvPr/>
        </p:nvSpPr>
        <p:spPr>
          <a:xfrm>
            <a:off x="1900440" y="2272320"/>
            <a:ext cx="2467800" cy="3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Ίδρυση: 1837</a:t>
            </a:r>
            <a:endParaRPr b="0" lang="el-GR" sz="1900" spc="-1" strike="noStrike">
              <a:latin typeface="Arial"/>
            </a:endParaRPr>
          </a:p>
        </p:txBody>
      </p:sp>
      <p:sp>
        <p:nvSpPr>
          <p:cNvPr id="714" name="Text 5"/>
          <p:cNvSpPr/>
          <p:nvPr/>
        </p:nvSpPr>
        <p:spPr>
          <a:xfrm>
            <a:off x="1900440" y="2699280"/>
            <a:ext cx="6552000" cy="6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Το πρώτο πανεπιστήμιο του σύγχρονου ελληνικού κράτους. Αρχικά είχε μόνο τέσσερις σχολές.</a:t>
            </a:r>
            <a:endParaRPr b="0" lang="el-GR" sz="1550" spc="-1" strike="noStrike">
              <a:latin typeface="Arial"/>
            </a:endParaRPr>
          </a:p>
        </p:txBody>
      </p:sp>
      <p:sp>
        <p:nvSpPr>
          <p:cNvPr id="715" name="Shape 6"/>
          <p:cNvSpPr/>
          <p:nvPr/>
        </p:nvSpPr>
        <p:spPr>
          <a:xfrm>
            <a:off x="1112400" y="4158720"/>
            <a:ext cx="591840" cy="22680"/>
          </a:xfrm>
          <a:prstGeom prst="roundRect">
            <a:avLst>
              <a:gd name="adj" fmla="val 362807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16" name="Shape 7"/>
          <p:cNvSpPr/>
          <p:nvPr/>
        </p:nvSpPr>
        <p:spPr>
          <a:xfrm>
            <a:off x="690840" y="3948120"/>
            <a:ext cx="443880" cy="443880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17" name="Image 2" descr="preencoded.png"/>
          <p:cNvPicPr/>
          <p:nvPr/>
        </p:nvPicPr>
        <p:blipFill>
          <a:blip r:embed="rId3"/>
          <a:stretch/>
        </p:blipFill>
        <p:spPr>
          <a:xfrm>
            <a:off x="765000" y="3984840"/>
            <a:ext cx="295920" cy="369720"/>
          </a:xfrm>
          <a:prstGeom prst="rect">
            <a:avLst/>
          </a:prstGeom>
          <a:ln w="0">
            <a:noFill/>
          </a:ln>
        </p:spPr>
      </p:pic>
      <p:sp>
        <p:nvSpPr>
          <p:cNvPr id="718" name="Text 8"/>
          <p:cNvSpPr/>
          <p:nvPr/>
        </p:nvSpPr>
        <p:spPr>
          <a:xfrm>
            <a:off x="1900440" y="3923280"/>
            <a:ext cx="2540160" cy="3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Αρχιτεκτονική: 1864</a:t>
            </a:r>
            <a:endParaRPr b="0" lang="el-GR" sz="1900" spc="-1" strike="noStrike">
              <a:latin typeface="Arial"/>
            </a:endParaRPr>
          </a:p>
        </p:txBody>
      </p:sp>
      <p:sp>
        <p:nvSpPr>
          <p:cNvPr id="719" name="Text 9"/>
          <p:cNvSpPr/>
          <p:nvPr/>
        </p:nvSpPr>
        <p:spPr>
          <a:xfrm>
            <a:off x="1900440" y="4350240"/>
            <a:ext cx="6552000" cy="6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Σχεδιάστηκε από τον Δανό αρχιτέκτονα Θεόφιλο Χάνσεν. Αποτελεί κορυφαίο δείγμα νεοκλασικισμού.</a:t>
            </a:r>
            <a:endParaRPr b="0" lang="el-GR" sz="1550" spc="-1" strike="noStrike">
              <a:latin typeface="Arial"/>
            </a:endParaRPr>
          </a:p>
        </p:txBody>
      </p:sp>
      <p:sp>
        <p:nvSpPr>
          <p:cNvPr id="720" name="Shape 10"/>
          <p:cNvSpPr/>
          <p:nvPr/>
        </p:nvSpPr>
        <p:spPr>
          <a:xfrm>
            <a:off x="1112400" y="5809680"/>
            <a:ext cx="591840" cy="22680"/>
          </a:xfrm>
          <a:prstGeom prst="roundRect">
            <a:avLst>
              <a:gd name="adj" fmla="val 362807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21" name="Shape 11"/>
          <p:cNvSpPr/>
          <p:nvPr/>
        </p:nvSpPr>
        <p:spPr>
          <a:xfrm>
            <a:off x="690840" y="5599080"/>
            <a:ext cx="443880" cy="443880"/>
          </a:xfrm>
          <a:prstGeom prst="roundRect">
            <a:avLst>
              <a:gd name="adj" fmla="val 18670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722" name="Image 3" descr="preencoded.png"/>
          <p:cNvPicPr/>
          <p:nvPr/>
        </p:nvPicPr>
        <p:blipFill>
          <a:blip r:embed="rId4"/>
          <a:stretch/>
        </p:blipFill>
        <p:spPr>
          <a:xfrm>
            <a:off x="765000" y="5636160"/>
            <a:ext cx="295920" cy="369720"/>
          </a:xfrm>
          <a:prstGeom prst="rect">
            <a:avLst/>
          </a:prstGeom>
          <a:ln w="0">
            <a:noFill/>
          </a:ln>
        </p:spPr>
      </p:pic>
      <p:sp>
        <p:nvSpPr>
          <p:cNvPr id="723" name="Text 12"/>
          <p:cNvSpPr/>
          <p:nvPr/>
        </p:nvSpPr>
        <p:spPr>
          <a:xfrm>
            <a:off x="1900440" y="5574600"/>
            <a:ext cx="2467800" cy="30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1" lang="en-US" sz="19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Σήμερα</a:t>
            </a:r>
            <a:endParaRPr b="0" lang="el-GR" sz="1900" spc="-1" strike="noStrike">
              <a:latin typeface="Arial"/>
            </a:endParaRPr>
          </a:p>
        </p:txBody>
      </p:sp>
      <p:sp>
        <p:nvSpPr>
          <p:cNvPr id="724" name="Text 13"/>
          <p:cNvSpPr/>
          <p:nvPr/>
        </p:nvSpPr>
        <p:spPr>
          <a:xfrm>
            <a:off x="1900440" y="6001560"/>
            <a:ext cx="6552000" cy="6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Στεγάζει διοικητικές υπηρεσίες του πανεπιστημίου. Μέρος της "Αθηναϊκής Τριλογίας".</a:t>
            </a:r>
            <a:endParaRPr b="0" lang="el-GR" sz="1550" spc="-1" strike="noStrike">
              <a:latin typeface="Arial"/>
            </a:endParaRPr>
          </a:p>
        </p:txBody>
      </p:sp>
      <p:sp>
        <p:nvSpPr>
          <p:cNvPr id="725" name="Text 14"/>
          <p:cNvSpPr/>
          <p:nvPr/>
        </p:nvSpPr>
        <p:spPr>
          <a:xfrm>
            <a:off x="691200" y="7052760"/>
            <a:ext cx="7761600" cy="63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49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Το επιβλητικό κτίριο κοσμείται με τοιχογραφίες και αγάλματα. Οι διάσημες τοιχογραφίες του προθάλαμου αφηγούνται την αναγέννηση του έθνους.</a:t>
            </a:r>
            <a:endParaRPr b="0" lang="el-GR" sz="15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 0"/>
          <p:cNvSpPr/>
          <p:nvPr/>
        </p:nvSpPr>
        <p:spPr>
          <a:xfrm>
            <a:off x="767520" y="603000"/>
            <a:ext cx="13095000" cy="137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5349"/>
              </a:lnSpc>
              <a:tabLst>
                <a:tab algn="l" pos="0"/>
              </a:tabLst>
            </a:pPr>
            <a:r>
              <a:rPr b="1" lang="en-US" sz="43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Η Αρχαία Αγορά: Καρδιά της Αθηναϊκής Δημοκρατίας</a:t>
            </a:r>
            <a:endParaRPr b="0" lang="el-GR" sz="4300" spc="-1" strike="noStrike">
              <a:latin typeface="Arial"/>
            </a:endParaRPr>
          </a:p>
        </p:txBody>
      </p:sp>
      <p:pic>
        <p:nvPicPr>
          <p:cNvPr id="727" name="Image 0" descr="preencoded.png"/>
          <p:cNvPicPr/>
          <p:nvPr/>
        </p:nvPicPr>
        <p:blipFill>
          <a:blip r:embed="rId1"/>
          <a:stretch/>
        </p:blipFill>
        <p:spPr>
          <a:xfrm>
            <a:off x="767520" y="2412360"/>
            <a:ext cx="4145400" cy="2561760"/>
          </a:xfrm>
          <a:prstGeom prst="rect">
            <a:avLst/>
          </a:prstGeom>
          <a:ln w="0">
            <a:noFill/>
          </a:ln>
        </p:spPr>
      </p:pic>
      <p:sp>
        <p:nvSpPr>
          <p:cNvPr id="728" name="Text 1"/>
          <p:cNvSpPr/>
          <p:nvPr/>
        </p:nvSpPr>
        <p:spPr>
          <a:xfrm>
            <a:off x="767520" y="5248800"/>
            <a:ext cx="274104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Στοά του Αττάλου</a:t>
            </a:r>
            <a:endParaRPr b="0" lang="el-GR" sz="2150" spc="-1" strike="noStrike">
              <a:latin typeface="Arial"/>
            </a:endParaRPr>
          </a:p>
        </p:txBody>
      </p:sp>
      <p:sp>
        <p:nvSpPr>
          <p:cNvPr id="729" name="Text 2"/>
          <p:cNvSpPr/>
          <p:nvPr/>
        </p:nvSpPr>
        <p:spPr>
          <a:xfrm>
            <a:off x="767520" y="5722920"/>
            <a:ext cx="4145400" cy="105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Ανακατασκευάστηκε πλήρως το 1956. Σήμερα στεγάζει το Μουσείο της Αρχαίας Αγοράς.</a:t>
            </a:r>
            <a:endParaRPr b="0" lang="el-GR" sz="1700" spc="-1" strike="noStrike">
              <a:latin typeface="Arial"/>
            </a:endParaRPr>
          </a:p>
        </p:txBody>
      </p:sp>
      <p:pic>
        <p:nvPicPr>
          <p:cNvPr id="730" name="Image 1" descr="preencoded.png"/>
          <p:cNvPicPr/>
          <p:nvPr/>
        </p:nvPicPr>
        <p:blipFill>
          <a:blip r:embed="rId2"/>
          <a:stretch/>
        </p:blipFill>
        <p:spPr>
          <a:xfrm>
            <a:off x="5242320" y="2412360"/>
            <a:ext cx="4145400" cy="2561760"/>
          </a:xfrm>
          <a:prstGeom prst="rect">
            <a:avLst/>
          </a:prstGeom>
          <a:ln w="0">
            <a:noFill/>
          </a:ln>
        </p:spPr>
      </p:pic>
      <p:sp>
        <p:nvSpPr>
          <p:cNvPr id="731" name="Text 3"/>
          <p:cNvSpPr/>
          <p:nvPr/>
        </p:nvSpPr>
        <p:spPr>
          <a:xfrm>
            <a:off x="5242320" y="5248800"/>
            <a:ext cx="274104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Ναός Ηφαίστου</a:t>
            </a:r>
            <a:endParaRPr b="0" lang="el-GR" sz="2150" spc="-1" strike="noStrike">
              <a:latin typeface="Arial"/>
            </a:endParaRPr>
          </a:p>
        </p:txBody>
      </p:sp>
      <p:sp>
        <p:nvSpPr>
          <p:cNvPr id="732" name="Text 4"/>
          <p:cNvSpPr/>
          <p:nvPr/>
        </p:nvSpPr>
        <p:spPr>
          <a:xfrm>
            <a:off x="5242320" y="5722920"/>
            <a:ext cx="4145400" cy="105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Ο καλύτερα διατηρημένος αρχαίος ναός στην Ελλάδα. Ολοκληρώθηκε γύρω στο 415 π.Χ.</a:t>
            </a:r>
            <a:endParaRPr b="0" lang="el-GR" sz="1700" spc="-1" strike="noStrike">
              <a:latin typeface="Arial"/>
            </a:endParaRPr>
          </a:p>
        </p:txBody>
      </p:sp>
      <p:pic>
        <p:nvPicPr>
          <p:cNvPr id="733" name="Image 2" descr="preencoded.png"/>
          <p:cNvPicPr/>
          <p:nvPr/>
        </p:nvPicPr>
        <p:blipFill>
          <a:blip r:embed="rId3"/>
          <a:stretch/>
        </p:blipFill>
        <p:spPr>
          <a:xfrm>
            <a:off x="9717120" y="2412360"/>
            <a:ext cx="4145400" cy="2561760"/>
          </a:xfrm>
          <a:prstGeom prst="rect">
            <a:avLst/>
          </a:prstGeom>
          <a:ln w="0">
            <a:noFill/>
          </a:ln>
        </p:spPr>
      </p:pic>
      <p:sp>
        <p:nvSpPr>
          <p:cNvPr id="734" name="Text 5"/>
          <p:cNvSpPr/>
          <p:nvPr/>
        </p:nvSpPr>
        <p:spPr>
          <a:xfrm>
            <a:off x="9717120" y="5248800"/>
            <a:ext cx="2741040" cy="34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650"/>
              </a:lnSpc>
              <a:tabLst>
                <a:tab algn="l" pos="0"/>
              </a:tabLst>
            </a:pPr>
            <a:r>
              <a:rPr b="1" lang="en-US" sz="2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Βουλευτήριο</a:t>
            </a:r>
            <a:endParaRPr b="0" lang="el-GR" sz="2150" spc="-1" strike="noStrike">
              <a:latin typeface="Arial"/>
            </a:endParaRPr>
          </a:p>
        </p:txBody>
      </p:sp>
      <p:sp>
        <p:nvSpPr>
          <p:cNvPr id="735" name="Text 6"/>
          <p:cNvSpPr/>
          <p:nvPr/>
        </p:nvSpPr>
        <p:spPr>
          <a:xfrm>
            <a:off x="9717120" y="5722920"/>
            <a:ext cx="4145400" cy="105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Εδώ συνεδρίαζε η Βουλή των Πεντακοσίων. Υπήρξε κέντρο της αθηναϊκής δημοκρατίας.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736" name="Text 7"/>
          <p:cNvSpPr/>
          <p:nvPr/>
        </p:nvSpPr>
        <p:spPr>
          <a:xfrm>
            <a:off x="767520" y="7022160"/>
            <a:ext cx="13095000" cy="70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Η Αρχαία Αγορά λειτουργούσε ως πολιτικό, εμπορικό και κοινωνικό κέντρο. Εδώ περπάτησαν και δίδαξαν ο Σωκράτης, ο Πλάτωνας και ο Αριστοτέλης.</a:t>
            </a:r>
            <a:endParaRPr b="0" lang="el-GR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574" name="Text 0"/>
          <p:cNvSpPr/>
          <p:nvPr/>
        </p:nvSpPr>
        <p:spPr>
          <a:xfrm>
            <a:off x="6181920" y="546840"/>
            <a:ext cx="7752240" cy="124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4850"/>
              </a:lnSpc>
              <a:tabLst>
                <a:tab algn="l" pos="0"/>
              </a:tabLst>
            </a:pPr>
            <a:r>
              <a:rPr b="1" lang="en-US" sz="39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Θετικές συνέπειες του Τουρισμού</a:t>
            </a:r>
            <a:endParaRPr b="0" lang="el-GR" sz="3900" spc="-1" strike="noStrike">
              <a:latin typeface="Arial"/>
            </a:endParaRPr>
          </a:p>
        </p:txBody>
      </p:sp>
      <p:sp>
        <p:nvSpPr>
          <p:cNvPr id="575" name="Text 1"/>
          <p:cNvSpPr/>
          <p:nvPr/>
        </p:nvSpPr>
        <p:spPr>
          <a:xfrm>
            <a:off x="6181920" y="2186640"/>
            <a:ext cx="3726720" cy="65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ts val="5151"/>
              </a:lnSpc>
              <a:tabLst>
                <a:tab algn="l" pos="0"/>
              </a:tabLst>
            </a:pPr>
            <a:r>
              <a:rPr b="1" lang="en-US" sz="5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18%</a:t>
            </a:r>
            <a:endParaRPr b="0" lang="el-GR" sz="5150" spc="-1" strike="noStrike">
              <a:latin typeface="Arial"/>
            </a:endParaRPr>
          </a:p>
        </p:txBody>
      </p:sp>
      <p:sp>
        <p:nvSpPr>
          <p:cNvPr id="576" name="Text 2"/>
          <p:cNvSpPr/>
          <p:nvPr/>
        </p:nvSpPr>
        <p:spPr>
          <a:xfrm>
            <a:off x="6803280" y="3090960"/>
            <a:ext cx="2484360" cy="31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ts val="2401"/>
              </a:lnSpc>
              <a:tabLst>
                <a:tab algn="l" pos="0"/>
              </a:tabLst>
            </a:pPr>
            <a:r>
              <a:rPr b="1" lang="en-US" sz="19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Συμβολή στο ΑΕΠ</a:t>
            </a:r>
            <a:endParaRPr b="0" lang="el-GR" sz="1950" spc="-1" strike="noStrike">
              <a:latin typeface="Arial"/>
            </a:endParaRPr>
          </a:p>
        </p:txBody>
      </p:sp>
      <p:sp>
        <p:nvSpPr>
          <p:cNvPr id="577" name="Text 3"/>
          <p:cNvSpPr/>
          <p:nvPr/>
        </p:nvSpPr>
        <p:spPr>
          <a:xfrm>
            <a:off x="6181920" y="3520800"/>
            <a:ext cx="3726720" cy="63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Ζωτική συνεισφορά στην εθνική οικονομία</a:t>
            </a:r>
            <a:endParaRPr b="0" lang="el-GR" sz="1550" spc="-1" strike="noStrike">
              <a:latin typeface="Arial"/>
            </a:endParaRPr>
          </a:p>
        </p:txBody>
      </p:sp>
      <p:sp>
        <p:nvSpPr>
          <p:cNvPr id="578" name="Text 4"/>
          <p:cNvSpPr/>
          <p:nvPr/>
        </p:nvSpPr>
        <p:spPr>
          <a:xfrm>
            <a:off x="10207440" y="2186640"/>
            <a:ext cx="3726720" cy="65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ts val="5151"/>
              </a:lnSpc>
              <a:tabLst>
                <a:tab algn="l" pos="0"/>
              </a:tabLst>
            </a:pPr>
            <a:r>
              <a:rPr b="1" lang="en-US" sz="5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1M+</a:t>
            </a:r>
            <a:endParaRPr b="0" lang="el-GR" sz="5150" spc="-1" strike="noStrike">
              <a:latin typeface="Arial"/>
            </a:endParaRPr>
          </a:p>
        </p:txBody>
      </p:sp>
      <p:sp>
        <p:nvSpPr>
          <p:cNvPr id="579" name="Text 5"/>
          <p:cNvSpPr/>
          <p:nvPr/>
        </p:nvSpPr>
        <p:spPr>
          <a:xfrm>
            <a:off x="10828800" y="3090960"/>
            <a:ext cx="2484360" cy="31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ts val="2401"/>
              </a:lnSpc>
              <a:tabLst>
                <a:tab algn="l" pos="0"/>
              </a:tabLst>
            </a:pPr>
            <a:r>
              <a:rPr b="1" lang="en-US" sz="19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Θέσεις εργασίας</a:t>
            </a:r>
            <a:endParaRPr b="0" lang="el-GR" sz="1950" spc="-1" strike="noStrike">
              <a:latin typeface="Arial"/>
            </a:endParaRPr>
          </a:p>
        </p:txBody>
      </p:sp>
      <p:sp>
        <p:nvSpPr>
          <p:cNvPr id="580" name="Text 6"/>
          <p:cNvSpPr/>
          <p:nvPr/>
        </p:nvSpPr>
        <p:spPr>
          <a:xfrm>
            <a:off x="10207440" y="3520800"/>
            <a:ext cx="3726720" cy="31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Απασχόληση σε όλους τους τομείς</a:t>
            </a:r>
            <a:endParaRPr b="0" lang="el-GR" sz="1550" spc="-1" strike="noStrike">
              <a:latin typeface="Arial"/>
            </a:endParaRPr>
          </a:p>
        </p:txBody>
      </p:sp>
      <p:sp>
        <p:nvSpPr>
          <p:cNvPr id="581" name="Text 7"/>
          <p:cNvSpPr/>
          <p:nvPr/>
        </p:nvSpPr>
        <p:spPr>
          <a:xfrm>
            <a:off x="8194680" y="4852440"/>
            <a:ext cx="3726720" cy="65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ts val="5151"/>
              </a:lnSpc>
              <a:tabLst>
                <a:tab algn="l" pos="0"/>
              </a:tabLst>
            </a:pPr>
            <a:r>
              <a:rPr b="1" lang="en-US" sz="5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100%</a:t>
            </a:r>
            <a:endParaRPr b="0" lang="el-GR" sz="5150" spc="-1" strike="noStrike">
              <a:latin typeface="Arial"/>
            </a:endParaRPr>
          </a:p>
        </p:txBody>
      </p:sp>
      <p:sp>
        <p:nvSpPr>
          <p:cNvPr id="582" name="Text 8"/>
          <p:cNvSpPr/>
          <p:nvPr/>
        </p:nvSpPr>
        <p:spPr>
          <a:xfrm>
            <a:off x="8629200" y="5756760"/>
            <a:ext cx="2857680" cy="310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ctr">
              <a:lnSpc>
                <a:spcPts val="2401"/>
              </a:lnSpc>
              <a:tabLst>
                <a:tab algn="l" pos="0"/>
              </a:tabLst>
            </a:pPr>
            <a:r>
              <a:rPr b="1" lang="en-US" sz="19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Προώθηση πολιτισμού</a:t>
            </a:r>
            <a:endParaRPr b="0" lang="el-GR" sz="1950" spc="-1" strike="noStrike">
              <a:latin typeface="Arial"/>
            </a:endParaRPr>
          </a:p>
        </p:txBody>
      </p:sp>
      <p:sp>
        <p:nvSpPr>
          <p:cNvPr id="583" name="Text 9"/>
          <p:cNvSpPr/>
          <p:nvPr/>
        </p:nvSpPr>
        <p:spPr>
          <a:xfrm>
            <a:off x="8194680" y="6186600"/>
            <a:ext cx="3726720" cy="63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Διάδοση της ελληνικής κληρονομιάς παγκοσμίως</a:t>
            </a:r>
            <a:endParaRPr b="0" lang="el-GR" sz="1550" spc="-1" strike="noStrike">
              <a:latin typeface="Arial"/>
            </a:endParaRPr>
          </a:p>
        </p:txBody>
      </p:sp>
      <p:sp>
        <p:nvSpPr>
          <p:cNvPr id="584" name="Text 10"/>
          <p:cNvSpPr/>
          <p:nvPr/>
        </p:nvSpPr>
        <p:spPr>
          <a:xfrm>
            <a:off x="6181920" y="7046280"/>
            <a:ext cx="7752240" cy="63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500"/>
              </a:lnSpc>
              <a:tabLst>
                <a:tab algn="l" pos="0"/>
              </a:tabLst>
            </a:pPr>
            <a:r>
              <a:rPr b="0" lang="en-US" sz="1550" spc="-1" strike="noStrike">
                <a:solidFill>
                  <a:srgbClr val="403c4e"/>
                </a:solidFill>
                <a:latin typeface="Open Sans"/>
                <a:ea typeface="Open Sans"/>
              </a:rPr>
              <a:t>Ο τουρισμός αποτελεί σημαντική πηγή εισοδήματος για τις τοπικές κοινότητες. Η οικονομική ανάπτυξη εξαπλώνεται σε όλη τη χώρα.</a:t>
            </a:r>
            <a:endParaRPr b="0" lang="el-GR" sz="15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Text 0"/>
          <p:cNvSpPr/>
          <p:nvPr/>
        </p:nvSpPr>
        <p:spPr>
          <a:xfrm>
            <a:off x="793800" y="2230920"/>
            <a:ext cx="1103688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44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Προκλήσεις και Αρνητικές Επιπτώσεις</a:t>
            </a:r>
            <a:endParaRPr b="0" lang="el-GR" sz="4450" spc="-1" strike="noStrike">
              <a:latin typeface="Arial"/>
            </a:endParaRPr>
          </a:p>
        </p:txBody>
      </p:sp>
      <p:sp>
        <p:nvSpPr>
          <p:cNvPr id="586" name="Text 1"/>
          <p:cNvSpPr/>
          <p:nvPr/>
        </p:nvSpPr>
        <p:spPr>
          <a:xfrm>
            <a:off x="793800" y="35067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Περιβαλλοντικές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587" name="Text 2"/>
          <p:cNvSpPr/>
          <p:nvPr/>
        </p:nvSpPr>
        <p:spPr>
          <a:xfrm>
            <a:off x="793800" y="4087800"/>
            <a:ext cx="397764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Καταπόνηση οικοσυστημάτων και παραλιών. Αυξημένη κατανάλωση νερού και ενέργειας.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588" name="Text 3"/>
          <p:cNvSpPr/>
          <p:nvPr/>
        </p:nvSpPr>
        <p:spPr>
          <a:xfrm>
            <a:off x="5333040" y="35067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Πολιτιστικές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589" name="Text 4"/>
          <p:cNvSpPr/>
          <p:nvPr/>
        </p:nvSpPr>
        <p:spPr>
          <a:xfrm>
            <a:off x="5333040" y="4087800"/>
            <a:ext cx="3977640" cy="10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Αλλοίωση παράδοσης και τοπικού χρώματος. Εμπορευματοποίηση της κουλτούρας.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590" name="Text 5"/>
          <p:cNvSpPr/>
          <p:nvPr/>
        </p:nvSpPr>
        <p:spPr>
          <a:xfrm>
            <a:off x="9871920" y="350676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Οικονομικές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591" name="Text 6"/>
          <p:cNvSpPr/>
          <p:nvPr/>
        </p:nvSpPr>
        <p:spPr>
          <a:xfrm>
            <a:off x="9871920" y="4087800"/>
            <a:ext cx="39776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Εποχικότητα εργασίας. Πληθωρισμός τιμών σε τουριστικές περιοχές.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592" name="Text 7"/>
          <p:cNvSpPr/>
          <p:nvPr/>
        </p:nvSpPr>
        <p:spPr>
          <a:xfrm>
            <a:off x="793800" y="5635800"/>
            <a:ext cx="130424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Η αισχροκέρδεια και η δουλοπρέπεια αποτελούν αρνητικές συμπεριφορές. Η πίεση στις τοπικές υποδομές είναι έντονη.</a:t>
            </a:r>
            <a:endParaRPr b="0" lang="el-G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 0"/>
          <p:cNvSpPr/>
          <p:nvPr/>
        </p:nvSpPr>
        <p:spPr>
          <a:xfrm>
            <a:off x="775080" y="610200"/>
            <a:ext cx="11028600" cy="69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5451"/>
              </a:lnSpc>
              <a:tabLst>
                <a:tab algn="l" pos="0"/>
              </a:tabLst>
            </a:pPr>
            <a:r>
              <a:rPr b="1" lang="en-US" sz="43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Τουριστική Στρατηγική και Προοπτικές</a:t>
            </a:r>
            <a:endParaRPr b="0" lang="el-GR" sz="4350" spc="-1" strike="noStrike">
              <a:latin typeface="Arial"/>
            </a:endParaRPr>
          </a:p>
        </p:txBody>
      </p:sp>
      <p:pic>
        <p:nvPicPr>
          <p:cNvPr id="594" name="Image 0" descr="preencoded.png"/>
          <p:cNvPicPr/>
          <p:nvPr/>
        </p:nvPicPr>
        <p:blipFill>
          <a:blip r:embed="rId1"/>
          <a:stretch/>
        </p:blipFill>
        <p:spPr>
          <a:xfrm>
            <a:off x="3236040" y="1745280"/>
            <a:ext cx="1618200" cy="1275840"/>
          </a:xfrm>
          <a:prstGeom prst="rect">
            <a:avLst/>
          </a:prstGeom>
          <a:ln w="0">
            <a:noFill/>
          </a:ln>
        </p:spPr>
      </p:pic>
      <p:pic>
        <p:nvPicPr>
          <p:cNvPr id="595" name="Image 1" descr="preencoded.png"/>
          <p:cNvPicPr/>
          <p:nvPr/>
        </p:nvPicPr>
        <p:blipFill>
          <a:blip r:embed="rId2"/>
          <a:stretch/>
        </p:blipFill>
        <p:spPr>
          <a:xfrm>
            <a:off x="3889440" y="2346840"/>
            <a:ext cx="311040" cy="388800"/>
          </a:xfrm>
          <a:prstGeom prst="rect">
            <a:avLst/>
          </a:prstGeom>
          <a:ln w="0">
            <a:noFill/>
          </a:ln>
        </p:spPr>
      </p:pic>
      <p:sp>
        <p:nvSpPr>
          <p:cNvPr id="596" name="Text 1"/>
          <p:cNvSpPr/>
          <p:nvPr/>
        </p:nvSpPr>
        <p:spPr>
          <a:xfrm>
            <a:off x="5076000" y="1966680"/>
            <a:ext cx="507204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1" lang="en-US" sz="2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Στόχος 40 εκατομμυρίων τουριστών</a:t>
            </a:r>
            <a:endParaRPr b="0" lang="el-GR" sz="2150" spc="-1" strike="noStrike">
              <a:latin typeface="Arial"/>
            </a:endParaRPr>
          </a:p>
        </p:txBody>
      </p:sp>
      <p:sp>
        <p:nvSpPr>
          <p:cNvPr id="597" name="Text 2"/>
          <p:cNvSpPr/>
          <p:nvPr/>
        </p:nvSpPr>
        <p:spPr>
          <a:xfrm>
            <a:off x="5076000" y="2445840"/>
            <a:ext cx="507204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Φιλόδοξο πλάνο έως το 2025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598" name="Shape 3"/>
          <p:cNvSpPr/>
          <p:nvPr/>
        </p:nvSpPr>
        <p:spPr>
          <a:xfrm>
            <a:off x="4909680" y="3033720"/>
            <a:ext cx="8889840" cy="14760"/>
          </a:xfrm>
          <a:prstGeom prst="roundRect">
            <a:avLst>
              <a:gd name="adj" fmla="val 610422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99" name="Image 2" descr="preencoded.png"/>
          <p:cNvPicPr/>
          <p:nvPr/>
        </p:nvPicPr>
        <p:blipFill>
          <a:blip r:embed="rId3"/>
          <a:stretch/>
        </p:blipFill>
        <p:spPr>
          <a:xfrm>
            <a:off x="2426400" y="3076920"/>
            <a:ext cx="3236760" cy="1275840"/>
          </a:xfrm>
          <a:prstGeom prst="rect">
            <a:avLst/>
          </a:prstGeom>
          <a:ln w="0">
            <a:noFill/>
          </a:ln>
        </p:spPr>
      </p:pic>
      <p:pic>
        <p:nvPicPr>
          <p:cNvPr id="600" name="Image 3" descr="preencoded.png"/>
          <p:cNvPicPr/>
          <p:nvPr/>
        </p:nvPicPr>
        <p:blipFill>
          <a:blip r:embed="rId4"/>
          <a:stretch/>
        </p:blipFill>
        <p:spPr>
          <a:xfrm>
            <a:off x="3889440" y="3520080"/>
            <a:ext cx="311040" cy="388800"/>
          </a:xfrm>
          <a:prstGeom prst="rect">
            <a:avLst/>
          </a:prstGeom>
          <a:ln w="0">
            <a:noFill/>
          </a:ln>
        </p:spPr>
      </p:pic>
      <p:sp>
        <p:nvSpPr>
          <p:cNvPr id="601" name="Text 4"/>
          <p:cNvSpPr/>
          <p:nvPr/>
        </p:nvSpPr>
        <p:spPr>
          <a:xfrm>
            <a:off x="5885280" y="3298320"/>
            <a:ext cx="283860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1" lang="en-US" sz="2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Βιώσιμος Τουρισμός</a:t>
            </a:r>
            <a:endParaRPr b="0" lang="el-GR" sz="2150" spc="-1" strike="noStrike">
              <a:latin typeface="Arial"/>
            </a:endParaRPr>
          </a:p>
        </p:txBody>
      </p:sp>
      <p:sp>
        <p:nvSpPr>
          <p:cNvPr id="602" name="Text 5"/>
          <p:cNvSpPr/>
          <p:nvPr/>
        </p:nvSpPr>
        <p:spPr>
          <a:xfrm>
            <a:off x="5885280" y="3777120"/>
            <a:ext cx="38502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Επενδύσεις σε οικολογικές υποδομές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603" name="Shape 6"/>
          <p:cNvSpPr/>
          <p:nvPr/>
        </p:nvSpPr>
        <p:spPr>
          <a:xfrm>
            <a:off x="5718960" y="4365360"/>
            <a:ext cx="8080560" cy="14760"/>
          </a:xfrm>
          <a:prstGeom prst="roundRect">
            <a:avLst>
              <a:gd name="adj" fmla="val 610422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4" name="Image 4" descr="preencoded.png"/>
          <p:cNvPicPr/>
          <p:nvPr/>
        </p:nvPicPr>
        <p:blipFill>
          <a:blip r:embed="rId5"/>
          <a:stretch/>
        </p:blipFill>
        <p:spPr>
          <a:xfrm>
            <a:off x="1617120" y="4408200"/>
            <a:ext cx="4855320" cy="1275840"/>
          </a:xfrm>
          <a:prstGeom prst="rect">
            <a:avLst/>
          </a:prstGeom>
          <a:ln w="0">
            <a:noFill/>
          </a:ln>
        </p:spPr>
      </p:pic>
      <p:pic>
        <p:nvPicPr>
          <p:cNvPr id="605" name="Image 5" descr="preencoded.png"/>
          <p:cNvPicPr/>
          <p:nvPr/>
        </p:nvPicPr>
        <p:blipFill>
          <a:blip r:embed="rId6"/>
          <a:stretch/>
        </p:blipFill>
        <p:spPr>
          <a:xfrm>
            <a:off x="3889440" y="4851720"/>
            <a:ext cx="311040" cy="388800"/>
          </a:xfrm>
          <a:prstGeom prst="rect">
            <a:avLst/>
          </a:prstGeom>
          <a:ln w="0">
            <a:noFill/>
          </a:ln>
        </p:spPr>
      </p:pic>
      <p:sp>
        <p:nvSpPr>
          <p:cNvPr id="606" name="Text 7"/>
          <p:cNvSpPr/>
          <p:nvPr/>
        </p:nvSpPr>
        <p:spPr>
          <a:xfrm>
            <a:off x="6694560" y="4629600"/>
            <a:ext cx="310320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1" lang="en-US" sz="2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Εναλλακτικές Μορφές</a:t>
            </a:r>
            <a:endParaRPr b="0" lang="el-GR" sz="2150" spc="-1" strike="noStrike">
              <a:latin typeface="Arial"/>
            </a:endParaRPr>
          </a:p>
        </p:txBody>
      </p:sp>
      <p:sp>
        <p:nvSpPr>
          <p:cNvPr id="607" name="Text 8"/>
          <p:cNvSpPr/>
          <p:nvPr/>
        </p:nvSpPr>
        <p:spPr>
          <a:xfrm>
            <a:off x="6694560" y="5108760"/>
            <a:ext cx="478332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Αγροτουρισμός, περιπατητικός, θρησκευτικός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608" name="Shape 9"/>
          <p:cNvSpPr/>
          <p:nvPr/>
        </p:nvSpPr>
        <p:spPr>
          <a:xfrm>
            <a:off x="6528600" y="5696640"/>
            <a:ext cx="7270920" cy="14760"/>
          </a:xfrm>
          <a:prstGeom prst="roundRect">
            <a:avLst>
              <a:gd name="adj" fmla="val 610422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609" name="Image 6" descr="preencoded.png"/>
          <p:cNvPicPr/>
          <p:nvPr/>
        </p:nvPicPr>
        <p:blipFill>
          <a:blip r:embed="rId7"/>
          <a:stretch/>
        </p:blipFill>
        <p:spPr>
          <a:xfrm>
            <a:off x="807840" y="5739840"/>
            <a:ext cx="6474240" cy="1275840"/>
          </a:xfrm>
          <a:prstGeom prst="rect">
            <a:avLst/>
          </a:prstGeom>
          <a:ln w="0">
            <a:noFill/>
          </a:ln>
        </p:spPr>
      </p:pic>
      <p:pic>
        <p:nvPicPr>
          <p:cNvPr id="610" name="Image 7" descr="preencoded.png"/>
          <p:cNvPicPr/>
          <p:nvPr/>
        </p:nvPicPr>
        <p:blipFill>
          <a:blip r:embed="rId8"/>
          <a:stretch/>
        </p:blipFill>
        <p:spPr>
          <a:xfrm>
            <a:off x="3889440" y="6183000"/>
            <a:ext cx="311040" cy="388800"/>
          </a:xfrm>
          <a:prstGeom prst="rect">
            <a:avLst/>
          </a:prstGeom>
          <a:ln w="0">
            <a:noFill/>
          </a:ln>
        </p:spPr>
      </p:pic>
      <p:sp>
        <p:nvSpPr>
          <p:cNvPr id="611" name="Text 10"/>
          <p:cNvSpPr/>
          <p:nvPr/>
        </p:nvSpPr>
        <p:spPr>
          <a:xfrm>
            <a:off x="7503840" y="5961240"/>
            <a:ext cx="405864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1" lang="en-US" sz="21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Ψηφιακός Μετασχηματισμός</a:t>
            </a:r>
            <a:endParaRPr b="0" lang="el-GR" sz="2150" spc="-1" strike="noStrike">
              <a:latin typeface="Arial"/>
            </a:endParaRPr>
          </a:p>
        </p:txBody>
      </p:sp>
      <p:sp>
        <p:nvSpPr>
          <p:cNvPr id="612" name="Text 11"/>
          <p:cNvSpPr/>
          <p:nvPr/>
        </p:nvSpPr>
        <p:spPr>
          <a:xfrm>
            <a:off x="7503840" y="6440040"/>
            <a:ext cx="579132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Σύγχρονες τεχνολογίες για άριστη εμπειρία επισκεπτών</a:t>
            </a:r>
            <a:endParaRPr b="0" lang="el-GR" sz="1700" spc="-1" strike="noStrike">
              <a:latin typeface="Arial"/>
            </a:endParaRPr>
          </a:p>
        </p:txBody>
      </p:sp>
      <p:sp>
        <p:nvSpPr>
          <p:cNvPr id="613" name="Text 12"/>
          <p:cNvSpPr/>
          <p:nvPr/>
        </p:nvSpPr>
        <p:spPr>
          <a:xfrm>
            <a:off x="775080" y="7264800"/>
            <a:ext cx="1307952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0" lang="en-US" sz="1700" spc="-1" strike="noStrike">
                <a:solidFill>
                  <a:srgbClr val="403c4e"/>
                </a:solidFill>
                <a:latin typeface="Open Sans"/>
                <a:ea typeface="Open Sans"/>
              </a:rPr>
              <a:t>Απαραίτητη η διασφάλιση ποιότητας υπηρεσιών. Η Ελλάδα επενδύει στη διαφοροποίηση του τουριστικού προϊόντος.</a:t>
            </a:r>
            <a:endParaRPr b="0" lang="el-GR" sz="17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Text 0"/>
          <p:cNvSpPr/>
          <p:nvPr/>
        </p:nvSpPr>
        <p:spPr>
          <a:xfrm>
            <a:off x="793800" y="969120"/>
            <a:ext cx="56703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44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Συμπεράσματα</a:t>
            </a:r>
            <a:endParaRPr b="0" lang="el-GR" sz="4450" spc="-1" strike="noStrike">
              <a:latin typeface="Arial"/>
            </a:endParaRPr>
          </a:p>
        </p:txBody>
      </p:sp>
      <p:sp>
        <p:nvSpPr>
          <p:cNvPr id="615" name="Shape 1"/>
          <p:cNvSpPr/>
          <p:nvPr/>
        </p:nvSpPr>
        <p:spPr>
          <a:xfrm>
            <a:off x="793800" y="2131560"/>
            <a:ext cx="2173320" cy="1306440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16" name="Image 0" descr="preencoded.png"/>
          <p:cNvPicPr/>
          <p:nvPr/>
        </p:nvPicPr>
        <p:blipFill>
          <a:blip r:embed="rId1"/>
          <a:stretch/>
        </p:blipFill>
        <p:spPr>
          <a:xfrm>
            <a:off x="1721160" y="2585880"/>
            <a:ext cx="318600" cy="398160"/>
          </a:xfrm>
          <a:prstGeom prst="rect">
            <a:avLst/>
          </a:prstGeom>
          <a:ln w="0">
            <a:noFill/>
          </a:ln>
        </p:spPr>
      </p:pic>
      <p:sp>
        <p:nvSpPr>
          <p:cNvPr id="617" name="Text 2"/>
          <p:cNvSpPr/>
          <p:nvPr/>
        </p:nvSpPr>
        <p:spPr>
          <a:xfrm>
            <a:off x="3194280" y="2358360"/>
            <a:ext cx="318888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Οικονομικός Πυλώνας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18" name="Text 3"/>
          <p:cNvSpPr/>
          <p:nvPr/>
        </p:nvSpPr>
        <p:spPr>
          <a:xfrm>
            <a:off x="3194280" y="2849040"/>
            <a:ext cx="437328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Κρίσιμος τομέας για την εθνική ευημερία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619" name="Shape 4"/>
          <p:cNvSpPr/>
          <p:nvPr/>
        </p:nvSpPr>
        <p:spPr>
          <a:xfrm>
            <a:off x="3080880" y="3423240"/>
            <a:ext cx="10641960" cy="1476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0" name="Shape 5"/>
          <p:cNvSpPr/>
          <p:nvPr/>
        </p:nvSpPr>
        <p:spPr>
          <a:xfrm>
            <a:off x="793800" y="3552120"/>
            <a:ext cx="4347360" cy="1306440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21" name="Image 1" descr="preencoded.png"/>
          <p:cNvPicPr/>
          <p:nvPr/>
        </p:nvPicPr>
        <p:blipFill>
          <a:blip r:embed="rId2"/>
          <a:stretch/>
        </p:blipFill>
        <p:spPr>
          <a:xfrm>
            <a:off x="2808000" y="4006080"/>
            <a:ext cx="318600" cy="398160"/>
          </a:xfrm>
          <a:prstGeom prst="rect">
            <a:avLst/>
          </a:prstGeom>
          <a:ln w="0">
            <a:noFill/>
          </a:ln>
        </p:spPr>
      </p:pic>
      <p:sp>
        <p:nvSpPr>
          <p:cNvPr id="622" name="Text 6"/>
          <p:cNvSpPr/>
          <p:nvPr/>
        </p:nvSpPr>
        <p:spPr>
          <a:xfrm>
            <a:off x="5368320" y="3778920"/>
            <a:ext cx="283500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Ισορροπία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23" name="Text 7"/>
          <p:cNvSpPr/>
          <p:nvPr/>
        </p:nvSpPr>
        <p:spPr>
          <a:xfrm>
            <a:off x="5368320" y="4269240"/>
            <a:ext cx="450828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Μεταξύ ανάπτυξης και προστασίας πόρων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624" name="Shape 8"/>
          <p:cNvSpPr/>
          <p:nvPr/>
        </p:nvSpPr>
        <p:spPr>
          <a:xfrm>
            <a:off x="5254560" y="4843800"/>
            <a:ext cx="8468280" cy="14760"/>
          </a:xfrm>
          <a:prstGeom prst="roundRect">
            <a:avLst>
              <a:gd name="adj" fmla="val 625116"/>
            </a:avLst>
          </a:prstGeom>
          <a:solidFill>
            <a:srgbClr val="e5beb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Shape 9"/>
          <p:cNvSpPr/>
          <p:nvPr/>
        </p:nvSpPr>
        <p:spPr>
          <a:xfrm>
            <a:off x="793800" y="4972320"/>
            <a:ext cx="6521040" cy="1306440"/>
          </a:xfrm>
          <a:prstGeom prst="roundRect">
            <a:avLst>
              <a:gd name="adj" fmla="val 7289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26" name="Image 2" descr="preencoded.png"/>
          <p:cNvPicPr/>
          <p:nvPr/>
        </p:nvPicPr>
        <p:blipFill>
          <a:blip r:embed="rId3"/>
          <a:stretch/>
        </p:blipFill>
        <p:spPr>
          <a:xfrm>
            <a:off x="3894840" y="5426280"/>
            <a:ext cx="318600" cy="398160"/>
          </a:xfrm>
          <a:prstGeom prst="rect">
            <a:avLst/>
          </a:prstGeom>
          <a:ln w="0">
            <a:noFill/>
          </a:ln>
        </p:spPr>
      </p:pic>
      <p:sp>
        <p:nvSpPr>
          <p:cNvPr id="627" name="Text 10"/>
          <p:cNvSpPr/>
          <p:nvPr/>
        </p:nvSpPr>
        <p:spPr>
          <a:xfrm>
            <a:off x="7542000" y="5199120"/>
            <a:ext cx="3336120" cy="353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Κορυφαίος Προορισμός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28" name="Text 11"/>
          <p:cNvSpPr/>
          <p:nvPr/>
        </p:nvSpPr>
        <p:spPr>
          <a:xfrm>
            <a:off x="7542000" y="5689440"/>
            <a:ext cx="389664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Παγκόσμια αναγνώριση της Ελλάδας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629" name="Text 12"/>
          <p:cNvSpPr/>
          <p:nvPr/>
        </p:nvSpPr>
        <p:spPr>
          <a:xfrm>
            <a:off x="793800" y="6534360"/>
            <a:ext cx="130424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Πρόσκληση για βιώσιμη και υπεύθυνη τουριστική ανάπτυξη. Ο τουρισμός αποτελεί το συγκριτικό πλεονέκτημα της χώρας μας.</a:t>
            </a:r>
            <a:endParaRPr b="0" lang="el-G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Image 0" descr="preencoded.png"/>
          <p:cNvPicPr/>
          <p:nvPr/>
        </p:nvPicPr>
        <p:blipFill>
          <a:blip r:embed="rId1"/>
          <a:stretch/>
        </p:blipFill>
        <p:spPr>
          <a:xfrm>
            <a:off x="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631" name="Text 0"/>
          <p:cNvSpPr/>
          <p:nvPr/>
        </p:nvSpPr>
        <p:spPr>
          <a:xfrm>
            <a:off x="6280200" y="1200240"/>
            <a:ext cx="7556040" cy="1417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5550"/>
              </a:lnSpc>
              <a:tabLst>
                <a:tab algn="l" pos="0"/>
              </a:tabLst>
            </a:pPr>
            <a:r>
              <a:rPr b="1" lang="en-US" sz="44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Αρχαιολογικοί Χώροι της Αθήνας: Ο Παρθενώνας</a:t>
            </a:r>
            <a:endParaRPr b="0" lang="el-GR" sz="4450" spc="-1" strike="noStrike">
              <a:latin typeface="Arial"/>
            </a:endParaRPr>
          </a:p>
        </p:txBody>
      </p:sp>
      <p:pic>
        <p:nvPicPr>
          <p:cNvPr id="632" name="Image 1" descr="preencoded.png"/>
          <p:cNvPicPr/>
          <p:nvPr/>
        </p:nvPicPr>
        <p:blipFill>
          <a:blip r:embed="rId2"/>
          <a:stretch/>
        </p:blipFill>
        <p:spPr>
          <a:xfrm>
            <a:off x="6280200" y="2958120"/>
            <a:ext cx="566640" cy="566640"/>
          </a:xfrm>
          <a:prstGeom prst="rect">
            <a:avLst/>
          </a:prstGeom>
          <a:ln w="0">
            <a:noFill/>
          </a:ln>
        </p:spPr>
      </p:pic>
      <p:sp>
        <p:nvSpPr>
          <p:cNvPr id="633" name="Text 1"/>
          <p:cNvSpPr/>
          <p:nvPr/>
        </p:nvSpPr>
        <p:spPr>
          <a:xfrm>
            <a:off x="6280200" y="3751920"/>
            <a:ext cx="22917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Αρχιτεκτονικό Αριστούργημα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34" name="Text 2"/>
          <p:cNvSpPr/>
          <p:nvPr/>
        </p:nvSpPr>
        <p:spPr>
          <a:xfrm>
            <a:off x="6280200" y="4596480"/>
            <a:ext cx="2291760" cy="14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Σύμβολο της αρχαίας ελληνικής αρχιτεκτονικής δωρικού ρυθμού.</a:t>
            </a:r>
            <a:endParaRPr b="0" lang="el-GR" sz="1750" spc="-1" strike="noStrike">
              <a:latin typeface="Arial"/>
            </a:endParaRPr>
          </a:p>
        </p:txBody>
      </p:sp>
      <p:pic>
        <p:nvPicPr>
          <p:cNvPr id="635" name="Image 2" descr="preencoded.png"/>
          <p:cNvPicPr/>
          <p:nvPr/>
        </p:nvPicPr>
        <p:blipFill>
          <a:blip r:embed="rId3"/>
          <a:stretch/>
        </p:blipFill>
        <p:spPr>
          <a:xfrm>
            <a:off x="8912160" y="2958120"/>
            <a:ext cx="566640" cy="566640"/>
          </a:xfrm>
          <a:prstGeom prst="rect">
            <a:avLst/>
          </a:prstGeom>
          <a:ln w="0">
            <a:noFill/>
          </a:ln>
        </p:spPr>
      </p:pic>
      <p:sp>
        <p:nvSpPr>
          <p:cNvPr id="636" name="Text 3"/>
          <p:cNvSpPr/>
          <p:nvPr/>
        </p:nvSpPr>
        <p:spPr>
          <a:xfrm>
            <a:off x="8912160" y="3751920"/>
            <a:ext cx="22917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Ιστορική Περίοδος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37" name="Text 4"/>
          <p:cNvSpPr/>
          <p:nvPr/>
        </p:nvSpPr>
        <p:spPr>
          <a:xfrm>
            <a:off x="8912160" y="4596480"/>
            <a:ext cx="2291760" cy="14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Κατασκευάστηκε μεταξύ 447-432 π.Χ. υπό την επίβλεψη του Περικλή.</a:t>
            </a:r>
            <a:endParaRPr b="0" lang="el-GR" sz="1750" spc="-1" strike="noStrike">
              <a:latin typeface="Arial"/>
            </a:endParaRPr>
          </a:p>
        </p:txBody>
      </p:sp>
      <p:pic>
        <p:nvPicPr>
          <p:cNvPr id="638" name="Image 3" descr="preencoded.png"/>
          <p:cNvPicPr/>
          <p:nvPr/>
        </p:nvPicPr>
        <p:blipFill>
          <a:blip r:embed="rId4"/>
          <a:stretch/>
        </p:blipFill>
        <p:spPr>
          <a:xfrm>
            <a:off x="11544480" y="2958120"/>
            <a:ext cx="566640" cy="566640"/>
          </a:xfrm>
          <a:prstGeom prst="rect">
            <a:avLst/>
          </a:prstGeom>
          <a:ln w="0">
            <a:noFill/>
          </a:ln>
        </p:spPr>
      </p:pic>
      <p:sp>
        <p:nvSpPr>
          <p:cNvPr id="639" name="Text 5"/>
          <p:cNvSpPr/>
          <p:nvPr/>
        </p:nvSpPr>
        <p:spPr>
          <a:xfrm>
            <a:off x="11544480" y="3751920"/>
            <a:ext cx="2291760" cy="70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Παγκόσμια Κληρονομιά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40" name="Text 6"/>
          <p:cNvSpPr/>
          <p:nvPr/>
        </p:nvSpPr>
        <p:spPr>
          <a:xfrm>
            <a:off x="11544480" y="4596480"/>
            <a:ext cx="2291760" cy="145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Μνημείο UNESCO με παγκόσμια αναγνώριση και επιρροή.</a:t>
            </a:r>
            <a:endParaRPr b="0" lang="el-GR" sz="1750" spc="-1" strike="noStrike">
              <a:latin typeface="Arial"/>
            </a:endParaRPr>
          </a:p>
        </p:txBody>
      </p:sp>
      <p:sp>
        <p:nvSpPr>
          <p:cNvPr id="641" name="Text 7"/>
          <p:cNvSpPr/>
          <p:nvPr/>
        </p:nvSpPr>
        <p:spPr>
          <a:xfrm>
            <a:off x="6280200" y="6303240"/>
            <a:ext cx="7556040" cy="72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49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Αφιερωμένος στην θεά Αθηνά, προστάτιδα της πόλης. Αποτελεί σημείο αναφοράς του παγκόσμιου πολιτισμού.</a:t>
            </a:r>
            <a:endParaRPr b="0" lang="el-G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643" name="Text 0"/>
          <p:cNvSpPr/>
          <p:nvPr/>
        </p:nvSpPr>
        <p:spPr>
          <a:xfrm>
            <a:off x="669240" y="527400"/>
            <a:ext cx="7805160" cy="119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4700"/>
              </a:lnSpc>
              <a:tabLst>
                <a:tab algn="l" pos="0"/>
              </a:tabLst>
            </a:pPr>
            <a:r>
              <a:rPr b="1" lang="en-US" sz="37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Το Ερέχθειο: Κομψότητα σε Μάρμαρο</a:t>
            </a:r>
            <a:endParaRPr b="0" lang="el-GR" sz="3750" spc="-1" strike="noStrike">
              <a:latin typeface="Arial"/>
            </a:endParaRPr>
          </a:p>
        </p:txBody>
      </p:sp>
      <p:sp>
        <p:nvSpPr>
          <p:cNvPr id="644" name="Shape 1"/>
          <p:cNvSpPr/>
          <p:nvPr/>
        </p:nvSpPr>
        <p:spPr>
          <a:xfrm>
            <a:off x="669240" y="2009160"/>
            <a:ext cx="142920" cy="1024920"/>
          </a:xfrm>
          <a:prstGeom prst="roundRect">
            <a:avLst>
              <a:gd name="adj" fmla="val 56030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Text 2"/>
          <p:cNvSpPr/>
          <p:nvPr/>
        </p:nvSpPr>
        <p:spPr>
          <a:xfrm>
            <a:off x="1099440" y="2009160"/>
            <a:ext cx="23900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Ιστορία</a:t>
            </a:r>
            <a:endParaRPr b="0" lang="el-GR" sz="1850" spc="-1" strike="noStrike">
              <a:latin typeface="Arial"/>
            </a:endParaRPr>
          </a:p>
        </p:txBody>
      </p:sp>
      <p:sp>
        <p:nvSpPr>
          <p:cNvPr id="646" name="Text 3"/>
          <p:cNvSpPr/>
          <p:nvPr/>
        </p:nvSpPr>
        <p:spPr>
          <a:xfrm>
            <a:off x="1099440" y="2422800"/>
            <a:ext cx="7374960" cy="61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403c4e"/>
                </a:solidFill>
                <a:latin typeface="Open Sans"/>
                <a:ea typeface="Open Sans"/>
              </a:rPr>
              <a:t>Χτίστηκε μεταξύ 421-406 π.Χ. κατά την Χρυσή Εποχή του Περικλή. Αφιερώθηκε στον Ποσειδώνα και την Αθηνά.</a:t>
            </a:r>
            <a:endParaRPr b="0" lang="el-GR" sz="1500" spc="-1" strike="noStrike">
              <a:latin typeface="Arial"/>
            </a:endParaRPr>
          </a:p>
        </p:txBody>
      </p:sp>
      <p:sp>
        <p:nvSpPr>
          <p:cNvPr id="647" name="Shape 4"/>
          <p:cNvSpPr/>
          <p:nvPr/>
        </p:nvSpPr>
        <p:spPr>
          <a:xfrm>
            <a:off x="956160" y="3225600"/>
            <a:ext cx="142920" cy="1024920"/>
          </a:xfrm>
          <a:prstGeom prst="roundRect">
            <a:avLst>
              <a:gd name="adj" fmla="val 56030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Text 5"/>
          <p:cNvSpPr/>
          <p:nvPr/>
        </p:nvSpPr>
        <p:spPr>
          <a:xfrm>
            <a:off x="1386360" y="3225600"/>
            <a:ext cx="23900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Καρυάτιδες</a:t>
            </a:r>
            <a:endParaRPr b="0" lang="el-GR" sz="1850" spc="-1" strike="noStrike">
              <a:latin typeface="Arial"/>
            </a:endParaRPr>
          </a:p>
        </p:txBody>
      </p:sp>
      <p:sp>
        <p:nvSpPr>
          <p:cNvPr id="649" name="Text 6"/>
          <p:cNvSpPr/>
          <p:nvPr/>
        </p:nvSpPr>
        <p:spPr>
          <a:xfrm>
            <a:off x="1386360" y="3639240"/>
            <a:ext cx="7088040" cy="61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403c4e"/>
                </a:solidFill>
                <a:latin typeface="Open Sans"/>
                <a:ea typeface="Open Sans"/>
              </a:rPr>
              <a:t>Έξι κομψά γυναικεία αγάλματα στηρίζουν το νότιο πρόπυλο. Πέντε βρίσκονται στο Μουσείο Ακρόπολης.</a:t>
            </a:r>
            <a:endParaRPr b="0" lang="el-GR" sz="1500" spc="-1" strike="noStrike">
              <a:latin typeface="Arial"/>
            </a:endParaRPr>
          </a:p>
        </p:txBody>
      </p:sp>
      <p:sp>
        <p:nvSpPr>
          <p:cNvPr id="650" name="Shape 7"/>
          <p:cNvSpPr/>
          <p:nvPr/>
        </p:nvSpPr>
        <p:spPr>
          <a:xfrm>
            <a:off x="1242720" y="4442400"/>
            <a:ext cx="142920" cy="1024920"/>
          </a:xfrm>
          <a:prstGeom prst="roundRect">
            <a:avLst>
              <a:gd name="adj" fmla="val 56030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1" name="Text 8"/>
          <p:cNvSpPr/>
          <p:nvPr/>
        </p:nvSpPr>
        <p:spPr>
          <a:xfrm>
            <a:off x="1672920" y="4442400"/>
            <a:ext cx="23900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Αρχιτεκτονική</a:t>
            </a:r>
            <a:endParaRPr b="0" lang="el-GR" sz="1850" spc="-1" strike="noStrike">
              <a:latin typeface="Arial"/>
            </a:endParaRPr>
          </a:p>
        </p:txBody>
      </p:sp>
      <p:sp>
        <p:nvSpPr>
          <p:cNvPr id="652" name="Text 9"/>
          <p:cNvSpPr/>
          <p:nvPr/>
        </p:nvSpPr>
        <p:spPr>
          <a:xfrm>
            <a:off x="1672920" y="4855680"/>
            <a:ext cx="6801480" cy="61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403c4e"/>
                </a:solidFill>
                <a:latin typeface="Open Sans"/>
                <a:ea typeface="Open Sans"/>
              </a:rPr>
              <a:t>Ασύμμετρο σχέδιο προσαρμοσμένο στο ανώμαλο έδαφος. Αριστουργηματικό δείγμα ιωνικού ρυθμού.</a:t>
            </a:r>
            <a:endParaRPr b="0" lang="el-GR" sz="1500" spc="-1" strike="noStrike">
              <a:latin typeface="Arial"/>
            </a:endParaRPr>
          </a:p>
        </p:txBody>
      </p:sp>
      <p:sp>
        <p:nvSpPr>
          <p:cNvPr id="653" name="Shape 10"/>
          <p:cNvSpPr/>
          <p:nvPr/>
        </p:nvSpPr>
        <p:spPr>
          <a:xfrm>
            <a:off x="1529640" y="5658840"/>
            <a:ext cx="142920" cy="1024920"/>
          </a:xfrm>
          <a:prstGeom prst="roundRect">
            <a:avLst>
              <a:gd name="adj" fmla="val 56030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4" name="Text 11"/>
          <p:cNvSpPr/>
          <p:nvPr/>
        </p:nvSpPr>
        <p:spPr>
          <a:xfrm>
            <a:off x="1959840" y="5658840"/>
            <a:ext cx="2390040" cy="298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350"/>
              </a:lnSpc>
              <a:tabLst>
                <a:tab algn="l" pos="0"/>
              </a:tabLst>
            </a:pPr>
            <a:r>
              <a:rPr b="1" lang="en-US" sz="185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Μυθολογία</a:t>
            </a:r>
            <a:endParaRPr b="0" lang="el-GR" sz="1850" spc="-1" strike="noStrike">
              <a:latin typeface="Arial"/>
            </a:endParaRPr>
          </a:p>
        </p:txBody>
      </p:sp>
      <p:sp>
        <p:nvSpPr>
          <p:cNvPr id="655" name="Text 12"/>
          <p:cNvSpPr/>
          <p:nvPr/>
        </p:nvSpPr>
        <p:spPr>
          <a:xfrm>
            <a:off x="1959840" y="6072120"/>
            <a:ext cx="6514560" cy="61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403c4e"/>
                </a:solidFill>
                <a:latin typeface="Open Sans"/>
                <a:ea typeface="Open Sans"/>
              </a:rPr>
              <a:t>Θεωρείται ο τόπος της διαμάχης μεταξύ Αθηνάς και Ποσειδώνα. Εδώ φύτρωσε η πρώτη ελιά.</a:t>
            </a:r>
            <a:endParaRPr b="0" lang="el-GR" sz="1500" spc="-1" strike="noStrike">
              <a:latin typeface="Arial"/>
            </a:endParaRPr>
          </a:p>
        </p:txBody>
      </p:sp>
      <p:sp>
        <p:nvSpPr>
          <p:cNvPr id="656" name="Text 13"/>
          <p:cNvSpPr/>
          <p:nvPr/>
        </p:nvSpPr>
        <p:spPr>
          <a:xfrm>
            <a:off x="669240" y="7090200"/>
            <a:ext cx="7805160" cy="611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401"/>
              </a:lnSpc>
              <a:tabLst>
                <a:tab algn="l" pos="0"/>
              </a:tabLst>
            </a:pPr>
            <a:r>
              <a:rPr b="0" lang="en-US" sz="1500" spc="-1" strike="noStrike">
                <a:solidFill>
                  <a:srgbClr val="403c4e"/>
                </a:solidFill>
                <a:latin typeface="Open Sans"/>
                <a:ea typeface="Open Sans"/>
              </a:rPr>
              <a:t>Το Ερέχθειο ξεχωρίζει για τη λεπτότητα και τη φινέτσα του. Αποτελεί ένα από τα πιο ιδιαίτερα μνημεία της Ακρόπολης.</a:t>
            </a:r>
            <a:endParaRPr b="0" lang="el-GR" sz="15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Text 0"/>
          <p:cNvSpPr/>
          <p:nvPr/>
        </p:nvSpPr>
        <p:spPr>
          <a:xfrm>
            <a:off x="787320" y="618480"/>
            <a:ext cx="13055400" cy="140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5499"/>
              </a:lnSpc>
              <a:tabLst>
                <a:tab algn="l" pos="0"/>
              </a:tabLst>
            </a:pPr>
            <a:r>
              <a:rPr b="1" lang="en-US" sz="44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Θρησκευτικά Μνημεία και Σημεία Ενδιαφέροντος</a:t>
            </a:r>
            <a:endParaRPr b="0" lang="el-GR" sz="4400" spc="-1" strike="noStrike">
              <a:latin typeface="Arial"/>
            </a:endParaRPr>
          </a:p>
        </p:txBody>
      </p:sp>
      <p:sp>
        <p:nvSpPr>
          <p:cNvPr id="658" name="Text 1"/>
          <p:cNvSpPr/>
          <p:nvPr/>
        </p:nvSpPr>
        <p:spPr>
          <a:xfrm>
            <a:off x="1881000" y="2928960"/>
            <a:ext cx="281160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r"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Καπνικαρέα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59" name="Text 2"/>
          <p:cNvSpPr/>
          <p:nvPr/>
        </p:nvSpPr>
        <p:spPr>
          <a:xfrm>
            <a:off x="787320" y="3415320"/>
            <a:ext cx="3905280" cy="71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ts val="2801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Βυζαντινή εκκλησία του 11ου αιώνα στο κέντρο της Αθήνας.</a:t>
            </a:r>
            <a:endParaRPr b="0" lang="el-GR" sz="1750" spc="-1" strike="noStrike">
              <a:latin typeface="Arial"/>
            </a:endParaRPr>
          </a:p>
        </p:txBody>
      </p:sp>
      <p:pic>
        <p:nvPicPr>
          <p:cNvPr id="660" name="Image 0" descr="preencoded.png"/>
          <p:cNvPicPr/>
          <p:nvPr/>
        </p:nvPicPr>
        <p:blipFill>
          <a:blip r:embed="rId1"/>
          <a:stretch/>
        </p:blipFill>
        <p:spPr>
          <a:xfrm>
            <a:off x="5030280" y="2473920"/>
            <a:ext cx="4569120" cy="4569120"/>
          </a:xfrm>
          <a:prstGeom prst="rect">
            <a:avLst/>
          </a:prstGeom>
          <a:ln w="0">
            <a:noFill/>
          </a:ln>
        </p:spPr>
      </p:pic>
      <p:pic>
        <p:nvPicPr>
          <p:cNvPr id="661" name="Image 1" descr="preencoded.png"/>
          <p:cNvPicPr/>
          <p:nvPr/>
        </p:nvPicPr>
        <p:blipFill>
          <a:blip r:embed="rId2"/>
          <a:stretch/>
        </p:blipFill>
        <p:spPr>
          <a:xfrm>
            <a:off x="6015960" y="3417480"/>
            <a:ext cx="336240" cy="420120"/>
          </a:xfrm>
          <a:prstGeom prst="rect">
            <a:avLst/>
          </a:prstGeom>
          <a:ln w="0">
            <a:noFill/>
          </a:ln>
        </p:spPr>
      </p:pic>
      <p:sp>
        <p:nvSpPr>
          <p:cNvPr id="662" name="Text 3"/>
          <p:cNvSpPr/>
          <p:nvPr/>
        </p:nvSpPr>
        <p:spPr>
          <a:xfrm>
            <a:off x="9937440" y="2928960"/>
            <a:ext cx="281160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Λυκαβηττός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63" name="Text 4"/>
          <p:cNvSpPr/>
          <p:nvPr/>
        </p:nvSpPr>
        <p:spPr>
          <a:xfrm>
            <a:off x="9937440" y="3415320"/>
            <a:ext cx="3905640" cy="71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Ο ψηλότερος λόφος της Αθήνας με πανοραμική θέα.</a:t>
            </a:r>
            <a:endParaRPr b="0" lang="el-GR" sz="1750" spc="-1" strike="noStrike">
              <a:latin typeface="Arial"/>
            </a:endParaRPr>
          </a:p>
        </p:txBody>
      </p:sp>
      <p:pic>
        <p:nvPicPr>
          <p:cNvPr id="664" name="Image 2" descr="preencoded.png"/>
          <p:cNvPicPr/>
          <p:nvPr/>
        </p:nvPicPr>
        <p:blipFill>
          <a:blip r:embed="rId3"/>
          <a:stretch/>
        </p:blipFill>
        <p:spPr>
          <a:xfrm>
            <a:off x="5030280" y="2473920"/>
            <a:ext cx="4569120" cy="4569120"/>
          </a:xfrm>
          <a:prstGeom prst="rect">
            <a:avLst/>
          </a:prstGeom>
          <a:ln w="0">
            <a:noFill/>
          </a:ln>
        </p:spPr>
      </p:pic>
      <p:pic>
        <p:nvPicPr>
          <p:cNvPr id="665" name="Image 3" descr="preencoded.png"/>
          <p:cNvPicPr/>
          <p:nvPr/>
        </p:nvPicPr>
        <p:blipFill>
          <a:blip r:embed="rId4"/>
          <a:stretch/>
        </p:blipFill>
        <p:spPr>
          <a:xfrm>
            <a:off x="8277480" y="3417480"/>
            <a:ext cx="336240" cy="420120"/>
          </a:xfrm>
          <a:prstGeom prst="rect">
            <a:avLst/>
          </a:prstGeom>
          <a:ln w="0">
            <a:noFill/>
          </a:ln>
        </p:spPr>
      </p:pic>
      <p:sp>
        <p:nvSpPr>
          <p:cNvPr id="666" name="Text 5"/>
          <p:cNvSpPr/>
          <p:nvPr/>
        </p:nvSpPr>
        <p:spPr>
          <a:xfrm>
            <a:off x="9937440" y="5382360"/>
            <a:ext cx="281160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Πανεπιστήμιο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67" name="Text 6"/>
          <p:cNvSpPr/>
          <p:nvPr/>
        </p:nvSpPr>
        <p:spPr>
          <a:xfrm>
            <a:off x="9937440" y="5868720"/>
            <a:ext cx="3905640" cy="71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Επιβλητικό νεοκλασικό κτίριο της "Αθηναϊκής Τριλογίας".</a:t>
            </a:r>
            <a:endParaRPr b="0" lang="el-GR" sz="1750" spc="-1" strike="noStrike">
              <a:latin typeface="Arial"/>
            </a:endParaRPr>
          </a:p>
        </p:txBody>
      </p:sp>
      <p:pic>
        <p:nvPicPr>
          <p:cNvPr id="668" name="Image 4" descr="preencoded.png"/>
          <p:cNvPicPr/>
          <p:nvPr/>
        </p:nvPicPr>
        <p:blipFill>
          <a:blip r:embed="rId5"/>
          <a:stretch/>
        </p:blipFill>
        <p:spPr>
          <a:xfrm>
            <a:off x="5030280" y="2473920"/>
            <a:ext cx="4569120" cy="4569120"/>
          </a:xfrm>
          <a:prstGeom prst="rect">
            <a:avLst/>
          </a:prstGeom>
          <a:ln w="0">
            <a:noFill/>
          </a:ln>
        </p:spPr>
      </p:pic>
      <p:pic>
        <p:nvPicPr>
          <p:cNvPr id="669" name="Image 5" descr="preencoded.png"/>
          <p:cNvPicPr/>
          <p:nvPr/>
        </p:nvPicPr>
        <p:blipFill>
          <a:blip r:embed="rId6"/>
          <a:stretch/>
        </p:blipFill>
        <p:spPr>
          <a:xfrm>
            <a:off x="8277480" y="5679360"/>
            <a:ext cx="336240" cy="420120"/>
          </a:xfrm>
          <a:prstGeom prst="rect">
            <a:avLst/>
          </a:prstGeom>
          <a:ln w="0">
            <a:noFill/>
          </a:ln>
        </p:spPr>
      </p:pic>
      <p:sp>
        <p:nvSpPr>
          <p:cNvPr id="670" name="Text 7"/>
          <p:cNvSpPr/>
          <p:nvPr/>
        </p:nvSpPr>
        <p:spPr>
          <a:xfrm>
            <a:off x="1881000" y="5382360"/>
            <a:ext cx="2811600" cy="35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 algn="r">
              <a:lnSpc>
                <a:spcPts val="2750"/>
              </a:lnSpc>
              <a:tabLst>
                <a:tab algn="l" pos="0"/>
              </a:tabLst>
            </a:pPr>
            <a:r>
              <a:rPr b="1" lang="en-US" sz="2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Ακαδημία</a:t>
            </a:r>
            <a:endParaRPr b="0" lang="el-GR" sz="2200" spc="-1" strike="noStrike">
              <a:latin typeface="Arial"/>
            </a:endParaRPr>
          </a:p>
        </p:txBody>
      </p:sp>
      <p:sp>
        <p:nvSpPr>
          <p:cNvPr id="671" name="Text 8"/>
          <p:cNvSpPr/>
          <p:nvPr/>
        </p:nvSpPr>
        <p:spPr>
          <a:xfrm>
            <a:off x="787320" y="5868720"/>
            <a:ext cx="3905280" cy="71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r">
              <a:lnSpc>
                <a:spcPts val="2801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Αρχιτεκτονικό στολίδι εμπνευσμένο από την αρχαία Ελλάδα.</a:t>
            </a:r>
            <a:endParaRPr b="0" lang="el-GR" sz="1750" spc="-1" strike="noStrike">
              <a:latin typeface="Arial"/>
            </a:endParaRPr>
          </a:p>
        </p:txBody>
      </p:sp>
      <p:pic>
        <p:nvPicPr>
          <p:cNvPr id="672" name="Image 6" descr="preencoded.png"/>
          <p:cNvPicPr/>
          <p:nvPr/>
        </p:nvPicPr>
        <p:blipFill>
          <a:blip r:embed="rId7"/>
          <a:stretch/>
        </p:blipFill>
        <p:spPr>
          <a:xfrm>
            <a:off x="5030280" y="2473920"/>
            <a:ext cx="4569120" cy="4569120"/>
          </a:xfrm>
          <a:prstGeom prst="rect">
            <a:avLst/>
          </a:prstGeom>
          <a:ln w="0">
            <a:noFill/>
          </a:ln>
        </p:spPr>
      </p:pic>
      <p:pic>
        <p:nvPicPr>
          <p:cNvPr id="673" name="Image 7" descr="preencoded.png"/>
          <p:cNvPicPr/>
          <p:nvPr/>
        </p:nvPicPr>
        <p:blipFill>
          <a:blip r:embed="rId8"/>
          <a:stretch/>
        </p:blipFill>
        <p:spPr>
          <a:xfrm>
            <a:off x="6015960" y="5679360"/>
            <a:ext cx="336240" cy="420120"/>
          </a:xfrm>
          <a:prstGeom prst="rect">
            <a:avLst/>
          </a:prstGeom>
          <a:ln w="0">
            <a:noFill/>
          </a:ln>
        </p:spPr>
      </p:pic>
      <p:sp>
        <p:nvSpPr>
          <p:cNvPr id="674" name="Text 9"/>
          <p:cNvSpPr/>
          <p:nvPr/>
        </p:nvSpPr>
        <p:spPr>
          <a:xfrm>
            <a:off x="787320" y="7296480"/>
            <a:ext cx="13055400" cy="35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801"/>
              </a:lnSpc>
              <a:tabLst>
                <a:tab algn="l" pos="0"/>
              </a:tabLst>
            </a:pPr>
            <a:r>
              <a:rPr b="0" lang="en-US" sz="1750" spc="-1" strike="noStrike">
                <a:solidFill>
                  <a:srgbClr val="403c4e"/>
                </a:solidFill>
                <a:latin typeface="Open Sans"/>
                <a:ea typeface="Open Sans"/>
              </a:rPr>
              <a:t>Συνδυασμός ιστορίας, τέχνης και πολιτισμού. Παρουσιάζουν την εξέλιξη της Αθήνας ανά τους αιώνες.</a:t>
            </a:r>
            <a:endParaRPr b="0" lang="el-GR" sz="17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Image 0" descr="preencoded.png"/>
          <p:cNvPicPr/>
          <p:nvPr/>
        </p:nvPicPr>
        <p:blipFill>
          <a:blip r:embed="rId1"/>
          <a:stretch/>
        </p:blipFill>
        <p:spPr>
          <a:xfrm>
            <a:off x="9144000" y="0"/>
            <a:ext cx="5486040" cy="8229240"/>
          </a:xfrm>
          <a:prstGeom prst="rect">
            <a:avLst/>
          </a:prstGeom>
          <a:ln w="0">
            <a:noFill/>
          </a:ln>
        </p:spPr>
      </p:pic>
      <p:sp>
        <p:nvSpPr>
          <p:cNvPr id="676" name="Text 0"/>
          <p:cNvSpPr/>
          <p:nvPr/>
        </p:nvSpPr>
        <p:spPr>
          <a:xfrm>
            <a:off x="753480" y="763560"/>
            <a:ext cx="7636680" cy="134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5250"/>
              </a:lnSpc>
              <a:tabLst>
                <a:tab algn="l" pos="0"/>
              </a:tabLst>
            </a:pPr>
            <a:r>
              <a:rPr b="1" lang="en-US" sz="42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Καπνικαρέα: Βυζαντινό Κόσμημα</a:t>
            </a:r>
            <a:endParaRPr b="0" lang="el-GR" sz="4200" spc="-1" strike="noStrike">
              <a:latin typeface="Arial"/>
            </a:endParaRPr>
          </a:p>
        </p:txBody>
      </p:sp>
      <p:sp>
        <p:nvSpPr>
          <p:cNvPr id="677" name="Shape 1"/>
          <p:cNvSpPr/>
          <p:nvPr/>
        </p:nvSpPr>
        <p:spPr>
          <a:xfrm>
            <a:off x="753480" y="2431800"/>
            <a:ext cx="3710520" cy="2288160"/>
          </a:xfrm>
          <a:prstGeom prst="roundRect">
            <a:avLst>
              <a:gd name="adj" fmla="val 3951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Text 2"/>
          <p:cNvSpPr/>
          <p:nvPr/>
        </p:nvSpPr>
        <p:spPr>
          <a:xfrm>
            <a:off x="976320" y="2654640"/>
            <a:ext cx="2690280" cy="3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1" lang="en-US" sz="21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Ιστορική Αξία</a:t>
            </a:r>
            <a:endParaRPr b="0" lang="el-GR" sz="2100" spc="-1" strike="noStrike">
              <a:latin typeface="Arial"/>
            </a:endParaRPr>
          </a:p>
        </p:txBody>
      </p:sp>
      <p:sp>
        <p:nvSpPr>
          <p:cNvPr id="679" name="Text 3"/>
          <p:cNvSpPr/>
          <p:nvPr/>
        </p:nvSpPr>
        <p:spPr>
          <a:xfrm>
            <a:off x="976320" y="3120120"/>
            <a:ext cx="3264840" cy="137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403c4e"/>
                </a:solidFill>
                <a:latin typeface="Open Sans"/>
                <a:ea typeface="Open Sans"/>
              </a:rPr>
              <a:t>Χτίστηκε τον 11ο αιώνα στη θέση αρχαίου ναού. Αποτελεί ένα από τα σημαντικότερα βυζαντινά μνημεία της Αθήνας.</a:t>
            </a:r>
            <a:endParaRPr b="0" lang="el-GR" sz="1650" spc="-1" strike="noStrike">
              <a:latin typeface="Arial"/>
            </a:endParaRPr>
          </a:p>
        </p:txBody>
      </p:sp>
      <p:sp>
        <p:nvSpPr>
          <p:cNvPr id="680" name="Shape 4"/>
          <p:cNvSpPr/>
          <p:nvPr/>
        </p:nvSpPr>
        <p:spPr>
          <a:xfrm>
            <a:off x="4679640" y="2431800"/>
            <a:ext cx="3710520" cy="2288160"/>
          </a:xfrm>
          <a:prstGeom prst="roundRect">
            <a:avLst>
              <a:gd name="adj" fmla="val 3951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1" name="Text 5"/>
          <p:cNvSpPr/>
          <p:nvPr/>
        </p:nvSpPr>
        <p:spPr>
          <a:xfrm>
            <a:off x="4902480" y="2654640"/>
            <a:ext cx="2690280" cy="3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1" lang="en-US" sz="21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Αρχιτεκτονική</a:t>
            </a:r>
            <a:endParaRPr b="0" lang="el-GR" sz="2100" spc="-1" strike="noStrike">
              <a:latin typeface="Arial"/>
            </a:endParaRPr>
          </a:p>
        </p:txBody>
      </p:sp>
      <p:sp>
        <p:nvSpPr>
          <p:cNvPr id="682" name="Text 6"/>
          <p:cNvSpPr/>
          <p:nvPr/>
        </p:nvSpPr>
        <p:spPr>
          <a:xfrm>
            <a:off x="4902480" y="3120120"/>
            <a:ext cx="3264840" cy="137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403c4e"/>
                </a:solidFill>
                <a:latin typeface="Open Sans"/>
                <a:ea typeface="Open Sans"/>
              </a:rPr>
              <a:t>Σταυροειδής εγγεγραμμένος ναός με τρούλο. Διακοσμημένος με κουφικά μοτίβα και κεραμοπλαστικό διάκοσμο.</a:t>
            </a:r>
            <a:endParaRPr b="0" lang="el-GR" sz="1650" spc="-1" strike="noStrike">
              <a:latin typeface="Arial"/>
            </a:endParaRPr>
          </a:p>
        </p:txBody>
      </p:sp>
      <p:sp>
        <p:nvSpPr>
          <p:cNvPr id="683" name="Shape 7"/>
          <p:cNvSpPr/>
          <p:nvPr/>
        </p:nvSpPr>
        <p:spPr>
          <a:xfrm>
            <a:off x="753480" y="4935600"/>
            <a:ext cx="7636680" cy="1599480"/>
          </a:xfrm>
          <a:prstGeom prst="roundRect">
            <a:avLst>
              <a:gd name="adj" fmla="val 5651"/>
            </a:avLst>
          </a:prstGeom>
          <a:solidFill>
            <a:srgbClr val="ffd8cc"/>
          </a:solidFill>
          <a:ln w="7620">
            <a:solidFill>
              <a:srgbClr val="e5beb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4" name="Text 8"/>
          <p:cNvSpPr/>
          <p:nvPr/>
        </p:nvSpPr>
        <p:spPr>
          <a:xfrm>
            <a:off x="976320" y="5158440"/>
            <a:ext cx="2690280" cy="335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noAutofit/>
          </a:bodyPr>
          <a:p>
            <a:pPr>
              <a:lnSpc>
                <a:spcPts val="2599"/>
              </a:lnSpc>
              <a:tabLst>
                <a:tab algn="l" pos="0"/>
              </a:tabLst>
            </a:pPr>
            <a:r>
              <a:rPr b="1" lang="en-US" sz="2100" spc="-1" strike="noStrike">
                <a:solidFill>
                  <a:srgbClr val="403c4e"/>
                </a:solidFill>
                <a:latin typeface="Merriweather Bold"/>
                <a:ea typeface="Merriweather Bold"/>
              </a:rPr>
              <a:t>Τοποθεσία</a:t>
            </a:r>
            <a:endParaRPr b="0" lang="el-GR" sz="2100" spc="-1" strike="noStrike">
              <a:latin typeface="Arial"/>
            </a:endParaRPr>
          </a:p>
        </p:txBody>
      </p:sp>
      <p:sp>
        <p:nvSpPr>
          <p:cNvPr id="685" name="Text 9"/>
          <p:cNvSpPr/>
          <p:nvPr/>
        </p:nvSpPr>
        <p:spPr>
          <a:xfrm>
            <a:off x="976320" y="5623920"/>
            <a:ext cx="7191000" cy="68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403c4e"/>
                </a:solidFill>
                <a:latin typeface="Open Sans"/>
                <a:ea typeface="Open Sans"/>
              </a:rPr>
              <a:t>Βρίσκεται στην οδό Ερμού, στο κέντρο της πόλης. Περιτριγυρίζεται από σύγχρονα εμπορικά καταστήματα.</a:t>
            </a:r>
            <a:endParaRPr b="0" lang="el-GR" sz="1650" spc="-1" strike="noStrike">
              <a:latin typeface="Arial"/>
            </a:endParaRPr>
          </a:p>
        </p:txBody>
      </p:sp>
      <p:sp>
        <p:nvSpPr>
          <p:cNvPr id="686" name="Text 10"/>
          <p:cNvSpPr/>
          <p:nvPr/>
        </p:nvSpPr>
        <p:spPr>
          <a:xfrm>
            <a:off x="753480" y="6777360"/>
            <a:ext cx="7636680" cy="68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ts val="2701"/>
              </a:lnSpc>
              <a:tabLst>
                <a:tab algn="l" pos="0"/>
              </a:tabLst>
            </a:pPr>
            <a:r>
              <a:rPr b="0" lang="en-US" sz="1650" spc="-1" strike="noStrike">
                <a:solidFill>
                  <a:srgbClr val="403c4e"/>
                </a:solidFill>
                <a:latin typeface="Open Sans"/>
                <a:ea typeface="Open Sans"/>
              </a:rPr>
              <a:t>Η Καπνικαρέα αποτελεί ζωντανό μάρτυρα του βυζαντινού παρελθόντος. Παραμένει ενεργός χώρος λατρείας μέχρι σήμερα.</a:t>
            </a:r>
            <a:endParaRPr b="0" lang="el-GR" sz="16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Application>LibreOffice/7.1.3.2$Windows_X86_64 LibreOffice_project/47f78053abe362b9384784d31a6e56f8511eb1c1</Application>
  <AppVersion>15.0000</AppVersion>
  <Words>0</Words>
  <Paragraphs>0</Paragraphs>
  <Company>PptxGenJS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2025-03-26T04:09:36Z</dcterms:created>
  <dc:creator>PptxGenJS</dc:creator>
  <dc:description/>
  <dc:language>el-GR</dc:language>
  <cp:lastModifiedBy/>
  <dcterms:modified xsi:type="dcterms:W3CDTF">2025-03-26T06:49:49Z</dcterms:modified>
  <cp:revision>2</cp:revision>
  <dc:subject>PptxGenJS Presentation</dc:subject>
  <dc:title>PptxGenJS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14</vt:i4>
  </property>
  <property fmtid="{D5CDD505-2E9C-101B-9397-08002B2CF9AE}" pid="3" name="PresentationFormat">
    <vt:lpwstr>On-screen Show (16:9)</vt:lpwstr>
  </property>
  <property fmtid="{D5CDD505-2E9C-101B-9397-08002B2CF9AE}" pid="4" name="Slides">
    <vt:i4>14</vt:i4>
  </property>
</Properties>
</file>