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Lato"/>
      <p:regular r:id="rId15"/>
    </p:embeddedFont>
    <p:embeddedFont>
      <p:font typeface="Lato"/>
      <p:regular r:id="rId16"/>
    </p:embeddedFont>
    <p:embeddedFont>
      <p:font typeface="Lato"/>
      <p:regular r:id="rId17"/>
    </p:embeddedFont>
    <p:embeddedFont>
      <p:font typeface="Lato"/>
      <p:regular r:id="rId18"/>
    </p:embeddedFont>
    <p:embeddedFont>
      <p:font typeface="Lato"/>
      <p:regular r:id="rId19"/>
    </p:embeddedFont>
    <p:embeddedFont>
      <p:font typeface="Lato"/>
      <p:regular r:id="rId20"/>
    </p:embeddedFont>
    <p:embeddedFont>
      <p:font typeface="Lato"/>
      <p:regular r:id="rId21"/>
    </p:embeddedFont>
    <p:embeddedFont>
      <p:font typeface="Lato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Relationship Id="rId21" Type="http://schemas.openxmlformats.org/officeDocument/2006/relationships/font" Target="fonts/font7.fntdata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4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5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7511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Η Κρίση της Ενεργού Πολιτειότητας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632835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Η παγκόσμια συμμετοχή των νέων στα κοινά μειώνεται δραματικά. Το 35% των νέων ενηλίκων δηλώνουν αποσυνδεδεμένοι από την πολιτική ζωή.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97669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Το μέλλον της δημοκρατίας διακυβεύεται. Η συμμετοχή διαμορφώνει την κοινωνική πρόοδο.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597455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0" y="5982176"/>
            <a:ext cx="347663" cy="34766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270040" y="5957649"/>
            <a:ext cx="1076920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by Th Th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5115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Κατανοώντας την Ενεργό Πολιτειότητα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66402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260" y="3706535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36640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Ορισμός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017306" y="4154448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Συμμετοχή στην κοινότητα για θετική αλλαγή.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10171867" y="366402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937" y="3706535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908983" y="36640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Βασικά στοιχεία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0908983" y="4154448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Εθελοντισμός, πολιτική συμμετοχή, κοινωνική ευθύνη.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80190" y="572512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5767626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7306" y="57251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Αποτέλεσμα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017306" y="6215539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Δημιουργία ουσιαστικής διαφοράς στην κοινότητα.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4628"/>
            <a:ext cx="905315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Γιατί η Συμμετοχή έχει Μειωθεί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892" y="2613065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88255" y="22238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Κυνισμός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88255" y="2714268"/>
            <a:ext cx="533602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Αυξανόμενη δυσπιστία προς πολιτικές διαδικασίες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223256"/>
            </a:avLst>
          </a:prstGeom>
          <a:solidFill>
            <a:srgbClr val="CBC5B8"/>
          </a:solidFill>
          <a:ln/>
        </p:spPr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814762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95261" y="35874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Ψηφιακή εποχή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895261" y="4077891"/>
            <a:ext cx="39756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Κατακερματισμός κοινοτικών δεσμών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223256"/>
            </a:avLst>
          </a:prstGeom>
          <a:solidFill>
            <a:srgbClr val="CBC5B8"/>
          </a:solidFill>
          <a:ln/>
        </p:spPr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5178385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02266" y="49510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Συστημικά εμπόδια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02266" y="5441513"/>
            <a:ext cx="34007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Αποθάρρυνση συμμετοχής νέων</a:t>
            </a:r>
            <a:endParaRPr lang="en-US" sz="1750" dirty="0"/>
          </a:p>
        </p:txBody>
      </p:sp>
      <p:sp>
        <p:nvSpPr>
          <p:cNvPr id="17" name="Shape 9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223256"/>
            </a:avLst>
          </a:prstGeom>
          <a:solidFill>
            <a:srgbClr val="CBC5B8"/>
          </a:solidFill>
          <a:ln/>
        </p:spPr>
      </p:sp>
      <p:pic>
        <p:nvPicPr>
          <p:cNvPr id="1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pic>
        <p:nvPicPr>
          <p:cNvPr id="1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6542008"/>
            <a:ext cx="318968" cy="39862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09272" y="63147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Αίσθηση αδυναμίας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09272" y="6805136"/>
            <a:ext cx="4890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Περιορισμένος αντίκτυπος ατομικών δράσεων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770203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Η Δύναμη της Αλληλεγγύης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197418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Συλλογική δράση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42388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Δημιουργεί ουσιαστικό κοινωνικό μετασχηματισμό.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362" y="3665458"/>
            <a:ext cx="318968" cy="3986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97628" y="3042999"/>
            <a:ext cx="31103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Σχέσεις συνομηλίκων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597628" y="3533418"/>
            <a:ext cx="42389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Κρίσιμες για την πολιτική παρακίνηση.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713" y="3665458"/>
            <a:ext cx="318968" cy="3986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597628" y="5314117"/>
            <a:ext cx="30888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Κοινοτική συμμετοχή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597628" y="5804535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Αναπτύσσει κρίσιμες κοινωνικές δεξιότητες.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6713" y="532780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2001203" y="5495568"/>
            <a:ext cx="303145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Γεφύρωση διαφορών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985986"/>
            <a:ext cx="42388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Συνδέει γενεές και πολιτισμούς.</a:t>
            </a:r>
            <a:endParaRPr lang="en-US" sz="1750" dirty="0"/>
          </a:p>
        </p:txBody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362" y="5327809"/>
            <a:ext cx="318968" cy="3986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0181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Προκλήσεις για τη Σύγχρονη Νεολαία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959537"/>
            <a:ext cx="7556421" cy="4068128"/>
          </a:xfrm>
          <a:prstGeom prst="roundRect">
            <a:avLst>
              <a:gd name="adj" fmla="val 836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801410" y="2967157"/>
            <a:ext cx="75411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028224" y="3110865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Μειωμένη εμπιστοσύνη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802624" y="3110865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Δυσπιστία προς θεσμικά συστήματα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801410" y="3980378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1028224" y="4124087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Οικονομικές πιέσεις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4802624" y="4124087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Περιορισμένος χρόνος για εθελοντισμό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801410" y="4993600"/>
            <a:ext cx="75411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028224" y="513730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Έλλειψη εκπαίδευσης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802624" y="5137309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Απουσία πρακτικής πολιτικής παιδείας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01410" y="6006822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1028224" y="6150531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Πολύπλοκα ζητήματα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4802624" y="6150531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Παγκόσμιες προκλήσεις φαίνονται ανυπέρβλητες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68561"/>
            <a:ext cx="751546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Δρόμοι προς τη Συμμετοχή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1917502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144316"/>
            <a:ext cx="323969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Ψηφιακές πλατφόρμες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263473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Αξιοποίηση τεχνολογίας για ακτιβισμό.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90" y="3278386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3505200"/>
            <a:ext cx="430399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Εστίαση σε αγαπημένα θέματα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3995618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Δράση για ζητήματα που προκαλούν πάθος.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4639270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4866084"/>
            <a:ext cx="394073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Προσβάσιμος εθελοντισμός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535650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Δημιουργία ευκαιριών με χαμηλό εμπόδιο εισόδου.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6000155"/>
            <a:ext cx="1134070" cy="136088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754422" y="6226969"/>
            <a:ext cx="311646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Ανάπτυξη δεξιοτήτων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7754422" y="671738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Κοινοτική συμμετοχή βάσει ικανοτήτων.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2711" y="576858"/>
            <a:ext cx="7678579" cy="1308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150"/>
              </a:lnSpc>
              <a:buNone/>
            </a:pPr>
            <a:r>
              <a:rPr lang="en-US" sz="41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Επαναπροσδιορίζοντας την Πολιτική Συμμετοχή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732711" y="2199323"/>
            <a:ext cx="7678579" cy="1206341"/>
          </a:xfrm>
          <a:prstGeom prst="roundRect">
            <a:avLst>
              <a:gd name="adj" fmla="val 2603"/>
            </a:avLst>
          </a:prstGeom>
          <a:solidFill>
            <a:srgbClr val="E5DFD2"/>
          </a:solidFill>
          <a:ln/>
        </p:spPr>
      </p:sp>
      <p:sp>
        <p:nvSpPr>
          <p:cNvPr id="5" name="Text 2"/>
          <p:cNvSpPr/>
          <p:nvPr/>
        </p:nvSpPr>
        <p:spPr>
          <a:xfrm>
            <a:off x="942023" y="2408634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Τοπικές δράσεις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942023" y="2861310"/>
            <a:ext cx="7259955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Συμμετοχή εστιασμένη σε συγκεκριμένα τοπικά ζητήματα.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32711" y="3614976"/>
            <a:ext cx="7678579" cy="1206341"/>
          </a:xfrm>
          <a:prstGeom prst="roundRect">
            <a:avLst>
              <a:gd name="adj" fmla="val 2603"/>
            </a:avLst>
          </a:prstGeom>
          <a:solidFill>
            <a:srgbClr val="E5DFD2"/>
          </a:solidFill>
          <a:ln/>
        </p:spPr>
      </p:sp>
      <p:sp>
        <p:nvSpPr>
          <p:cNvPr id="8" name="Text 5"/>
          <p:cNvSpPr/>
          <p:nvPr/>
        </p:nvSpPr>
        <p:spPr>
          <a:xfrm>
            <a:off x="942023" y="3824288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Υβριδικά μοντέλα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942023" y="4276963"/>
            <a:ext cx="7259955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Συνδυασμός διαδικτυακής και φυσικής συμμετοχής.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32711" y="5030629"/>
            <a:ext cx="7678579" cy="1206341"/>
          </a:xfrm>
          <a:prstGeom prst="roundRect">
            <a:avLst>
              <a:gd name="adj" fmla="val 2603"/>
            </a:avLst>
          </a:prstGeom>
          <a:solidFill>
            <a:srgbClr val="E5DFD2"/>
          </a:solidFill>
          <a:ln/>
        </p:spPr>
      </p:sp>
      <p:sp>
        <p:nvSpPr>
          <p:cNvPr id="11" name="Text 8"/>
          <p:cNvSpPr/>
          <p:nvPr/>
        </p:nvSpPr>
        <p:spPr>
          <a:xfrm>
            <a:off x="942023" y="5239941"/>
            <a:ext cx="29245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Διαγενεακή μεταφορά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942023" y="5692616"/>
            <a:ext cx="7259955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Ανταλλαγή γνώσεων μεταξύ διαφορετικών ηλικιών.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32711" y="6446282"/>
            <a:ext cx="7678579" cy="1206341"/>
          </a:xfrm>
          <a:prstGeom prst="roundRect">
            <a:avLst>
              <a:gd name="adj" fmla="val 2603"/>
            </a:avLst>
          </a:prstGeom>
          <a:solidFill>
            <a:srgbClr val="E5DFD2"/>
          </a:solidFill>
          <a:ln/>
        </p:spPr>
      </p:sp>
      <p:sp>
        <p:nvSpPr>
          <p:cNvPr id="14" name="Text 11"/>
          <p:cNvSpPr/>
          <p:nvPr/>
        </p:nvSpPr>
        <p:spPr>
          <a:xfrm>
            <a:off x="942023" y="6655594"/>
            <a:ext cx="3922038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Αναγνώριση μικρών δράσεων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942023" y="7108269"/>
            <a:ext cx="7259955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Εορτασμός και των πιο μικρών κοινοτικών συνεισφορών.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4860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Κάλεσμα για Δράση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297549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5DFD2"/>
          </a:solidFill>
          <a:ln/>
        </p:spPr>
      </p:sp>
      <p:sp>
        <p:nvSpPr>
          <p:cNvPr id="5" name="Text 2"/>
          <p:cNvSpPr/>
          <p:nvPr/>
        </p:nvSpPr>
        <p:spPr>
          <a:xfrm>
            <a:off x="1303973" y="2297549"/>
            <a:ext cx="56359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Οι προσωπικές επιλογές έχουν σημασία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2787968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Κάθε μικρή πράξη συμβάλλει στο συλλογικό αποτέλεσμα.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377684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5DFD2"/>
          </a:solidFill>
          <a:ln/>
        </p:spPr>
      </p:sp>
      <p:sp>
        <p:nvSpPr>
          <p:cNvPr id="8" name="Text 5"/>
          <p:cNvSpPr/>
          <p:nvPr/>
        </p:nvSpPr>
        <p:spPr>
          <a:xfrm>
            <a:off x="1644134" y="33776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Ξεκινήστε τοπικά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3868103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Η συμμετοχή στην κοινότητά σας είναι το πρώτο βήμα.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4457819"/>
            <a:ext cx="170021" cy="1216223"/>
          </a:xfrm>
          <a:prstGeom prst="roundRect">
            <a:avLst>
              <a:gd name="adj" fmla="val 20012"/>
            </a:avLst>
          </a:prstGeom>
          <a:solidFill>
            <a:srgbClr val="E5DFD2"/>
          </a:solidFill>
          <a:ln/>
        </p:spPr>
      </p:sp>
      <p:sp>
        <p:nvSpPr>
          <p:cNvPr id="11" name="Text 8"/>
          <p:cNvSpPr/>
          <p:nvPr/>
        </p:nvSpPr>
        <p:spPr>
          <a:xfrm>
            <a:off x="1984415" y="4457819"/>
            <a:ext cx="402967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Αξιοποιήστε την τεχνολογία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4948238"/>
            <a:ext cx="63657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Τα ψηφιακά εργαλεία μπορούν να ενισχύσουν τη συμμετοχή.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814513" y="5900857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5DFD2"/>
          </a:solidFill>
          <a:ln/>
        </p:spPr>
      </p:sp>
      <p:sp>
        <p:nvSpPr>
          <p:cNvPr id="14" name="Text 11"/>
          <p:cNvSpPr/>
          <p:nvPr/>
        </p:nvSpPr>
        <p:spPr>
          <a:xfrm>
            <a:off x="2324695" y="5900857"/>
            <a:ext cx="54028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Δημιουργήστε συνεργατικούς χώρους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2324695" y="6391275"/>
            <a:ext cx="60255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Χτίστε χώρους συμπερίληψης και συλλογικής δράσης.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2025-04-07T03:21:24Z</dcterms:created>
  <dcterms:modified xsi:type="dcterms:W3CDTF">2025-04-07T03:21:24Z</dcterms:modified>
</cp:coreProperties>
</file>