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9"/>
  </p:notesMasterIdLst>
  <p:sldIdLst>
    <p:sldId id="256" r:id="rId2"/>
    <p:sldId id="259" r:id="rId3"/>
    <p:sldId id="257" r:id="rId4"/>
    <p:sldId id="258" r:id="rId5"/>
    <p:sldId id="260" r:id="rId6"/>
    <p:sldId id="261" r:id="rId7"/>
    <p:sldId id="262" r:id="rId8"/>
  </p:sldIdLst>
  <p:sldSz cx="14630400" cy="8229600"/>
  <p:notesSz cx="8229600" cy="14630400"/>
  <p:embeddedFontLst>
    <p:embeddedFont>
      <p:font typeface="Calibri" panose="020F0502020204030204" pitchFamily="34" charset="0"/>
      <p:regular r:id="rId10"/>
      <p:bold r:id="rId11"/>
      <p:italic r:id="rId12"/>
      <p:boldItalic r:id="rId13"/>
    </p:embeddedFont>
    <p:embeddedFont>
      <p:font typeface="Platypi Medium" panose="020B0604020202020204" charset="0"/>
      <p:regular r:id="rId14"/>
    </p:embeddedFont>
  </p:embeddedFont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77" d="100"/>
          <a:sy n="77" d="100"/>
        </p:scale>
        <p:origin x="480"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font" Target="fonts/font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81298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7F3F0"/>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7F3F0"/>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7F3F0"/>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7F3F0"/>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7F3F0"/>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7F3F0"/>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7F3F0"/>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7F3F0"/>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280190" y="1685092"/>
            <a:ext cx="6217920" cy="708779"/>
          </a:xfrm>
          <a:prstGeom prst="rect">
            <a:avLst/>
          </a:prstGeom>
          <a:noFill/>
          <a:ln/>
        </p:spPr>
        <p:txBody>
          <a:bodyPr wrap="none" lIns="0" tIns="0" rIns="0" bIns="0" rtlCol="0" anchor="t"/>
          <a:lstStyle/>
          <a:p>
            <a:pPr marL="0" indent="0" algn="l">
              <a:lnSpc>
                <a:spcPts val="5550"/>
              </a:lnSpc>
              <a:buNone/>
            </a:pPr>
            <a:r>
              <a:rPr lang="en-US" sz="4450" dirty="0">
                <a:solidFill>
                  <a:srgbClr val="201B18"/>
                </a:solidFill>
                <a:latin typeface="Platypi Medium" pitchFamily="34" charset="0"/>
                <a:ea typeface="Platypi Medium" pitchFamily="34" charset="-122"/>
                <a:cs typeface="Platypi Medium" pitchFamily="34" charset="-120"/>
              </a:rPr>
              <a:t>Η Τέχνη της Περίληψης</a:t>
            </a:r>
            <a:endParaRPr lang="en-US" sz="4450" dirty="0"/>
          </a:p>
        </p:txBody>
      </p:sp>
      <p:sp>
        <p:nvSpPr>
          <p:cNvPr id="4" name="Text 1"/>
          <p:cNvSpPr/>
          <p:nvPr/>
        </p:nvSpPr>
        <p:spPr>
          <a:xfrm>
            <a:off x="6280190" y="2734032"/>
            <a:ext cx="7556421" cy="1814513"/>
          </a:xfrm>
          <a:prstGeom prst="rect">
            <a:avLst/>
          </a:prstGeom>
          <a:noFill/>
          <a:ln/>
        </p:spPr>
        <p:txBody>
          <a:bodyPr wrap="square" lIns="0" tIns="0" rIns="0" bIns="0" rtlCol="0" anchor="t"/>
          <a:lstStyle/>
          <a:p>
            <a:pPr marL="0" indent="0" algn="just">
              <a:lnSpc>
                <a:spcPts val="2850"/>
              </a:lnSpc>
              <a:buNone/>
            </a:pPr>
            <a:r>
              <a:rPr lang="en-US" sz="1750" dirty="0">
                <a:solidFill>
                  <a:srgbClr val="504C49"/>
                </a:solidFill>
                <a:latin typeface="Source Serif Pro" pitchFamily="34" charset="0"/>
                <a:ea typeface="Source Serif Pro" pitchFamily="34" charset="-122"/>
                <a:cs typeface="Source Serif Pro" pitchFamily="34" charset="-120"/>
              </a:rPr>
              <a:t>Η περίληψη αποτελεί μια </a:t>
            </a:r>
            <a:r>
              <a:rPr lang="en-US" sz="1750" b="1" dirty="0">
                <a:solidFill>
                  <a:srgbClr val="504C49"/>
                </a:solidFill>
                <a:latin typeface="Source Serif Pro" pitchFamily="34" charset="0"/>
                <a:ea typeface="Source Serif Pro" pitchFamily="34" charset="-122"/>
                <a:cs typeface="Source Serif Pro" pitchFamily="34" charset="-120"/>
              </a:rPr>
              <a:t>σύντομη απόδοση </a:t>
            </a:r>
            <a:r>
              <a:rPr lang="en-US" sz="1750" dirty="0">
                <a:solidFill>
                  <a:srgbClr val="504C49"/>
                </a:solidFill>
                <a:latin typeface="Source Serif Pro" pitchFamily="34" charset="0"/>
                <a:ea typeface="Source Serif Pro" pitchFamily="34" charset="-122"/>
                <a:cs typeface="Source Serif Pro" pitchFamily="34" charset="-120"/>
              </a:rPr>
              <a:t>του περιεχομένου ενός κειμένου, η οποία μπορεί να υποκαταστήσει το αρχικό κείμενο. Είναι προσωπική δημιουργία, με πληροφοριακό ύφος, χωρίς ίχνος σχολιασμού ή κριτικής. Υπάρχουν δύο βασικά είδη περίληψης: η εκτενής, που καλύπτει το ένα τρίτο του αρχικού κειμένου, και η συνοπτική, που καλύπτει το ένα έκτο.</a:t>
            </a:r>
            <a:endParaRPr lang="en-US" sz="1750" dirty="0"/>
          </a:p>
        </p:txBody>
      </p:sp>
      <p:sp>
        <p:nvSpPr>
          <p:cNvPr id="5" name="Text 2"/>
          <p:cNvSpPr/>
          <p:nvPr/>
        </p:nvSpPr>
        <p:spPr>
          <a:xfrm>
            <a:off x="6280190" y="4803696"/>
            <a:ext cx="7556421" cy="1088708"/>
          </a:xfrm>
          <a:prstGeom prst="rect">
            <a:avLst/>
          </a:prstGeom>
          <a:noFill/>
          <a:ln/>
        </p:spPr>
        <p:txBody>
          <a:bodyPr wrap="square" lIns="0" tIns="0" rIns="0" bIns="0" rtlCol="0" anchor="t"/>
          <a:lstStyle/>
          <a:p>
            <a:pPr marL="0" indent="0" algn="l">
              <a:lnSpc>
                <a:spcPts val="2850"/>
              </a:lnSpc>
              <a:buNone/>
            </a:pPr>
            <a:r>
              <a:rPr lang="en-US" sz="1750" dirty="0">
                <a:solidFill>
                  <a:srgbClr val="504C49"/>
                </a:solidFill>
                <a:latin typeface="Source Serif Pro" pitchFamily="34" charset="0"/>
                <a:ea typeface="Source Serif Pro" pitchFamily="34" charset="-122"/>
                <a:cs typeface="Source Serif Pro" pitchFamily="34" charset="-120"/>
              </a:rPr>
              <a:t>Για να δημιουργήσουμε μια αποτελεσματική περίληψη, είναι απαραίτητο να ακολουθήσουμε συγκεκριμένα βήματα προετοιμασίας και σύνθεσης, τα οποία θα αναλύσουμε στις επόμενες διαφάνειες.</a:t>
            </a:r>
            <a:endParaRPr lang="en-US" sz="1750" dirty="0"/>
          </a:p>
        </p:txBody>
      </p:sp>
      <p:sp>
        <p:nvSpPr>
          <p:cNvPr id="6" name="Shape 3"/>
          <p:cNvSpPr/>
          <p:nvPr/>
        </p:nvSpPr>
        <p:spPr>
          <a:xfrm>
            <a:off x="6280190" y="6164461"/>
            <a:ext cx="362903" cy="362903"/>
          </a:xfrm>
          <a:prstGeom prst="roundRect">
            <a:avLst>
              <a:gd name="adj" fmla="val 25194296"/>
            </a:avLst>
          </a:prstGeom>
          <a:noFill/>
          <a:ln w="7620">
            <a:solidFill>
              <a:srgbClr val="FFFFFF"/>
            </a:solidFill>
            <a:prstDash val="solid"/>
          </a:ln>
        </p:spPr>
      </p:sp>
      <p:pic>
        <p:nvPicPr>
          <p:cNvPr id="7" name="Image 1" descr="preencoded.png"/>
          <p:cNvPicPr>
            <a:picLocks noChangeAspect="1"/>
          </p:cNvPicPr>
          <p:nvPr/>
        </p:nvPicPr>
        <p:blipFill>
          <a:blip r:embed="rId4"/>
          <a:stretch>
            <a:fillRect/>
          </a:stretch>
        </p:blipFill>
        <p:spPr>
          <a:xfrm>
            <a:off x="6287810" y="6172081"/>
            <a:ext cx="347663" cy="347663"/>
          </a:xfrm>
          <a:prstGeom prst="rect">
            <a:avLst/>
          </a:prstGeom>
        </p:spPr>
      </p:pic>
      <p:sp>
        <p:nvSpPr>
          <p:cNvPr id="8" name="Text 4"/>
          <p:cNvSpPr/>
          <p:nvPr/>
        </p:nvSpPr>
        <p:spPr>
          <a:xfrm>
            <a:off x="6756440" y="6147554"/>
            <a:ext cx="1148239" cy="396835"/>
          </a:xfrm>
          <a:prstGeom prst="rect">
            <a:avLst/>
          </a:prstGeom>
          <a:noFill/>
          <a:ln/>
        </p:spPr>
        <p:txBody>
          <a:bodyPr wrap="none" lIns="0" tIns="0" rIns="0" bIns="0" rtlCol="0" anchor="t"/>
          <a:lstStyle/>
          <a:p>
            <a:pPr marL="0" indent="0" algn="l">
              <a:lnSpc>
                <a:spcPts val="3100"/>
              </a:lnSpc>
              <a:buNone/>
            </a:pPr>
            <a:r>
              <a:rPr lang="en-US" sz="2200" b="1" dirty="0">
                <a:solidFill>
                  <a:srgbClr val="504C49"/>
                </a:solidFill>
                <a:latin typeface="Source Serif Pro Bold" pitchFamily="34" charset="0"/>
                <a:ea typeface="Source Serif Pro Bold" pitchFamily="34" charset="-122"/>
                <a:cs typeface="Source Serif Pro Bold" pitchFamily="34" charset="-120"/>
              </a:rPr>
              <a:t>by Th Th</a:t>
            </a:r>
            <a:endParaRPr lang="en-US" sz="22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649486" y="730448"/>
            <a:ext cx="6425803" cy="579953"/>
          </a:xfrm>
          <a:prstGeom prst="rect">
            <a:avLst/>
          </a:prstGeom>
          <a:noFill/>
          <a:ln/>
        </p:spPr>
        <p:txBody>
          <a:bodyPr wrap="none" lIns="0" tIns="0" rIns="0" bIns="0" rtlCol="0" anchor="t"/>
          <a:lstStyle/>
          <a:p>
            <a:pPr marL="0" indent="0" algn="l">
              <a:lnSpc>
                <a:spcPts val="4550"/>
              </a:lnSpc>
              <a:buNone/>
            </a:pPr>
            <a:r>
              <a:rPr lang="en-US" sz="3650" dirty="0">
                <a:solidFill>
                  <a:srgbClr val="201B18"/>
                </a:solidFill>
                <a:latin typeface="Platypi Medium" pitchFamily="34" charset="0"/>
                <a:ea typeface="Platypi Medium" pitchFamily="34" charset="-122"/>
                <a:cs typeface="Platypi Medium" pitchFamily="34" charset="-120"/>
              </a:rPr>
              <a:t>Προετοιμασία της Περίληψης</a:t>
            </a:r>
            <a:endParaRPr lang="en-US" sz="3650" dirty="0"/>
          </a:p>
        </p:txBody>
      </p:sp>
      <p:sp>
        <p:nvSpPr>
          <p:cNvPr id="4" name="Shape 1"/>
          <p:cNvSpPr/>
          <p:nvPr/>
        </p:nvSpPr>
        <p:spPr>
          <a:xfrm>
            <a:off x="649486" y="1588770"/>
            <a:ext cx="139184" cy="1292066"/>
          </a:xfrm>
          <a:prstGeom prst="roundRect">
            <a:avLst>
              <a:gd name="adj" fmla="val 20001"/>
            </a:avLst>
          </a:prstGeom>
          <a:solidFill>
            <a:srgbClr val="F9F7F7"/>
          </a:solidFill>
          <a:ln/>
        </p:spPr>
      </p:sp>
      <p:sp>
        <p:nvSpPr>
          <p:cNvPr id="5" name="Text 2"/>
          <p:cNvSpPr/>
          <p:nvPr/>
        </p:nvSpPr>
        <p:spPr>
          <a:xfrm>
            <a:off x="1067038" y="1588770"/>
            <a:ext cx="2822377" cy="289917"/>
          </a:xfrm>
          <a:prstGeom prst="rect">
            <a:avLst/>
          </a:prstGeom>
          <a:noFill/>
          <a:ln/>
        </p:spPr>
        <p:txBody>
          <a:bodyPr wrap="none" lIns="0" tIns="0" rIns="0" bIns="0" rtlCol="0" anchor="t"/>
          <a:lstStyle/>
          <a:p>
            <a:pPr marL="0" indent="0" algn="l">
              <a:lnSpc>
                <a:spcPts val="2250"/>
              </a:lnSpc>
              <a:buNone/>
            </a:pPr>
            <a:r>
              <a:rPr lang="en-US" sz="1800" dirty="0">
                <a:solidFill>
                  <a:srgbClr val="504C49"/>
                </a:solidFill>
                <a:latin typeface="Platypi Medium" pitchFamily="34" charset="0"/>
                <a:ea typeface="Platypi Medium" pitchFamily="34" charset="-122"/>
                <a:cs typeface="Platypi Medium" pitchFamily="34" charset="-120"/>
              </a:rPr>
              <a:t>Κατανόηση Περιεχομένου</a:t>
            </a:r>
            <a:endParaRPr lang="en-US" sz="1800" dirty="0"/>
          </a:p>
        </p:txBody>
      </p:sp>
      <p:sp>
        <p:nvSpPr>
          <p:cNvPr id="6" name="Text 3"/>
          <p:cNvSpPr/>
          <p:nvPr/>
        </p:nvSpPr>
        <p:spPr>
          <a:xfrm>
            <a:off x="1067038" y="1990011"/>
            <a:ext cx="7427476" cy="890826"/>
          </a:xfrm>
          <a:prstGeom prst="rect">
            <a:avLst/>
          </a:prstGeom>
          <a:noFill/>
          <a:ln/>
        </p:spPr>
        <p:txBody>
          <a:bodyPr wrap="square" lIns="0" tIns="0" rIns="0" bIns="0" rtlCol="0" anchor="t"/>
          <a:lstStyle/>
          <a:p>
            <a:pPr marL="0" indent="0" algn="l">
              <a:lnSpc>
                <a:spcPts val="2300"/>
              </a:lnSpc>
              <a:buNone/>
            </a:pPr>
            <a:r>
              <a:rPr lang="en-US" sz="1450" dirty="0">
                <a:solidFill>
                  <a:srgbClr val="504C49"/>
                </a:solidFill>
                <a:latin typeface="Source Serif Pro" pitchFamily="34" charset="0"/>
                <a:ea typeface="Source Serif Pro" pitchFamily="34" charset="-122"/>
                <a:cs typeface="Source Serif Pro" pitchFamily="34" charset="-120"/>
              </a:rPr>
              <a:t>Διαβάζουμε το κείμενο που μας δίνεται, ώστε να γίνει κατανοητό το περιεχόμενό του. Σε περίπτωση άγνωστων λέξεων προσπαθούμε να τις ερμηνεύσουμε είτε μέσα από τα συμφραζόμενα, είτε μέσα από ομόρριζα ή παράγωγά τους.</a:t>
            </a:r>
            <a:endParaRPr lang="en-US" sz="1450" dirty="0"/>
          </a:p>
        </p:txBody>
      </p:sp>
      <p:sp>
        <p:nvSpPr>
          <p:cNvPr id="7" name="Shape 4"/>
          <p:cNvSpPr/>
          <p:nvPr/>
        </p:nvSpPr>
        <p:spPr>
          <a:xfrm>
            <a:off x="927854" y="3066336"/>
            <a:ext cx="139184" cy="1292066"/>
          </a:xfrm>
          <a:prstGeom prst="roundRect">
            <a:avLst>
              <a:gd name="adj" fmla="val 20001"/>
            </a:avLst>
          </a:prstGeom>
          <a:solidFill>
            <a:srgbClr val="F9F7F7"/>
          </a:solidFill>
          <a:ln/>
        </p:spPr>
      </p:sp>
      <p:sp>
        <p:nvSpPr>
          <p:cNvPr id="8" name="Text 5"/>
          <p:cNvSpPr/>
          <p:nvPr/>
        </p:nvSpPr>
        <p:spPr>
          <a:xfrm>
            <a:off x="1345406" y="3066336"/>
            <a:ext cx="3660219" cy="289917"/>
          </a:xfrm>
          <a:prstGeom prst="rect">
            <a:avLst/>
          </a:prstGeom>
          <a:noFill/>
          <a:ln/>
        </p:spPr>
        <p:txBody>
          <a:bodyPr wrap="none" lIns="0" tIns="0" rIns="0" bIns="0" rtlCol="0" anchor="t"/>
          <a:lstStyle/>
          <a:p>
            <a:pPr marL="0" indent="0" algn="l">
              <a:lnSpc>
                <a:spcPts val="2250"/>
              </a:lnSpc>
              <a:buNone/>
            </a:pPr>
            <a:r>
              <a:rPr lang="en-US" sz="1800" dirty="0">
                <a:solidFill>
                  <a:srgbClr val="504C49"/>
                </a:solidFill>
                <a:latin typeface="Platypi Medium" pitchFamily="34" charset="0"/>
                <a:ea typeface="Platypi Medium" pitchFamily="34" charset="-122"/>
                <a:cs typeface="Platypi Medium" pitchFamily="34" charset="-120"/>
              </a:rPr>
              <a:t>Εντοπισμός Νοηματικού Κέντρου</a:t>
            </a:r>
            <a:endParaRPr lang="en-US" sz="1800" dirty="0"/>
          </a:p>
        </p:txBody>
      </p:sp>
      <p:sp>
        <p:nvSpPr>
          <p:cNvPr id="9" name="Text 6"/>
          <p:cNvSpPr/>
          <p:nvPr/>
        </p:nvSpPr>
        <p:spPr>
          <a:xfrm>
            <a:off x="1345406" y="3467575"/>
            <a:ext cx="7149108" cy="1076325"/>
          </a:xfrm>
          <a:prstGeom prst="rect">
            <a:avLst/>
          </a:prstGeom>
          <a:noFill/>
          <a:ln/>
        </p:spPr>
        <p:txBody>
          <a:bodyPr wrap="square" lIns="0" tIns="0" rIns="0" bIns="0" rtlCol="0" anchor="t"/>
          <a:lstStyle/>
          <a:p>
            <a:pPr marL="0" indent="0" algn="l">
              <a:lnSpc>
                <a:spcPts val="2300"/>
              </a:lnSpc>
              <a:buNone/>
            </a:pPr>
            <a:r>
              <a:rPr lang="en-US" sz="1450" b="1" dirty="0">
                <a:solidFill>
                  <a:srgbClr val="504C49"/>
                </a:solidFill>
                <a:latin typeface="Source Serif Pro" pitchFamily="34" charset="0"/>
                <a:ea typeface="Source Serif Pro" pitchFamily="34" charset="-122"/>
                <a:cs typeface="Source Serif Pro" pitchFamily="34" charset="-120"/>
              </a:rPr>
              <a:t>Αναζητούμε τη βασική ιδέα του κειμένου</a:t>
            </a:r>
            <a:r>
              <a:rPr lang="en-US" sz="1450" dirty="0">
                <a:solidFill>
                  <a:srgbClr val="504C49"/>
                </a:solidFill>
                <a:latin typeface="Source Serif Pro" pitchFamily="34" charset="0"/>
                <a:ea typeface="Source Serif Pro" pitchFamily="34" charset="-122"/>
                <a:cs typeface="Source Serif Pro" pitchFamily="34" charset="-120"/>
              </a:rPr>
              <a:t>, δηλαδή το νοηματικό κέντρο του. Εντοπίζουμε τις βασικές έννοιες του κειμένου, ενώ παράλληλα υπογραμμίζουμε λέξεις ή φράσεις που τις διασαφηνίζουν ή τις συμπληρώνουν</a:t>
            </a:r>
            <a:r>
              <a:rPr lang="en-US" sz="1450" dirty="0" smtClean="0">
                <a:solidFill>
                  <a:srgbClr val="504C49"/>
                </a:solidFill>
                <a:latin typeface="Source Serif Pro" pitchFamily="34" charset="0"/>
                <a:ea typeface="Source Serif Pro" pitchFamily="34" charset="-122"/>
                <a:cs typeface="Source Serif Pro" pitchFamily="34" charset="-120"/>
              </a:rPr>
              <a:t>.</a:t>
            </a:r>
            <a:r>
              <a:rPr lang="el-GR" sz="1450" dirty="0" smtClean="0">
                <a:solidFill>
                  <a:srgbClr val="504C49"/>
                </a:solidFill>
                <a:latin typeface="Source Serif Pro" pitchFamily="34" charset="0"/>
                <a:ea typeface="Source Serif Pro" pitchFamily="34" charset="-122"/>
                <a:cs typeface="Source Serif Pro" pitchFamily="34" charset="-120"/>
              </a:rPr>
              <a:t> Το νοηματικό κέντρο θα το χρησιμοποιήσουμε ως θεματική περίοδο στην περίληψη μας. </a:t>
            </a:r>
            <a:endParaRPr lang="en-US" sz="1450" dirty="0"/>
          </a:p>
        </p:txBody>
      </p:sp>
      <p:sp>
        <p:nvSpPr>
          <p:cNvPr id="10" name="Shape 7"/>
          <p:cNvSpPr/>
          <p:nvPr/>
        </p:nvSpPr>
        <p:spPr>
          <a:xfrm>
            <a:off x="1206222" y="4543901"/>
            <a:ext cx="139184" cy="1589008"/>
          </a:xfrm>
          <a:prstGeom prst="roundRect">
            <a:avLst>
              <a:gd name="adj" fmla="val 20001"/>
            </a:avLst>
          </a:prstGeom>
          <a:solidFill>
            <a:srgbClr val="F9F7F7"/>
          </a:solidFill>
          <a:ln/>
        </p:spPr>
      </p:sp>
      <p:sp>
        <p:nvSpPr>
          <p:cNvPr id="11" name="Text 8"/>
          <p:cNvSpPr/>
          <p:nvPr/>
        </p:nvSpPr>
        <p:spPr>
          <a:xfrm>
            <a:off x="1623774" y="4639649"/>
            <a:ext cx="2319814" cy="289917"/>
          </a:xfrm>
          <a:prstGeom prst="rect">
            <a:avLst/>
          </a:prstGeom>
          <a:noFill/>
          <a:ln/>
        </p:spPr>
        <p:txBody>
          <a:bodyPr wrap="none" lIns="0" tIns="0" rIns="0" bIns="0" rtlCol="0" anchor="t"/>
          <a:lstStyle/>
          <a:p>
            <a:pPr marL="0" indent="0" algn="l">
              <a:lnSpc>
                <a:spcPts val="2250"/>
              </a:lnSpc>
              <a:buNone/>
            </a:pPr>
            <a:r>
              <a:rPr lang="en-US" sz="1800" dirty="0">
                <a:solidFill>
                  <a:srgbClr val="504C49"/>
                </a:solidFill>
                <a:latin typeface="Platypi Medium" pitchFamily="34" charset="0"/>
                <a:ea typeface="Platypi Medium" pitchFamily="34" charset="-122"/>
                <a:cs typeface="Platypi Medium" pitchFamily="34" charset="-120"/>
              </a:rPr>
              <a:t>Διάκριση Δομής</a:t>
            </a:r>
            <a:endParaRPr lang="en-US" sz="1800" dirty="0"/>
          </a:p>
        </p:txBody>
      </p:sp>
      <p:sp>
        <p:nvSpPr>
          <p:cNvPr id="12" name="Text 9"/>
          <p:cNvSpPr/>
          <p:nvPr/>
        </p:nvSpPr>
        <p:spPr>
          <a:xfrm>
            <a:off x="1623774" y="4945142"/>
            <a:ext cx="6870740" cy="1187768"/>
          </a:xfrm>
          <a:prstGeom prst="rect">
            <a:avLst/>
          </a:prstGeom>
          <a:noFill/>
          <a:ln/>
        </p:spPr>
        <p:txBody>
          <a:bodyPr wrap="square" lIns="0" tIns="0" rIns="0" bIns="0" rtlCol="0" anchor="t"/>
          <a:lstStyle/>
          <a:p>
            <a:pPr marL="0" indent="0" algn="l">
              <a:lnSpc>
                <a:spcPts val="2300"/>
              </a:lnSpc>
              <a:buNone/>
            </a:pPr>
            <a:r>
              <a:rPr lang="en-US" sz="1450" b="1" dirty="0">
                <a:solidFill>
                  <a:srgbClr val="504C49"/>
                </a:solidFill>
                <a:latin typeface="Source Serif Pro" pitchFamily="34" charset="0"/>
                <a:ea typeface="Source Serif Pro" pitchFamily="34" charset="-122"/>
                <a:cs typeface="Source Serif Pro" pitchFamily="34" charset="-120"/>
              </a:rPr>
              <a:t>Διακρίνουμε τη δομή του κειμένου</a:t>
            </a:r>
            <a:r>
              <a:rPr lang="en-US" sz="1450" dirty="0">
                <a:solidFill>
                  <a:srgbClr val="504C49"/>
                </a:solidFill>
                <a:latin typeface="Source Serif Pro" pitchFamily="34" charset="0"/>
                <a:ea typeface="Source Serif Pro" pitchFamily="34" charset="-122"/>
                <a:cs typeface="Source Serif Pro" pitchFamily="34" charset="-120"/>
              </a:rPr>
              <a:t>, βήμα απολύτως απαραίτητο προκειμένου η περίληψή μας να ακολουθήσει την αρχική μορφή του. Επιλέγουμε τις απολύτως απαραίτητες λεπτομέρειες, οι οποίες διασαφηνίζουν ή τεκμηριώνουν το νοηματικό κέντρο.</a:t>
            </a:r>
            <a:endParaRPr lang="en-US" sz="1450" dirty="0"/>
          </a:p>
        </p:txBody>
      </p:sp>
      <p:sp>
        <p:nvSpPr>
          <p:cNvPr id="13" name="Shape 10"/>
          <p:cNvSpPr/>
          <p:nvPr/>
        </p:nvSpPr>
        <p:spPr>
          <a:xfrm>
            <a:off x="1484590" y="6318409"/>
            <a:ext cx="139184" cy="995124"/>
          </a:xfrm>
          <a:prstGeom prst="roundRect">
            <a:avLst>
              <a:gd name="adj" fmla="val 20001"/>
            </a:avLst>
          </a:prstGeom>
          <a:solidFill>
            <a:srgbClr val="F9F7F7"/>
          </a:solidFill>
          <a:ln/>
        </p:spPr>
      </p:sp>
      <p:sp>
        <p:nvSpPr>
          <p:cNvPr id="14" name="Text 11"/>
          <p:cNvSpPr/>
          <p:nvPr/>
        </p:nvSpPr>
        <p:spPr>
          <a:xfrm>
            <a:off x="1902143" y="6318409"/>
            <a:ext cx="3147417" cy="289917"/>
          </a:xfrm>
          <a:prstGeom prst="rect">
            <a:avLst/>
          </a:prstGeom>
          <a:noFill/>
          <a:ln/>
        </p:spPr>
        <p:txBody>
          <a:bodyPr wrap="none" lIns="0" tIns="0" rIns="0" bIns="0" rtlCol="0" anchor="t"/>
          <a:lstStyle/>
          <a:p>
            <a:pPr marL="0" indent="0" algn="l">
              <a:lnSpc>
                <a:spcPts val="2250"/>
              </a:lnSpc>
              <a:buNone/>
            </a:pPr>
            <a:r>
              <a:rPr lang="en-US" sz="1800" dirty="0">
                <a:solidFill>
                  <a:srgbClr val="504C49"/>
                </a:solidFill>
                <a:latin typeface="Platypi Medium" pitchFamily="34" charset="0"/>
                <a:ea typeface="Platypi Medium" pitchFamily="34" charset="-122"/>
                <a:cs typeface="Platypi Medium" pitchFamily="34" charset="-120"/>
              </a:rPr>
              <a:t>Οργάνωση Σχεδιαγράμματος</a:t>
            </a:r>
            <a:endParaRPr lang="en-US" sz="1800" dirty="0"/>
          </a:p>
        </p:txBody>
      </p:sp>
      <p:sp>
        <p:nvSpPr>
          <p:cNvPr id="15" name="Text 12"/>
          <p:cNvSpPr/>
          <p:nvPr/>
        </p:nvSpPr>
        <p:spPr>
          <a:xfrm>
            <a:off x="1902143" y="6719649"/>
            <a:ext cx="6592372" cy="593884"/>
          </a:xfrm>
          <a:prstGeom prst="rect">
            <a:avLst/>
          </a:prstGeom>
          <a:noFill/>
          <a:ln/>
        </p:spPr>
        <p:txBody>
          <a:bodyPr wrap="square" lIns="0" tIns="0" rIns="0" bIns="0" rtlCol="0" anchor="t"/>
          <a:lstStyle/>
          <a:p>
            <a:pPr marL="0" indent="0" algn="l">
              <a:lnSpc>
                <a:spcPts val="2300"/>
              </a:lnSpc>
              <a:buNone/>
            </a:pPr>
            <a:r>
              <a:rPr lang="en-US" sz="1450" dirty="0">
                <a:solidFill>
                  <a:srgbClr val="504C49"/>
                </a:solidFill>
                <a:latin typeface="Source Serif Pro" pitchFamily="34" charset="0"/>
                <a:ea typeface="Source Serif Pro" pitchFamily="34" charset="-122"/>
                <a:cs typeface="Source Serif Pro" pitchFamily="34" charset="-120"/>
              </a:rPr>
              <a:t>Οργανώνουμε το σχεδιάγραμμα της περίληψης ακολουθώντας τους κανόνες δομής μιας παραγράφου (θεματική περίοδος, λεπτομέρειες, κατακλείδα).</a:t>
            </a:r>
            <a:endParaRPr lang="en-US" sz="145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793790" y="718304"/>
            <a:ext cx="7488793" cy="708779"/>
          </a:xfrm>
          <a:prstGeom prst="rect">
            <a:avLst/>
          </a:prstGeom>
          <a:noFill/>
          <a:ln/>
        </p:spPr>
        <p:txBody>
          <a:bodyPr wrap="none" lIns="0" tIns="0" rIns="0" bIns="0" rtlCol="0" anchor="t"/>
          <a:lstStyle/>
          <a:p>
            <a:pPr marL="0" indent="0" algn="l">
              <a:lnSpc>
                <a:spcPts val="5550"/>
              </a:lnSpc>
              <a:buNone/>
            </a:pPr>
            <a:r>
              <a:rPr lang="en-US" sz="4450" dirty="0">
                <a:solidFill>
                  <a:srgbClr val="201B18"/>
                </a:solidFill>
                <a:latin typeface="Platypi Medium" pitchFamily="34" charset="0"/>
                <a:ea typeface="Platypi Medium" pitchFamily="34" charset="-122"/>
                <a:cs typeface="Platypi Medium" pitchFamily="34" charset="-120"/>
              </a:rPr>
              <a:t>Σημειώσεις: Το Πρώτο Βήμα</a:t>
            </a:r>
            <a:endParaRPr lang="en-US" sz="4450" dirty="0"/>
          </a:p>
        </p:txBody>
      </p:sp>
      <p:sp>
        <p:nvSpPr>
          <p:cNvPr id="4" name="Shape 1"/>
          <p:cNvSpPr/>
          <p:nvPr/>
        </p:nvSpPr>
        <p:spPr>
          <a:xfrm>
            <a:off x="793790" y="1767245"/>
            <a:ext cx="3664863" cy="3847267"/>
          </a:xfrm>
          <a:prstGeom prst="roundRect">
            <a:avLst>
              <a:gd name="adj" fmla="val 928"/>
            </a:avLst>
          </a:prstGeom>
          <a:solidFill>
            <a:srgbClr val="F9F7F7"/>
          </a:solidFill>
          <a:ln/>
        </p:spPr>
      </p:sp>
      <p:sp>
        <p:nvSpPr>
          <p:cNvPr id="5" name="Text 2"/>
          <p:cNvSpPr/>
          <p:nvPr/>
        </p:nvSpPr>
        <p:spPr>
          <a:xfrm>
            <a:off x="1020604" y="1994059"/>
            <a:ext cx="3048833" cy="354330"/>
          </a:xfrm>
          <a:prstGeom prst="rect">
            <a:avLst/>
          </a:prstGeom>
          <a:noFill/>
          <a:ln/>
        </p:spPr>
        <p:txBody>
          <a:bodyPr wrap="none" lIns="0" tIns="0" rIns="0" bIns="0" rtlCol="0" anchor="t"/>
          <a:lstStyle/>
          <a:p>
            <a:pPr marL="0" indent="0" algn="l">
              <a:lnSpc>
                <a:spcPts val="2750"/>
              </a:lnSpc>
              <a:buNone/>
            </a:pPr>
            <a:r>
              <a:rPr lang="en-US" sz="2200" dirty="0">
                <a:solidFill>
                  <a:srgbClr val="504C49"/>
                </a:solidFill>
                <a:latin typeface="Platypi Medium" pitchFamily="34" charset="0"/>
                <a:ea typeface="Platypi Medium" pitchFamily="34" charset="-122"/>
                <a:cs typeface="Platypi Medium" pitchFamily="34" charset="-120"/>
              </a:rPr>
              <a:t>Αφαιρετική Διαδικασία</a:t>
            </a:r>
            <a:endParaRPr lang="en-US" sz="2200" dirty="0"/>
          </a:p>
        </p:txBody>
      </p:sp>
      <p:sp>
        <p:nvSpPr>
          <p:cNvPr id="6" name="Text 3"/>
          <p:cNvSpPr/>
          <p:nvPr/>
        </p:nvSpPr>
        <p:spPr>
          <a:xfrm>
            <a:off x="1020604" y="2484477"/>
            <a:ext cx="3211235" cy="2903220"/>
          </a:xfrm>
          <a:prstGeom prst="rect">
            <a:avLst/>
          </a:prstGeom>
          <a:noFill/>
          <a:ln/>
        </p:spPr>
        <p:txBody>
          <a:bodyPr wrap="square" lIns="0" tIns="0" rIns="0" bIns="0" rtlCol="0" anchor="t"/>
          <a:lstStyle/>
          <a:p>
            <a:pPr marL="0" indent="0" algn="l">
              <a:lnSpc>
                <a:spcPts val="2850"/>
              </a:lnSpc>
              <a:buNone/>
            </a:pPr>
            <a:r>
              <a:rPr lang="en-US" sz="1750" dirty="0">
                <a:solidFill>
                  <a:srgbClr val="504C49"/>
                </a:solidFill>
                <a:latin typeface="Source Serif Pro" pitchFamily="34" charset="0"/>
                <a:ea typeface="Source Serif Pro" pitchFamily="34" charset="-122"/>
                <a:cs typeface="Source Serif Pro" pitchFamily="34" charset="-120"/>
              </a:rPr>
              <a:t>Οι σημειώσεις αποτελούν αφαιρετική διαδικασία, κατά την οποία επισημαίνουμε το ουσιώδες και παραλείπουμε το επουσιώδες, βοηθώντας μας να αφομοιώνουμε γνώσεις και να οξύνουμε την κριτική μας ικανότητα.</a:t>
            </a:r>
            <a:endParaRPr lang="en-US" sz="1750" dirty="0"/>
          </a:p>
        </p:txBody>
      </p:sp>
      <p:sp>
        <p:nvSpPr>
          <p:cNvPr id="7" name="Shape 4"/>
          <p:cNvSpPr/>
          <p:nvPr/>
        </p:nvSpPr>
        <p:spPr>
          <a:xfrm>
            <a:off x="4685467" y="1767245"/>
            <a:ext cx="3664863" cy="3847267"/>
          </a:xfrm>
          <a:prstGeom prst="roundRect">
            <a:avLst>
              <a:gd name="adj" fmla="val 928"/>
            </a:avLst>
          </a:prstGeom>
          <a:solidFill>
            <a:srgbClr val="F9F7F7"/>
          </a:solidFill>
          <a:ln/>
        </p:spPr>
      </p:sp>
      <p:sp>
        <p:nvSpPr>
          <p:cNvPr id="8" name="Text 5"/>
          <p:cNvSpPr/>
          <p:nvPr/>
        </p:nvSpPr>
        <p:spPr>
          <a:xfrm>
            <a:off x="4912281" y="1994059"/>
            <a:ext cx="3211235" cy="708660"/>
          </a:xfrm>
          <a:prstGeom prst="rect">
            <a:avLst/>
          </a:prstGeom>
          <a:noFill/>
          <a:ln/>
        </p:spPr>
        <p:txBody>
          <a:bodyPr wrap="square" lIns="0" tIns="0" rIns="0" bIns="0" rtlCol="0" anchor="t"/>
          <a:lstStyle/>
          <a:p>
            <a:pPr marL="0" indent="0" algn="l">
              <a:lnSpc>
                <a:spcPts val="2750"/>
              </a:lnSpc>
              <a:buNone/>
            </a:pPr>
            <a:r>
              <a:rPr lang="en-US" sz="2200" dirty="0">
                <a:solidFill>
                  <a:srgbClr val="504C49"/>
                </a:solidFill>
                <a:latin typeface="Platypi Medium" pitchFamily="34" charset="0"/>
                <a:ea typeface="Platypi Medium" pitchFamily="34" charset="-122"/>
                <a:cs typeface="Platypi Medium" pitchFamily="34" charset="-120"/>
              </a:rPr>
              <a:t>Σημειώσεις ανά Παράγραφο</a:t>
            </a:r>
            <a:endParaRPr lang="en-US" sz="2200" dirty="0"/>
          </a:p>
        </p:txBody>
      </p:sp>
      <p:sp>
        <p:nvSpPr>
          <p:cNvPr id="9" name="Text 6"/>
          <p:cNvSpPr/>
          <p:nvPr/>
        </p:nvSpPr>
        <p:spPr>
          <a:xfrm>
            <a:off x="4912281" y="2838807"/>
            <a:ext cx="3211235" cy="1814513"/>
          </a:xfrm>
          <a:prstGeom prst="rect">
            <a:avLst/>
          </a:prstGeom>
          <a:noFill/>
          <a:ln/>
        </p:spPr>
        <p:txBody>
          <a:bodyPr wrap="square" lIns="0" tIns="0" rIns="0" bIns="0" rtlCol="0" anchor="t"/>
          <a:lstStyle/>
          <a:p>
            <a:pPr marL="0" indent="0" algn="l">
              <a:lnSpc>
                <a:spcPts val="2850"/>
              </a:lnSpc>
              <a:buNone/>
            </a:pPr>
            <a:r>
              <a:rPr lang="en-US" sz="1750" dirty="0">
                <a:solidFill>
                  <a:srgbClr val="504C49"/>
                </a:solidFill>
                <a:latin typeface="Source Serif Pro" pitchFamily="34" charset="0"/>
                <a:ea typeface="Source Serif Pro" pitchFamily="34" charset="-122"/>
                <a:cs typeface="Source Serif Pro" pitchFamily="34" charset="-120"/>
              </a:rPr>
              <a:t>Εντοπίζουμε τα κύρια συστατικά της παραγράφου, επισημαίνουμε τις διαρθρωτικές λέξεις και αποδίδουμε το περιεχόμενο με πλαγιότιτλο.</a:t>
            </a:r>
            <a:endParaRPr lang="en-US" sz="1750" dirty="0"/>
          </a:p>
        </p:txBody>
      </p:sp>
      <p:sp>
        <p:nvSpPr>
          <p:cNvPr id="10" name="Shape 7"/>
          <p:cNvSpPr/>
          <p:nvPr/>
        </p:nvSpPr>
        <p:spPr>
          <a:xfrm>
            <a:off x="793790" y="5841325"/>
            <a:ext cx="7556421" cy="1669852"/>
          </a:xfrm>
          <a:prstGeom prst="roundRect">
            <a:avLst>
              <a:gd name="adj" fmla="val 2038"/>
            </a:avLst>
          </a:prstGeom>
          <a:solidFill>
            <a:srgbClr val="F9F7F7"/>
          </a:solidFill>
          <a:ln/>
        </p:spPr>
      </p:sp>
      <p:sp>
        <p:nvSpPr>
          <p:cNvPr id="11" name="Text 8"/>
          <p:cNvSpPr/>
          <p:nvPr/>
        </p:nvSpPr>
        <p:spPr>
          <a:xfrm>
            <a:off x="1020604" y="6068139"/>
            <a:ext cx="4780002" cy="354330"/>
          </a:xfrm>
          <a:prstGeom prst="rect">
            <a:avLst/>
          </a:prstGeom>
          <a:noFill/>
          <a:ln/>
        </p:spPr>
        <p:txBody>
          <a:bodyPr wrap="none" lIns="0" tIns="0" rIns="0" bIns="0" rtlCol="0" anchor="t"/>
          <a:lstStyle/>
          <a:p>
            <a:pPr marL="0" indent="0" algn="l">
              <a:lnSpc>
                <a:spcPts val="2750"/>
              </a:lnSpc>
              <a:buNone/>
            </a:pPr>
            <a:r>
              <a:rPr lang="en-US" sz="2200" dirty="0">
                <a:solidFill>
                  <a:srgbClr val="504C49"/>
                </a:solidFill>
                <a:latin typeface="Platypi Medium" pitchFamily="34" charset="0"/>
                <a:ea typeface="Platypi Medium" pitchFamily="34" charset="-122"/>
                <a:cs typeface="Platypi Medium" pitchFamily="34" charset="-120"/>
              </a:rPr>
              <a:t>Σημειώσεις ανά Νοηματική Ενότητα</a:t>
            </a:r>
            <a:endParaRPr lang="en-US" sz="2200" dirty="0"/>
          </a:p>
        </p:txBody>
      </p:sp>
      <p:sp>
        <p:nvSpPr>
          <p:cNvPr id="12" name="Text 9"/>
          <p:cNvSpPr/>
          <p:nvPr/>
        </p:nvSpPr>
        <p:spPr>
          <a:xfrm>
            <a:off x="1020604" y="6558558"/>
            <a:ext cx="7102793" cy="725805"/>
          </a:xfrm>
          <a:prstGeom prst="rect">
            <a:avLst/>
          </a:prstGeom>
          <a:noFill/>
          <a:ln/>
        </p:spPr>
        <p:txBody>
          <a:bodyPr wrap="square" lIns="0" tIns="0" rIns="0" bIns="0" rtlCol="0" anchor="t"/>
          <a:lstStyle/>
          <a:p>
            <a:pPr marL="0" indent="0" algn="l">
              <a:lnSpc>
                <a:spcPts val="2850"/>
              </a:lnSpc>
              <a:buNone/>
            </a:pPr>
            <a:r>
              <a:rPr lang="en-US" sz="1750" dirty="0">
                <a:solidFill>
                  <a:srgbClr val="504C49"/>
                </a:solidFill>
                <a:latin typeface="Source Serif Pro" pitchFamily="34" charset="0"/>
                <a:ea typeface="Source Serif Pro" pitchFamily="34" charset="-122"/>
                <a:cs typeface="Source Serif Pro" pitchFamily="34" charset="-120"/>
              </a:rPr>
              <a:t>Συντάσσουμε έναν πλαγιότιτλο για κάθε νοηματική ενότητα, όταν εργαζόμαστε με ευρύτερες ενότητες κειμένου.</a:t>
            </a:r>
            <a:endParaRPr lang="en-US" sz="175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Text 0"/>
          <p:cNvSpPr/>
          <p:nvPr/>
        </p:nvSpPr>
        <p:spPr>
          <a:xfrm>
            <a:off x="793790" y="1893570"/>
            <a:ext cx="11608832" cy="708779"/>
          </a:xfrm>
          <a:prstGeom prst="rect">
            <a:avLst/>
          </a:prstGeom>
          <a:noFill/>
          <a:ln/>
        </p:spPr>
        <p:txBody>
          <a:bodyPr wrap="none" lIns="0" tIns="0" rIns="0" bIns="0" rtlCol="0" anchor="t"/>
          <a:lstStyle/>
          <a:p>
            <a:pPr marL="0" indent="0" algn="l">
              <a:lnSpc>
                <a:spcPts val="5550"/>
              </a:lnSpc>
              <a:buNone/>
            </a:pPr>
            <a:r>
              <a:rPr lang="en-US" sz="4450" dirty="0">
                <a:solidFill>
                  <a:srgbClr val="201B18"/>
                </a:solidFill>
                <a:latin typeface="Platypi Medium" pitchFamily="34" charset="0"/>
                <a:ea typeface="Platypi Medium" pitchFamily="34" charset="-122"/>
                <a:cs typeface="Platypi Medium" pitchFamily="34" charset="-120"/>
              </a:rPr>
              <a:t>Είδη Πλαγιότιτλων και Διάγραμμα Κειμένου</a:t>
            </a:r>
            <a:endParaRPr lang="en-US" sz="4450" dirty="0"/>
          </a:p>
        </p:txBody>
      </p:sp>
      <p:sp>
        <p:nvSpPr>
          <p:cNvPr id="3" name="Text 1"/>
          <p:cNvSpPr/>
          <p:nvPr/>
        </p:nvSpPr>
        <p:spPr>
          <a:xfrm>
            <a:off x="793790" y="3169325"/>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201B18"/>
                </a:solidFill>
                <a:latin typeface="Platypi Medium" pitchFamily="34" charset="0"/>
                <a:ea typeface="Platypi Medium" pitchFamily="34" charset="-122"/>
                <a:cs typeface="Platypi Medium" pitchFamily="34" charset="-120"/>
              </a:rPr>
              <a:t>Είδη Πλαγιότιτλων</a:t>
            </a:r>
            <a:endParaRPr lang="en-US" sz="2200" dirty="0"/>
          </a:p>
        </p:txBody>
      </p:sp>
      <p:sp>
        <p:nvSpPr>
          <p:cNvPr id="4" name="Text 2"/>
          <p:cNvSpPr/>
          <p:nvPr/>
        </p:nvSpPr>
        <p:spPr>
          <a:xfrm>
            <a:off x="793790" y="3750469"/>
            <a:ext cx="6244709" cy="725805"/>
          </a:xfrm>
          <a:prstGeom prst="rect">
            <a:avLst/>
          </a:prstGeom>
          <a:noFill/>
          <a:ln/>
        </p:spPr>
        <p:txBody>
          <a:bodyPr wrap="square" lIns="0" tIns="0" rIns="0" bIns="0" rtlCol="0" anchor="t"/>
          <a:lstStyle/>
          <a:p>
            <a:pPr marL="0" indent="0" algn="l">
              <a:lnSpc>
                <a:spcPts val="2850"/>
              </a:lnSpc>
              <a:buNone/>
            </a:pPr>
            <a:r>
              <a:rPr lang="en-US" sz="1750" dirty="0">
                <a:solidFill>
                  <a:srgbClr val="504C49"/>
                </a:solidFill>
                <a:latin typeface="Source Serif Pro" pitchFamily="34" charset="0"/>
                <a:ea typeface="Source Serif Pro" pitchFamily="34" charset="-122"/>
                <a:cs typeface="Source Serif Pro" pitchFamily="34" charset="-120"/>
              </a:rPr>
              <a:t>Οι πλαγιότιτλοι μπορούν να έχουν δύο μορφές, ανάλογα με την προσωπική μας επιλογή και το σκοπό για τον οποίο γράφονται:</a:t>
            </a:r>
            <a:endParaRPr lang="en-US" sz="1750" dirty="0"/>
          </a:p>
        </p:txBody>
      </p:sp>
      <p:sp>
        <p:nvSpPr>
          <p:cNvPr id="5" name="Text 3"/>
          <p:cNvSpPr/>
          <p:nvPr/>
        </p:nvSpPr>
        <p:spPr>
          <a:xfrm>
            <a:off x="793790" y="4680347"/>
            <a:ext cx="6244709"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504C49"/>
                </a:solidFill>
                <a:latin typeface="Source Serif Pro" pitchFamily="34" charset="0"/>
                <a:ea typeface="Source Serif Pro" pitchFamily="34" charset="-122"/>
                <a:cs typeface="Source Serif Pro" pitchFamily="34" charset="-120"/>
              </a:rPr>
              <a:t>Με κανονικές φράσεις</a:t>
            </a:r>
            <a:endParaRPr lang="en-US" sz="1750" dirty="0"/>
          </a:p>
        </p:txBody>
      </p:sp>
      <p:sp>
        <p:nvSpPr>
          <p:cNvPr id="6" name="Text 4"/>
          <p:cNvSpPr/>
          <p:nvPr/>
        </p:nvSpPr>
        <p:spPr>
          <a:xfrm>
            <a:off x="793790" y="5122545"/>
            <a:ext cx="6244709" cy="725805"/>
          </a:xfrm>
          <a:prstGeom prst="rect">
            <a:avLst/>
          </a:prstGeom>
          <a:noFill/>
          <a:ln/>
        </p:spPr>
        <p:txBody>
          <a:bodyPr wrap="square" lIns="0" tIns="0" rIns="0" bIns="0" rtlCol="0" anchor="t"/>
          <a:lstStyle/>
          <a:p>
            <a:pPr marL="342900" indent="-342900" algn="l">
              <a:lnSpc>
                <a:spcPts val="2850"/>
              </a:lnSpc>
              <a:buSzPct val="100000"/>
              <a:buChar char="•"/>
            </a:pPr>
            <a:r>
              <a:rPr lang="en-US" sz="1750" dirty="0">
                <a:solidFill>
                  <a:srgbClr val="504C49"/>
                </a:solidFill>
                <a:latin typeface="Source Serif Pro" pitchFamily="34" charset="0"/>
                <a:ea typeface="Source Serif Pro" pitchFamily="34" charset="-122"/>
                <a:cs typeface="Source Serif Pro" pitchFamily="34" charset="-120"/>
              </a:rPr>
              <a:t>Τηλεγραφικά, με παράλειψη ρημάτων, άρθρων κ.ά. λέξεων που εννοούνται εύκολα</a:t>
            </a:r>
            <a:endParaRPr lang="en-US" sz="1750" dirty="0"/>
          </a:p>
        </p:txBody>
      </p:sp>
      <p:sp>
        <p:nvSpPr>
          <p:cNvPr id="7" name="Text 5"/>
          <p:cNvSpPr/>
          <p:nvPr/>
        </p:nvSpPr>
        <p:spPr>
          <a:xfrm>
            <a:off x="7599521" y="3169325"/>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201B18"/>
                </a:solidFill>
                <a:latin typeface="Platypi Medium" pitchFamily="34" charset="0"/>
                <a:ea typeface="Platypi Medium" pitchFamily="34" charset="-122"/>
                <a:cs typeface="Platypi Medium" pitchFamily="34" charset="-120"/>
              </a:rPr>
              <a:t>Διάγραμμα Κειμένου</a:t>
            </a:r>
            <a:endParaRPr lang="en-US" sz="2200" dirty="0"/>
          </a:p>
        </p:txBody>
      </p:sp>
      <p:sp>
        <p:nvSpPr>
          <p:cNvPr id="8" name="Text 6"/>
          <p:cNvSpPr/>
          <p:nvPr/>
        </p:nvSpPr>
        <p:spPr>
          <a:xfrm>
            <a:off x="7599521" y="3750469"/>
            <a:ext cx="6244709" cy="1088708"/>
          </a:xfrm>
          <a:prstGeom prst="rect">
            <a:avLst/>
          </a:prstGeom>
          <a:noFill/>
          <a:ln/>
        </p:spPr>
        <p:txBody>
          <a:bodyPr wrap="square" lIns="0" tIns="0" rIns="0" bIns="0" rtlCol="0" anchor="t"/>
          <a:lstStyle/>
          <a:p>
            <a:pPr marL="0" indent="0" algn="l">
              <a:lnSpc>
                <a:spcPts val="2850"/>
              </a:lnSpc>
              <a:buNone/>
            </a:pPr>
            <a:r>
              <a:rPr lang="en-US" sz="1750" dirty="0">
                <a:solidFill>
                  <a:srgbClr val="504C49"/>
                </a:solidFill>
                <a:latin typeface="Source Serif Pro" pitchFamily="34" charset="0"/>
                <a:ea typeface="Source Serif Pro" pitchFamily="34" charset="-122"/>
                <a:cs typeface="Source Serif Pro" pitchFamily="34" charset="-120"/>
              </a:rPr>
              <a:t>Το διάγραμμα είναι ένα σχέδιο που παρουσιάζει τη συλλογιστική πορεία που ακολουθείται κατά την ανάπτυξη ενός θέματος και τη δομή του κειμένου που το πραγματεύεται.</a:t>
            </a:r>
            <a:endParaRPr lang="en-US" sz="1750" dirty="0"/>
          </a:p>
        </p:txBody>
      </p:sp>
      <p:sp>
        <p:nvSpPr>
          <p:cNvPr id="9" name="Text 7"/>
          <p:cNvSpPr/>
          <p:nvPr/>
        </p:nvSpPr>
        <p:spPr>
          <a:xfrm>
            <a:off x="7599521" y="5043249"/>
            <a:ext cx="6244709" cy="1088708"/>
          </a:xfrm>
          <a:prstGeom prst="rect">
            <a:avLst/>
          </a:prstGeom>
          <a:noFill/>
          <a:ln/>
        </p:spPr>
        <p:txBody>
          <a:bodyPr wrap="square" lIns="0" tIns="0" rIns="0" bIns="0" rtlCol="0" anchor="t"/>
          <a:lstStyle/>
          <a:p>
            <a:pPr marL="0" indent="0" algn="l">
              <a:lnSpc>
                <a:spcPts val="2850"/>
              </a:lnSpc>
              <a:buNone/>
            </a:pPr>
            <a:r>
              <a:rPr lang="en-US" sz="1750" dirty="0">
                <a:solidFill>
                  <a:srgbClr val="504C49"/>
                </a:solidFill>
                <a:latin typeface="Source Serif Pro" pitchFamily="34" charset="0"/>
                <a:ea typeface="Source Serif Pro" pitchFamily="34" charset="-122"/>
                <a:cs typeface="Source Serif Pro" pitchFamily="34" charset="-120"/>
              </a:rPr>
              <a:t>Σε αυτό φαίνονται τα δομικά μέρη του κειμένου (πρόλογος, κύριο μέρος, επίλογος) και ανά μέρος, ενότητα και παράγραφο σημειώνονται οι πλαγιότιτλοι.</a:t>
            </a:r>
            <a:endParaRPr lang="en-US" sz="175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193393" y="608648"/>
            <a:ext cx="5680710" cy="631269"/>
          </a:xfrm>
          <a:prstGeom prst="rect">
            <a:avLst/>
          </a:prstGeom>
          <a:noFill/>
          <a:ln/>
        </p:spPr>
        <p:txBody>
          <a:bodyPr wrap="none" lIns="0" tIns="0" rIns="0" bIns="0" rtlCol="0" anchor="t"/>
          <a:lstStyle/>
          <a:p>
            <a:pPr marL="0" indent="0" algn="l">
              <a:lnSpc>
                <a:spcPts val="4950"/>
              </a:lnSpc>
              <a:buNone/>
            </a:pPr>
            <a:r>
              <a:rPr lang="en-US" sz="3950" dirty="0">
                <a:solidFill>
                  <a:srgbClr val="201B18"/>
                </a:solidFill>
                <a:latin typeface="Platypi Medium" pitchFamily="34" charset="0"/>
                <a:ea typeface="Platypi Medium" pitchFamily="34" charset="-122"/>
                <a:cs typeface="Platypi Medium" pitchFamily="34" charset="-120"/>
              </a:rPr>
              <a:t>Σύνθεση της Περίληψης</a:t>
            </a:r>
            <a:endParaRPr lang="en-US" sz="3950" dirty="0"/>
          </a:p>
        </p:txBody>
      </p:sp>
      <p:pic>
        <p:nvPicPr>
          <p:cNvPr id="4" name="Image 1" descr="preencoded.png"/>
          <p:cNvPicPr>
            <a:picLocks noChangeAspect="1"/>
          </p:cNvPicPr>
          <p:nvPr/>
        </p:nvPicPr>
        <p:blipFill>
          <a:blip r:embed="rId4"/>
          <a:stretch>
            <a:fillRect/>
          </a:stretch>
        </p:blipFill>
        <p:spPr>
          <a:xfrm>
            <a:off x="6193393" y="1542931"/>
            <a:ext cx="1010007" cy="2133719"/>
          </a:xfrm>
          <a:prstGeom prst="rect">
            <a:avLst/>
          </a:prstGeom>
        </p:spPr>
      </p:pic>
      <p:sp>
        <p:nvSpPr>
          <p:cNvPr id="5" name="Text 1"/>
          <p:cNvSpPr/>
          <p:nvPr/>
        </p:nvSpPr>
        <p:spPr>
          <a:xfrm>
            <a:off x="7506414" y="1744861"/>
            <a:ext cx="3576876" cy="315635"/>
          </a:xfrm>
          <a:prstGeom prst="rect">
            <a:avLst/>
          </a:prstGeom>
          <a:noFill/>
          <a:ln/>
        </p:spPr>
        <p:txBody>
          <a:bodyPr wrap="none" lIns="0" tIns="0" rIns="0" bIns="0" rtlCol="0" anchor="t"/>
          <a:lstStyle/>
          <a:p>
            <a:pPr marL="0" indent="0" algn="l">
              <a:lnSpc>
                <a:spcPts val="2450"/>
              </a:lnSpc>
              <a:buNone/>
            </a:pPr>
            <a:r>
              <a:rPr lang="en-US" sz="1950" dirty="0" err="1">
                <a:solidFill>
                  <a:srgbClr val="504C49"/>
                </a:solidFill>
                <a:latin typeface="Platypi Medium" pitchFamily="34" charset="0"/>
                <a:ea typeface="Platypi Medium" pitchFamily="34" charset="-122"/>
                <a:cs typeface="Platypi Medium" pitchFamily="34" charset="-120"/>
              </a:rPr>
              <a:t>Αν</a:t>
            </a:r>
            <a:r>
              <a:rPr lang="en-US" sz="1950" dirty="0">
                <a:solidFill>
                  <a:srgbClr val="504C49"/>
                </a:solidFill>
                <a:latin typeface="Platypi Medium" pitchFamily="34" charset="0"/>
                <a:ea typeface="Platypi Medium" pitchFamily="34" charset="-122"/>
                <a:cs typeface="Platypi Medium" pitchFamily="34" charset="-120"/>
              </a:rPr>
              <a:t>αφορά </a:t>
            </a:r>
            <a:r>
              <a:rPr lang="en-US" sz="1950" dirty="0" smtClean="0">
                <a:solidFill>
                  <a:srgbClr val="504C49"/>
                </a:solidFill>
                <a:latin typeface="Platypi Medium" pitchFamily="34" charset="0"/>
                <a:ea typeface="Platypi Medium" pitchFamily="34" charset="-122"/>
                <a:cs typeface="Platypi Medium" pitchFamily="34" charset="-120"/>
              </a:rPr>
              <a:t>στο</a:t>
            </a:r>
            <a:r>
              <a:rPr lang="el-GR" sz="1950" dirty="0" smtClean="0">
                <a:solidFill>
                  <a:srgbClr val="504C49"/>
                </a:solidFill>
                <a:latin typeface="Platypi Medium" pitchFamily="34" charset="0"/>
                <a:ea typeface="Platypi Medium" pitchFamily="34" charset="-122"/>
                <a:cs typeface="Platypi Medium" pitchFamily="34" charset="-120"/>
              </a:rPr>
              <a:t> θεματικό κέντρο</a:t>
            </a:r>
            <a:endParaRPr lang="en-US" sz="1950" dirty="0"/>
          </a:p>
        </p:txBody>
      </p:sp>
      <p:sp>
        <p:nvSpPr>
          <p:cNvPr id="6" name="Text 2"/>
          <p:cNvSpPr/>
          <p:nvPr/>
        </p:nvSpPr>
        <p:spPr>
          <a:xfrm>
            <a:off x="7506414" y="2181701"/>
            <a:ext cx="6416993" cy="1293019"/>
          </a:xfrm>
          <a:prstGeom prst="rect">
            <a:avLst/>
          </a:prstGeom>
          <a:noFill/>
          <a:ln/>
        </p:spPr>
        <p:txBody>
          <a:bodyPr wrap="square" lIns="0" tIns="0" rIns="0" bIns="0" rtlCol="0" anchor="t"/>
          <a:lstStyle/>
          <a:p>
            <a:pPr marL="0" indent="0" algn="l">
              <a:lnSpc>
                <a:spcPts val="2500"/>
              </a:lnSpc>
              <a:buNone/>
            </a:pPr>
            <a:r>
              <a:rPr lang="el-GR" sz="1550" dirty="0" smtClean="0">
                <a:solidFill>
                  <a:srgbClr val="504C49"/>
                </a:solidFill>
                <a:ea typeface="Source Serif Pro" pitchFamily="34" charset="-122"/>
              </a:rPr>
              <a:t>Καλό είναι η θεματική περίοδος της περίληψης μας να </a:t>
            </a:r>
            <a:r>
              <a:rPr lang="el-GR" sz="1550" dirty="0" err="1" smtClean="0">
                <a:solidFill>
                  <a:srgbClr val="504C49"/>
                </a:solidFill>
                <a:ea typeface="Source Serif Pro" pitchFamily="34" charset="-122"/>
              </a:rPr>
              <a:t>αποτελείτεται</a:t>
            </a:r>
            <a:r>
              <a:rPr lang="el-GR" sz="1550" dirty="0" smtClean="0">
                <a:solidFill>
                  <a:srgbClr val="504C49"/>
                </a:solidFill>
                <a:ea typeface="Source Serif Pro" pitchFamily="34" charset="-122"/>
              </a:rPr>
              <a:t> από το είδος, το σκοπό και το θεματικό κέντρο του κειμένου. </a:t>
            </a:r>
          </a:p>
          <a:p>
            <a:pPr marL="0" indent="0" algn="l">
              <a:lnSpc>
                <a:spcPts val="2500"/>
              </a:lnSpc>
              <a:buNone/>
            </a:pPr>
            <a:r>
              <a:rPr lang="el-GR" sz="1550" dirty="0" smtClean="0">
                <a:solidFill>
                  <a:srgbClr val="504C49"/>
                </a:solidFill>
                <a:ea typeface="Source Serif Pro" pitchFamily="34" charset="-122"/>
              </a:rPr>
              <a:t>Πχ. Στο άρθρο ο συγγραφέας παρουσιάζει….</a:t>
            </a:r>
            <a:endParaRPr lang="en-US" sz="1550" dirty="0"/>
          </a:p>
        </p:txBody>
      </p:sp>
      <p:pic>
        <p:nvPicPr>
          <p:cNvPr id="7" name="Image 2" descr="preencoded.png"/>
          <p:cNvPicPr>
            <a:picLocks noChangeAspect="1"/>
          </p:cNvPicPr>
          <p:nvPr/>
        </p:nvPicPr>
        <p:blipFill>
          <a:blip r:embed="rId5"/>
          <a:stretch>
            <a:fillRect/>
          </a:stretch>
        </p:blipFill>
        <p:spPr>
          <a:xfrm>
            <a:off x="6193393" y="3676650"/>
            <a:ext cx="1010007" cy="2133719"/>
          </a:xfrm>
          <a:prstGeom prst="rect">
            <a:avLst/>
          </a:prstGeom>
        </p:spPr>
      </p:pic>
      <p:sp>
        <p:nvSpPr>
          <p:cNvPr id="8" name="Text 3"/>
          <p:cNvSpPr/>
          <p:nvPr/>
        </p:nvSpPr>
        <p:spPr>
          <a:xfrm>
            <a:off x="7506414" y="3878580"/>
            <a:ext cx="2525078" cy="315635"/>
          </a:xfrm>
          <a:prstGeom prst="rect">
            <a:avLst/>
          </a:prstGeom>
          <a:noFill/>
          <a:ln/>
        </p:spPr>
        <p:txBody>
          <a:bodyPr wrap="none" lIns="0" tIns="0" rIns="0" bIns="0" rtlCol="0" anchor="t"/>
          <a:lstStyle/>
          <a:p>
            <a:pPr marL="0" indent="0" algn="l">
              <a:lnSpc>
                <a:spcPts val="2450"/>
              </a:lnSpc>
              <a:buNone/>
            </a:pPr>
            <a:r>
              <a:rPr lang="en-US" sz="1950" dirty="0">
                <a:solidFill>
                  <a:srgbClr val="504C49"/>
                </a:solidFill>
                <a:latin typeface="Platypi Medium" pitchFamily="34" charset="0"/>
                <a:ea typeface="Platypi Medium" pitchFamily="34" charset="-122"/>
                <a:cs typeface="Platypi Medium" pitchFamily="34" charset="-120"/>
              </a:rPr>
              <a:t>Πληροφοριακό Ύφος</a:t>
            </a:r>
            <a:endParaRPr lang="en-US" sz="1950" dirty="0"/>
          </a:p>
        </p:txBody>
      </p:sp>
      <p:sp>
        <p:nvSpPr>
          <p:cNvPr id="9" name="Text 4"/>
          <p:cNvSpPr/>
          <p:nvPr/>
        </p:nvSpPr>
        <p:spPr>
          <a:xfrm>
            <a:off x="7506414" y="4315420"/>
            <a:ext cx="6416993" cy="1293019"/>
          </a:xfrm>
          <a:prstGeom prst="rect">
            <a:avLst/>
          </a:prstGeom>
          <a:noFill/>
          <a:ln/>
        </p:spPr>
        <p:txBody>
          <a:bodyPr wrap="square" lIns="0" tIns="0" rIns="0" bIns="0" rtlCol="0" anchor="t"/>
          <a:lstStyle/>
          <a:p>
            <a:pPr marL="0" indent="0" algn="l">
              <a:lnSpc>
                <a:spcPts val="2500"/>
              </a:lnSpc>
              <a:buNone/>
            </a:pPr>
            <a:r>
              <a:rPr lang="en-US" sz="1550" dirty="0">
                <a:solidFill>
                  <a:srgbClr val="504C49"/>
                </a:solidFill>
                <a:latin typeface="Source Serif Pro" pitchFamily="34" charset="0"/>
                <a:ea typeface="Source Serif Pro" pitchFamily="34" charset="-122"/>
                <a:cs typeface="Source Serif Pro" pitchFamily="34" charset="-120"/>
              </a:rPr>
              <a:t>Το ύφος της περίληψης οφείλει να είναι πληροφοριακό, αφού έχει ως στόχο να πληροφορήσει με συντομία, σαφήνεια και ακρίβεια τον αναγνώστη για το αρχικό κείμενο. Η περίληψη είναι δική μας εργασία που μεταφέρει τις ιδέες ενός άλλου εκτενέστερου κειμένου.</a:t>
            </a:r>
            <a:endParaRPr lang="en-US" sz="1550" dirty="0"/>
          </a:p>
        </p:txBody>
      </p:sp>
      <p:pic>
        <p:nvPicPr>
          <p:cNvPr id="10" name="Image 3" descr="preencoded.png"/>
          <p:cNvPicPr>
            <a:picLocks noChangeAspect="1"/>
          </p:cNvPicPr>
          <p:nvPr/>
        </p:nvPicPr>
        <p:blipFill>
          <a:blip r:embed="rId6"/>
          <a:stretch>
            <a:fillRect/>
          </a:stretch>
        </p:blipFill>
        <p:spPr>
          <a:xfrm>
            <a:off x="6193393" y="5810369"/>
            <a:ext cx="1010007" cy="1810464"/>
          </a:xfrm>
          <a:prstGeom prst="rect">
            <a:avLst/>
          </a:prstGeom>
        </p:spPr>
      </p:pic>
      <p:sp>
        <p:nvSpPr>
          <p:cNvPr id="11" name="Text 5"/>
          <p:cNvSpPr/>
          <p:nvPr/>
        </p:nvSpPr>
        <p:spPr>
          <a:xfrm>
            <a:off x="7506414" y="6012299"/>
            <a:ext cx="2525078" cy="315635"/>
          </a:xfrm>
          <a:prstGeom prst="rect">
            <a:avLst/>
          </a:prstGeom>
          <a:noFill/>
          <a:ln/>
        </p:spPr>
        <p:txBody>
          <a:bodyPr wrap="none" lIns="0" tIns="0" rIns="0" bIns="0" rtlCol="0" anchor="t"/>
          <a:lstStyle/>
          <a:p>
            <a:pPr marL="0" indent="0" algn="l">
              <a:lnSpc>
                <a:spcPts val="2450"/>
              </a:lnSpc>
              <a:buNone/>
            </a:pPr>
            <a:r>
              <a:rPr lang="en-US" sz="1950" dirty="0">
                <a:solidFill>
                  <a:srgbClr val="504C49"/>
                </a:solidFill>
                <a:latin typeface="Platypi Medium" pitchFamily="34" charset="0"/>
                <a:ea typeface="Platypi Medium" pitchFamily="34" charset="-122"/>
                <a:cs typeface="Platypi Medium" pitchFamily="34" charset="-120"/>
              </a:rPr>
              <a:t>Επιλογή Σύνταξης</a:t>
            </a:r>
            <a:endParaRPr lang="en-US" sz="1950" dirty="0"/>
          </a:p>
        </p:txBody>
      </p:sp>
      <p:sp>
        <p:nvSpPr>
          <p:cNvPr id="12" name="Text 6"/>
          <p:cNvSpPr/>
          <p:nvPr/>
        </p:nvSpPr>
        <p:spPr>
          <a:xfrm>
            <a:off x="7506414" y="6449139"/>
            <a:ext cx="6416993" cy="969764"/>
          </a:xfrm>
          <a:prstGeom prst="rect">
            <a:avLst/>
          </a:prstGeom>
          <a:noFill/>
          <a:ln/>
        </p:spPr>
        <p:txBody>
          <a:bodyPr wrap="square" lIns="0" tIns="0" rIns="0" bIns="0" rtlCol="0" anchor="t"/>
          <a:lstStyle/>
          <a:p>
            <a:pPr marL="0" indent="0" algn="l">
              <a:lnSpc>
                <a:spcPts val="2500"/>
              </a:lnSpc>
              <a:buNone/>
            </a:pPr>
            <a:r>
              <a:rPr lang="en-US" sz="1550" dirty="0">
                <a:solidFill>
                  <a:srgbClr val="504C49"/>
                </a:solidFill>
                <a:latin typeface="Source Serif Pro" pitchFamily="34" charset="0"/>
                <a:ea typeface="Source Serif Pro" pitchFamily="34" charset="-122"/>
                <a:cs typeface="Source Serif Pro" pitchFamily="34" charset="-120"/>
              </a:rPr>
              <a:t>Επιλέγουμε την ενεργητική σύνταξη, όταν χρειάζεται να τονιστεί το πρόσωπο που ενεργεί, και την παθητική, όταν δίνεται έμφαση στην πράξη ή στο ίδιο το κείμενο (απρόσωπο ύφος).</a:t>
            </a:r>
            <a:endParaRPr lang="en-US" sz="155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633174" y="643652"/>
            <a:ext cx="4523065" cy="565309"/>
          </a:xfrm>
          <a:prstGeom prst="rect">
            <a:avLst/>
          </a:prstGeom>
          <a:noFill/>
          <a:ln/>
        </p:spPr>
        <p:txBody>
          <a:bodyPr wrap="none" lIns="0" tIns="0" rIns="0" bIns="0" rtlCol="0" anchor="t"/>
          <a:lstStyle/>
          <a:p>
            <a:pPr marL="0" indent="0" algn="l">
              <a:lnSpc>
                <a:spcPts val="4450"/>
              </a:lnSpc>
              <a:buNone/>
            </a:pPr>
            <a:r>
              <a:rPr lang="en-US" sz="3550" dirty="0">
                <a:solidFill>
                  <a:srgbClr val="201B18"/>
                </a:solidFill>
                <a:latin typeface="Platypi Medium" pitchFamily="34" charset="0"/>
                <a:ea typeface="Platypi Medium" pitchFamily="34" charset="-122"/>
                <a:cs typeface="Platypi Medium" pitchFamily="34" charset="-120"/>
              </a:rPr>
              <a:t>Τεχνικές Πύκνωσης</a:t>
            </a:r>
            <a:endParaRPr lang="en-US" sz="3550" dirty="0"/>
          </a:p>
        </p:txBody>
      </p:sp>
      <p:sp>
        <p:nvSpPr>
          <p:cNvPr id="4" name="Shape 1"/>
          <p:cNvSpPr/>
          <p:nvPr/>
        </p:nvSpPr>
        <p:spPr>
          <a:xfrm>
            <a:off x="633174" y="1683782"/>
            <a:ext cx="407075" cy="407075"/>
          </a:xfrm>
          <a:prstGeom prst="roundRect">
            <a:avLst>
              <a:gd name="adj" fmla="val 6667"/>
            </a:avLst>
          </a:prstGeom>
          <a:solidFill>
            <a:srgbClr val="F9F7F7"/>
          </a:solidFill>
          <a:ln/>
        </p:spPr>
      </p:sp>
      <p:sp>
        <p:nvSpPr>
          <p:cNvPr id="5" name="Text 2"/>
          <p:cNvSpPr/>
          <p:nvPr/>
        </p:nvSpPr>
        <p:spPr>
          <a:xfrm>
            <a:off x="700980" y="1717655"/>
            <a:ext cx="271343" cy="339209"/>
          </a:xfrm>
          <a:prstGeom prst="rect">
            <a:avLst/>
          </a:prstGeom>
          <a:noFill/>
          <a:ln/>
        </p:spPr>
        <p:txBody>
          <a:bodyPr wrap="none" lIns="0" tIns="0" rIns="0" bIns="0" rtlCol="0" anchor="t"/>
          <a:lstStyle/>
          <a:p>
            <a:pPr marL="0" indent="0" algn="ctr">
              <a:lnSpc>
                <a:spcPts val="2100"/>
              </a:lnSpc>
              <a:buNone/>
            </a:pPr>
            <a:r>
              <a:rPr lang="en-US" sz="2100" dirty="0">
                <a:solidFill>
                  <a:srgbClr val="504C49"/>
                </a:solidFill>
                <a:latin typeface="Platypi Medium" pitchFamily="34" charset="0"/>
                <a:ea typeface="Platypi Medium" pitchFamily="34" charset="-122"/>
                <a:cs typeface="Platypi Medium" pitchFamily="34" charset="-120"/>
              </a:rPr>
              <a:t>1</a:t>
            </a:r>
            <a:endParaRPr lang="en-US" sz="2100" dirty="0"/>
          </a:p>
        </p:txBody>
      </p:sp>
      <p:sp>
        <p:nvSpPr>
          <p:cNvPr id="6" name="Text 3"/>
          <p:cNvSpPr/>
          <p:nvPr/>
        </p:nvSpPr>
        <p:spPr>
          <a:xfrm>
            <a:off x="1221105" y="1683782"/>
            <a:ext cx="4636175" cy="282535"/>
          </a:xfrm>
          <a:prstGeom prst="rect">
            <a:avLst/>
          </a:prstGeom>
          <a:noFill/>
          <a:ln/>
        </p:spPr>
        <p:txBody>
          <a:bodyPr wrap="none" lIns="0" tIns="0" rIns="0" bIns="0" rtlCol="0" anchor="t"/>
          <a:lstStyle/>
          <a:p>
            <a:pPr marL="0" indent="0" algn="l">
              <a:lnSpc>
                <a:spcPts val="2200"/>
              </a:lnSpc>
              <a:buNone/>
            </a:pPr>
            <a:r>
              <a:rPr lang="en-US" sz="1750" dirty="0">
                <a:solidFill>
                  <a:srgbClr val="504C49"/>
                </a:solidFill>
                <a:latin typeface="Platypi Medium" pitchFamily="34" charset="0"/>
                <a:ea typeface="Platypi Medium" pitchFamily="34" charset="-122"/>
                <a:cs typeface="Platypi Medium" pitchFamily="34" charset="-120"/>
              </a:rPr>
              <a:t>Αντικατάσταση Δευτερευουσών Προτάσεων</a:t>
            </a:r>
            <a:endParaRPr lang="en-US" sz="1750" dirty="0"/>
          </a:p>
        </p:txBody>
      </p:sp>
      <p:sp>
        <p:nvSpPr>
          <p:cNvPr id="7" name="Text 4"/>
          <p:cNvSpPr/>
          <p:nvPr/>
        </p:nvSpPr>
        <p:spPr>
          <a:xfrm>
            <a:off x="1221105" y="2074783"/>
            <a:ext cx="7289721" cy="579120"/>
          </a:xfrm>
          <a:prstGeom prst="rect">
            <a:avLst/>
          </a:prstGeom>
          <a:noFill/>
          <a:ln/>
        </p:spPr>
        <p:txBody>
          <a:bodyPr wrap="square" lIns="0" tIns="0" rIns="0" bIns="0" rtlCol="0" anchor="t"/>
          <a:lstStyle/>
          <a:p>
            <a:pPr marL="0" indent="0" algn="l">
              <a:lnSpc>
                <a:spcPts val="2250"/>
              </a:lnSpc>
              <a:buNone/>
            </a:pPr>
            <a:r>
              <a:rPr lang="en-US" sz="1400" dirty="0">
                <a:solidFill>
                  <a:srgbClr val="504C49"/>
                </a:solidFill>
                <a:latin typeface="Source Serif Pro" pitchFamily="34" charset="0"/>
                <a:ea typeface="Source Serif Pro" pitchFamily="34" charset="-122"/>
                <a:cs typeface="Source Serif Pro" pitchFamily="34" charset="-120"/>
              </a:rPr>
              <a:t>Αντικαθιστούμε τις δευτερεύουσες προτάσεις με μετοχές. Για παράδειγμα, "Επειδή το κράτος θέσπισε αυστηρούς νόμους..." γίνεται "θεσπίζοντας το κράτος αυστηρούς νόμους..."</a:t>
            </a:r>
            <a:endParaRPr lang="en-US" sz="1400" dirty="0"/>
          </a:p>
        </p:txBody>
      </p:sp>
      <p:sp>
        <p:nvSpPr>
          <p:cNvPr id="8" name="Shape 5"/>
          <p:cNvSpPr/>
          <p:nvPr/>
        </p:nvSpPr>
        <p:spPr>
          <a:xfrm>
            <a:off x="633174" y="3038237"/>
            <a:ext cx="407075" cy="407075"/>
          </a:xfrm>
          <a:prstGeom prst="roundRect">
            <a:avLst>
              <a:gd name="adj" fmla="val 6667"/>
            </a:avLst>
          </a:prstGeom>
          <a:solidFill>
            <a:srgbClr val="F9F7F7"/>
          </a:solidFill>
          <a:ln/>
        </p:spPr>
      </p:sp>
      <p:sp>
        <p:nvSpPr>
          <p:cNvPr id="9" name="Text 6"/>
          <p:cNvSpPr/>
          <p:nvPr/>
        </p:nvSpPr>
        <p:spPr>
          <a:xfrm>
            <a:off x="700980" y="3072110"/>
            <a:ext cx="271343" cy="339209"/>
          </a:xfrm>
          <a:prstGeom prst="rect">
            <a:avLst/>
          </a:prstGeom>
          <a:noFill/>
          <a:ln/>
        </p:spPr>
        <p:txBody>
          <a:bodyPr wrap="none" lIns="0" tIns="0" rIns="0" bIns="0" rtlCol="0" anchor="t"/>
          <a:lstStyle/>
          <a:p>
            <a:pPr marL="0" indent="0" algn="ctr">
              <a:lnSpc>
                <a:spcPts val="2100"/>
              </a:lnSpc>
              <a:buNone/>
            </a:pPr>
            <a:r>
              <a:rPr lang="en-US" sz="2100" dirty="0">
                <a:solidFill>
                  <a:srgbClr val="504C49"/>
                </a:solidFill>
                <a:latin typeface="Platypi Medium" pitchFamily="34" charset="0"/>
                <a:ea typeface="Platypi Medium" pitchFamily="34" charset="-122"/>
                <a:cs typeface="Platypi Medium" pitchFamily="34" charset="-120"/>
              </a:rPr>
              <a:t>2</a:t>
            </a:r>
            <a:endParaRPr lang="en-US" sz="2100" dirty="0"/>
          </a:p>
        </p:txBody>
      </p:sp>
      <p:sp>
        <p:nvSpPr>
          <p:cNvPr id="10" name="Text 7"/>
          <p:cNvSpPr/>
          <p:nvPr/>
        </p:nvSpPr>
        <p:spPr>
          <a:xfrm>
            <a:off x="1221105" y="3038237"/>
            <a:ext cx="3908822" cy="282535"/>
          </a:xfrm>
          <a:prstGeom prst="rect">
            <a:avLst/>
          </a:prstGeom>
          <a:noFill/>
          <a:ln/>
        </p:spPr>
        <p:txBody>
          <a:bodyPr wrap="none" lIns="0" tIns="0" rIns="0" bIns="0" rtlCol="0" anchor="t"/>
          <a:lstStyle/>
          <a:p>
            <a:pPr marL="0" indent="0" algn="l">
              <a:lnSpc>
                <a:spcPts val="2200"/>
              </a:lnSpc>
              <a:buNone/>
            </a:pPr>
            <a:r>
              <a:rPr lang="en-US" sz="1750" dirty="0">
                <a:solidFill>
                  <a:srgbClr val="504C49"/>
                </a:solidFill>
                <a:latin typeface="Platypi Medium" pitchFamily="34" charset="0"/>
                <a:ea typeface="Platypi Medium" pitchFamily="34" charset="-122"/>
                <a:cs typeface="Platypi Medium" pitchFamily="34" charset="-120"/>
              </a:rPr>
              <a:t>Αποφυγή Ερωτηματικών Προτάσεων</a:t>
            </a:r>
            <a:endParaRPr lang="en-US" sz="1750" dirty="0"/>
          </a:p>
        </p:txBody>
      </p:sp>
      <p:sp>
        <p:nvSpPr>
          <p:cNvPr id="11" name="Text 8"/>
          <p:cNvSpPr/>
          <p:nvPr/>
        </p:nvSpPr>
        <p:spPr>
          <a:xfrm>
            <a:off x="1221105" y="3429238"/>
            <a:ext cx="7289721" cy="1158240"/>
          </a:xfrm>
          <a:prstGeom prst="rect">
            <a:avLst/>
          </a:prstGeom>
          <a:noFill/>
          <a:ln/>
        </p:spPr>
        <p:txBody>
          <a:bodyPr wrap="square" lIns="0" tIns="0" rIns="0" bIns="0" rtlCol="0" anchor="t"/>
          <a:lstStyle/>
          <a:p>
            <a:pPr marL="0" indent="0" algn="l">
              <a:lnSpc>
                <a:spcPts val="2250"/>
              </a:lnSpc>
              <a:buNone/>
            </a:pPr>
            <a:r>
              <a:rPr lang="en-US" sz="1400" dirty="0">
                <a:solidFill>
                  <a:srgbClr val="504C49"/>
                </a:solidFill>
                <a:latin typeface="Source Serif Pro" pitchFamily="34" charset="0"/>
                <a:ea typeface="Source Serif Pro" pitchFamily="34" charset="-122"/>
                <a:cs typeface="Source Serif Pro" pitchFamily="34" charset="-120"/>
              </a:rPr>
              <a:t>Αποφεύγουμε τις ερωτηματικές προτάσεις (ευθείες ή πλάγιες) και προτιμούμε προτάσεις κρίσης. Για παράδειγμα, "Μήπως είναι απαράδεκτο, αναρωτιέται κάποιος, το να μένουμε παθητικοί δέκτες με όσα συμβαίνουν" γίνεται "Είναι απαράδεκτο να μένουμε απαθείς με όσα συμβαίνουν."</a:t>
            </a:r>
            <a:endParaRPr lang="en-US" sz="1400" dirty="0"/>
          </a:p>
        </p:txBody>
      </p:sp>
      <p:sp>
        <p:nvSpPr>
          <p:cNvPr id="12" name="Shape 9"/>
          <p:cNvSpPr/>
          <p:nvPr/>
        </p:nvSpPr>
        <p:spPr>
          <a:xfrm>
            <a:off x="633174" y="4971812"/>
            <a:ext cx="407075" cy="407075"/>
          </a:xfrm>
          <a:prstGeom prst="roundRect">
            <a:avLst>
              <a:gd name="adj" fmla="val 6667"/>
            </a:avLst>
          </a:prstGeom>
          <a:solidFill>
            <a:srgbClr val="F9F7F7"/>
          </a:solidFill>
          <a:ln/>
        </p:spPr>
      </p:sp>
      <p:sp>
        <p:nvSpPr>
          <p:cNvPr id="13" name="Text 10"/>
          <p:cNvSpPr/>
          <p:nvPr/>
        </p:nvSpPr>
        <p:spPr>
          <a:xfrm>
            <a:off x="700980" y="5005685"/>
            <a:ext cx="271343" cy="339209"/>
          </a:xfrm>
          <a:prstGeom prst="rect">
            <a:avLst/>
          </a:prstGeom>
          <a:noFill/>
          <a:ln/>
        </p:spPr>
        <p:txBody>
          <a:bodyPr wrap="none" lIns="0" tIns="0" rIns="0" bIns="0" rtlCol="0" anchor="t"/>
          <a:lstStyle/>
          <a:p>
            <a:pPr marL="0" indent="0" algn="ctr">
              <a:lnSpc>
                <a:spcPts val="2100"/>
              </a:lnSpc>
              <a:buNone/>
            </a:pPr>
            <a:r>
              <a:rPr lang="en-US" sz="2100" dirty="0">
                <a:solidFill>
                  <a:srgbClr val="504C49"/>
                </a:solidFill>
                <a:latin typeface="Platypi Medium" pitchFamily="34" charset="0"/>
                <a:ea typeface="Platypi Medium" pitchFamily="34" charset="-122"/>
                <a:cs typeface="Platypi Medium" pitchFamily="34" charset="-120"/>
              </a:rPr>
              <a:t>3</a:t>
            </a:r>
            <a:endParaRPr lang="en-US" sz="2100" dirty="0"/>
          </a:p>
        </p:txBody>
      </p:sp>
      <p:sp>
        <p:nvSpPr>
          <p:cNvPr id="14" name="Text 11"/>
          <p:cNvSpPr/>
          <p:nvPr/>
        </p:nvSpPr>
        <p:spPr>
          <a:xfrm>
            <a:off x="1221105" y="4971812"/>
            <a:ext cx="2261473" cy="282535"/>
          </a:xfrm>
          <a:prstGeom prst="rect">
            <a:avLst/>
          </a:prstGeom>
          <a:noFill/>
          <a:ln/>
        </p:spPr>
        <p:txBody>
          <a:bodyPr wrap="none" lIns="0" tIns="0" rIns="0" bIns="0" rtlCol="0" anchor="t"/>
          <a:lstStyle/>
          <a:p>
            <a:pPr marL="0" indent="0" algn="l">
              <a:lnSpc>
                <a:spcPts val="2200"/>
              </a:lnSpc>
              <a:buNone/>
            </a:pPr>
            <a:r>
              <a:rPr lang="en-US" sz="1750" dirty="0">
                <a:solidFill>
                  <a:srgbClr val="504C49"/>
                </a:solidFill>
                <a:latin typeface="Platypi Medium" pitchFamily="34" charset="0"/>
                <a:ea typeface="Platypi Medium" pitchFamily="34" charset="-122"/>
                <a:cs typeface="Platypi Medium" pitchFamily="34" charset="-120"/>
              </a:rPr>
              <a:t>Χρήση Υπερωνύμων</a:t>
            </a:r>
            <a:endParaRPr lang="en-US" sz="1750" dirty="0"/>
          </a:p>
        </p:txBody>
      </p:sp>
      <p:sp>
        <p:nvSpPr>
          <p:cNvPr id="15" name="Text 12"/>
          <p:cNvSpPr/>
          <p:nvPr/>
        </p:nvSpPr>
        <p:spPr>
          <a:xfrm>
            <a:off x="1221105" y="5362813"/>
            <a:ext cx="7289721" cy="579120"/>
          </a:xfrm>
          <a:prstGeom prst="rect">
            <a:avLst/>
          </a:prstGeom>
          <a:noFill/>
          <a:ln/>
        </p:spPr>
        <p:txBody>
          <a:bodyPr wrap="square" lIns="0" tIns="0" rIns="0" bIns="0" rtlCol="0" anchor="t"/>
          <a:lstStyle/>
          <a:p>
            <a:pPr marL="0" indent="0" algn="l">
              <a:lnSpc>
                <a:spcPts val="2250"/>
              </a:lnSpc>
              <a:buNone/>
            </a:pPr>
            <a:r>
              <a:rPr lang="en-US" sz="1400" dirty="0">
                <a:solidFill>
                  <a:srgbClr val="504C49"/>
                </a:solidFill>
                <a:latin typeface="Source Serif Pro" pitchFamily="34" charset="0"/>
                <a:ea typeface="Source Serif Pro" pitchFamily="34" charset="-122"/>
                <a:cs typeface="Source Serif Pro" pitchFamily="34" charset="-120"/>
              </a:rPr>
              <a:t>Αντικαθιστούμε τα υπώνυμα με το υπερώνυμό τους. Για παράδειγμα, "τηλεόραση, ραδιόφωνο, εφημερίδες, περιοδικά..." γίνεται "τα μέσα ενημέρωσης."</a:t>
            </a:r>
            <a:endParaRPr lang="en-US" sz="1400" dirty="0"/>
          </a:p>
        </p:txBody>
      </p:sp>
      <p:sp>
        <p:nvSpPr>
          <p:cNvPr id="16" name="Shape 13"/>
          <p:cNvSpPr/>
          <p:nvPr/>
        </p:nvSpPr>
        <p:spPr>
          <a:xfrm>
            <a:off x="633174" y="6326267"/>
            <a:ext cx="407075" cy="407075"/>
          </a:xfrm>
          <a:prstGeom prst="roundRect">
            <a:avLst>
              <a:gd name="adj" fmla="val 6667"/>
            </a:avLst>
          </a:prstGeom>
          <a:solidFill>
            <a:srgbClr val="F9F7F7"/>
          </a:solidFill>
          <a:ln/>
        </p:spPr>
      </p:sp>
      <p:sp>
        <p:nvSpPr>
          <p:cNvPr id="17" name="Text 14"/>
          <p:cNvSpPr/>
          <p:nvPr/>
        </p:nvSpPr>
        <p:spPr>
          <a:xfrm>
            <a:off x="700980" y="6360140"/>
            <a:ext cx="271343" cy="339209"/>
          </a:xfrm>
          <a:prstGeom prst="rect">
            <a:avLst/>
          </a:prstGeom>
          <a:noFill/>
          <a:ln/>
        </p:spPr>
        <p:txBody>
          <a:bodyPr wrap="none" lIns="0" tIns="0" rIns="0" bIns="0" rtlCol="0" anchor="t"/>
          <a:lstStyle/>
          <a:p>
            <a:pPr marL="0" indent="0" algn="ctr">
              <a:lnSpc>
                <a:spcPts val="2100"/>
              </a:lnSpc>
              <a:buNone/>
            </a:pPr>
            <a:r>
              <a:rPr lang="en-US" sz="2100" dirty="0">
                <a:solidFill>
                  <a:srgbClr val="504C49"/>
                </a:solidFill>
                <a:latin typeface="Platypi Medium" pitchFamily="34" charset="0"/>
                <a:ea typeface="Platypi Medium" pitchFamily="34" charset="-122"/>
                <a:cs typeface="Platypi Medium" pitchFamily="34" charset="-120"/>
              </a:rPr>
              <a:t>4</a:t>
            </a:r>
            <a:endParaRPr lang="en-US" sz="2100" dirty="0"/>
          </a:p>
        </p:txBody>
      </p:sp>
      <p:sp>
        <p:nvSpPr>
          <p:cNvPr id="18" name="Text 15"/>
          <p:cNvSpPr/>
          <p:nvPr/>
        </p:nvSpPr>
        <p:spPr>
          <a:xfrm>
            <a:off x="1221105" y="6326267"/>
            <a:ext cx="2294215" cy="282535"/>
          </a:xfrm>
          <a:prstGeom prst="rect">
            <a:avLst/>
          </a:prstGeom>
          <a:noFill/>
          <a:ln/>
        </p:spPr>
        <p:txBody>
          <a:bodyPr wrap="none" lIns="0" tIns="0" rIns="0" bIns="0" rtlCol="0" anchor="t"/>
          <a:lstStyle/>
          <a:p>
            <a:pPr marL="0" indent="0" algn="l">
              <a:lnSpc>
                <a:spcPts val="2200"/>
              </a:lnSpc>
              <a:buNone/>
            </a:pPr>
            <a:r>
              <a:rPr lang="en-US" sz="1750" dirty="0">
                <a:solidFill>
                  <a:srgbClr val="504C49"/>
                </a:solidFill>
                <a:latin typeface="Platypi Medium" pitchFamily="34" charset="0"/>
                <a:ea typeface="Platypi Medium" pitchFamily="34" charset="-122"/>
                <a:cs typeface="Platypi Medium" pitchFamily="34" charset="-120"/>
              </a:rPr>
              <a:t>Μετατροπή Σύνταξης</a:t>
            </a:r>
            <a:endParaRPr lang="en-US" sz="1750" dirty="0"/>
          </a:p>
        </p:txBody>
      </p:sp>
      <p:sp>
        <p:nvSpPr>
          <p:cNvPr id="19" name="Text 16"/>
          <p:cNvSpPr/>
          <p:nvPr/>
        </p:nvSpPr>
        <p:spPr>
          <a:xfrm>
            <a:off x="1221105" y="6717268"/>
            <a:ext cx="7289721" cy="868680"/>
          </a:xfrm>
          <a:prstGeom prst="rect">
            <a:avLst/>
          </a:prstGeom>
          <a:noFill/>
          <a:ln/>
        </p:spPr>
        <p:txBody>
          <a:bodyPr wrap="square" lIns="0" tIns="0" rIns="0" bIns="0" rtlCol="0" anchor="t"/>
          <a:lstStyle/>
          <a:p>
            <a:pPr marL="0" indent="0" algn="l">
              <a:lnSpc>
                <a:spcPts val="2250"/>
              </a:lnSpc>
              <a:buNone/>
            </a:pPr>
            <a:r>
              <a:rPr lang="en-US" sz="1400" dirty="0">
                <a:solidFill>
                  <a:srgbClr val="504C49"/>
                </a:solidFill>
                <a:latin typeface="Source Serif Pro" pitchFamily="34" charset="0"/>
                <a:ea typeface="Source Serif Pro" pitchFamily="34" charset="-122"/>
                <a:cs typeface="Source Serif Pro" pitchFamily="34" charset="-120"/>
              </a:rPr>
              <a:t>Μετατρέπουμε την παθητική σύνταξη σε ενεργητική (η σύνταξη παραμένει παθητική μόνο αν θέλουμε να τονίσουμε την πράξη). Για παράδειγμα, "Από το Υπουργείο Παιδείας ανακοινώθηκαν οι βάσεις..." γίνεται "Το ΥΠΕΠΘ ανακοίνωσε τις βάσεις..."</a:t>
            </a:r>
            <a:endParaRPr lang="en-US" sz="14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2714625"/>
          </a:xfrm>
          <a:prstGeom prst="rect">
            <a:avLst/>
          </a:prstGeom>
        </p:spPr>
      </p:pic>
      <p:sp>
        <p:nvSpPr>
          <p:cNvPr id="3" name="Text 0"/>
          <p:cNvSpPr/>
          <p:nvPr/>
        </p:nvSpPr>
        <p:spPr>
          <a:xfrm>
            <a:off x="760095" y="3312795"/>
            <a:ext cx="6682502" cy="678656"/>
          </a:xfrm>
          <a:prstGeom prst="rect">
            <a:avLst/>
          </a:prstGeom>
          <a:noFill/>
          <a:ln/>
        </p:spPr>
        <p:txBody>
          <a:bodyPr wrap="none" lIns="0" tIns="0" rIns="0" bIns="0" rtlCol="0" anchor="t"/>
          <a:lstStyle/>
          <a:p>
            <a:pPr marL="0" indent="0" algn="l">
              <a:lnSpc>
                <a:spcPts val="5300"/>
              </a:lnSpc>
              <a:buNone/>
            </a:pPr>
            <a:r>
              <a:rPr lang="en-US" sz="4250" dirty="0">
                <a:solidFill>
                  <a:srgbClr val="201B18"/>
                </a:solidFill>
                <a:latin typeface="Platypi Medium" pitchFamily="34" charset="0"/>
                <a:ea typeface="Platypi Medium" pitchFamily="34" charset="-122"/>
                <a:cs typeface="Platypi Medium" pitchFamily="34" charset="-120"/>
              </a:rPr>
              <a:t>Συνοχή και Συνεκτικότητα</a:t>
            </a:r>
            <a:endParaRPr lang="en-US" sz="4250" dirty="0"/>
          </a:p>
        </p:txBody>
      </p:sp>
      <p:pic>
        <p:nvPicPr>
          <p:cNvPr id="4" name="Image 1" descr="preencoded.png"/>
          <p:cNvPicPr>
            <a:picLocks noChangeAspect="1"/>
          </p:cNvPicPr>
          <p:nvPr/>
        </p:nvPicPr>
        <p:blipFill>
          <a:blip r:embed="rId4"/>
          <a:stretch>
            <a:fillRect/>
          </a:stretch>
        </p:blipFill>
        <p:spPr>
          <a:xfrm>
            <a:off x="760095" y="4317206"/>
            <a:ext cx="542925" cy="542925"/>
          </a:xfrm>
          <a:prstGeom prst="rect">
            <a:avLst/>
          </a:prstGeom>
        </p:spPr>
      </p:pic>
      <p:sp>
        <p:nvSpPr>
          <p:cNvPr id="5" name="Text 1"/>
          <p:cNvSpPr/>
          <p:nvPr/>
        </p:nvSpPr>
        <p:spPr>
          <a:xfrm>
            <a:off x="760095" y="5077301"/>
            <a:ext cx="2714625" cy="339328"/>
          </a:xfrm>
          <a:prstGeom prst="rect">
            <a:avLst/>
          </a:prstGeom>
          <a:noFill/>
          <a:ln/>
        </p:spPr>
        <p:txBody>
          <a:bodyPr wrap="none" lIns="0" tIns="0" rIns="0" bIns="0" rtlCol="0" anchor="t"/>
          <a:lstStyle/>
          <a:p>
            <a:pPr marL="0" indent="0" algn="l">
              <a:lnSpc>
                <a:spcPts val="2650"/>
              </a:lnSpc>
              <a:buNone/>
            </a:pPr>
            <a:r>
              <a:rPr lang="en-US" sz="2100" dirty="0">
                <a:solidFill>
                  <a:srgbClr val="504C49"/>
                </a:solidFill>
                <a:latin typeface="Platypi Medium" pitchFamily="34" charset="0"/>
                <a:ea typeface="Platypi Medium" pitchFamily="34" charset="-122"/>
                <a:cs typeface="Platypi Medium" pitchFamily="34" charset="-120"/>
              </a:rPr>
              <a:t>Διαρθρωτικές Λέξεις</a:t>
            </a:r>
            <a:endParaRPr lang="en-US" sz="2100" dirty="0"/>
          </a:p>
        </p:txBody>
      </p:sp>
      <p:sp>
        <p:nvSpPr>
          <p:cNvPr id="6" name="Text 2"/>
          <p:cNvSpPr/>
          <p:nvPr/>
        </p:nvSpPr>
        <p:spPr>
          <a:xfrm>
            <a:off x="760095" y="5546884"/>
            <a:ext cx="4152900" cy="2084546"/>
          </a:xfrm>
          <a:prstGeom prst="rect">
            <a:avLst/>
          </a:prstGeom>
          <a:noFill/>
          <a:ln/>
        </p:spPr>
        <p:txBody>
          <a:bodyPr wrap="square" lIns="0" tIns="0" rIns="0" bIns="0" rtlCol="0" anchor="t"/>
          <a:lstStyle/>
          <a:p>
            <a:pPr marL="0" indent="0" algn="l">
              <a:lnSpc>
                <a:spcPts val="2700"/>
              </a:lnSpc>
              <a:buNone/>
            </a:pPr>
            <a:r>
              <a:rPr lang="en-US" sz="1700" dirty="0">
                <a:solidFill>
                  <a:srgbClr val="504C49"/>
                </a:solidFill>
                <a:latin typeface="Source Serif Pro" pitchFamily="34" charset="0"/>
                <a:ea typeface="Source Serif Pro" pitchFamily="34" charset="-122"/>
                <a:cs typeface="Source Serif Pro" pitchFamily="34" charset="-120"/>
              </a:rPr>
              <a:t>Χρησιμοποιούμε τις κατάλληλες διαρθρωτικές λέξεις ή φράσεις, ώστε η περίληψη να έχει συνοχή, δηλαδή ομαλή και ολοκληρωμένη σύνδεση των μερών του κειμένου. Αυτό επιτυγχάνεται με επιρρήματα, σύζευξη, διάζευξη κ.τ.λ.</a:t>
            </a:r>
            <a:endParaRPr lang="en-US" sz="1700" dirty="0"/>
          </a:p>
        </p:txBody>
      </p:sp>
      <p:pic>
        <p:nvPicPr>
          <p:cNvPr id="7" name="Image 2" descr="preencoded.png"/>
          <p:cNvPicPr>
            <a:picLocks noChangeAspect="1"/>
          </p:cNvPicPr>
          <p:nvPr/>
        </p:nvPicPr>
        <p:blipFill>
          <a:blip r:embed="rId5"/>
          <a:stretch>
            <a:fillRect/>
          </a:stretch>
        </p:blipFill>
        <p:spPr>
          <a:xfrm>
            <a:off x="5238750" y="4317206"/>
            <a:ext cx="542925" cy="542925"/>
          </a:xfrm>
          <a:prstGeom prst="rect">
            <a:avLst/>
          </a:prstGeom>
        </p:spPr>
      </p:pic>
      <p:sp>
        <p:nvSpPr>
          <p:cNvPr id="8" name="Text 3"/>
          <p:cNvSpPr/>
          <p:nvPr/>
        </p:nvSpPr>
        <p:spPr>
          <a:xfrm>
            <a:off x="5238750" y="5077301"/>
            <a:ext cx="2714625" cy="339328"/>
          </a:xfrm>
          <a:prstGeom prst="rect">
            <a:avLst/>
          </a:prstGeom>
          <a:noFill/>
          <a:ln/>
        </p:spPr>
        <p:txBody>
          <a:bodyPr wrap="none" lIns="0" tIns="0" rIns="0" bIns="0" rtlCol="0" anchor="t"/>
          <a:lstStyle/>
          <a:p>
            <a:pPr marL="0" indent="0" algn="l">
              <a:lnSpc>
                <a:spcPts val="2650"/>
              </a:lnSpc>
              <a:buNone/>
            </a:pPr>
            <a:r>
              <a:rPr lang="en-US" sz="2100" dirty="0">
                <a:solidFill>
                  <a:srgbClr val="504C49"/>
                </a:solidFill>
                <a:latin typeface="Platypi Medium" pitchFamily="34" charset="0"/>
                <a:ea typeface="Platypi Medium" pitchFamily="34" charset="-122"/>
                <a:cs typeface="Platypi Medium" pitchFamily="34" charset="-120"/>
              </a:rPr>
              <a:t>Λογική Αλληλουχία</a:t>
            </a:r>
            <a:endParaRPr lang="en-US" sz="2100" dirty="0"/>
          </a:p>
        </p:txBody>
      </p:sp>
      <p:sp>
        <p:nvSpPr>
          <p:cNvPr id="9" name="Text 4"/>
          <p:cNvSpPr/>
          <p:nvPr/>
        </p:nvSpPr>
        <p:spPr>
          <a:xfrm>
            <a:off x="5238750" y="5546884"/>
            <a:ext cx="4152900" cy="2084546"/>
          </a:xfrm>
          <a:prstGeom prst="rect">
            <a:avLst/>
          </a:prstGeom>
          <a:noFill/>
          <a:ln/>
        </p:spPr>
        <p:txBody>
          <a:bodyPr wrap="square" lIns="0" tIns="0" rIns="0" bIns="0" rtlCol="0" anchor="t"/>
          <a:lstStyle/>
          <a:p>
            <a:pPr marL="0" indent="0" algn="l">
              <a:lnSpc>
                <a:spcPts val="2700"/>
              </a:lnSpc>
              <a:buNone/>
            </a:pPr>
            <a:r>
              <a:rPr lang="en-US" sz="1700" dirty="0">
                <a:solidFill>
                  <a:srgbClr val="504C49"/>
                </a:solidFill>
                <a:latin typeface="Source Serif Pro" pitchFamily="34" charset="0"/>
                <a:ea typeface="Source Serif Pro" pitchFamily="34" charset="-122"/>
                <a:cs typeface="Source Serif Pro" pitchFamily="34" charset="-120"/>
              </a:rPr>
              <a:t>Η συνεκτικότητα (δηλαδή η εξασφάλιση ενιαίου και λογικού νοήματος) πρέπει να είναι ένας ακόμη στόχος της περίληψής μας. Φροντίζουμε οι ιδέες να συνδέονται λογικά μεταξύ τους και να υπάρχει νοηματική συνέχεια.</a:t>
            </a:r>
            <a:endParaRPr lang="en-US" sz="1700" dirty="0"/>
          </a:p>
        </p:txBody>
      </p:sp>
      <p:pic>
        <p:nvPicPr>
          <p:cNvPr id="10" name="Image 3" descr="preencoded.png"/>
          <p:cNvPicPr>
            <a:picLocks noChangeAspect="1"/>
          </p:cNvPicPr>
          <p:nvPr/>
        </p:nvPicPr>
        <p:blipFill>
          <a:blip r:embed="rId6"/>
          <a:stretch>
            <a:fillRect/>
          </a:stretch>
        </p:blipFill>
        <p:spPr>
          <a:xfrm>
            <a:off x="9717405" y="4317206"/>
            <a:ext cx="542925" cy="542925"/>
          </a:xfrm>
          <a:prstGeom prst="rect">
            <a:avLst/>
          </a:prstGeom>
        </p:spPr>
      </p:pic>
      <p:sp>
        <p:nvSpPr>
          <p:cNvPr id="11" name="Text 5"/>
          <p:cNvSpPr/>
          <p:nvPr/>
        </p:nvSpPr>
        <p:spPr>
          <a:xfrm>
            <a:off x="9717405" y="5077301"/>
            <a:ext cx="2714625" cy="339328"/>
          </a:xfrm>
          <a:prstGeom prst="rect">
            <a:avLst/>
          </a:prstGeom>
          <a:noFill/>
          <a:ln/>
        </p:spPr>
        <p:txBody>
          <a:bodyPr wrap="none" lIns="0" tIns="0" rIns="0" bIns="0" rtlCol="0" anchor="t"/>
          <a:lstStyle/>
          <a:p>
            <a:pPr marL="0" indent="0" algn="l">
              <a:lnSpc>
                <a:spcPts val="2650"/>
              </a:lnSpc>
              <a:buNone/>
            </a:pPr>
            <a:r>
              <a:rPr lang="en-US" sz="2100" dirty="0">
                <a:solidFill>
                  <a:srgbClr val="504C49"/>
                </a:solidFill>
                <a:latin typeface="Platypi Medium" pitchFamily="34" charset="0"/>
                <a:ea typeface="Platypi Medium" pitchFamily="34" charset="-122"/>
                <a:cs typeface="Platypi Medium" pitchFamily="34" charset="-120"/>
              </a:rPr>
              <a:t>Ρήματα Δήλωσης</a:t>
            </a:r>
            <a:endParaRPr lang="en-US" sz="2100" dirty="0"/>
          </a:p>
        </p:txBody>
      </p:sp>
      <p:sp>
        <p:nvSpPr>
          <p:cNvPr id="12" name="Text 6"/>
          <p:cNvSpPr/>
          <p:nvPr/>
        </p:nvSpPr>
        <p:spPr>
          <a:xfrm>
            <a:off x="9717405" y="5546884"/>
            <a:ext cx="4152900" cy="2084546"/>
          </a:xfrm>
          <a:prstGeom prst="rect">
            <a:avLst/>
          </a:prstGeom>
          <a:noFill/>
          <a:ln/>
        </p:spPr>
        <p:txBody>
          <a:bodyPr wrap="square" lIns="0" tIns="0" rIns="0" bIns="0" rtlCol="0" anchor="t"/>
          <a:lstStyle/>
          <a:p>
            <a:pPr marL="0" indent="0" algn="l">
              <a:lnSpc>
                <a:spcPts val="2700"/>
              </a:lnSpc>
              <a:buNone/>
            </a:pPr>
            <a:r>
              <a:rPr lang="en-US" sz="1700" dirty="0">
                <a:solidFill>
                  <a:srgbClr val="504C49"/>
                </a:solidFill>
                <a:latin typeface="Source Serif Pro" pitchFamily="34" charset="0"/>
                <a:ea typeface="Source Serif Pro" pitchFamily="34" charset="-122"/>
                <a:cs typeface="Source Serif Pro" pitchFamily="34" charset="-120"/>
              </a:rPr>
              <a:t>Χρησιμοποιούμε ρήματα δήλωσης, όπως: αναφέρω, τονίζω, υπογραμμίζω, επισημαίνω κ.τ.λ. που βοηθούν στη μεταφορά του περιεχομένου του αρχικού κειμένου και δείχνουν τη σχέση μας με αυτό.</a:t>
            </a:r>
            <a:endParaRPr lang="en-US" sz="17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TotalTime>
  <Words>807</Words>
  <Application>Microsoft Office PowerPoint</Application>
  <PresentationFormat>Προσαρμογή</PresentationFormat>
  <Paragraphs>63</Paragraphs>
  <Slides>7</Slides>
  <Notes>7</Notes>
  <HiddenSlides>0</HiddenSlides>
  <MMClips>0</MMClips>
  <ScaleCrop>false</ScaleCrop>
  <HeadingPairs>
    <vt:vector size="6" baseType="variant">
      <vt:variant>
        <vt:lpstr>Γραμματοσειρές που χρησιμοποιούνται</vt:lpstr>
      </vt:variant>
      <vt:variant>
        <vt:i4>5</vt:i4>
      </vt:variant>
      <vt:variant>
        <vt:lpstr>Θέμα</vt:lpstr>
      </vt:variant>
      <vt:variant>
        <vt:i4>1</vt:i4>
      </vt:variant>
      <vt:variant>
        <vt:lpstr>Τίτλοι διαφανειών</vt:lpstr>
      </vt:variant>
      <vt:variant>
        <vt:i4>7</vt:i4>
      </vt:variant>
    </vt:vector>
  </HeadingPairs>
  <TitlesOfParts>
    <vt:vector size="13" baseType="lpstr">
      <vt:lpstr>Calibri</vt:lpstr>
      <vt:lpstr>Platypi Medium</vt:lpstr>
      <vt:lpstr>Source Serif Pro</vt:lpstr>
      <vt:lpstr>Arial</vt:lpstr>
      <vt:lpstr>Source Serif Pro Bold</vt:lpstr>
      <vt:lpstr>Office Theme</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Company>PptxGenJS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Student</cp:lastModifiedBy>
  <cp:revision>2</cp:revision>
  <dcterms:created xsi:type="dcterms:W3CDTF">2025-03-17T06:09:51Z</dcterms:created>
  <dcterms:modified xsi:type="dcterms:W3CDTF">2025-03-17T06:14:09Z</dcterms:modified>
</cp:coreProperties>
</file>