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4630400" cy="8229600"/>
  <p:notesSz cx="8229600" cy="14630400"/>
  <p:embeddedFontLst>
    <p:embeddedFont>
      <p:font typeface="Calibri" panose="020F0502020204030204" pitchFamily="34" charset="0"/>
      <p:regular r:id="rId12"/>
      <p:bold r:id="rId13"/>
      <p:italic r:id="rId14"/>
      <p:boldItalic r:id="rId15"/>
    </p:embeddedFont>
    <p:embeddedFont>
      <p:font typeface="Roboto" panose="020B0604020202020204" charset="0"/>
      <p:regular r:id="rId16"/>
    </p:embeddedFont>
    <p:embeddedFont>
      <p:font typeface="Saira Medium" panose="020B0604020202020204" charset="0"/>
      <p:regular r:id="rId17"/>
    </p:embeddedFont>
  </p:embeddedFont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7" d="100"/>
          <a:sy n="77" d="100"/>
        </p:scale>
        <p:origin x="48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689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30303">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30303">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30303">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30303">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30303">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30303">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30303">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30303">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30303">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002631"/>
            <a:ext cx="7556421" cy="1417558"/>
          </a:xfrm>
          <a:prstGeom prst="rect">
            <a:avLst/>
          </a:prstGeom>
          <a:noFill/>
          <a:ln/>
        </p:spPr>
        <p:txBody>
          <a:bodyPr wrap="square" lIns="0" tIns="0" rIns="0" bIns="0" rtlCol="0" anchor="t"/>
          <a:lstStyle/>
          <a:p>
            <a:pPr marL="0" indent="0">
              <a:lnSpc>
                <a:spcPts val="5550"/>
              </a:lnSpc>
              <a:buNone/>
            </a:pPr>
            <a:r>
              <a:rPr lang="en-US" sz="4450" dirty="0">
                <a:solidFill>
                  <a:srgbClr val="FFFFFF"/>
                </a:solidFill>
                <a:latin typeface="Saira Medium" pitchFamily="34" charset="0"/>
                <a:ea typeface="Saira Medium" pitchFamily="34" charset="-122"/>
                <a:cs typeface="Saira Medium" pitchFamily="34" charset="-120"/>
              </a:rPr>
              <a:t>Τέχνη: Ένα Ταξίδι στον Χρόνο και την Έκφραση</a:t>
            </a:r>
            <a:endParaRPr lang="en-US" sz="4450" dirty="0"/>
          </a:p>
        </p:txBody>
      </p:sp>
      <p:sp>
        <p:nvSpPr>
          <p:cNvPr id="4" name="Text 1"/>
          <p:cNvSpPr/>
          <p:nvPr/>
        </p:nvSpPr>
        <p:spPr>
          <a:xfrm>
            <a:off x="6280190" y="3760351"/>
            <a:ext cx="7556421" cy="1814513"/>
          </a:xfrm>
          <a:prstGeom prst="rect">
            <a:avLst/>
          </a:prstGeom>
          <a:noFill/>
          <a:ln/>
        </p:spPr>
        <p:txBody>
          <a:bodyPr wrap="square" lIns="0" tIns="0" rIns="0" bIns="0" rtlCol="0" anchor="t"/>
          <a:lstStyle/>
          <a:p>
            <a:pPr marL="0" indent="0">
              <a:lnSpc>
                <a:spcPts val="2850"/>
              </a:lnSpc>
              <a:buNone/>
            </a:pPr>
            <a:r>
              <a:rPr lang="en-US" sz="1750" dirty="0">
                <a:solidFill>
                  <a:srgbClr val="E5E0DF"/>
                </a:solidFill>
                <a:latin typeface="Roboto" pitchFamily="34" charset="0"/>
                <a:ea typeface="Roboto" pitchFamily="34" charset="-122"/>
                <a:cs typeface="Roboto" pitchFamily="34" charset="-120"/>
              </a:rPr>
              <a:t>Καλώς ήρθατε σε αυτό το ταξίδι στην τέχνη, όπου θα εξερευνήσουμε την ουσία της, τις ρίζες της, τις διάφορες μορφές της και τα αριστουργήματα που έχουν διαμορφώσει την ιστορία της. Ελάτε μαζί μας καθώς αποκαλύπτουμε τη διαχρονική γοητεία της ανθρώπινης δημιουργικότητας και έκφρασης.</a:t>
            </a:r>
            <a:endParaRPr lang="en-US" sz="1750" dirty="0"/>
          </a:p>
        </p:txBody>
      </p:sp>
      <p:sp>
        <p:nvSpPr>
          <p:cNvPr id="5" name="Shape 2"/>
          <p:cNvSpPr/>
          <p:nvPr/>
        </p:nvSpPr>
        <p:spPr>
          <a:xfrm>
            <a:off x="6280190" y="5846921"/>
            <a:ext cx="362903" cy="362903"/>
          </a:xfrm>
          <a:prstGeom prst="roundRect">
            <a:avLst>
              <a:gd name="adj" fmla="val 25194296"/>
            </a:avLst>
          </a:prstGeom>
          <a:solidFill>
            <a:srgbClr val="7B35AA"/>
          </a:solidFill>
          <a:ln w="7620">
            <a:solidFill>
              <a:srgbClr val="FFFFFF"/>
            </a:solidFill>
            <a:prstDash val="solid"/>
          </a:ln>
        </p:spPr>
      </p:sp>
      <p:sp>
        <p:nvSpPr>
          <p:cNvPr id="6" name="Text 3"/>
          <p:cNvSpPr/>
          <p:nvPr/>
        </p:nvSpPr>
        <p:spPr>
          <a:xfrm>
            <a:off x="6401753" y="5979557"/>
            <a:ext cx="119658" cy="97512"/>
          </a:xfrm>
          <a:prstGeom prst="rect">
            <a:avLst/>
          </a:prstGeom>
          <a:noFill/>
          <a:ln/>
        </p:spPr>
        <p:txBody>
          <a:bodyPr wrap="none" lIns="0" tIns="0" rIns="0" bIns="0" rtlCol="0" anchor="t"/>
          <a:lstStyle/>
          <a:p>
            <a:pPr marL="0" indent="0" algn="ctr">
              <a:lnSpc>
                <a:spcPts val="750"/>
              </a:lnSpc>
              <a:buNone/>
            </a:pPr>
            <a:r>
              <a:rPr lang="en-US" sz="750" dirty="0">
                <a:solidFill>
                  <a:srgbClr val="FFFFFF"/>
                </a:solidFill>
                <a:latin typeface="Roboto Medium" pitchFamily="34" charset="0"/>
                <a:ea typeface="Roboto Medium" pitchFamily="34" charset="-122"/>
                <a:cs typeface="Roboto Medium" pitchFamily="34" charset="-120"/>
              </a:rPr>
              <a:t>TT</a:t>
            </a:r>
            <a:endParaRPr lang="en-US" sz="750" dirty="0"/>
          </a:p>
        </p:txBody>
      </p:sp>
      <p:sp>
        <p:nvSpPr>
          <p:cNvPr id="7" name="Text 4"/>
          <p:cNvSpPr/>
          <p:nvPr/>
        </p:nvSpPr>
        <p:spPr>
          <a:xfrm>
            <a:off x="6756440" y="5830014"/>
            <a:ext cx="3259336" cy="396835"/>
          </a:xfrm>
          <a:prstGeom prst="rect">
            <a:avLst/>
          </a:prstGeom>
          <a:noFill/>
          <a:ln/>
        </p:spPr>
        <p:txBody>
          <a:bodyPr wrap="none" lIns="0" tIns="0" rIns="0" bIns="0" rtlCol="0" anchor="t"/>
          <a:lstStyle/>
          <a:p>
            <a:pPr marL="0" indent="0" algn="l">
              <a:lnSpc>
                <a:spcPts val="3100"/>
              </a:lnSpc>
              <a:buNone/>
            </a:pPr>
            <a:r>
              <a:rPr lang="en-US" sz="2200" b="1" dirty="0">
                <a:solidFill>
                  <a:srgbClr val="E5E0DF"/>
                </a:solidFill>
                <a:latin typeface="Roboto Bold" pitchFamily="34" charset="0"/>
                <a:ea typeface="Roboto Bold" pitchFamily="34" charset="-122"/>
                <a:cs typeface="Roboto Bold" pitchFamily="34" charset="-120"/>
              </a:rPr>
              <a:t>by Thalia Themistocleous</a:t>
            </a:r>
            <a:endParaRPr lang="en-US" sz="2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455539"/>
            <a:ext cx="12213669" cy="708779"/>
          </a:xfrm>
          <a:prstGeom prst="rect">
            <a:avLst/>
          </a:prstGeom>
          <a:noFill/>
          <a:ln/>
        </p:spPr>
        <p:txBody>
          <a:bodyPr wrap="none" lIns="0" tIns="0" rIns="0" bIns="0" rtlCol="0" anchor="t"/>
          <a:lstStyle/>
          <a:p>
            <a:pPr marL="0" indent="0">
              <a:lnSpc>
                <a:spcPts val="5550"/>
              </a:lnSpc>
              <a:buNone/>
            </a:pPr>
            <a:r>
              <a:rPr lang="en-US" sz="4450" dirty="0">
                <a:solidFill>
                  <a:srgbClr val="FFFFFF"/>
                </a:solidFill>
                <a:latin typeface="Saira Medium" pitchFamily="34" charset="0"/>
                <a:ea typeface="Saira Medium" pitchFamily="34" charset="-122"/>
                <a:cs typeface="Saira Medium" pitchFamily="34" charset="-120"/>
              </a:rPr>
              <a:t>Ορίζοντας την Τέχνη: Πέρα από την Αισθητική</a:t>
            </a:r>
            <a:endParaRPr lang="en-US" sz="4450" dirty="0"/>
          </a:p>
        </p:txBody>
      </p:sp>
      <p:sp>
        <p:nvSpPr>
          <p:cNvPr id="3" name="Text 1"/>
          <p:cNvSpPr/>
          <p:nvPr/>
        </p:nvSpPr>
        <p:spPr>
          <a:xfrm>
            <a:off x="793790" y="2731294"/>
            <a:ext cx="3259098" cy="354330"/>
          </a:xfrm>
          <a:prstGeom prst="rect">
            <a:avLst/>
          </a:prstGeom>
          <a:noFill/>
          <a:ln/>
        </p:spPr>
        <p:txBody>
          <a:bodyPr wrap="none" lIns="0" tIns="0" rIns="0" bIns="0" rtlCol="0" anchor="t"/>
          <a:lstStyle/>
          <a:p>
            <a:pPr marL="0" indent="0">
              <a:lnSpc>
                <a:spcPts val="2750"/>
              </a:lnSpc>
              <a:buNone/>
            </a:pPr>
            <a:r>
              <a:rPr lang="en-US" sz="2200" dirty="0">
                <a:solidFill>
                  <a:srgbClr val="FFFFFF"/>
                </a:solidFill>
                <a:latin typeface="Saira Medium" pitchFamily="34" charset="0"/>
                <a:ea typeface="Saira Medium" pitchFamily="34" charset="-122"/>
                <a:cs typeface="Saira Medium" pitchFamily="34" charset="-120"/>
              </a:rPr>
              <a:t>Μια Πολύπλευρη Έννοια</a:t>
            </a:r>
            <a:endParaRPr lang="en-US" sz="2200" dirty="0"/>
          </a:p>
        </p:txBody>
      </p:sp>
      <p:sp>
        <p:nvSpPr>
          <p:cNvPr id="4" name="Text 2"/>
          <p:cNvSpPr/>
          <p:nvPr/>
        </p:nvSpPr>
        <p:spPr>
          <a:xfrm>
            <a:off x="793790" y="3312438"/>
            <a:ext cx="3978116" cy="2540318"/>
          </a:xfrm>
          <a:prstGeom prst="rect">
            <a:avLst/>
          </a:prstGeom>
          <a:noFill/>
          <a:ln/>
        </p:spPr>
        <p:txBody>
          <a:bodyPr wrap="square" lIns="0" tIns="0" rIns="0" bIns="0" rtlCol="0" anchor="t"/>
          <a:lstStyle/>
          <a:p>
            <a:pPr marL="0" indent="0">
              <a:lnSpc>
                <a:spcPts val="2850"/>
              </a:lnSpc>
              <a:buNone/>
            </a:pPr>
            <a:r>
              <a:rPr lang="en-US" sz="1750" dirty="0">
                <a:solidFill>
                  <a:srgbClr val="E5E0DF"/>
                </a:solidFill>
                <a:latin typeface="Roboto" pitchFamily="34" charset="0"/>
                <a:ea typeface="Roboto" pitchFamily="34" charset="-122"/>
                <a:cs typeface="Roboto" pitchFamily="34" charset="-120"/>
              </a:rPr>
              <a:t>Η τέχνη δεν περιορίζεται στην αισθητική ομορφιά. Αγκαλιάζει ένα ευρύ φάσμα ανθρώπινων δραστηριοτήτων που περιλαμβάνουν δημιουργική φαντασία για την έκφραση τεχνικών ικανοτήτων, συναισθημάτων ή ιδεών.</a:t>
            </a:r>
            <a:endParaRPr lang="en-US" sz="1750" dirty="0"/>
          </a:p>
        </p:txBody>
      </p:sp>
      <p:sp>
        <p:nvSpPr>
          <p:cNvPr id="5" name="Text 3"/>
          <p:cNvSpPr/>
          <p:nvPr/>
        </p:nvSpPr>
        <p:spPr>
          <a:xfrm>
            <a:off x="5332928" y="2731294"/>
            <a:ext cx="3978116" cy="708660"/>
          </a:xfrm>
          <a:prstGeom prst="rect">
            <a:avLst/>
          </a:prstGeom>
          <a:noFill/>
          <a:ln/>
        </p:spPr>
        <p:txBody>
          <a:bodyPr wrap="square" lIns="0" tIns="0" rIns="0" bIns="0" rtlCol="0" anchor="t"/>
          <a:lstStyle/>
          <a:p>
            <a:pPr marL="0" indent="0">
              <a:lnSpc>
                <a:spcPts val="2750"/>
              </a:lnSpc>
              <a:buNone/>
            </a:pPr>
            <a:r>
              <a:rPr lang="en-US" sz="2200" dirty="0">
                <a:solidFill>
                  <a:srgbClr val="FFFFFF"/>
                </a:solidFill>
                <a:latin typeface="Saira Medium" pitchFamily="34" charset="0"/>
                <a:ea typeface="Saira Medium" pitchFamily="34" charset="-122"/>
                <a:cs typeface="Saira Medium" pitchFamily="34" charset="-120"/>
              </a:rPr>
              <a:t>Αντικειμενικότητα και Υποκειμενικότητα</a:t>
            </a:r>
            <a:endParaRPr lang="en-US" sz="2200" dirty="0"/>
          </a:p>
        </p:txBody>
      </p:sp>
      <p:sp>
        <p:nvSpPr>
          <p:cNvPr id="6" name="Text 4"/>
          <p:cNvSpPr/>
          <p:nvPr/>
        </p:nvSpPr>
        <p:spPr>
          <a:xfrm>
            <a:off x="5332928" y="3666768"/>
            <a:ext cx="3978116" cy="2903220"/>
          </a:xfrm>
          <a:prstGeom prst="rect">
            <a:avLst/>
          </a:prstGeom>
          <a:noFill/>
          <a:ln/>
        </p:spPr>
        <p:txBody>
          <a:bodyPr wrap="square" lIns="0" tIns="0" rIns="0" bIns="0" rtlCol="0" anchor="t"/>
          <a:lstStyle/>
          <a:p>
            <a:pPr marL="0" indent="0">
              <a:lnSpc>
                <a:spcPts val="2850"/>
              </a:lnSpc>
              <a:buNone/>
            </a:pPr>
            <a:r>
              <a:rPr lang="en-US" sz="1750" dirty="0">
                <a:solidFill>
                  <a:srgbClr val="E5E0DF"/>
                </a:solidFill>
                <a:latin typeface="Roboto" pitchFamily="34" charset="0"/>
                <a:ea typeface="Roboto" pitchFamily="34" charset="-122"/>
                <a:cs typeface="Roboto" pitchFamily="34" charset="-120"/>
              </a:rPr>
              <a:t>Η τέχνη μπορεί να είναι αντικειμενική, όταν κρίνεται για τα ποιοτικά χαρακτηριστικά της, αλλά και υποκειμενική, καθώς η ερμηνεία της διαφέρει από άτομο σε άτομο. Αυτή η υποκειμενικότητα προσθέτει πλούτο και πολυπλοκότητα στον κόσμο της τέχνης.</a:t>
            </a:r>
            <a:endParaRPr lang="en-US" sz="1750" dirty="0"/>
          </a:p>
        </p:txBody>
      </p:sp>
      <p:sp>
        <p:nvSpPr>
          <p:cNvPr id="7" name="Text 5"/>
          <p:cNvSpPr/>
          <p:nvPr/>
        </p:nvSpPr>
        <p:spPr>
          <a:xfrm>
            <a:off x="9872067" y="2731294"/>
            <a:ext cx="3145036" cy="354330"/>
          </a:xfrm>
          <a:prstGeom prst="rect">
            <a:avLst/>
          </a:prstGeom>
          <a:noFill/>
          <a:ln/>
        </p:spPr>
        <p:txBody>
          <a:bodyPr wrap="none" lIns="0" tIns="0" rIns="0" bIns="0" rtlCol="0" anchor="t"/>
          <a:lstStyle/>
          <a:p>
            <a:pPr marL="0" indent="0">
              <a:lnSpc>
                <a:spcPts val="2750"/>
              </a:lnSpc>
              <a:buNone/>
            </a:pPr>
            <a:r>
              <a:rPr lang="en-US" sz="2200" dirty="0">
                <a:solidFill>
                  <a:srgbClr val="FFFFFF"/>
                </a:solidFill>
                <a:latin typeface="Saira Medium" pitchFamily="34" charset="0"/>
                <a:ea typeface="Saira Medium" pitchFamily="34" charset="-122"/>
                <a:cs typeface="Saira Medium" pitchFamily="34" charset="-120"/>
              </a:rPr>
              <a:t>Ένα Μέσο Επικοινωνίας</a:t>
            </a:r>
            <a:endParaRPr lang="en-US" sz="2200" dirty="0"/>
          </a:p>
        </p:txBody>
      </p:sp>
      <p:sp>
        <p:nvSpPr>
          <p:cNvPr id="8" name="Text 6"/>
          <p:cNvSpPr/>
          <p:nvPr/>
        </p:nvSpPr>
        <p:spPr>
          <a:xfrm>
            <a:off x="9872067" y="3312438"/>
            <a:ext cx="3978116" cy="2903220"/>
          </a:xfrm>
          <a:prstGeom prst="rect">
            <a:avLst/>
          </a:prstGeom>
          <a:noFill/>
          <a:ln/>
        </p:spPr>
        <p:txBody>
          <a:bodyPr wrap="square" lIns="0" tIns="0" rIns="0" bIns="0" rtlCol="0" anchor="t"/>
          <a:lstStyle/>
          <a:p>
            <a:pPr marL="0" indent="0">
              <a:lnSpc>
                <a:spcPts val="2850"/>
              </a:lnSpc>
              <a:buNone/>
            </a:pPr>
            <a:r>
              <a:rPr lang="en-US" sz="1750" dirty="0">
                <a:solidFill>
                  <a:srgbClr val="E5E0DF"/>
                </a:solidFill>
                <a:latin typeface="Roboto" pitchFamily="34" charset="0"/>
                <a:ea typeface="Roboto" pitchFamily="34" charset="-122"/>
                <a:cs typeface="Roboto" pitchFamily="34" charset="-120"/>
              </a:rPr>
              <a:t>Η τέχνη χρησιμεύει ως ισχυρό μέσο επικοινωνίας, επιτρέποντας στους καλλιτέχνες να μεταφέρουν μηνύματα, να προκαλούν συναισθήματα και να πυροδοτούν συζητήσεις. Ξεπερνά τα γλωσσικά εμπόδια και συνδέει τους ανθρώπους σε βαθύ επίπεδο.</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17815" y="1067753"/>
            <a:ext cx="7908369" cy="1103233"/>
          </a:xfrm>
          <a:prstGeom prst="rect">
            <a:avLst/>
          </a:prstGeom>
          <a:noFill/>
          <a:ln/>
        </p:spPr>
        <p:txBody>
          <a:bodyPr wrap="square" lIns="0" tIns="0" rIns="0" bIns="0" rtlCol="0" anchor="t"/>
          <a:lstStyle/>
          <a:p>
            <a:pPr marL="0" indent="0">
              <a:lnSpc>
                <a:spcPts val="4300"/>
              </a:lnSpc>
              <a:buNone/>
            </a:pPr>
            <a:r>
              <a:rPr lang="en-US" sz="3450" dirty="0">
                <a:solidFill>
                  <a:srgbClr val="FFFFFF"/>
                </a:solidFill>
                <a:latin typeface="Saira Medium" pitchFamily="34" charset="0"/>
                <a:ea typeface="Saira Medium" pitchFamily="34" charset="-122"/>
                <a:cs typeface="Saira Medium" pitchFamily="34" charset="-120"/>
              </a:rPr>
              <a:t>Η Αρχαιότερη Μορφή Τέχνης: Στοιχεία από την Παλαιολιθική Εποχή</a:t>
            </a:r>
            <a:endParaRPr lang="en-US" sz="3450" dirty="0"/>
          </a:p>
        </p:txBody>
      </p:sp>
      <p:sp>
        <p:nvSpPr>
          <p:cNvPr id="4" name="Shape 1"/>
          <p:cNvSpPr/>
          <p:nvPr/>
        </p:nvSpPr>
        <p:spPr>
          <a:xfrm>
            <a:off x="617815" y="2634377"/>
            <a:ext cx="397193" cy="397193"/>
          </a:xfrm>
          <a:prstGeom prst="roundRect">
            <a:avLst>
              <a:gd name="adj" fmla="val 40004"/>
            </a:avLst>
          </a:prstGeom>
          <a:solidFill>
            <a:srgbClr val="030303"/>
          </a:solidFill>
          <a:ln w="15240">
            <a:solidFill>
              <a:srgbClr val="FC8337"/>
            </a:solidFill>
            <a:prstDash val="solid"/>
          </a:ln>
        </p:spPr>
      </p:sp>
      <p:sp>
        <p:nvSpPr>
          <p:cNvPr id="5" name="Text 2"/>
          <p:cNvSpPr/>
          <p:nvPr/>
        </p:nvSpPr>
        <p:spPr>
          <a:xfrm>
            <a:off x="765691" y="2700576"/>
            <a:ext cx="101441" cy="264795"/>
          </a:xfrm>
          <a:prstGeom prst="rect">
            <a:avLst/>
          </a:prstGeom>
          <a:noFill/>
          <a:ln/>
        </p:spPr>
        <p:txBody>
          <a:bodyPr wrap="none" lIns="0" tIns="0" rIns="0" bIns="0" rtlCol="0" anchor="t"/>
          <a:lstStyle/>
          <a:p>
            <a:pPr marL="0" indent="0" algn="ctr">
              <a:lnSpc>
                <a:spcPts val="2050"/>
              </a:lnSpc>
              <a:buNone/>
            </a:pPr>
            <a:r>
              <a:rPr lang="en-US" sz="2050" dirty="0">
                <a:solidFill>
                  <a:srgbClr val="E5E0DF"/>
                </a:solidFill>
                <a:latin typeface="Saira Medium" pitchFamily="34" charset="0"/>
                <a:ea typeface="Saira Medium" pitchFamily="34" charset="-122"/>
                <a:cs typeface="Saira Medium" pitchFamily="34" charset="-120"/>
              </a:rPr>
              <a:t>1</a:t>
            </a:r>
            <a:endParaRPr lang="en-US" sz="2050" dirty="0"/>
          </a:p>
        </p:txBody>
      </p:sp>
      <p:sp>
        <p:nvSpPr>
          <p:cNvPr id="6" name="Text 3"/>
          <p:cNvSpPr/>
          <p:nvPr/>
        </p:nvSpPr>
        <p:spPr>
          <a:xfrm>
            <a:off x="1191458" y="2634377"/>
            <a:ext cx="2206823" cy="275868"/>
          </a:xfrm>
          <a:prstGeom prst="rect">
            <a:avLst/>
          </a:prstGeom>
          <a:noFill/>
          <a:ln/>
        </p:spPr>
        <p:txBody>
          <a:bodyPr wrap="none" lIns="0" tIns="0" rIns="0" bIns="0" rtlCol="0" anchor="t"/>
          <a:lstStyle/>
          <a:p>
            <a:pPr marL="0" indent="0">
              <a:lnSpc>
                <a:spcPts val="2150"/>
              </a:lnSpc>
              <a:buNone/>
            </a:pPr>
            <a:r>
              <a:rPr lang="el-GR" sz="1700" dirty="0" err="1" smtClean="0">
                <a:solidFill>
                  <a:srgbClr val="E5E0DF"/>
                </a:solidFill>
                <a:latin typeface="Saira Medium" pitchFamily="34" charset="0"/>
              </a:rPr>
              <a:t>Σπηλαιογραφίες</a:t>
            </a:r>
            <a:endParaRPr lang="en-US" sz="1700" dirty="0"/>
          </a:p>
        </p:txBody>
      </p:sp>
      <p:sp>
        <p:nvSpPr>
          <p:cNvPr id="7" name="Text 4"/>
          <p:cNvSpPr/>
          <p:nvPr/>
        </p:nvSpPr>
        <p:spPr>
          <a:xfrm>
            <a:off x="1191458" y="3016091"/>
            <a:ext cx="3292316" cy="1976914"/>
          </a:xfrm>
          <a:prstGeom prst="rect">
            <a:avLst/>
          </a:prstGeom>
          <a:noFill/>
          <a:ln/>
        </p:spPr>
        <p:txBody>
          <a:bodyPr wrap="square" lIns="0" tIns="0" rIns="0" bIns="0" rtlCol="0" anchor="t"/>
          <a:lstStyle/>
          <a:p>
            <a:pPr marL="0" indent="0">
              <a:lnSpc>
                <a:spcPts val="2200"/>
              </a:lnSpc>
              <a:buNone/>
            </a:pPr>
            <a:r>
              <a:rPr lang="el-GR" sz="1350" dirty="0" err="1" smtClean="0">
                <a:solidFill>
                  <a:srgbClr val="E5E0DF"/>
                </a:solidFill>
                <a:latin typeface="Roboto" pitchFamily="34" charset="0"/>
                <a:ea typeface="Roboto" pitchFamily="34" charset="-122"/>
                <a:cs typeface="Roboto" pitchFamily="34" charset="-120"/>
              </a:rPr>
              <a:t>Σπηλαιογραφίες</a:t>
            </a:r>
            <a:r>
              <a:rPr lang="en-US" sz="1350" dirty="0" smtClean="0">
                <a:solidFill>
                  <a:srgbClr val="E5E0DF"/>
                </a:solidFill>
                <a:latin typeface="Roboto" pitchFamily="34" charset="0"/>
                <a:ea typeface="Roboto" pitchFamily="34" charset="-122"/>
                <a:cs typeface="Roboto" pitchFamily="34" charset="-120"/>
              </a:rPr>
              <a:t>, </a:t>
            </a:r>
            <a:r>
              <a:rPr lang="en-US" sz="1350" dirty="0">
                <a:solidFill>
                  <a:srgbClr val="E5E0DF"/>
                </a:solidFill>
                <a:latin typeface="Roboto" pitchFamily="34" charset="0"/>
                <a:ea typeface="Roboto" pitchFamily="34" charset="-122"/>
                <a:cs typeface="Roboto" pitchFamily="34" charset="-120"/>
              </a:rPr>
              <a:t>που βρέθηκαν σε σπηλιές σε όλο τον κόσμο, αποτελούν τις αρχαιότερες γνωστές μορφές τέχνης. Αυτές οι αρχαίες εικόνες ζώων, ανθρώπων και συμβόλων προσφέρουν ανεκτίμητες γνώσεις για τη ζωή και τις πεποιθήσεις των πρώτων ανθρώπων.</a:t>
            </a:r>
            <a:endParaRPr lang="en-US" sz="1350" dirty="0"/>
          </a:p>
        </p:txBody>
      </p:sp>
      <p:sp>
        <p:nvSpPr>
          <p:cNvPr id="8" name="Shape 5"/>
          <p:cNvSpPr/>
          <p:nvPr/>
        </p:nvSpPr>
        <p:spPr>
          <a:xfrm>
            <a:off x="4660225" y="2634377"/>
            <a:ext cx="397193" cy="397193"/>
          </a:xfrm>
          <a:prstGeom prst="roundRect">
            <a:avLst>
              <a:gd name="adj" fmla="val 40004"/>
            </a:avLst>
          </a:prstGeom>
          <a:solidFill>
            <a:srgbClr val="030303"/>
          </a:solidFill>
          <a:ln w="15240">
            <a:solidFill>
              <a:srgbClr val="FC8337"/>
            </a:solidFill>
            <a:prstDash val="solid"/>
          </a:ln>
        </p:spPr>
      </p:sp>
      <p:sp>
        <p:nvSpPr>
          <p:cNvPr id="9" name="Text 6"/>
          <p:cNvSpPr/>
          <p:nvPr/>
        </p:nvSpPr>
        <p:spPr>
          <a:xfrm>
            <a:off x="4777859" y="2700576"/>
            <a:ext cx="161806" cy="264795"/>
          </a:xfrm>
          <a:prstGeom prst="rect">
            <a:avLst/>
          </a:prstGeom>
          <a:noFill/>
          <a:ln/>
        </p:spPr>
        <p:txBody>
          <a:bodyPr wrap="none" lIns="0" tIns="0" rIns="0" bIns="0" rtlCol="0" anchor="t"/>
          <a:lstStyle/>
          <a:p>
            <a:pPr marL="0" indent="0" algn="ctr">
              <a:lnSpc>
                <a:spcPts val="2050"/>
              </a:lnSpc>
              <a:buNone/>
            </a:pPr>
            <a:r>
              <a:rPr lang="en-US" sz="2050" dirty="0">
                <a:solidFill>
                  <a:srgbClr val="E5E0DF"/>
                </a:solidFill>
                <a:latin typeface="Saira Medium" pitchFamily="34" charset="0"/>
                <a:ea typeface="Saira Medium" pitchFamily="34" charset="-122"/>
                <a:cs typeface="Saira Medium" pitchFamily="34" charset="-120"/>
              </a:rPr>
              <a:t>2</a:t>
            </a:r>
            <a:endParaRPr lang="en-US" sz="2050" dirty="0"/>
          </a:p>
        </p:txBody>
      </p:sp>
      <p:sp>
        <p:nvSpPr>
          <p:cNvPr id="10" name="Text 7"/>
          <p:cNvSpPr/>
          <p:nvPr/>
        </p:nvSpPr>
        <p:spPr>
          <a:xfrm>
            <a:off x="5233868" y="2634377"/>
            <a:ext cx="2206823" cy="275868"/>
          </a:xfrm>
          <a:prstGeom prst="rect">
            <a:avLst/>
          </a:prstGeom>
          <a:noFill/>
          <a:ln/>
        </p:spPr>
        <p:txBody>
          <a:bodyPr wrap="none" lIns="0" tIns="0" rIns="0" bIns="0" rtlCol="0" anchor="t"/>
          <a:lstStyle/>
          <a:p>
            <a:pPr marL="0" indent="0">
              <a:lnSpc>
                <a:spcPts val="2150"/>
              </a:lnSpc>
              <a:buNone/>
            </a:pPr>
            <a:r>
              <a:rPr lang="en-US" sz="1700" dirty="0">
                <a:solidFill>
                  <a:srgbClr val="E5E0DF"/>
                </a:solidFill>
                <a:latin typeface="Saira Medium" pitchFamily="34" charset="0"/>
                <a:ea typeface="Saira Medium" pitchFamily="34" charset="-122"/>
                <a:cs typeface="Saira Medium" pitchFamily="34" charset="-120"/>
              </a:rPr>
              <a:t>Σπήλαιο Chauvet</a:t>
            </a:r>
            <a:endParaRPr lang="en-US" sz="1700" dirty="0"/>
          </a:p>
        </p:txBody>
      </p:sp>
      <p:sp>
        <p:nvSpPr>
          <p:cNvPr id="11" name="Text 8"/>
          <p:cNvSpPr/>
          <p:nvPr/>
        </p:nvSpPr>
        <p:spPr>
          <a:xfrm>
            <a:off x="5233868" y="3016091"/>
            <a:ext cx="3292316" cy="2541746"/>
          </a:xfrm>
          <a:prstGeom prst="rect">
            <a:avLst/>
          </a:prstGeom>
          <a:noFill/>
          <a:ln/>
        </p:spPr>
        <p:txBody>
          <a:bodyPr wrap="square" lIns="0" tIns="0" rIns="0" bIns="0" rtlCol="0" anchor="t"/>
          <a:lstStyle/>
          <a:p>
            <a:pPr marL="0" indent="0">
              <a:lnSpc>
                <a:spcPts val="2200"/>
              </a:lnSpc>
              <a:buNone/>
            </a:pPr>
            <a:r>
              <a:rPr lang="en-US" sz="1350" dirty="0">
                <a:solidFill>
                  <a:srgbClr val="E5E0DF"/>
                </a:solidFill>
                <a:latin typeface="Roboto" pitchFamily="34" charset="0"/>
                <a:ea typeface="Roboto" pitchFamily="34" charset="-122"/>
                <a:cs typeface="Roboto" pitchFamily="34" charset="-120"/>
              </a:rPr>
              <a:t>Το Σπήλαιο Chauvet στη Γαλλία, που χρονολογείται πριν από περίπου 30.000 χρόνια, φιλοξενεί εκπληκτικές βραχογραφίες που απεικονίζουν μια ποικιλία ζώων, όπως λιοντάρια, άλογα και ρινόκερους. Αυτά τα έργα τέχνης μαρτυρούν την πρώιμη καλλιτεχνική ικανότητα και δημιουργικότητα του ανθρώπου.</a:t>
            </a:r>
            <a:endParaRPr lang="en-US" sz="1350" dirty="0"/>
          </a:p>
        </p:txBody>
      </p:sp>
      <p:sp>
        <p:nvSpPr>
          <p:cNvPr id="12" name="Shape 9"/>
          <p:cNvSpPr/>
          <p:nvPr/>
        </p:nvSpPr>
        <p:spPr>
          <a:xfrm>
            <a:off x="617815" y="5932884"/>
            <a:ext cx="397193" cy="397193"/>
          </a:xfrm>
          <a:prstGeom prst="roundRect">
            <a:avLst>
              <a:gd name="adj" fmla="val 40004"/>
            </a:avLst>
          </a:prstGeom>
          <a:solidFill>
            <a:srgbClr val="030303"/>
          </a:solidFill>
          <a:ln w="15240">
            <a:solidFill>
              <a:srgbClr val="FC8337"/>
            </a:solidFill>
            <a:prstDash val="solid"/>
          </a:ln>
        </p:spPr>
      </p:sp>
      <p:sp>
        <p:nvSpPr>
          <p:cNvPr id="13" name="Text 10"/>
          <p:cNvSpPr/>
          <p:nvPr/>
        </p:nvSpPr>
        <p:spPr>
          <a:xfrm>
            <a:off x="736402" y="5999083"/>
            <a:ext cx="160020" cy="264795"/>
          </a:xfrm>
          <a:prstGeom prst="rect">
            <a:avLst/>
          </a:prstGeom>
          <a:noFill/>
          <a:ln/>
        </p:spPr>
        <p:txBody>
          <a:bodyPr wrap="none" lIns="0" tIns="0" rIns="0" bIns="0" rtlCol="0" anchor="t"/>
          <a:lstStyle/>
          <a:p>
            <a:pPr marL="0" indent="0" algn="ctr">
              <a:lnSpc>
                <a:spcPts val="2050"/>
              </a:lnSpc>
              <a:buNone/>
            </a:pPr>
            <a:r>
              <a:rPr lang="en-US" sz="2050" dirty="0">
                <a:solidFill>
                  <a:srgbClr val="E5E0DF"/>
                </a:solidFill>
                <a:latin typeface="Saira Medium" pitchFamily="34" charset="0"/>
                <a:ea typeface="Saira Medium" pitchFamily="34" charset="-122"/>
                <a:cs typeface="Saira Medium" pitchFamily="34" charset="-120"/>
              </a:rPr>
              <a:t>3</a:t>
            </a:r>
            <a:endParaRPr lang="en-US" sz="2050" dirty="0"/>
          </a:p>
        </p:txBody>
      </p:sp>
      <p:sp>
        <p:nvSpPr>
          <p:cNvPr id="14" name="Text 11"/>
          <p:cNvSpPr/>
          <p:nvPr/>
        </p:nvSpPr>
        <p:spPr>
          <a:xfrm>
            <a:off x="1191458" y="5932884"/>
            <a:ext cx="2206823" cy="275868"/>
          </a:xfrm>
          <a:prstGeom prst="rect">
            <a:avLst/>
          </a:prstGeom>
          <a:noFill/>
          <a:ln/>
        </p:spPr>
        <p:txBody>
          <a:bodyPr wrap="none" lIns="0" tIns="0" rIns="0" bIns="0" rtlCol="0" anchor="t"/>
          <a:lstStyle/>
          <a:p>
            <a:pPr marL="0" indent="0">
              <a:lnSpc>
                <a:spcPts val="2150"/>
              </a:lnSpc>
              <a:buNone/>
            </a:pPr>
            <a:r>
              <a:rPr lang="en-US" sz="1700" dirty="0">
                <a:solidFill>
                  <a:srgbClr val="E5E0DF"/>
                </a:solidFill>
                <a:latin typeface="Saira Medium" pitchFamily="34" charset="0"/>
                <a:ea typeface="Saira Medium" pitchFamily="34" charset="-122"/>
                <a:cs typeface="Saira Medium" pitchFamily="34" charset="-120"/>
              </a:rPr>
              <a:t>Σπήλαιο Lascaux</a:t>
            </a:r>
            <a:endParaRPr lang="en-US" sz="1700" dirty="0"/>
          </a:p>
        </p:txBody>
      </p:sp>
      <p:sp>
        <p:nvSpPr>
          <p:cNvPr id="15" name="Text 12"/>
          <p:cNvSpPr/>
          <p:nvPr/>
        </p:nvSpPr>
        <p:spPr>
          <a:xfrm>
            <a:off x="1191458" y="6314599"/>
            <a:ext cx="7334726" cy="847249"/>
          </a:xfrm>
          <a:prstGeom prst="rect">
            <a:avLst/>
          </a:prstGeom>
          <a:noFill/>
          <a:ln/>
        </p:spPr>
        <p:txBody>
          <a:bodyPr wrap="square" lIns="0" tIns="0" rIns="0" bIns="0" rtlCol="0" anchor="t"/>
          <a:lstStyle/>
          <a:p>
            <a:pPr marL="0" indent="0">
              <a:lnSpc>
                <a:spcPts val="2200"/>
              </a:lnSpc>
              <a:buNone/>
            </a:pPr>
            <a:r>
              <a:rPr lang="en-US" sz="1350" dirty="0">
                <a:solidFill>
                  <a:srgbClr val="E5E0DF"/>
                </a:solidFill>
                <a:latin typeface="Roboto" pitchFamily="34" charset="0"/>
                <a:ea typeface="Roboto" pitchFamily="34" charset="-122"/>
                <a:cs typeface="Roboto" pitchFamily="34" charset="-120"/>
              </a:rPr>
              <a:t>Ένα άλλο αξιοσημείωτο παράδειγμα παλαιολιθικής τέχνης είναι το Σπήλαιο Lascaux, επίσης στη Γαλλία. Οι τοίχοι του είναι διακοσμημένοι με ζωντανές και λεπτομερείς ζωγραφιές ζώων, προσφέροντας ματιές στον κόσμο των αρχαίων κυνηγών-συλλεκτών.</a:t>
            </a:r>
            <a:endParaRPr lang="en-US" sz="13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07073" y="1087279"/>
            <a:ext cx="7902654" cy="1662708"/>
          </a:xfrm>
          <a:prstGeom prst="rect">
            <a:avLst/>
          </a:prstGeom>
          <a:noFill/>
          <a:ln/>
        </p:spPr>
        <p:txBody>
          <a:bodyPr wrap="square" lIns="0" tIns="0" rIns="0" bIns="0" rtlCol="0" anchor="t"/>
          <a:lstStyle/>
          <a:p>
            <a:pPr marL="0" indent="0">
              <a:lnSpc>
                <a:spcPts val="4350"/>
              </a:lnSpc>
              <a:buNone/>
            </a:pPr>
            <a:r>
              <a:rPr lang="en-US" sz="3450" dirty="0">
                <a:solidFill>
                  <a:srgbClr val="FFFFFF"/>
                </a:solidFill>
                <a:latin typeface="Saira Medium" pitchFamily="34" charset="0"/>
                <a:ea typeface="Saira Medium" pitchFamily="34" charset="-122"/>
                <a:cs typeface="Saira Medium" pitchFamily="34" charset="-120"/>
              </a:rPr>
              <a:t>Παραδοσιακές Μορφές Τέχνης: Εικαστικές Τέχνες, Παραστατικές Τέχνες, Λογοτεχνικές Τέχνες</a:t>
            </a:r>
            <a:endParaRPr lang="en-US" sz="3450" dirty="0"/>
          </a:p>
        </p:txBody>
      </p:sp>
      <p:pic>
        <p:nvPicPr>
          <p:cNvPr id="4" name="Image 1" descr="preencoded.png"/>
          <p:cNvPicPr>
            <a:picLocks noChangeAspect="1"/>
          </p:cNvPicPr>
          <p:nvPr/>
        </p:nvPicPr>
        <p:blipFill>
          <a:blip r:embed="rId4"/>
          <a:stretch>
            <a:fillRect/>
          </a:stretch>
        </p:blipFill>
        <p:spPr>
          <a:xfrm>
            <a:off x="6107073" y="3015972"/>
            <a:ext cx="443389" cy="443389"/>
          </a:xfrm>
          <a:prstGeom prst="rect">
            <a:avLst/>
          </a:prstGeom>
        </p:spPr>
      </p:pic>
      <p:sp>
        <p:nvSpPr>
          <p:cNvPr id="5" name="Text 1"/>
          <p:cNvSpPr/>
          <p:nvPr/>
        </p:nvSpPr>
        <p:spPr>
          <a:xfrm>
            <a:off x="6107073" y="3636645"/>
            <a:ext cx="2216944" cy="277058"/>
          </a:xfrm>
          <a:prstGeom prst="rect">
            <a:avLst/>
          </a:prstGeom>
          <a:noFill/>
          <a:ln/>
        </p:spPr>
        <p:txBody>
          <a:bodyPr wrap="none" lIns="0" tIns="0" rIns="0" bIns="0" rtlCol="0" anchor="t"/>
          <a:lstStyle/>
          <a:p>
            <a:pPr marL="0" indent="0" algn="l">
              <a:lnSpc>
                <a:spcPts val="2150"/>
              </a:lnSpc>
              <a:buNone/>
            </a:pPr>
            <a:r>
              <a:rPr lang="en-US" sz="1700" dirty="0">
                <a:solidFill>
                  <a:srgbClr val="E5E0DF"/>
                </a:solidFill>
                <a:latin typeface="Saira Medium" pitchFamily="34" charset="0"/>
                <a:ea typeface="Saira Medium" pitchFamily="34" charset="-122"/>
                <a:cs typeface="Saira Medium" pitchFamily="34" charset="-120"/>
              </a:rPr>
              <a:t>Εικαστικές Τέχνες</a:t>
            </a:r>
            <a:endParaRPr lang="en-US" sz="1700" dirty="0"/>
          </a:p>
        </p:txBody>
      </p:sp>
      <p:sp>
        <p:nvSpPr>
          <p:cNvPr id="6" name="Text 2"/>
          <p:cNvSpPr/>
          <p:nvPr/>
        </p:nvSpPr>
        <p:spPr>
          <a:xfrm>
            <a:off x="6107073" y="4020026"/>
            <a:ext cx="2456855" cy="3122295"/>
          </a:xfrm>
          <a:prstGeom prst="rect">
            <a:avLst/>
          </a:prstGeom>
          <a:noFill/>
          <a:ln/>
        </p:spPr>
        <p:txBody>
          <a:bodyPr wrap="square" lIns="0" tIns="0" rIns="0" bIns="0" rtlCol="0" anchor="t"/>
          <a:lstStyle/>
          <a:p>
            <a:pPr marL="0" indent="0" algn="l">
              <a:lnSpc>
                <a:spcPts val="2200"/>
              </a:lnSpc>
              <a:buNone/>
            </a:pPr>
            <a:r>
              <a:rPr lang="en-US" sz="1350" dirty="0">
                <a:solidFill>
                  <a:srgbClr val="E5E0DF"/>
                </a:solidFill>
                <a:latin typeface="Roboto" pitchFamily="34" charset="0"/>
                <a:ea typeface="Roboto" pitchFamily="34" charset="-122"/>
                <a:cs typeface="Roboto" pitchFamily="34" charset="-120"/>
              </a:rPr>
              <a:t>Οι εικαστικές τέχνες περιλαμβάνουν ζωγραφική, γλυπτική, φωτογραφία και άλλες μορφές τέχνης που δημιουργούν οπτικά ενδιαφέροντα έργα. Αυτές οι τέχνες επιτρέπουν στους καλλιτέχνες να εκφράσουν τις ιδέες και τα συναισθήματά τους μέσω της οπτικής σύνθεσης.</a:t>
            </a:r>
            <a:endParaRPr lang="en-US" sz="1350" dirty="0"/>
          </a:p>
        </p:txBody>
      </p:sp>
      <p:pic>
        <p:nvPicPr>
          <p:cNvPr id="7" name="Image 2" descr="preencoded.png"/>
          <p:cNvPicPr>
            <a:picLocks noChangeAspect="1"/>
          </p:cNvPicPr>
          <p:nvPr/>
        </p:nvPicPr>
        <p:blipFill>
          <a:blip r:embed="rId5"/>
          <a:stretch>
            <a:fillRect/>
          </a:stretch>
        </p:blipFill>
        <p:spPr>
          <a:xfrm>
            <a:off x="8829913" y="3015972"/>
            <a:ext cx="443389" cy="443389"/>
          </a:xfrm>
          <a:prstGeom prst="rect">
            <a:avLst/>
          </a:prstGeom>
        </p:spPr>
      </p:pic>
      <p:sp>
        <p:nvSpPr>
          <p:cNvPr id="8" name="Text 3"/>
          <p:cNvSpPr/>
          <p:nvPr/>
        </p:nvSpPr>
        <p:spPr>
          <a:xfrm>
            <a:off x="8829913" y="3636645"/>
            <a:ext cx="2216944" cy="277058"/>
          </a:xfrm>
          <a:prstGeom prst="rect">
            <a:avLst/>
          </a:prstGeom>
          <a:noFill/>
          <a:ln/>
        </p:spPr>
        <p:txBody>
          <a:bodyPr wrap="none" lIns="0" tIns="0" rIns="0" bIns="0" rtlCol="0" anchor="t"/>
          <a:lstStyle/>
          <a:p>
            <a:pPr marL="0" indent="0" algn="l">
              <a:lnSpc>
                <a:spcPts val="2150"/>
              </a:lnSpc>
              <a:buNone/>
            </a:pPr>
            <a:r>
              <a:rPr lang="en-US" sz="1700" dirty="0">
                <a:solidFill>
                  <a:srgbClr val="E5E0DF"/>
                </a:solidFill>
                <a:latin typeface="Saira Medium" pitchFamily="34" charset="0"/>
                <a:ea typeface="Saira Medium" pitchFamily="34" charset="-122"/>
                <a:cs typeface="Saira Medium" pitchFamily="34" charset="-120"/>
              </a:rPr>
              <a:t>Παραστατικές Τέχνες</a:t>
            </a:r>
            <a:endParaRPr lang="en-US" sz="1700" dirty="0"/>
          </a:p>
        </p:txBody>
      </p:sp>
      <p:sp>
        <p:nvSpPr>
          <p:cNvPr id="9" name="Text 4"/>
          <p:cNvSpPr/>
          <p:nvPr/>
        </p:nvSpPr>
        <p:spPr>
          <a:xfrm>
            <a:off x="8829913" y="4020026"/>
            <a:ext cx="2456855" cy="3122295"/>
          </a:xfrm>
          <a:prstGeom prst="rect">
            <a:avLst/>
          </a:prstGeom>
          <a:noFill/>
          <a:ln/>
        </p:spPr>
        <p:txBody>
          <a:bodyPr wrap="square" lIns="0" tIns="0" rIns="0" bIns="0" rtlCol="0" anchor="t"/>
          <a:lstStyle/>
          <a:p>
            <a:pPr marL="0" indent="0" algn="l">
              <a:lnSpc>
                <a:spcPts val="2200"/>
              </a:lnSpc>
              <a:buNone/>
            </a:pPr>
            <a:r>
              <a:rPr lang="en-US" sz="1350" dirty="0">
                <a:solidFill>
                  <a:srgbClr val="E5E0DF"/>
                </a:solidFill>
                <a:latin typeface="Roboto" pitchFamily="34" charset="0"/>
                <a:ea typeface="Roboto" pitchFamily="34" charset="-122"/>
                <a:cs typeface="Roboto" pitchFamily="34" charset="-120"/>
              </a:rPr>
              <a:t>Οι παραστατικές τέχνες περιλαμβάνουν θέατρο, χορό, μουσική και άλλες μορφές τέχνης που εκτελούνται ζωντανά για ένα κοινό. Αυτές οι τέχνες περιλαμβάνουν κίνηση, ήχο και αφήγηση για να δημιουργήσουν καθηλωτικές και συναισθηματικά φορτισμένες εμπειρίες.</a:t>
            </a:r>
            <a:endParaRPr lang="en-US" sz="1350" dirty="0"/>
          </a:p>
        </p:txBody>
      </p:sp>
      <p:pic>
        <p:nvPicPr>
          <p:cNvPr id="10" name="Image 3" descr="preencoded.png"/>
          <p:cNvPicPr>
            <a:picLocks noChangeAspect="1"/>
          </p:cNvPicPr>
          <p:nvPr/>
        </p:nvPicPr>
        <p:blipFill>
          <a:blip r:embed="rId6"/>
          <a:stretch>
            <a:fillRect/>
          </a:stretch>
        </p:blipFill>
        <p:spPr>
          <a:xfrm>
            <a:off x="11552753" y="3015972"/>
            <a:ext cx="443389" cy="443389"/>
          </a:xfrm>
          <a:prstGeom prst="rect">
            <a:avLst/>
          </a:prstGeom>
        </p:spPr>
      </p:pic>
      <p:sp>
        <p:nvSpPr>
          <p:cNvPr id="11" name="Text 5"/>
          <p:cNvSpPr/>
          <p:nvPr/>
        </p:nvSpPr>
        <p:spPr>
          <a:xfrm>
            <a:off x="11552753" y="3636645"/>
            <a:ext cx="2216944" cy="277058"/>
          </a:xfrm>
          <a:prstGeom prst="rect">
            <a:avLst/>
          </a:prstGeom>
          <a:noFill/>
          <a:ln/>
        </p:spPr>
        <p:txBody>
          <a:bodyPr wrap="none" lIns="0" tIns="0" rIns="0" bIns="0" rtlCol="0" anchor="t"/>
          <a:lstStyle/>
          <a:p>
            <a:pPr marL="0" indent="0" algn="l">
              <a:lnSpc>
                <a:spcPts val="2150"/>
              </a:lnSpc>
              <a:buNone/>
            </a:pPr>
            <a:r>
              <a:rPr lang="en-US" sz="1700" dirty="0">
                <a:solidFill>
                  <a:srgbClr val="E5E0DF"/>
                </a:solidFill>
                <a:latin typeface="Saira Medium" pitchFamily="34" charset="0"/>
                <a:ea typeface="Saira Medium" pitchFamily="34" charset="-122"/>
                <a:cs typeface="Saira Medium" pitchFamily="34" charset="-120"/>
              </a:rPr>
              <a:t>Λογοτεχνικές Τέχνες</a:t>
            </a:r>
            <a:endParaRPr lang="en-US" sz="1700" dirty="0"/>
          </a:p>
        </p:txBody>
      </p:sp>
      <p:sp>
        <p:nvSpPr>
          <p:cNvPr id="12" name="Text 6"/>
          <p:cNvSpPr/>
          <p:nvPr/>
        </p:nvSpPr>
        <p:spPr>
          <a:xfrm>
            <a:off x="11552753" y="4020026"/>
            <a:ext cx="2456855" cy="2838450"/>
          </a:xfrm>
          <a:prstGeom prst="rect">
            <a:avLst/>
          </a:prstGeom>
          <a:noFill/>
          <a:ln/>
        </p:spPr>
        <p:txBody>
          <a:bodyPr wrap="square" lIns="0" tIns="0" rIns="0" bIns="0" rtlCol="0" anchor="t"/>
          <a:lstStyle/>
          <a:p>
            <a:pPr marL="0" indent="0" algn="l">
              <a:lnSpc>
                <a:spcPts val="2200"/>
              </a:lnSpc>
              <a:buNone/>
            </a:pPr>
            <a:r>
              <a:rPr lang="en-US" sz="1350" dirty="0">
                <a:solidFill>
                  <a:srgbClr val="E5E0DF"/>
                </a:solidFill>
                <a:latin typeface="Roboto" pitchFamily="34" charset="0"/>
                <a:ea typeface="Roboto" pitchFamily="34" charset="-122"/>
                <a:cs typeface="Roboto" pitchFamily="34" charset="-120"/>
              </a:rPr>
              <a:t>Οι λογοτεχνικές τέχνες περιλαμβάνουν ποίηση, πεζογραφία, δράμα και άλλες μορφές γραπτής έκφρασης. Αυτές οι τέχνες χρησιμοποιούν τη γλώσσα για να αφηγηθούν ιστορίες, να εξερευνήσουν ιδέες και να προκαλέσουν συναισθήματα στους αναγνώστες.</a:t>
            </a:r>
            <a:endParaRPr lang="en-US" sz="13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665083" y="836057"/>
            <a:ext cx="13300234" cy="1187768"/>
          </a:xfrm>
          <a:prstGeom prst="rect">
            <a:avLst/>
          </a:prstGeom>
          <a:noFill/>
          <a:ln/>
        </p:spPr>
        <p:txBody>
          <a:bodyPr wrap="square" lIns="0" tIns="0" rIns="0" bIns="0" rtlCol="0" anchor="t"/>
          <a:lstStyle/>
          <a:p>
            <a:pPr marL="0" indent="0">
              <a:lnSpc>
                <a:spcPts val="4650"/>
              </a:lnSpc>
              <a:buNone/>
            </a:pPr>
            <a:r>
              <a:rPr lang="en-US" sz="3700" dirty="0">
                <a:solidFill>
                  <a:srgbClr val="FFFFFF"/>
                </a:solidFill>
                <a:latin typeface="Saira Medium" pitchFamily="34" charset="0"/>
                <a:ea typeface="Saira Medium" pitchFamily="34" charset="-122"/>
                <a:cs typeface="Saira Medium" pitchFamily="34" charset="-120"/>
              </a:rPr>
              <a:t>Μοντέρνες Μορφές Τέχνης: Φωτογραφία, Κινηματογράφος, Ψηφιακή Τέχνη, Παραστατικές Τέχνες</a:t>
            </a:r>
            <a:endParaRPr lang="en-US" sz="3700" dirty="0"/>
          </a:p>
        </p:txBody>
      </p:sp>
      <p:pic>
        <p:nvPicPr>
          <p:cNvPr id="3" name="Image 0" descr="preencoded.png"/>
          <p:cNvPicPr>
            <a:picLocks noChangeAspect="1"/>
          </p:cNvPicPr>
          <p:nvPr/>
        </p:nvPicPr>
        <p:blipFill>
          <a:blip r:embed="rId3"/>
          <a:stretch>
            <a:fillRect/>
          </a:stretch>
        </p:blipFill>
        <p:spPr>
          <a:xfrm>
            <a:off x="665083" y="2403872"/>
            <a:ext cx="3325058" cy="760214"/>
          </a:xfrm>
          <a:prstGeom prst="rect">
            <a:avLst/>
          </a:prstGeom>
        </p:spPr>
      </p:pic>
      <p:sp>
        <p:nvSpPr>
          <p:cNvPr id="4" name="Text 1"/>
          <p:cNvSpPr/>
          <p:nvPr/>
        </p:nvSpPr>
        <p:spPr>
          <a:xfrm>
            <a:off x="855107" y="3449122"/>
            <a:ext cx="2375654" cy="296823"/>
          </a:xfrm>
          <a:prstGeom prst="rect">
            <a:avLst/>
          </a:prstGeom>
          <a:noFill/>
          <a:ln/>
        </p:spPr>
        <p:txBody>
          <a:bodyPr wrap="none" lIns="0" tIns="0" rIns="0" bIns="0" rtlCol="0" anchor="t"/>
          <a:lstStyle/>
          <a:p>
            <a:pPr marL="0" indent="0" algn="l">
              <a:lnSpc>
                <a:spcPts val="2300"/>
              </a:lnSpc>
              <a:buNone/>
            </a:pPr>
            <a:r>
              <a:rPr lang="en-US" sz="1850" dirty="0">
                <a:solidFill>
                  <a:srgbClr val="E5E0DF"/>
                </a:solidFill>
                <a:latin typeface="Saira Medium" pitchFamily="34" charset="0"/>
                <a:ea typeface="Saira Medium" pitchFamily="34" charset="-122"/>
                <a:cs typeface="Saira Medium" pitchFamily="34" charset="-120"/>
              </a:rPr>
              <a:t>Φωτογραφία</a:t>
            </a:r>
            <a:endParaRPr lang="en-US" sz="1850" dirty="0"/>
          </a:p>
        </p:txBody>
      </p:sp>
      <p:sp>
        <p:nvSpPr>
          <p:cNvPr id="5" name="Text 2"/>
          <p:cNvSpPr/>
          <p:nvPr/>
        </p:nvSpPr>
        <p:spPr>
          <a:xfrm>
            <a:off x="855107" y="3859887"/>
            <a:ext cx="2945011" cy="2431733"/>
          </a:xfrm>
          <a:prstGeom prst="rect">
            <a:avLst/>
          </a:prstGeom>
          <a:noFill/>
          <a:ln/>
        </p:spPr>
        <p:txBody>
          <a:bodyPr wrap="square" lIns="0" tIns="0" rIns="0" bIns="0" rtlCol="0" anchor="t"/>
          <a:lstStyle/>
          <a:p>
            <a:pPr marL="0" indent="0" algn="l">
              <a:lnSpc>
                <a:spcPts val="2350"/>
              </a:lnSpc>
              <a:buNone/>
            </a:pPr>
            <a:r>
              <a:rPr lang="en-US" sz="1450" dirty="0">
                <a:solidFill>
                  <a:srgbClr val="E5E0DF"/>
                </a:solidFill>
                <a:latin typeface="Roboto" pitchFamily="34" charset="0"/>
                <a:ea typeface="Roboto" pitchFamily="34" charset="-122"/>
                <a:cs typeface="Roboto" pitchFamily="34" charset="-120"/>
              </a:rPr>
              <a:t>Η φωτογραφία εξελίχθηκε σε μια μορφή τέχνης, απαθανατίζοντας στιγμές, τοπία και πορτρέτα με καλλιτεχνική ματιά. Οι φωτογράφοι χρησιμοποιούν φως, σύνθεση και τεχνική για να δημιουργήσουν εντυπωσιακές και προκλητικές εικόνες.</a:t>
            </a:r>
            <a:endParaRPr lang="en-US" sz="1450" dirty="0"/>
          </a:p>
        </p:txBody>
      </p:sp>
      <p:pic>
        <p:nvPicPr>
          <p:cNvPr id="6" name="Image 1" descr="preencoded.png"/>
          <p:cNvPicPr>
            <a:picLocks noChangeAspect="1"/>
          </p:cNvPicPr>
          <p:nvPr/>
        </p:nvPicPr>
        <p:blipFill>
          <a:blip r:embed="rId4"/>
          <a:stretch>
            <a:fillRect/>
          </a:stretch>
        </p:blipFill>
        <p:spPr>
          <a:xfrm>
            <a:off x="3990142" y="2403872"/>
            <a:ext cx="3325058" cy="760214"/>
          </a:xfrm>
          <a:prstGeom prst="rect">
            <a:avLst/>
          </a:prstGeom>
        </p:spPr>
      </p:pic>
      <p:sp>
        <p:nvSpPr>
          <p:cNvPr id="7" name="Text 3"/>
          <p:cNvSpPr/>
          <p:nvPr/>
        </p:nvSpPr>
        <p:spPr>
          <a:xfrm>
            <a:off x="4180165" y="3449122"/>
            <a:ext cx="2375654" cy="296823"/>
          </a:xfrm>
          <a:prstGeom prst="rect">
            <a:avLst/>
          </a:prstGeom>
          <a:noFill/>
          <a:ln/>
        </p:spPr>
        <p:txBody>
          <a:bodyPr wrap="none" lIns="0" tIns="0" rIns="0" bIns="0" rtlCol="0" anchor="t"/>
          <a:lstStyle/>
          <a:p>
            <a:pPr marL="0" indent="0" algn="l">
              <a:lnSpc>
                <a:spcPts val="2300"/>
              </a:lnSpc>
              <a:buNone/>
            </a:pPr>
            <a:r>
              <a:rPr lang="en-US" sz="1850" dirty="0">
                <a:solidFill>
                  <a:srgbClr val="E5E0DF"/>
                </a:solidFill>
                <a:latin typeface="Saira Medium" pitchFamily="34" charset="0"/>
                <a:ea typeface="Saira Medium" pitchFamily="34" charset="-122"/>
                <a:cs typeface="Saira Medium" pitchFamily="34" charset="-120"/>
              </a:rPr>
              <a:t>Κινηματογράφος</a:t>
            </a:r>
            <a:endParaRPr lang="en-US" sz="1850" dirty="0"/>
          </a:p>
        </p:txBody>
      </p:sp>
      <p:sp>
        <p:nvSpPr>
          <p:cNvPr id="8" name="Text 4"/>
          <p:cNvSpPr/>
          <p:nvPr/>
        </p:nvSpPr>
        <p:spPr>
          <a:xfrm>
            <a:off x="4180165" y="3859887"/>
            <a:ext cx="2945011" cy="3343632"/>
          </a:xfrm>
          <a:prstGeom prst="rect">
            <a:avLst/>
          </a:prstGeom>
          <a:noFill/>
          <a:ln/>
        </p:spPr>
        <p:txBody>
          <a:bodyPr wrap="square" lIns="0" tIns="0" rIns="0" bIns="0" rtlCol="0" anchor="t"/>
          <a:lstStyle/>
          <a:p>
            <a:pPr marL="0" indent="0" algn="l">
              <a:lnSpc>
                <a:spcPts val="2350"/>
              </a:lnSpc>
              <a:buNone/>
            </a:pPr>
            <a:r>
              <a:rPr lang="en-US" sz="1450" dirty="0">
                <a:solidFill>
                  <a:srgbClr val="E5E0DF"/>
                </a:solidFill>
                <a:latin typeface="Roboto" pitchFamily="34" charset="0"/>
                <a:ea typeface="Roboto" pitchFamily="34" charset="-122"/>
                <a:cs typeface="Roboto" pitchFamily="34" charset="-120"/>
              </a:rPr>
              <a:t>Ο κινηματογράφος, ή αλλιώς σινεμά, συνδυάζει την αφήγηση ιστοριών, τα οπτικά στοιχεία και τον ήχο για να δημιουργήσει καθηλωτικές εμπειρίες αφήγησης. Οι κινηματογραφιστές χρησιμοποιούν μια ποικιλία τεχνικών για να μεταφέρουν συναισθήματα, να εξερευνήσουν θέματα και να διασκεδάσουν το κοινό.</a:t>
            </a:r>
            <a:endParaRPr lang="en-US" sz="1450" dirty="0"/>
          </a:p>
        </p:txBody>
      </p:sp>
      <p:pic>
        <p:nvPicPr>
          <p:cNvPr id="9" name="Image 2" descr="preencoded.png"/>
          <p:cNvPicPr>
            <a:picLocks noChangeAspect="1"/>
          </p:cNvPicPr>
          <p:nvPr/>
        </p:nvPicPr>
        <p:blipFill>
          <a:blip r:embed="rId5"/>
          <a:stretch>
            <a:fillRect/>
          </a:stretch>
        </p:blipFill>
        <p:spPr>
          <a:xfrm>
            <a:off x="7315200" y="2403872"/>
            <a:ext cx="3325058" cy="760214"/>
          </a:xfrm>
          <a:prstGeom prst="rect">
            <a:avLst/>
          </a:prstGeom>
        </p:spPr>
      </p:pic>
      <p:sp>
        <p:nvSpPr>
          <p:cNvPr id="10" name="Text 5"/>
          <p:cNvSpPr/>
          <p:nvPr/>
        </p:nvSpPr>
        <p:spPr>
          <a:xfrm>
            <a:off x="7505224" y="3449122"/>
            <a:ext cx="2375654" cy="296823"/>
          </a:xfrm>
          <a:prstGeom prst="rect">
            <a:avLst/>
          </a:prstGeom>
          <a:noFill/>
          <a:ln/>
        </p:spPr>
        <p:txBody>
          <a:bodyPr wrap="none" lIns="0" tIns="0" rIns="0" bIns="0" rtlCol="0" anchor="t"/>
          <a:lstStyle/>
          <a:p>
            <a:pPr marL="0" indent="0" algn="l">
              <a:lnSpc>
                <a:spcPts val="2300"/>
              </a:lnSpc>
              <a:buNone/>
            </a:pPr>
            <a:r>
              <a:rPr lang="en-US" sz="1850" dirty="0">
                <a:solidFill>
                  <a:srgbClr val="E5E0DF"/>
                </a:solidFill>
                <a:latin typeface="Saira Medium" pitchFamily="34" charset="0"/>
                <a:ea typeface="Saira Medium" pitchFamily="34" charset="-122"/>
                <a:cs typeface="Saira Medium" pitchFamily="34" charset="-120"/>
              </a:rPr>
              <a:t>Ψηφιακή Τέχνη</a:t>
            </a:r>
            <a:endParaRPr lang="en-US" sz="1850" dirty="0"/>
          </a:p>
        </p:txBody>
      </p:sp>
      <p:sp>
        <p:nvSpPr>
          <p:cNvPr id="11" name="Text 6"/>
          <p:cNvSpPr/>
          <p:nvPr/>
        </p:nvSpPr>
        <p:spPr>
          <a:xfrm>
            <a:off x="7505224" y="3859887"/>
            <a:ext cx="2945011" cy="3039666"/>
          </a:xfrm>
          <a:prstGeom prst="rect">
            <a:avLst/>
          </a:prstGeom>
          <a:noFill/>
          <a:ln/>
        </p:spPr>
        <p:txBody>
          <a:bodyPr wrap="square" lIns="0" tIns="0" rIns="0" bIns="0" rtlCol="0" anchor="t"/>
          <a:lstStyle/>
          <a:p>
            <a:pPr marL="0" indent="0" algn="l">
              <a:lnSpc>
                <a:spcPts val="2350"/>
              </a:lnSpc>
              <a:buNone/>
            </a:pPr>
            <a:r>
              <a:rPr lang="en-US" sz="1450" dirty="0">
                <a:solidFill>
                  <a:srgbClr val="E5E0DF"/>
                </a:solidFill>
                <a:latin typeface="Roboto" pitchFamily="34" charset="0"/>
                <a:ea typeface="Roboto" pitchFamily="34" charset="-122"/>
                <a:cs typeface="Roboto" pitchFamily="34" charset="-120"/>
              </a:rPr>
              <a:t>Η ψηφιακή τέχνη περιλαμβάνει έργα τέχνης που δημιουργούνται χρησιμοποιώντας ψηφιακές τεχνολογίες, όπως λογισμικό, γραφικά υπολογιστή και διαδραστικές εγκαταστάσεις. Η ψηφιακή τέχνη προσφέρει ατελείωτες δυνατότητες για πειραματισμό και δημιουργικότητα.</a:t>
            </a:r>
            <a:endParaRPr lang="en-US" sz="1450" dirty="0"/>
          </a:p>
        </p:txBody>
      </p:sp>
      <p:pic>
        <p:nvPicPr>
          <p:cNvPr id="12" name="Image 3" descr="preencoded.png"/>
          <p:cNvPicPr>
            <a:picLocks noChangeAspect="1"/>
          </p:cNvPicPr>
          <p:nvPr/>
        </p:nvPicPr>
        <p:blipFill>
          <a:blip r:embed="rId6"/>
          <a:stretch>
            <a:fillRect/>
          </a:stretch>
        </p:blipFill>
        <p:spPr>
          <a:xfrm>
            <a:off x="10640258" y="2403872"/>
            <a:ext cx="3325058" cy="760214"/>
          </a:xfrm>
          <a:prstGeom prst="rect">
            <a:avLst/>
          </a:prstGeom>
        </p:spPr>
      </p:pic>
      <p:sp>
        <p:nvSpPr>
          <p:cNvPr id="13" name="Text 7"/>
          <p:cNvSpPr/>
          <p:nvPr/>
        </p:nvSpPr>
        <p:spPr>
          <a:xfrm>
            <a:off x="10830282" y="3449122"/>
            <a:ext cx="2375654" cy="296823"/>
          </a:xfrm>
          <a:prstGeom prst="rect">
            <a:avLst/>
          </a:prstGeom>
          <a:noFill/>
          <a:ln/>
        </p:spPr>
        <p:txBody>
          <a:bodyPr wrap="none" lIns="0" tIns="0" rIns="0" bIns="0" rtlCol="0" anchor="t"/>
          <a:lstStyle/>
          <a:p>
            <a:pPr marL="0" indent="0" algn="l">
              <a:lnSpc>
                <a:spcPts val="2300"/>
              </a:lnSpc>
              <a:buNone/>
            </a:pPr>
            <a:r>
              <a:rPr lang="en-US" sz="1850" dirty="0">
                <a:solidFill>
                  <a:srgbClr val="E5E0DF"/>
                </a:solidFill>
                <a:latin typeface="Saira Medium" pitchFamily="34" charset="0"/>
                <a:ea typeface="Saira Medium" pitchFamily="34" charset="-122"/>
                <a:cs typeface="Saira Medium" pitchFamily="34" charset="-120"/>
              </a:rPr>
              <a:t>Παραστατικές Τέχνες</a:t>
            </a:r>
            <a:endParaRPr lang="en-US" sz="1850" dirty="0"/>
          </a:p>
        </p:txBody>
      </p:sp>
      <p:sp>
        <p:nvSpPr>
          <p:cNvPr id="14" name="Text 8"/>
          <p:cNvSpPr/>
          <p:nvPr/>
        </p:nvSpPr>
        <p:spPr>
          <a:xfrm>
            <a:off x="10830282" y="3859887"/>
            <a:ext cx="2945011" cy="2735699"/>
          </a:xfrm>
          <a:prstGeom prst="rect">
            <a:avLst/>
          </a:prstGeom>
          <a:noFill/>
          <a:ln/>
        </p:spPr>
        <p:txBody>
          <a:bodyPr wrap="square" lIns="0" tIns="0" rIns="0" bIns="0" rtlCol="0" anchor="t"/>
          <a:lstStyle/>
          <a:p>
            <a:pPr marL="0" indent="0" algn="l">
              <a:lnSpc>
                <a:spcPts val="2350"/>
              </a:lnSpc>
              <a:buNone/>
            </a:pPr>
            <a:r>
              <a:rPr lang="en-US" sz="1450" dirty="0">
                <a:solidFill>
                  <a:srgbClr val="E5E0DF"/>
                </a:solidFill>
                <a:latin typeface="Roboto" pitchFamily="34" charset="0"/>
                <a:ea typeface="Roboto" pitchFamily="34" charset="-122"/>
                <a:cs typeface="Roboto" pitchFamily="34" charset="-120"/>
              </a:rPr>
              <a:t>Οι σύγχρονες παραστατικές τέχνες συχνά θολώνουν τα όρια μεταξύ διαφορετικών κλάδων, ενσωματώνοντας στοιχεία θεάτρου, χορού, μουσικής και εικαστικών τεχνών. Αυτές οι παραστάσεις μπορεί να είναι πειραματικές, προκλητικές και συμμετοχικές.</a:t>
            </a:r>
            <a:endParaRPr lang="en-US" sz="14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181814"/>
            <a:ext cx="13042821" cy="1417558"/>
          </a:xfrm>
          <a:prstGeom prst="rect">
            <a:avLst/>
          </a:prstGeom>
          <a:noFill/>
          <a:ln/>
        </p:spPr>
        <p:txBody>
          <a:bodyPr wrap="square" lIns="0" tIns="0" rIns="0" bIns="0" rtlCol="0" anchor="t"/>
          <a:lstStyle/>
          <a:p>
            <a:pPr marL="0" indent="0">
              <a:lnSpc>
                <a:spcPts val="5550"/>
              </a:lnSpc>
              <a:buNone/>
            </a:pPr>
            <a:r>
              <a:rPr lang="en-US" sz="4450" dirty="0">
                <a:solidFill>
                  <a:srgbClr val="FFFFFF"/>
                </a:solidFill>
                <a:latin typeface="Saira Medium" pitchFamily="34" charset="0"/>
                <a:ea typeface="Saira Medium" pitchFamily="34" charset="-122"/>
                <a:cs typeface="Saira Medium" pitchFamily="34" charset="-120"/>
              </a:rPr>
              <a:t>Εμβληματικά Αριστουργήματα των Εικαστικών Τεχνών (Μέρος 1): Μια Παρουσίαση</a:t>
            </a:r>
            <a:endParaRPr lang="en-US" sz="4450" dirty="0"/>
          </a:p>
        </p:txBody>
      </p:sp>
      <p:pic>
        <p:nvPicPr>
          <p:cNvPr id="3" name="Image 0" descr="preencoded.png"/>
          <p:cNvPicPr>
            <a:picLocks noChangeAspect="1"/>
          </p:cNvPicPr>
          <p:nvPr/>
        </p:nvPicPr>
        <p:blipFill>
          <a:blip r:embed="rId3"/>
          <a:stretch>
            <a:fillRect/>
          </a:stretch>
        </p:blipFill>
        <p:spPr>
          <a:xfrm>
            <a:off x="801410" y="3198971"/>
            <a:ext cx="2079665" cy="2721888"/>
          </a:xfrm>
          <a:prstGeom prst="rect">
            <a:avLst/>
          </a:prstGeom>
        </p:spPr>
      </p:pic>
      <p:pic>
        <p:nvPicPr>
          <p:cNvPr id="4" name="Image 1" descr="preencoded.png"/>
          <p:cNvPicPr>
            <a:picLocks noChangeAspect="1"/>
          </p:cNvPicPr>
          <p:nvPr/>
        </p:nvPicPr>
        <p:blipFill>
          <a:blip r:embed="rId4"/>
          <a:stretch>
            <a:fillRect/>
          </a:stretch>
        </p:blipFill>
        <p:spPr>
          <a:xfrm>
            <a:off x="3062526" y="3198971"/>
            <a:ext cx="3794522" cy="2721888"/>
          </a:xfrm>
          <a:prstGeom prst="rect">
            <a:avLst/>
          </a:prstGeom>
        </p:spPr>
      </p:pic>
      <p:pic>
        <p:nvPicPr>
          <p:cNvPr id="5" name="Image 2" descr="preencoded.png"/>
          <p:cNvPicPr>
            <a:picLocks noChangeAspect="1"/>
          </p:cNvPicPr>
          <p:nvPr/>
        </p:nvPicPr>
        <p:blipFill>
          <a:blip r:embed="rId5"/>
          <a:stretch>
            <a:fillRect/>
          </a:stretch>
        </p:blipFill>
        <p:spPr>
          <a:xfrm>
            <a:off x="7038499" y="3198971"/>
            <a:ext cx="2549247" cy="2721888"/>
          </a:xfrm>
          <a:prstGeom prst="rect">
            <a:avLst/>
          </a:prstGeom>
        </p:spPr>
      </p:pic>
      <p:pic>
        <p:nvPicPr>
          <p:cNvPr id="6" name="Image 3" descr="preencoded.png"/>
          <p:cNvPicPr>
            <a:picLocks noChangeAspect="1"/>
          </p:cNvPicPr>
          <p:nvPr/>
        </p:nvPicPr>
        <p:blipFill>
          <a:blip r:embed="rId6"/>
          <a:stretch>
            <a:fillRect/>
          </a:stretch>
        </p:blipFill>
        <p:spPr>
          <a:xfrm>
            <a:off x="9769197" y="3198971"/>
            <a:ext cx="4059793" cy="2721888"/>
          </a:xfrm>
          <a:prstGeom prst="rect">
            <a:avLst/>
          </a:prstGeom>
        </p:spPr>
      </p:pic>
      <p:sp>
        <p:nvSpPr>
          <p:cNvPr id="7" name="Text 1"/>
          <p:cNvSpPr/>
          <p:nvPr/>
        </p:nvSpPr>
        <p:spPr>
          <a:xfrm>
            <a:off x="793790" y="6321981"/>
            <a:ext cx="13042821" cy="725805"/>
          </a:xfrm>
          <a:prstGeom prst="rect">
            <a:avLst/>
          </a:prstGeom>
          <a:noFill/>
          <a:ln/>
        </p:spPr>
        <p:txBody>
          <a:bodyPr wrap="square" lIns="0" tIns="0" rIns="0" bIns="0" rtlCol="0" anchor="t"/>
          <a:lstStyle/>
          <a:p>
            <a:pPr marL="0" indent="0">
              <a:lnSpc>
                <a:spcPts val="2850"/>
              </a:lnSpc>
              <a:buNone/>
            </a:pPr>
            <a:r>
              <a:rPr lang="en-US" sz="1750" dirty="0">
                <a:solidFill>
                  <a:srgbClr val="E5E0DF"/>
                </a:solidFill>
                <a:latin typeface="Roboto" pitchFamily="34" charset="0"/>
                <a:ea typeface="Roboto" pitchFamily="34" charset="-122"/>
                <a:cs typeface="Roboto" pitchFamily="34" charset="-120"/>
              </a:rPr>
              <a:t>Αυτά τα έργα τέχνης είναι </a:t>
            </a:r>
            <a:r>
              <a:rPr lang="en-US" sz="1750" b="1" dirty="0">
                <a:solidFill>
                  <a:srgbClr val="E5E0DF"/>
                </a:solidFill>
                <a:latin typeface="Roboto" pitchFamily="34" charset="0"/>
                <a:ea typeface="Roboto" pitchFamily="34" charset="-122"/>
                <a:cs typeface="Roboto" pitchFamily="34" charset="-120"/>
              </a:rPr>
              <a:t>La Gioconda (Mona Lisa)</a:t>
            </a:r>
            <a:r>
              <a:rPr lang="en-US" sz="1750" dirty="0">
                <a:solidFill>
                  <a:srgbClr val="E5E0DF"/>
                </a:solidFill>
                <a:latin typeface="Roboto" pitchFamily="34" charset="0"/>
                <a:ea typeface="Roboto" pitchFamily="34" charset="-122"/>
                <a:cs typeface="Roboto" pitchFamily="34" charset="-120"/>
              </a:rPr>
              <a:t> του Λεονάρντο ντα Βίντσι, </a:t>
            </a:r>
            <a:r>
              <a:rPr lang="en-US" sz="1750" b="1" dirty="0">
                <a:solidFill>
                  <a:srgbClr val="E5E0DF"/>
                </a:solidFill>
                <a:latin typeface="Roboto" pitchFamily="34" charset="0"/>
                <a:ea typeface="Roboto" pitchFamily="34" charset="-122"/>
                <a:cs typeface="Roboto" pitchFamily="34" charset="-120"/>
              </a:rPr>
              <a:t>Έναστρη Νύχτα (The Starry Night)</a:t>
            </a:r>
            <a:r>
              <a:rPr lang="en-US" sz="1750" dirty="0">
                <a:solidFill>
                  <a:srgbClr val="E5E0DF"/>
                </a:solidFill>
                <a:latin typeface="Roboto" pitchFamily="34" charset="0"/>
                <a:ea typeface="Roboto" pitchFamily="34" charset="-122"/>
                <a:cs typeface="Roboto" pitchFamily="34" charset="-120"/>
              </a:rPr>
              <a:t> του Βίνσεντ βαν Γκογκ, </a:t>
            </a:r>
            <a:r>
              <a:rPr lang="en-US" sz="1750" b="1" dirty="0">
                <a:solidFill>
                  <a:srgbClr val="E5E0DF"/>
                </a:solidFill>
                <a:latin typeface="Roboto" pitchFamily="34" charset="0"/>
                <a:ea typeface="Roboto" pitchFamily="34" charset="-122"/>
                <a:cs typeface="Roboto" pitchFamily="34" charset="-120"/>
              </a:rPr>
              <a:t>Η Κραυγή (The Scream)</a:t>
            </a:r>
            <a:r>
              <a:rPr lang="en-US" sz="1750" dirty="0">
                <a:solidFill>
                  <a:srgbClr val="E5E0DF"/>
                </a:solidFill>
                <a:latin typeface="Roboto" pitchFamily="34" charset="0"/>
                <a:ea typeface="Roboto" pitchFamily="34" charset="-122"/>
                <a:cs typeface="Roboto" pitchFamily="34" charset="-120"/>
              </a:rPr>
              <a:t> του Έντβαρντ Μουνκ και </a:t>
            </a:r>
            <a:r>
              <a:rPr lang="en-US" sz="1750" b="1" dirty="0">
                <a:solidFill>
                  <a:srgbClr val="E5E0DF"/>
                </a:solidFill>
                <a:latin typeface="Roboto" pitchFamily="34" charset="0"/>
                <a:ea typeface="Roboto" pitchFamily="34" charset="-122"/>
                <a:cs typeface="Roboto" pitchFamily="34" charset="-120"/>
              </a:rPr>
              <a:t>Γκουέρνικα (Guernica)</a:t>
            </a:r>
            <a:r>
              <a:rPr lang="en-US" sz="1750" dirty="0">
                <a:solidFill>
                  <a:srgbClr val="E5E0DF"/>
                </a:solidFill>
                <a:latin typeface="Roboto" pitchFamily="34" charset="0"/>
                <a:ea typeface="Roboto" pitchFamily="34" charset="-122"/>
                <a:cs typeface="Roboto" pitchFamily="34" charset="-120"/>
              </a:rPr>
              <a:t> του Πάμπλο Πικάσο.</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616863" y="484703"/>
            <a:ext cx="13396674" cy="1101566"/>
          </a:xfrm>
          <a:prstGeom prst="rect">
            <a:avLst/>
          </a:prstGeom>
          <a:noFill/>
          <a:ln/>
        </p:spPr>
        <p:txBody>
          <a:bodyPr wrap="square" lIns="0" tIns="0" rIns="0" bIns="0" rtlCol="0" anchor="t"/>
          <a:lstStyle/>
          <a:p>
            <a:pPr marL="0" indent="0">
              <a:lnSpc>
                <a:spcPts val="4300"/>
              </a:lnSpc>
              <a:buNone/>
            </a:pPr>
            <a:r>
              <a:rPr lang="en-US" sz="3450" dirty="0">
                <a:solidFill>
                  <a:srgbClr val="FFFFFF"/>
                </a:solidFill>
                <a:latin typeface="Saira Medium" pitchFamily="34" charset="0"/>
                <a:ea typeface="Saira Medium" pitchFamily="34" charset="-122"/>
                <a:cs typeface="Saira Medium" pitchFamily="34" charset="-120"/>
              </a:rPr>
              <a:t>Εμβληματικά Αριστουργήματα των Εικαστικών Τεχνών (Μέρος 2): Εξερευνώντας Θέματα και Τεχνικές</a:t>
            </a:r>
            <a:endParaRPr lang="en-US" sz="3450" dirty="0"/>
          </a:p>
        </p:txBody>
      </p:sp>
      <p:pic>
        <p:nvPicPr>
          <p:cNvPr id="3" name="Image 0" descr="preencoded.png"/>
          <p:cNvPicPr>
            <a:picLocks noChangeAspect="1"/>
          </p:cNvPicPr>
          <p:nvPr/>
        </p:nvPicPr>
        <p:blipFill>
          <a:blip r:embed="rId3"/>
          <a:stretch>
            <a:fillRect/>
          </a:stretch>
        </p:blipFill>
        <p:spPr>
          <a:xfrm>
            <a:off x="616863" y="1938695"/>
            <a:ext cx="3333036" cy="3333036"/>
          </a:xfrm>
          <a:prstGeom prst="rect">
            <a:avLst/>
          </a:prstGeom>
        </p:spPr>
      </p:pic>
      <p:sp>
        <p:nvSpPr>
          <p:cNvPr id="4" name="Text 1"/>
          <p:cNvSpPr/>
          <p:nvPr/>
        </p:nvSpPr>
        <p:spPr>
          <a:xfrm>
            <a:off x="616863" y="5491996"/>
            <a:ext cx="4289346" cy="550545"/>
          </a:xfrm>
          <a:prstGeom prst="rect">
            <a:avLst/>
          </a:prstGeom>
          <a:noFill/>
          <a:ln/>
        </p:spPr>
        <p:txBody>
          <a:bodyPr wrap="square" lIns="0" tIns="0" rIns="0" bIns="0" rtlCol="0" anchor="t"/>
          <a:lstStyle/>
          <a:p>
            <a:pPr marL="0" indent="0" algn="l">
              <a:lnSpc>
                <a:spcPts val="2150"/>
              </a:lnSpc>
              <a:buNone/>
            </a:pPr>
            <a:r>
              <a:rPr lang="en-US" sz="1700" dirty="0">
                <a:solidFill>
                  <a:srgbClr val="E5E0DF"/>
                </a:solidFill>
                <a:latin typeface="Saira Medium" pitchFamily="34" charset="0"/>
                <a:ea typeface="Saira Medium" pitchFamily="34" charset="-122"/>
                <a:cs typeface="Saira Medium" pitchFamily="34" charset="-120"/>
              </a:rPr>
              <a:t>Το Κορίτσι με το Μαργαριταρένιο Σκουλαρίκι</a:t>
            </a:r>
            <a:endParaRPr lang="en-US" sz="1700" dirty="0"/>
          </a:p>
        </p:txBody>
      </p:sp>
      <p:sp>
        <p:nvSpPr>
          <p:cNvPr id="5" name="Text 2"/>
          <p:cNvSpPr/>
          <p:nvPr/>
        </p:nvSpPr>
        <p:spPr>
          <a:xfrm>
            <a:off x="616863" y="6148268"/>
            <a:ext cx="4289346" cy="845820"/>
          </a:xfrm>
          <a:prstGeom prst="rect">
            <a:avLst/>
          </a:prstGeom>
          <a:noFill/>
          <a:ln/>
        </p:spPr>
        <p:txBody>
          <a:bodyPr wrap="square" lIns="0" tIns="0" rIns="0" bIns="0" rtlCol="0" anchor="t"/>
          <a:lstStyle/>
          <a:p>
            <a:pPr marL="0" indent="0" algn="l">
              <a:lnSpc>
                <a:spcPts val="2200"/>
              </a:lnSpc>
              <a:buNone/>
            </a:pPr>
            <a:r>
              <a:rPr lang="en-US" sz="1350" dirty="0">
                <a:solidFill>
                  <a:srgbClr val="E5E0DF"/>
                </a:solidFill>
                <a:latin typeface="Roboto" pitchFamily="34" charset="0"/>
                <a:ea typeface="Roboto" pitchFamily="34" charset="-122"/>
                <a:cs typeface="Roboto" pitchFamily="34" charset="-120"/>
              </a:rPr>
              <a:t>Ένα αινιγματικό πορτρέτο του Γιοχάνες Βερμέερ, που φημίζεται για τη χρήση του φωτός και της σκιάς και την αινιγματική έκφραση του θέματος.</a:t>
            </a:r>
            <a:endParaRPr lang="en-US" sz="1350" dirty="0"/>
          </a:p>
        </p:txBody>
      </p:sp>
      <p:pic>
        <p:nvPicPr>
          <p:cNvPr id="6" name="Image 1" descr="preencoded.png"/>
          <p:cNvPicPr>
            <a:picLocks noChangeAspect="1"/>
          </p:cNvPicPr>
          <p:nvPr/>
        </p:nvPicPr>
        <p:blipFill>
          <a:blip r:embed="rId4"/>
          <a:stretch>
            <a:fillRect/>
          </a:stretch>
        </p:blipFill>
        <p:spPr>
          <a:xfrm>
            <a:off x="5170527" y="1938695"/>
            <a:ext cx="3333036" cy="3333036"/>
          </a:xfrm>
          <a:prstGeom prst="rect">
            <a:avLst/>
          </a:prstGeom>
        </p:spPr>
      </p:pic>
      <p:sp>
        <p:nvSpPr>
          <p:cNvPr id="7" name="Text 3"/>
          <p:cNvSpPr/>
          <p:nvPr/>
        </p:nvSpPr>
        <p:spPr>
          <a:xfrm>
            <a:off x="5170527" y="5491996"/>
            <a:ext cx="2203133" cy="275273"/>
          </a:xfrm>
          <a:prstGeom prst="rect">
            <a:avLst/>
          </a:prstGeom>
          <a:noFill/>
          <a:ln/>
        </p:spPr>
        <p:txBody>
          <a:bodyPr wrap="none" lIns="0" tIns="0" rIns="0" bIns="0" rtlCol="0" anchor="t"/>
          <a:lstStyle/>
          <a:p>
            <a:pPr marL="0" indent="0" algn="l">
              <a:lnSpc>
                <a:spcPts val="2150"/>
              </a:lnSpc>
              <a:buNone/>
            </a:pPr>
            <a:r>
              <a:rPr lang="en-US" sz="1700" dirty="0">
                <a:solidFill>
                  <a:srgbClr val="E5E0DF"/>
                </a:solidFill>
                <a:latin typeface="Saira Medium" pitchFamily="34" charset="0"/>
                <a:ea typeface="Saira Medium" pitchFamily="34" charset="-122"/>
                <a:cs typeface="Saira Medium" pitchFamily="34" charset="-120"/>
              </a:rPr>
              <a:t>Το Φιλί</a:t>
            </a:r>
            <a:endParaRPr lang="en-US" sz="1700" dirty="0"/>
          </a:p>
        </p:txBody>
      </p:sp>
      <p:sp>
        <p:nvSpPr>
          <p:cNvPr id="8" name="Text 4"/>
          <p:cNvSpPr/>
          <p:nvPr/>
        </p:nvSpPr>
        <p:spPr>
          <a:xfrm>
            <a:off x="5170527" y="5872996"/>
            <a:ext cx="4289346" cy="845820"/>
          </a:xfrm>
          <a:prstGeom prst="rect">
            <a:avLst/>
          </a:prstGeom>
          <a:noFill/>
          <a:ln/>
        </p:spPr>
        <p:txBody>
          <a:bodyPr wrap="square" lIns="0" tIns="0" rIns="0" bIns="0" rtlCol="0" anchor="t"/>
          <a:lstStyle/>
          <a:p>
            <a:pPr marL="0" indent="0" algn="l">
              <a:lnSpc>
                <a:spcPts val="2200"/>
              </a:lnSpc>
              <a:buNone/>
            </a:pPr>
            <a:r>
              <a:rPr lang="en-US" sz="1350" dirty="0">
                <a:solidFill>
                  <a:srgbClr val="E5E0DF"/>
                </a:solidFill>
                <a:latin typeface="Roboto" pitchFamily="34" charset="0"/>
                <a:ea typeface="Roboto" pitchFamily="34" charset="-122"/>
                <a:cs typeface="Roboto" pitchFamily="34" charset="-120"/>
              </a:rPr>
              <a:t>Ένας ρομαντικός και διακοσμητικός πίνακας του Γκούσταβ Κλιμτ, που χαρακτηρίζεται από τη χρήση φύλλου χρυσού και τα περίπλοκα μοτίβα του.</a:t>
            </a:r>
            <a:endParaRPr lang="en-US" sz="1350" dirty="0"/>
          </a:p>
        </p:txBody>
      </p:sp>
      <p:pic>
        <p:nvPicPr>
          <p:cNvPr id="9" name="Image 2" descr="preencoded.png"/>
          <p:cNvPicPr>
            <a:picLocks noChangeAspect="1"/>
          </p:cNvPicPr>
          <p:nvPr/>
        </p:nvPicPr>
        <p:blipFill>
          <a:blip r:embed="rId5"/>
          <a:stretch>
            <a:fillRect/>
          </a:stretch>
        </p:blipFill>
        <p:spPr>
          <a:xfrm>
            <a:off x="9724192" y="1938695"/>
            <a:ext cx="3333036" cy="3333036"/>
          </a:xfrm>
          <a:prstGeom prst="rect">
            <a:avLst/>
          </a:prstGeom>
        </p:spPr>
      </p:pic>
      <p:sp>
        <p:nvSpPr>
          <p:cNvPr id="10" name="Text 5"/>
          <p:cNvSpPr/>
          <p:nvPr/>
        </p:nvSpPr>
        <p:spPr>
          <a:xfrm>
            <a:off x="9724192" y="5491996"/>
            <a:ext cx="2203133" cy="275273"/>
          </a:xfrm>
          <a:prstGeom prst="rect">
            <a:avLst/>
          </a:prstGeom>
          <a:noFill/>
          <a:ln/>
        </p:spPr>
        <p:txBody>
          <a:bodyPr wrap="none" lIns="0" tIns="0" rIns="0" bIns="0" rtlCol="0" anchor="t"/>
          <a:lstStyle/>
          <a:p>
            <a:pPr marL="0" indent="0" algn="l">
              <a:lnSpc>
                <a:spcPts val="2150"/>
              </a:lnSpc>
              <a:buNone/>
            </a:pPr>
            <a:r>
              <a:rPr lang="en-US" sz="1700" dirty="0">
                <a:solidFill>
                  <a:srgbClr val="E5E0DF"/>
                </a:solidFill>
                <a:latin typeface="Saira Medium" pitchFamily="34" charset="0"/>
                <a:ea typeface="Saira Medium" pitchFamily="34" charset="-122"/>
                <a:cs typeface="Saira Medium" pitchFamily="34" charset="-120"/>
              </a:rPr>
              <a:t>Νούφαρα</a:t>
            </a:r>
            <a:endParaRPr lang="en-US" sz="1700" dirty="0"/>
          </a:p>
        </p:txBody>
      </p:sp>
      <p:sp>
        <p:nvSpPr>
          <p:cNvPr id="11" name="Text 6"/>
          <p:cNvSpPr/>
          <p:nvPr/>
        </p:nvSpPr>
        <p:spPr>
          <a:xfrm>
            <a:off x="9724192" y="5872996"/>
            <a:ext cx="4289346" cy="845820"/>
          </a:xfrm>
          <a:prstGeom prst="rect">
            <a:avLst/>
          </a:prstGeom>
          <a:noFill/>
          <a:ln/>
        </p:spPr>
        <p:txBody>
          <a:bodyPr wrap="square" lIns="0" tIns="0" rIns="0" bIns="0" rtlCol="0" anchor="t"/>
          <a:lstStyle/>
          <a:p>
            <a:pPr marL="0" indent="0" algn="l">
              <a:lnSpc>
                <a:spcPts val="2200"/>
              </a:lnSpc>
              <a:buNone/>
            </a:pPr>
            <a:r>
              <a:rPr lang="en-US" sz="1350" dirty="0">
                <a:solidFill>
                  <a:srgbClr val="E5E0DF"/>
                </a:solidFill>
                <a:latin typeface="Roboto" pitchFamily="34" charset="0"/>
                <a:ea typeface="Roboto" pitchFamily="34" charset="-122"/>
                <a:cs typeface="Roboto" pitchFamily="34" charset="-120"/>
              </a:rPr>
              <a:t>Μια σειρά ιμπρεσιονιστικών πινάκων του Κλοντ Μονέ, που απεικονίζουν την ομορφιά των νούφαρων στον κήπο του καλλιτέχνη στη Ζιβερνί.</a:t>
            </a:r>
            <a:endParaRPr lang="en-US" sz="1350" dirty="0"/>
          </a:p>
        </p:txBody>
      </p:sp>
      <p:sp>
        <p:nvSpPr>
          <p:cNvPr id="12" name="Text 7"/>
          <p:cNvSpPr/>
          <p:nvPr/>
        </p:nvSpPr>
        <p:spPr>
          <a:xfrm>
            <a:off x="616863" y="7192328"/>
            <a:ext cx="13396674" cy="563880"/>
          </a:xfrm>
          <a:prstGeom prst="rect">
            <a:avLst/>
          </a:prstGeom>
          <a:noFill/>
          <a:ln/>
        </p:spPr>
        <p:txBody>
          <a:bodyPr wrap="square" lIns="0" tIns="0" rIns="0" bIns="0" rtlCol="0" anchor="t"/>
          <a:lstStyle/>
          <a:p>
            <a:pPr marL="0" indent="0">
              <a:lnSpc>
                <a:spcPts val="2200"/>
              </a:lnSpc>
              <a:buNone/>
            </a:pPr>
            <a:r>
              <a:rPr lang="en-US" sz="1350" dirty="0">
                <a:solidFill>
                  <a:srgbClr val="E5E0DF"/>
                </a:solidFill>
                <a:latin typeface="Roboto" pitchFamily="34" charset="0"/>
                <a:ea typeface="Roboto" pitchFamily="34" charset="-122"/>
                <a:cs typeface="Roboto" pitchFamily="34" charset="-120"/>
              </a:rPr>
              <a:t>Αυτά τα έργα τέχνης είναι </a:t>
            </a:r>
            <a:r>
              <a:rPr lang="en-US" sz="1350" b="1" dirty="0">
                <a:solidFill>
                  <a:srgbClr val="E5E0DF"/>
                </a:solidFill>
                <a:latin typeface="Roboto" pitchFamily="34" charset="0"/>
                <a:ea typeface="Roboto" pitchFamily="34" charset="-122"/>
                <a:cs typeface="Roboto" pitchFamily="34" charset="-120"/>
              </a:rPr>
              <a:t>Το κορίτσι με το μαργαριταρένιο σκουλαρίκι (Girl with a Pearl Earring)</a:t>
            </a:r>
            <a:r>
              <a:rPr lang="en-US" sz="1350" dirty="0">
                <a:solidFill>
                  <a:srgbClr val="E5E0DF"/>
                </a:solidFill>
                <a:latin typeface="Roboto" pitchFamily="34" charset="0"/>
                <a:ea typeface="Roboto" pitchFamily="34" charset="-122"/>
                <a:cs typeface="Roboto" pitchFamily="34" charset="-120"/>
              </a:rPr>
              <a:t> του Γιοχάνες Βερμέερ, </a:t>
            </a:r>
            <a:r>
              <a:rPr lang="en-US" sz="1350" b="1" dirty="0">
                <a:solidFill>
                  <a:srgbClr val="E5E0DF"/>
                </a:solidFill>
                <a:latin typeface="Roboto" pitchFamily="34" charset="0"/>
                <a:ea typeface="Roboto" pitchFamily="34" charset="-122"/>
                <a:cs typeface="Roboto" pitchFamily="34" charset="-120"/>
              </a:rPr>
              <a:t>Το φιλί (The Kiss)</a:t>
            </a:r>
            <a:r>
              <a:rPr lang="en-US" sz="1350" dirty="0">
                <a:solidFill>
                  <a:srgbClr val="E5E0DF"/>
                </a:solidFill>
                <a:latin typeface="Roboto" pitchFamily="34" charset="0"/>
                <a:ea typeface="Roboto" pitchFamily="34" charset="-122"/>
                <a:cs typeface="Roboto" pitchFamily="34" charset="-120"/>
              </a:rPr>
              <a:t> του Γκούσταβ Κλιμτ και </a:t>
            </a:r>
            <a:r>
              <a:rPr lang="en-US" sz="1350" b="1" dirty="0">
                <a:solidFill>
                  <a:srgbClr val="E5E0DF"/>
                </a:solidFill>
                <a:latin typeface="Roboto" pitchFamily="34" charset="0"/>
                <a:ea typeface="Roboto" pitchFamily="34" charset="-122"/>
                <a:cs typeface="Roboto" pitchFamily="34" charset="-120"/>
              </a:rPr>
              <a:t>Νούφαρα (Water Lilies)</a:t>
            </a:r>
            <a:r>
              <a:rPr lang="en-US" sz="1350" dirty="0">
                <a:solidFill>
                  <a:srgbClr val="E5E0DF"/>
                </a:solidFill>
                <a:latin typeface="Roboto" pitchFamily="34" charset="0"/>
                <a:ea typeface="Roboto" pitchFamily="34" charset="-122"/>
                <a:cs typeface="Roboto" pitchFamily="34" charset="-120"/>
              </a:rPr>
              <a:t> του Κλοντ Μονέ.</a:t>
            </a:r>
            <a:endParaRPr lang="en-US" sz="13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548283" y="430768"/>
            <a:ext cx="13533834" cy="979170"/>
          </a:xfrm>
          <a:prstGeom prst="rect">
            <a:avLst/>
          </a:prstGeom>
          <a:noFill/>
          <a:ln/>
        </p:spPr>
        <p:txBody>
          <a:bodyPr wrap="square" lIns="0" tIns="0" rIns="0" bIns="0" rtlCol="0" anchor="t"/>
          <a:lstStyle/>
          <a:p>
            <a:pPr marL="0" indent="0">
              <a:lnSpc>
                <a:spcPts val="3850"/>
              </a:lnSpc>
              <a:buNone/>
            </a:pPr>
            <a:r>
              <a:rPr lang="en-US" sz="3050" dirty="0">
                <a:solidFill>
                  <a:srgbClr val="FFFFFF"/>
                </a:solidFill>
                <a:latin typeface="Saira Medium" pitchFamily="34" charset="0"/>
                <a:ea typeface="Saira Medium" pitchFamily="34" charset="-122"/>
                <a:cs typeface="Saira Medium" pitchFamily="34" charset="-120"/>
              </a:rPr>
              <a:t>Εμβληματικά Αριστουργήματα των Γλυπτικών Τεχνών: Ένα Ταξίδι στους Αιώνες</a:t>
            </a:r>
            <a:endParaRPr lang="en-US" sz="3050" dirty="0"/>
          </a:p>
        </p:txBody>
      </p:sp>
      <p:pic>
        <p:nvPicPr>
          <p:cNvPr id="3" name="Image 0" descr="preencoded.png"/>
          <p:cNvPicPr>
            <a:picLocks noChangeAspect="1"/>
          </p:cNvPicPr>
          <p:nvPr/>
        </p:nvPicPr>
        <p:blipFill>
          <a:blip r:embed="rId3"/>
          <a:stretch>
            <a:fillRect/>
          </a:stretch>
        </p:blipFill>
        <p:spPr>
          <a:xfrm>
            <a:off x="548283" y="1821061"/>
            <a:ext cx="2939534" cy="1654254"/>
          </a:xfrm>
          <a:prstGeom prst="rect">
            <a:avLst/>
          </a:prstGeom>
        </p:spPr>
      </p:pic>
      <p:sp>
        <p:nvSpPr>
          <p:cNvPr id="4" name="Text 1"/>
          <p:cNvSpPr/>
          <p:nvPr/>
        </p:nvSpPr>
        <p:spPr>
          <a:xfrm>
            <a:off x="548283" y="3651528"/>
            <a:ext cx="3172063" cy="244793"/>
          </a:xfrm>
          <a:prstGeom prst="rect">
            <a:avLst/>
          </a:prstGeom>
          <a:noFill/>
          <a:ln/>
        </p:spPr>
        <p:txBody>
          <a:bodyPr wrap="none" lIns="0" tIns="0" rIns="0" bIns="0" rtlCol="0" anchor="t"/>
          <a:lstStyle/>
          <a:p>
            <a:pPr marL="0" indent="0">
              <a:lnSpc>
                <a:spcPts val="1900"/>
              </a:lnSpc>
              <a:buNone/>
            </a:pPr>
            <a:r>
              <a:rPr lang="en-US" sz="1500" dirty="0">
                <a:solidFill>
                  <a:srgbClr val="FFFFFF"/>
                </a:solidFill>
                <a:latin typeface="Saira Medium" pitchFamily="34" charset="0"/>
                <a:ea typeface="Saira Medium" pitchFamily="34" charset="-122"/>
                <a:cs typeface="Saira Medium" pitchFamily="34" charset="-120"/>
              </a:rPr>
              <a:t>Δαβίδ (David) του Μιχαήλ Άγγελου</a:t>
            </a:r>
            <a:endParaRPr lang="en-US" sz="1500" dirty="0"/>
          </a:p>
        </p:txBody>
      </p:sp>
      <p:sp>
        <p:nvSpPr>
          <p:cNvPr id="5" name="Text 2"/>
          <p:cNvSpPr/>
          <p:nvPr/>
        </p:nvSpPr>
        <p:spPr>
          <a:xfrm>
            <a:off x="548283" y="4052888"/>
            <a:ext cx="4256008" cy="751880"/>
          </a:xfrm>
          <a:prstGeom prst="rect">
            <a:avLst/>
          </a:prstGeom>
          <a:noFill/>
          <a:ln/>
        </p:spPr>
        <p:txBody>
          <a:bodyPr wrap="square" lIns="0" tIns="0" rIns="0" bIns="0" rtlCol="0" anchor="t"/>
          <a:lstStyle/>
          <a:p>
            <a:pPr marL="0" indent="0">
              <a:lnSpc>
                <a:spcPts val="1950"/>
              </a:lnSpc>
              <a:buNone/>
            </a:pPr>
            <a:r>
              <a:rPr lang="en-US" sz="1200" dirty="0">
                <a:solidFill>
                  <a:srgbClr val="E5E0DF"/>
                </a:solidFill>
                <a:latin typeface="Roboto" pitchFamily="34" charset="0"/>
                <a:ea typeface="Roboto" pitchFamily="34" charset="-122"/>
                <a:cs typeface="Roboto" pitchFamily="34" charset="-120"/>
              </a:rPr>
              <a:t>Ένα αριστούργημα της Αναγέννησης, που απεικονίζει τον βιβλικό ήρωα Δαβίδ με μεγαλειώδη ομορφιά και ανατομική ακρίβεια.</a:t>
            </a:r>
            <a:endParaRPr lang="en-US" sz="1200" dirty="0"/>
          </a:p>
        </p:txBody>
      </p:sp>
      <p:pic>
        <p:nvPicPr>
          <p:cNvPr id="6" name="Image 1" descr="preencoded.png"/>
          <p:cNvPicPr>
            <a:picLocks noChangeAspect="1"/>
          </p:cNvPicPr>
          <p:nvPr/>
        </p:nvPicPr>
        <p:blipFill>
          <a:blip r:embed="rId4"/>
          <a:stretch>
            <a:fillRect/>
          </a:stretch>
        </p:blipFill>
        <p:spPr>
          <a:xfrm>
            <a:off x="5194102" y="1821061"/>
            <a:ext cx="2939534" cy="2939534"/>
          </a:xfrm>
          <a:prstGeom prst="rect">
            <a:avLst/>
          </a:prstGeom>
        </p:spPr>
      </p:pic>
      <p:sp>
        <p:nvSpPr>
          <p:cNvPr id="7" name="Text 3"/>
          <p:cNvSpPr/>
          <p:nvPr/>
        </p:nvSpPr>
        <p:spPr>
          <a:xfrm>
            <a:off x="5194102" y="4936808"/>
            <a:ext cx="4256008" cy="489585"/>
          </a:xfrm>
          <a:prstGeom prst="rect">
            <a:avLst/>
          </a:prstGeom>
          <a:noFill/>
          <a:ln/>
        </p:spPr>
        <p:txBody>
          <a:bodyPr wrap="square" lIns="0" tIns="0" rIns="0" bIns="0" rtlCol="0" anchor="t"/>
          <a:lstStyle/>
          <a:p>
            <a:pPr marL="0" indent="0">
              <a:lnSpc>
                <a:spcPts val="1900"/>
              </a:lnSpc>
              <a:buNone/>
            </a:pPr>
            <a:r>
              <a:rPr lang="en-US" sz="1500" dirty="0">
                <a:solidFill>
                  <a:srgbClr val="FFFFFF"/>
                </a:solidFill>
                <a:latin typeface="Saira Medium" pitchFamily="34" charset="0"/>
                <a:ea typeface="Saira Medium" pitchFamily="34" charset="-122"/>
                <a:cs typeface="Saira Medium" pitchFamily="34" charset="-120"/>
              </a:rPr>
              <a:t>Ο Σκεπτόμενος (The Thinker) του Ωγκύστ Ροντέν</a:t>
            </a:r>
            <a:endParaRPr lang="en-US" sz="1500" dirty="0"/>
          </a:p>
        </p:txBody>
      </p:sp>
      <p:sp>
        <p:nvSpPr>
          <p:cNvPr id="8" name="Text 4"/>
          <p:cNvSpPr/>
          <p:nvPr/>
        </p:nvSpPr>
        <p:spPr>
          <a:xfrm>
            <a:off x="5194102" y="5582960"/>
            <a:ext cx="4256008" cy="751880"/>
          </a:xfrm>
          <a:prstGeom prst="rect">
            <a:avLst/>
          </a:prstGeom>
          <a:noFill/>
          <a:ln/>
        </p:spPr>
        <p:txBody>
          <a:bodyPr wrap="square" lIns="0" tIns="0" rIns="0" bIns="0" rtlCol="0" anchor="t"/>
          <a:lstStyle/>
          <a:p>
            <a:pPr marL="0" indent="0">
              <a:lnSpc>
                <a:spcPts val="1950"/>
              </a:lnSpc>
              <a:buNone/>
            </a:pPr>
            <a:r>
              <a:rPr lang="en-US" sz="1200" dirty="0">
                <a:solidFill>
                  <a:srgbClr val="E5E0DF"/>
                </a:solidFill>
                <a:latin typeface="Roboto" pitchFamily="34" charset="0"/>
                <a:ea typeface="Roboto" pitchFamily="34" charset="-122"/>
                <a:cs typeface="Roboto" pitchFamily="34" charset="-120"/>
              </a:rPr>
              <a:t>Ένα εμβληματικό γλυπτό που απεικονίζει μια στοχαστική φιγούρα, που συχνά ερμηνεύεται ως αναπαράσταση της φιλοσοφίας και της ανθρώπινης ύπαρξης.</a:t>
            </a:r>
            <a:endParaRPr lang="en-US" sz="1200" dirty="0"/>
          </a:p>
        </p:txBody>
      </p:sp>
      <p:pic>
        <p:nvPicPr>
          <p:cNvPr id="9" name="Image 2" descr="preencoded.png"/>
          <p:cNvPicPr>
            <a:picLocks noChangeAspect="1"/>
          </p:cNvPicPr>
          <p:nvPr/>
        </p:nvPicPr>
        <p:blipFill>
          <a:blip r:embed="rId5"/>
          <a:stretch>
            <a:fillRect/>
          </a:stretch>
        </p:blipFill>
        <p:spPr>
          <a:xfrm>
            <a:off x="9839920" y="1821061"/>
            <a:ext cx="2939534" cy="4143256"/>
          </a:xfrm>
          <a:prstGeom prst="rect">
            <a:avLst/>
          </a:prstGeom>
        </p:spPr>
      </p:pic>
      <p:sp>
        <p:nvSpPr>
          <p:cNvPr id="10" name="Text 5"/>
          <p:cNvSpPr/>
          <p:nvPr/>
        </p:nvSpPr>
        <p:spPr>
          <a:xfrm>
            <a:off x="9839920" y="6140529"/>
            <a:ext cx="3383756" cy="244793"/>
          </a:xfrm>
          <a:prstGeom prst="rect">
            <a:avLst/>
          </a:prstGeom>
          <a:noFill/>
          <a:ln/>
        </p:spPr>
        <p:txBody>
          <a:bodyPr wrap="none" lIns="0" tIns="0" rIns="0" bIns="0" rtlCol="0" anchor="t"/>
          <a:lstStyle/>
          <a:p>
            <a:pPr marL="0" indent="0">
              <a:lnSpc>
                <a:spcPts val="1900"/>
              </a:lnSpc>
              <a:buNone/>
            </a:pPr>
            <a:r>
              <a:rPr lang="en-US" sz="1500" dirty="0">
                <a:solidFill>
                  <a:srgbClr val="FFFFFF"/>
                </a:solidFill>
                <a:latin typeface="Saira Medium" pitchFamily="34" charset="0"/>
                <a:ea typeface="Saira Medium" pitchFamily="34" charset="-122"/>
                <a:cs typeface="Saira Medium" pitchFamily="34" charset="-120"/>
              </a:rPr>
              <a:t>Αφροδίτη της Μήλου (Venus de Milo)</a:t>
            </a:r>
            <a:endParaRPr lang="en-US" sz="1500" dirty="0"/>
          </a:p>
        </p:txBody>
      </p:sp>
      <p:sp>
        <p:nvSpPr>
          <p:cNvPr id="11" name="Text 6"/>
          <p:cNvSpPr/>
          <p:nvPr/>
        </p:nvSpPr>
        <p:spPr>
          <a:xfrm>
            <a:off x="9839920" y="6541889"/>
            <a:ext cx="4256008" cy="751880"/>
          </a:xfrm>
          <a:prstGeom prst="rect">
            <a:avLst/>
          </a:prstGeom>
          <a:noFill/>
          <a:ln/>
        </p:spPr>
        <p:txBody>
          <a:bodyPr wrap="square" lIns="0" tIns="0" rIns="0" bIns="0" rtlCol="0" anchor="t"/>
          <a:lstStyle/>
          <a:p>
            <a:pPr marL="0" indent="0">
              <a:lnSpc>
                <a:spcPts val="1950"/>
              </a:lnSpc>
              <a:buNone/>
            </a:pPr>
            <a:r>
              <a:rPr lang="en-US" sz="1200" dirty="0">
                <a:solidFill>
                  <a:srgbClr val="E5E0DF"/>
                </a:solidFill>
                <a:latin typeface="Roboto" pitchFamily="34" charset="0"/>
                <a:ea typeface="Roboto" pitchFamily="34" charset="-122"/>
                <a:cs typeface="Roboto" pitchFamily="34" charset="-120"/>
              </a:rPr>
              <a:t>Ένα αρχαίο ελληνικό άγαλμα που απεικονίζει τη θεά Αφροδίτη, που φημίζεται για την κομψότητα, τη χάρη και την ημιτελή γοητεία του.</a:t>
            </a:r>
            <a:endParaRPr lang="en-US" sz="1200" dirty="0"/>
          </a:p>
        </p:txBody>
      </p:sp>
      <p:sp>
        <p:nvSpPr>
          <p:cNvPr id="12" name="Text 7"/>
          <p:cNvSpPr/>
          <p:nvPr/>
        </p:nvSpPr>
        <p:spPr>
          <a:xfrm>
            <a:off x="548283" y="7610951"/>
            <a:ext cx="13533834" cy="250627"/>
          </a:xfrm>
          <a:prstGeom prst="rect">
            <a:avLst/>
          </a:prstGeom>
          <a:noFill/>
          <a:ln/>
        </p:spPr>
        <p:txBody>
          <a:bodyPr wrap="none" lIns="0" tIns="0" rIns="0" bIns="0" rtlCol="0" anchor="t"/>
          <a:lstStyle/>
          <a:p>
            <a:pPr marL="0" indent="0">
              <a:lnSpc>
                <a:spcPts val="1950"/>
              </a:lnSpc>
              <a:buNone/>
            </a:pPr>
            <a:r>
              <a:rPr lang="en-US" sz="1200" dirty="0">
                <a:solidFill>
                  <a:srgbClr val="E5E0DF"/>
                </a:solidFill>
                <a:latin typeface="Roboto" pitchFamily="34" charset="0"/>
                <a:ea typeface="Roboto" pitchFamily="34" charset="-122"/>
                <a:cs typeface="Roboto" pitchFamily="34" charset="-120"/>
              </a:rPr>
              <a:t>Αυτά τα έργα τέχνης είναι </a:t>
            </a:r>
            <a:r>
              <a:rPr lang="en-US" sz="1200" b="1" dirty="0">
                <a:solidFill>
                  <a:srgbClr val="E5E0DF"/>
                </a:solidFill>
                <a:latin typeface="Roboto" pitchFamily="34" charset="0"/>
                <a:ea typeface="Roboto" pitchFamily="34" charset="-122"/>
                <a:cs typeface="Roboto" pitchFamily="34" charset="-120"/>
              </a:rPr>
              <a:t>Δαβίδ (David)</a:t>
            </a:r>
            <a:r>
              <a:rPr lang="en-US" sz="1200" dirty="0">
                <a:solidFill>
                  <a:srgbClr val="E5E0DF"/>
                </a:solidFill>
                <a:latin typeface="Roboto" pitchFamily="34" charset="0"/>
                <a:ea typeface="Roboto" pitchFamily="34" charset="-122"/>
                <a:cs typeface="Roboto" pitchFamily="34" charset="-120"/>
              </a:rPr>
              <a:t> του Μιχαήλ Άγγελου, </a:t>
            </a:r>
            <a:r>
              <a:rPr lang="en-US" sz="1200" b="1" dirty="0">
                <a:solidFill>
                  <a:srgbClr val="E5E0DF"/>
                </a:solidFill>
                <a:latin typeface="Roboto" pitchFamily="34" charset="0"/>
                <a:ea typeface="Roboto" pitchFamily="34" charset="-122"/>
                <a:cs typeface="Roboto" pitchFamily="34" charset="-120"/>
              </a:rPr>
              <a:t>Ο Σκεπτόμενος (The Thinker)</a:t>
            </a:r>
            <a:r>
              <a:rPr lang="en-US" sz="1200" dirty="0">
                <a:solidFill>
                  <a:srgbClr val="E5E0DF"/>
                </a:solidFill>
                <a:latin typeface="Roboto" pitchFamily="34" charset="0"/>
                <a:ea typeface="Roboto" pitchFamily="34" charset="-122"/>
                <a:cs typeface="Roboto" pitchFamily="34" charset="-120"/>
              </a:rPr>
              <a:t> του Ωγκύστ Ροντέν και </a:t>
            </a:r>
            <a:r>
              <a:rPr lang="en-US" sz="1200" b="1" dirty="0">
                <a:solidFill>
                  <a:srgbClr val="E5E0DF"/>
                </a:solidFill>
                <a:latin typeface="Roboto" pitchFamily="34" charset="0"/>
                <a:ea typeface="Roboto" pitchFamily="34" charset="-122"/>
                <a:cs typeface="Roboto" pitchFamily="34" charset="-120"/>
              </a:rPr>
              <a:t>Αφροδίτη της Μήλου (Venus de Milo)</a:t>
            </a:r>
            <a:r>
              <a:rPr lang="en-US" sz="1200" dirty="0">
                <a:solidFill>
                  <a:srgbClr val="E5E0DF"/>
                </a:solidFill>
                <a:latin typeface="Roboto" pitchFamily="34" charset="0"/>
                <a:ea typeface="Roboto" pitchFamily="34" charset="-122"/>
                <a:cs typeface="Roboto" pitchFamily="34" charset="-120"/>
              </a:rPr>
              <a:t>.</a:t>
            </a:r>
            <a:endParaRPr lang="en-US" sz="1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33886"/>
          </a:xfrm>
          <a:prstGeom prst="rect">
            <a:avLst/>
          </a:prstGeom>
        </p:spPr>
      </p:pic>
      <p:sp>
        <p:nvSpPr>
          <p:cNvPr id="3" name="Text 0"/>
          <p:cNvSpPr/>
          <p:nvPr/>
        </p:nvSpPr>
        <p:spPr>
          <a:xfrm>
            <a:off x="600313" y="471607"/>
            <a:ext cx="7943374" cy="1072039"/>
          </a:xfrm>
          <a:prstGeom prst="rect">
            <a:avLst/>
          </a:prstGeom>
          <a:noFill/>
          <a:ln/>
        </p:spPr>
        <p:txBody>
          <a:bodyPr wrap="square" lIns="0" tIns="0" rIns="0" bIns="0" rtlCol="0" anchor="t"/>
          <a:lstStyle/>
          <a:p>
            <a:pPr marL="0" indent="0">
              <a:lnSpc>
                <a:spcPts val="4200"/>
              </a:lnSpc>
              <a:buNone/>
            </a:pPr>
            <a:r>
              <a:rPr lang="en-US" sz="3350" dirty="0">
                <a:solidFill>
                  <a:srgbClr val="FFFFFF"/>
                </a:solidFill>
                <a:latin typeface="Saira Medium" pitchFamily="34" charset="0"/>
                <a:ea typeface="Saira Medium" pitchFamily="34" charset="-122"/>
                <a:cs typeface="Saira Medium" pitchFamily="34" charset="-120"/>
              </a:rPr>
              <a:t>Η Τέχνη στους Αιώνες: Εκτίμηση σε Σύντομο Χρόνο</a:t>
            </a:r>
            <a:endParaRPr lang="en-US" sz="3350" dirty="0"/>
          </a:p>
        </p:txBody>
      </p:sp>
      <p:sp>
        <p:nvSpPr>
          <p:cNvPr id="4" name="Shape 1"/>
          <p:cNvSpPr/>
          <p:nvPr/>
        </p:nvSpPr>
        <p:spPr>
          <a:xfrm>
            <a:off x="600313" y="1800939"/>
            <a:ext cx="7943374" cy="1293138"/>
          </a:xfrm>
          <a:prstGeom prst="roundRect">
            <a:avLst>
              <a:gd name="adj" fmla="val 11938"/>
            </a:avLst>
          </a:prstGeom>
          <a:solidFill>
            <a:srgbClr val="030303"/>
          </a:solidFill>
          <a:ln w="15240">
            <a:solidFill>
              <a:srgbClr val="FC8337"/>
            </a:solidFill>
            <a:prstDash val="solid"/>
          </a:ln>
        </p:spPr>
      </p:sp>
      <p:sp>
        <p:nvSpPr>
          <p:cNvPr id="5" name="Text 2"/>
          <p:cNvSpPr/>
          <p:nvPr/>
        </p:nvSpPr>
        <p:spPr>
          <a:xfrm>
            <a:off x="787003" y="1987629"/>
            <a:ext cx="2518053" cy="268010"/>
          </a:xfrm>
          <a:prstGeom prst="rect">
            <a:avLst/>
          </a:prstGeom>
          <a:noFill/>
          <a:ln/>
        </p:spPr>
        <p:txBody>
          <a:bodyPr wrap="none" lIns="0" tIns="0" rIns="0" bIns="0" rtlCol="0" anchor="t"/>
          <a:lstStyle/>
          <a:p>
            <a:pPr marL="0" indent="0">
              <a:lnSpc>
                <a:spcPts val="2100"/>
              </a:lnSpc>
              <a:buNone/>
            </a:pPr>
            <a:r>
              <a:rPr lang="en-US" sz="1650" dirty="0">
                <a:solidFill>
                  <a:srgbClr val="E5E0DF"/>
                </a:solidFill>
                <a:latin typeface="Saira Medium" pitchFamily="34" charset="0"/>
                <a:ea typeface="Saira Medium" pitchFamily="34" charset="-122"/>
                <a:cs typeface="Saira Medium" pitchFamily="34" charset="-120"/>
              </a:rPr>
              <a:t>Η Τέχνη ως Αντανάκλαση</a:t>
            </a:r>
            <a:endParaRPr lang="en-US" sz="1650" dirty="0"/>
          </a:p>
        </p:txBody>
      </p:sp>
      <p:sp>
        <p:nvSpPr>
          <p:cNvPr id="6" name="Text 3"/>
          <p:cNvSpPr/>
          <p:nvPr/>
        </p:nvSpPr>
        <p:spPr>
          <a:xfrm>
            <a:off x="787003" y="2358509"/>
            <a:ext cx="7569994" cy="548878"/>
          </a:xfrm>
          <a:prstGeom prst="rect">
            <a:avLst/>
          </a:prstGeom>
          <a:noFill/>
          <a:ln/>
        </p:spPr>
        <p:txBody>
          <a:bodyPr wrap="square" lIns="0" tIns="0" rIns="0" bIns="0" rtlCol="0" anchor="t"/>
          <a:lstStyle/>
          <a:p>
            <a:pPr marL="0" indent="0">
              <a:lnSpc>
                <a:spcPts val="2150"/>
              </a:lnSpc>
              <a:buNone/>
            </a:pPr>
            <a:r>
              <a:rPr lang="en-US" sz="1350" dirty="0">
                <a:solidFill>
                  <a:srgbClr val="E5E0DF"/>
                </a:solidFill>
                <a:latin typeface="Roboto" pitchFamily="34" charset="0"/>
                <a:ea typeface="Roboto" pitchFamily="34" charset="-122"/>
                <a:cs typeface="Roboto" pitchFamily="34" charset="-120"/>
              </a:rPr>
              <a:t>Η τέχνη αντανακλά τις αξίες, τις πεποιθήσεις και τα πολιτισμικά πλαίσια της κοινωνίας που την παράγει. Μας επιτρέπει να κατανοήσουμε το παρελθόν και το παρόν.</a:t>
            </a:r>
            <a:endParaRPr lang="en-US" sz="1350" dirty="0"/>
          </a:p>
        </p:txBody>
      </p:sp>
      <p:sp>
        <p:nvSpPr>
          <p:cNvPr id="7" name="Shape 4"/>
          <p:cNvSpPr/>
          <p:nvPr/>
        </p:nvSpPr>
        <p:spPr>
          <a:xfrm>
            <a:off x="600313" y="3265527"/>
            <a:ext cx="7943374" cy="1293138"/>
          </a:xfrm>
          <a:prstGeom prst="roundRect">
            <a:avLst>
              <a:gd name="adj" fmla="val 11938"/>
            </a:avLst>
          </a:prstGeom>
          <a:solidFill>
            <a:srgbClr val="030303"/>
          </a:solidFill>
          <a:ln w="15240">
            <a:solidFill>
              <a:srgbClr val="FC8337"/>
            </a:solidFill>
            <a:prstDash val="solid"/>
          </a:ln>
        </p:spPr>
      </p:sp>
      <p:sp>
        <p:nvSpPr>
          <p:cNvPr id="8" name="Text 5"/>
          <p:cNvSpPr/>
          <p:nvPr/>
        </p:nvSpPr>
        <p:spPr>
          <a:xfrm>
            <a:off x="787003" y="3452217"/>
            <a:ext cx="2168366" cy="268010"/>
          </a:xfrm>
          <a:prstGeom prst="rect">
            <a:avLst/>
          </a:prstGeom>
          <a:noFill/>
          <a:ln/>
        </p:spPr>
        <p:txBody>
          <a:bodyPr wrap="none" lIns="0" tIns="0" rIns="0" bIns="0" rtlCol="0" anchor="t"/>
          <a:lstStyle/>
          <a:p>
            <a:pPr marL="0" indent="0">
              <a:lnSpc>
                <a:spcPts val="2100"/>
              </a:lnSpc>
              <a:buNone/>
            </a:pPr>
            <a:r>
              <a:rPr lang="en-US" sz="1650" dirty="0">
                <a:solidFill>
                  <a:srgbClr val="E5E0DF"/>
                </a:solidFill>
                <a:latin typeface="Saira Medium" pitchFamily="34" charset="0"/>
                <a:ea typeface="Saira Medium" pitchFamily="34" charset="-122"/>
                <a:cs typeface="Saira Medium" pitchFamily="34" charset="-120"/>
              </a:rPr>
              <a:t>Η Τέχνη ως Έμπνευση</a:t>
            </a:r>
            <a:endParaRPr lang="en-US" sz="1650" dirty="0"/>
          </a:p>
        </p:txBody>
      </p:sp>
      <p:sp>
        <p:nvSpPr>
          <p:cNvPr id="9" name="Text 6"/>
          <p:cNvSpPr/>
          <p:nvPr/>
        </p:nvSpPr>
        <p:spPr>
          <a:xfrm>
            <a:off x="787003" y="3823097"/>
            <a:ext cx="7569994" cy="548878"/>
          </a:xfrm>
          <a:prstGeom prst="rect">
            <a:avLst/>
          </a:prstGeom>
          <a:noFill/>
          <a:ln/>
        </p:spPr>
        <p:txBody>
          <a:bodyPr wrap="square" lIns="0" tIns="0" rIns="0" bIns="0" rtlCol="0" anchor="t"/>
          <a:lstStyle/>
          <a:p>
            <a:pPr marL="0" indent="0">
              <a:lnSpc>
                <a:spcPts val="2150"/>
              </a:lnSpc>
              <a:buNone/>
            </a:pPr>
            <a:r>
              <a:rPr lang="en-US" sz="1350" dirty="0">
                <a:solidFill>
                  <a:srgbClr val="E5E0DF"/>
                </a:solidFill>
                <a:latin typeface="Roboto" pitchFamily="34" charset="0"/>
                <a:ea typeface="Roboto" pitchFamily="34" charset="-122"/>
                <a:cs typeface="Roboto" pitchFamily="34" charset="-120"/>
              </a:rPr>
              <a:t>Η τέχνη εμπνέει δημιουργικότητα, καινοτομία και κριτική σκέψη. Μας προκαλεί να αμφισβητήσουμε τις υποθέσεις και να εξερευνήσουμε νέες προοπτικές.</a:t>
            </a:r>
            <a:endParaRPr lang="en-US" sz="1350" dirty="0"/>
          </a:p>
        </p:txBody>
      </p:sp>
      <p:sp>
        <p:nvSpPr>
          <p:cNvPr id="10" name="Shape 7"/>
          <p:cNvSpPr/>
          <p:nvPr/>
        </p:nvSpPr>
        <p:spPr>
          <a:xfrm>
            <a:off x="600313" y="4730115"/>
            <a:ext cx="7943374" cy="1293138"/>
          </a:xfrm>
          <a:prstGeom prst="roundRect">
            <a:avLst>
              <a:gd name="adj" fmla="val 11938"/>
            </a:avLst>
          </a:prstGeom>
          <a:solidFill>
            <a:srgbClr val="030303"/>
          </a:solidFill>
          <a:ln w="15240">
            <a:solidFill>
              <a:srgbClr val="FC8337"/>
            </a:solidFill>
            <a:prstDash val="solid"/>
          </a:ln>
        </p:spPr>
      </p:sp>
      <p:sp>
        <p:nvSpPr>
          <p:cNvPr id="11" name="Text 8"/>
          <p:cNvSpPr/>
          <p:nvPr/>
        </p:nvSpPr>
        <p:spPr>
          <a:xfrm>
            <a:off x="787003" y="4916805"/>
            <a:ext cx="2144078" cy="268010"/>
          </a:xfrm>
          <a:prstGeom prst="rect">
            <a:avLst/>
          </a:prstGeom>
          <a:noFill/>
          <a:ln/>
        </p:spPr>
        <p:txBody>
          <a:bodyPr wrap="none" lIns="0" tIns="0" rIns="0" bIns="0" rtlCol="0" anchor="t"/>
          <a:lstStyle/>
          <a:p>
            <a:pPr marL="0" indent="0">
              <a:lnSpc>
                <a:spcPts val="2100"/>
              </a:lnSpc>
              <a:buNone/>
            </a:pPr>
            <a:r>
              <a:rPr lang="en-US" sz="1650" dirty="0">
                <a:solidFill>
                  <a:srgbClr val="E5E0DF"/>
                </a:solidFill>
                <a:latin typeface="Saira Medium" pitchFamily="34" charset="0"/>
                <a:ea typeface="Saira Medium" pitchFamily="34" charset="-122"/>
                <a:cs typeface="Saira Medium" pitchFamily="34" charset="-120"/>
              </a:rPr>
              <a:t>Η Τέχνη ως Σύνδεση</a:t>
            </a:r>
            <a:endParaRPr lang="en-US" sz="1650" dirty="0"/>
          </a:p>
        </p:txBody>
      </p:sp>
      <p:sp>
        <p:nvSpPr>
          <p:cNvPr id="12" name="Text 9"/>
          <p:cNvSpPr/>
          <p:nvPr/>
        </p:nvSpPr>
        <p:spPr>
          <a:xfrm>
            <a:off x="787003" y="5287685"/>
            <a:ext cx="7569994" cy="548878"/>
          </a:xfrm>
          <a:prstGeom prst="rect">
            <a:avLst/>
          </a:prstGeom>
          <a:noFill/>
          <a:ln/>
        </p:spPr>
        <p:txBody>
          <a:bodyPr wrap="square" lIns="0" tIns="0" rIns="0" bIns="0" rtlCol="0" anchor="t"/>
          <a:lstStyle/>
          <a:p>
            <a:pPr marL="0" indent="0">
              <a:lnSpc>
                <a:spcPts val="2150"/>
              </a:lnSpc>
              <a:buNone/>
            </a:pPr>
            <a:r>
              <a:rPr lang="en-US" sz="1350" dirty="0">
                <a:solidFill>
                  <a:srgbClr val="E5E0DF"/>
                </a:solidFill>
                <a:latin typeface="Roboto" pitchFamily="34" charset="0"/>
                <a:ea typeface="Roboto" pitchFamily="34" charset="-122"/>
                <a:cs typeface="Roboto" pitchFamily="34" charset="-120"/>
              </a:rPr>
              <a:t>Η τέχνη συνδέει τους ανθρώπους μεταξύ των πολιτισμών και των γενεών. Προάγει την ενσυναίσθηση, την κατανόηση και τον σεβασμό για τη διαφορετικότητα.</a:t>
            </a:r>
            <a:endParaRPr lang="en-US" sz="1350" dirty="0"/>
          </a:p>
        </p:txBody>
      </p:sp>
      <p:sp>
        <p:nvSpPr>
          <p:cNvPr id="13" name="Shape 10"/>
          <p:cNvSpPr/>
          <p:nvPr/>
        </p:nvSpPr>
        <p:spPr>
          <a:xfrm>
            <a:off x="600313" y="6194703"/>
            <a:ext cx="7943374" cy="1567577"/>
          </a:xfrm>
          <a:prstGeom prst="roundRect">
            <a:avLst>
              <a:gd name="adj" fmla="val 9848"/>
            </a:avLst>
          </a:prstGeom>
          <a:solidFill>
            <a:srgbClr val="030303"/>
          </a:solidFill>
          <a:ln w="15240">
            <a:solidFill>
              <a:srgbClr val="FC8337"/>
            </a:solidFill>
            <a:prstDash val="solid"/>
          </a:ln>
        </p:spPr>
      </p:sp>
      <p:sp>
        <p:nvSpPr>
          <p:cNvPr id="14" name="Text 11"/>
          <p:cNvSpPr/>
          <p:nvPr/>
        </p:nvSpPr>
        <p:spPr>
          <a:xfrm>
            <a:off x="787003" y="6381393"/>
            <a:ext cx="2144078" cy="268010"/>
          </a:xfrm>
          <a:prstGeom prst="rect">
            <a:avLst/>
          </a:prstGeom>
          <a:noFill/>
          <a:ln/>
        </p:spPr>
        <p:txBody>
          <a:bodyPr wrap="none" lIns="0" tIns="0" rIns="0" bIns="0" rtlCol="0" anchor="t"/>
          <a:lstStyle/>
          <a:p>
            <a:pPr marL="0" indent="0">
              <a:lnSpc>
                <a:spcPts val="2100"/>
              </a:lnSpc>
              <a:buNone/>
            </a:pPr>
            <a:r>
              <a:rPr lang="en-US" sz="1650" dirty="0">
                <a:solidFill>
                  <a:srgbClr val="E5E0DF"/>
                </a:solidFill>
                <a:latin typeface="Saira Medium" pitchFamily="34" charset="0"/>
                <a:ea typeface="Saira Medium" pitchFamily="34" charset="-122"/>
                <a:cs typeface="Saira Medium" pitchFamily="34" charset="-120"/>
              </a:rPr>
              <a:t>Η Τέχνη ως Θεραπεία</a:t>
            </a:r>
            <a:endParaRPr lang="en-US" sz="1650" dirty="0"/>
          </a:p>
        </p:txBody>
      </p:sp>
      <p:sp>
        <p:nvSpPr>
          <p:cNvPr id="15" name="Text 12"/>
          <p:cNvSpPr/>
          <p:nvPr/>
        </p:nvSpPr>
        <p:spPr>
          <a:xfrm>
            <a:off x="787003" y="6752273"/>
            <a:ext cx="7569994" cy="823317"/>
          </a:xfrm>
          <a:prstGeom prst="rect">
            <a:avLst/>
          </a:prstGeom>
          <a:noFill/>
          <a:ln/>
        </p:spPr>
        <p:txBody>
          <a:bodyPr wrap="square" lIns="0" tIns="0" rIns="0" bIns="0" rtlCol="0" anchor="t"/>
          <a:lstStyle/>
          <a:p>
            <a:pPr marL="0" indent="0">
              <a:lnSpc>
                <a:spcPts val="2150"/>
              </a:lnSpc>
              <a:buNone/>
            </a:pPr>
            <a:r>
              <a:rPr lang="en-US" sz="1350" dirty="0">
                <a:solidFill>
                  <a:srgbClr val="E5E0DF"/>
                </a:solidFill>
                <a:latin typeface="Roboto" pitchFamily="34" charset="0"/>
                <a:ea typeface="Roboto" pitchFamily="34" charset="-122"/>
                <a:cs typeface="Roboto" pitchFamily="34" charset="-120"/>
              </a:rPr>
              <a:t>Η τέχνη παρέχει μια μορφή έκφρασης, θεραπείας και προσωπικής ανάπτυξης. Μπορεί να μας βοηθήσει να επεξεργαστούμε συναισθήματα, να μειώσουμε το στρες και να ενισχύσουμε την ευημερία.</a:t>
            </a:r>
            <a:endParaRPr lang="en-US" sz="13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1068</Words>
  <Application>Microsoft Office PowerPoint</Application>
  <PresentationFormat>Προσαρμογή</PresentationFormat>
  <Paragraphs>73</Paragraphs>
  <Slides>9</Slides>
  <Notes>9</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9</vt:i4>
      </vt:variant>
    </vt:vector>
  </HeadingPairs>
  <TitlesOfParts>
    <vt:vector size="16" baseType="lpstr">
      <vt:lpstr>Calibri</vt:lpstr>
      <vt:lpstr>Roboto</vt:lpstr>
      <vt:lpstr>Arial</vt:lpstr>
      <vt:lpstr>Roboto Medium</vt:lpstr>
      <vt:lpstr>Saira Medium</vt:lpstr>
      <vt:lpstr>Roboto Bold</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PptxGenJS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Student</cp:lastModifiedBy>
  <cp:revision>2</cp:revision>
  <dcterms:created xsi:type="dcterms:W3CDTF">2025-02-17T07:39:38Z</dcterms:created>
  <dcterms:modified xsi:type="dcterms:W3CDTF">2025-02-17T07:49:01Z</dcterms:modified>
</cp:coreProperties>
</file>