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3" r:id="rId3"/>
    <p:sldId id="287" r:id="rId4"/>
    <p:sldId id="304" r:id="rId5"/>
    <p:sldId id="305" r:id="rId6"/>
    <p:sldId id="306" r:id="rId7"/>
    <p:sldId id="312" r:id="rId8"/>
  </p:sldIdLst>
  <p:sldSz cx="9144000" cy="6858000" type="screen4x3"/>
  <p:notesSz cx="6870700" cy="97742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84982" autoAdjust="0"/>
  </p:normalViewPr>
  <p:slideViewPr>
    <p:cSldViewPr>
      <p:cViewPr varScale="1">
        <p:scale>
          <a:sx n="87" d="100"/>
          <a:sy n="87" d="100"/>
        </p:scale>
        <p:origin x="-1915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92550" y="0"/>
            <a:ext cx="297656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D6982-9B3F-47C5-990B-EB4D817F8842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7388" y="4643438"/>
            <a:ext cx="5495925" cy="439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7656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92550" y="9283700"/>
            <a:ext cx="297656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FE286-4F9E-4C02-8335-6BF2F7F63BD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E286-4F9E-4C02-8335-6BF2F7F63BDF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EE3FF-BD1D-4DC2-BCD9-2B12794EFFB9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A5D3-F211-4B22-B8E3-6AD32D1CB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EE3FF-BD1D-4DC2-BCD9-2B12794EFFB9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A5D3-F211-4B22-B8E3-6AD32D1CB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EE3FF-BD1D-4DC2-BCD9-2B12794EFFB9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A5D3-F211-4B22-B8E3-6AD32D1CB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EE3FF-BD1D-4DC2-BCD9-2B12794EFFB9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A5D3-F211-4B22-B8E3-6AD32D1CB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EE3FF-BD1D-4DC2-BCD9-2B12794EFFB9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A5D3-F211-4B22-B8E3-6AD32D1CB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EE3FF-BD1D-4DC2-BCD9-2B12794EFFB9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A5D3-F211-4B22-B8E3-6AD32D1CB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EE3FF-BD1D-4DC2-BCD9-2B12794EFFB9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A5D3-F211-4B22-B8E3-6AD32D1CB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EE3FF-BD1D-4DC2-BCD9-2B12794EFFB9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A5D3-F211-4B22-B8E3-6AD32D1CB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EE3FF-BD1D-4DC2-BCD9-2B12794EFFB9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A5D3-F211-4B22-B8E3-6AD32D1CB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EE3FF-BD1D-4DC2-BCD9-2B12794EFFB9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A5D3-F211-4B22-B8E3-6AD32D1CB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EE3FF-BD1D-4DC2-BCD9-2B12794EFFB9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A5D3-F211-4B22-B8E3-6AD32D1CB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EE3FF-BD1D-4DC2-BCD9-2B12794EFFB9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6A5D3-F211-4B22-B8E3-6AD32D1CBE3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ΚΥΚΛΟΦΟΡΙΚΟ ΣΥΣΤΗΜΑ</a:t>
            </a:r>
            <a:endParaRPr lang="el-GR" dirty="0"/>
          </a:p>
        </p:txBody>
      </p:sp>
      <p:pic>
        <p:nvPicPr>
          <p:cNvPr id="6" name="3 - Θέση περιεχομένου" descr="http://www.incardiology.gr/kardia/images/ginaika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1142984"/>
            <a:ext cx="2928958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u="sng" dirty="0" smtClean="0"/>
              <a:t>ΑΓΓΕΙΑ ΚΥΚΛΟΦΟΡΙΚΟΥ ΣΥΣΤΗΜΑΤΟΣ</a:t>
            </a:r>
            <a:endParaRPr lang="el-GR" sz="3200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4000" dirty="0" smtClean="0"/>
              <a:t>Αρτηρίες</a:t>
            </a:r>
          </a:p>
          <a:p>
            <a:pPr>
              <a:buFont typeface="Wingdings" pitchFamily="2" charset="2"/>
              <a:buChar char="§"/>
            </a:pPr>
            <a:r>
              <a:rPr lang="el-GR" sz="4000" dirty="0" smtClean="0"/>
              <a:t>Φλέβες</a:t>
            </a:r>
          </a:p>
          <a:p>
            <a:pPr>
              <a:buFont typeface="Wingdings" pitchFamily="2" charset="2"/>
              <a:buChar char="§"/>
            </a:pPr>
            <a:r>
              <a:rPr lang="el-GR" sz="4000" dirty="0" smtClean="0"/>
              <a:t>Τριχοειδή</a:t>
            </a:r>
            <a:r>
              <a:rPr lang="en-US" sz="4000" dirty="0" smtClean="0"/>
              <a:t> </a:t>
            </a:r>
            <a:r>
              <a:rPr lang="el-GR" sz="4000" dirty="0" smtClean="0"/>
              <a:t>αγγεία</a:t>
            </a:r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ΑΡΤΗΡΙΕΣ ΚΑΙ ΦΛΕΒΕΣ</a:t>
            </a:r>
            <a:endParaRPr lang="el-GR" dirty="0"/>
          </a:p>
        </p:txBody>
      </p:sp>
      <p:pic>
        <p:nvPicPr>
          <p:cNvPr id="4" name="3 - Θέση περιεχομένου" descr="http://www.incardiology.gr/kardia/images/kardia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857232"/>
            <a:ext cx="435771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3 - Θέση περιεχομένου" descr="http://www.incardiology.gr/kardia/images/aggeia1.jp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071546"/>
            <a:ext cx="428628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- Θέση περιεχομένου" descr="http://www.incardiology.gr/kardia/images/kardia3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714356"/>
            <a:ext cx="392909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214810" y="500042"/>
            <a:ext cx="457203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l-GR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ΑΡΤΗΡΙΕΣ</a:t>
            </a:r>
            <a:endParaRPr lang="el-GR" sz="2000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α) </a:t>
            </a:r>
            <a:r>
              <a:rPr lang="el-GR" sz="28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Εσωτερικός χιτώνας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. Λείος και συνεχής.</a:t>
            </a:r>
            <a:endParaRPr lang="el-GR" sz="28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β) </a:t>
            </a:r>
            <a:r>
              <a:rPr lang="el-GR" sz="28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Μέσος χιτώνας.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Ανθεκτικός και παχύς. Μυϊκές και ελαστικές ίνες. Αρτηρίες όπως η αορτή περισσότερες ελαστικές ίνες.</a:t>
            </a:r>
            <a:endParaRPr lang="el-GR" sz="28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γ) </a:t>
            </a:r>
            <a:r>
              <a:rPr lang="el-GR" sz="28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Έξω χιτώνας.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Κυρίως ελαστικές και λίγες μυϊκές ίνες.</a:t>
            </a:r>
            <a:endParaRPr lang="el-GR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- Θέση περιεχομένου" descr="http://www.incardiology.gr/kardia/images/aggeia1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71546"/>
            <a:ext cx="364333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Ορθογώνιο"/>
          <p:cNvSpPr/>
          <p:nvPr/>
        </p:nvSpPr>
        <p:spPr>
          <a:xfrm>
            <a:off x="5286380" y="928670"/>
            <a:ext cx="314327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                     ΦΛΕΒΕΣ</a:t>
            </a:r>
          </a:p>
          <a:p>
            <a:r>
              <a:rPr lang="el-GR" sz="2400" dirty="0" smtClean="0">
                <a:solidFill>
                  <a:srgbClr val="0070C0"/>
                </a:solidFill>
              </a:rPr>
              <a:t>α) Εσωτερική στοιβάδα. </a:t>
            </a:r>
            <a:r>
              <a:rPr lang="el-GR" sz="2400" dirty="0" smtClean="0"/>
              <a:t>Είναι λεία. Σχηματίζει βαλβίδες με αναδίπλωση.</a:t>
            </a:r>
          </a:p>
          <a:p>
            <a:r>
              <a:rPr lang="el-GR" sz="2400" dirty="0" smtClean="0">
                <a:solidFill>
                  <a:srgbClr val="0070C0"/>
                </a:solidFill>
              </a:rPr>
              <a:t>β) Μέση στοιβάδα</a:t>
            </a:r>
            <a:r>
              <a:rPr lang="el-GR" sz="2400" dirty="0" smtClean="0"/>
              <a:t>. Είναι λεπτή. Συνδετικές ίνες, λίγες ελαστικές και ελάχιστες μυϊκές.</a:t>
            </a:r>
          </a:p>
          <a:p>
            <a:r>
              <a:rPr lang="el-GR" sz="2400" dirty="0" smtClean="0">
                <a:solidFill>
                  <a:srgbClr val="0070C0"/>
                </a:solidFill>
              </a:rPr>
              <a:t>γ) Έξω στοιβάδα. </a:t>
            </a:r>
            <a:r>
              <a:rPr lang="el-GR" sz="2400" dirty="0" smtClean="0"/>
              <a:t>Είναι λεπτή. Κυρίως συνδετικές ίνες.</a:t>
            </a:r>
            <a:endParaRPr lang="el-GR" sz="2400" dirty="0"/>
          </a:p>
        </p:txBody>
      </p:sp>
      <p:pic>
        <p:nvPicPr>
          <p:cNvPr id="4" name="3 - Θέση περιεχομένου" descr="http://www.incardiology.gr/kardia/images/fleva.jp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10025" y="2443956"/>
            <a:ext cx="11239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ΤΡΙΧΟΕΙΔΗ ΑΓΓΕΙΑ</a:t>
            </a:r>
            <a:endParaRPr lang="el-GR" dirty="0"/>
          </a:p>
        </p:txBody>
      </p:sp>
      <p:graphicFrame>
        <p:nvGraphicFramePr>
          <p:cNvPr id="17413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1071538" y="1643050"/>
          <a:ext cx="6000791" cy="4000528"/>
        </p:xfrm>
        <a:graphic>
          <a:graphicData uri="http://schemas.openxmlformats.org/presentationml/2006/ole">
            <p:oleObj spid="_x0000_s59395" name="Εικόνα bitmap" r:id="rId3" imgW="3142857" imgH="1409897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ΔΙΑΦΟΡΕΣ ΑΡΤΗΡΙΩΝ-ΦΛΕΒΩΝ</a:t>
            </a:r>
            <a:endParaRPr lang="el-GR" sz="2400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571481"/>
          <a:ext cx="8229600" cy="6675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28658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Αρτηρίες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Φλέβες</a:t>
                      </a:r>
                    </a:p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03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Λειτουργία</a:t>
                      </a:r>
                    </a:p>
                    <a:p>
                      <a:endParaRPr lang="el-GR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Φέρνουν το </a:t>
                      </a:r>
                      <a:r>
                        <a:rPr kumimoji="0" lang="el-GR" alt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οξυγονωμένο </a:t>
                      </a:r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αίμα από την καρδιά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με την αορτή σε κάθε κύτταρο του σώματος.</a:t>
                      </a:r>
                    </a:p>
                    <a:p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Φέρνουν το </a:t>
                      </a:r>
                      <a:r>
                        <a:rPr kumimoji="0" lang="el-GR" alt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φτωχό σε οξυγόνο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αίμα από την περιφέρεια στην καρδιά.</a:t>
                      </a:r>
                      <a:endParaRPr lang="el-GR" sz="18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1517">
                <a:tc>
                  <a:txBody>
                    <a:bodyPr/>
                    <a:lstStyle/>
                    <a:p>
                      <a:endParaRPr lang="el-GR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>
                          <a:latin typeface="Arial" pitchFamily="34" charset="0"/>
                          <a:cs typeface="Arial" pitchFamily="34" charset="0"/>
                        </a:rPr>
                        <a:t>Ξεκινούν</a:t>
                      </a:r>
                      <a:r>
                        <a:rPr lang="el-GR" sz="1800" baseline="0" dirty="0" smtClean="0">
                          <a:latin typeface="Arial" pitchFamily="34" charset="0"/>
                          <a:cs typeface="Arial" pitchFamily="34" charset="0"/>
                        </a:rPr>
                        <a:t> από την καρδιά</a:t>
                      </a:r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el-GR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Απαγωγά</a:t>
                      </a:r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αγγεία).</a:t>
                      </a:r>
                      <a:endParaRPr lang="el-GR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Προσαγωγά αγγεία</a:t>
                      </a:r>
                      <a:endParaRPr lang="el-GR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980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Μέσος χιτώνας</a:t>
                      </a:r>
                      <a:endParaRPr kumimoji="0" lang="el-GR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Παχύτερος με μυϊκές και ελαστικές ίνες.</a:t>
                      </a:r>
                      <a:endParaRPr kumimoji="0" lang="el-G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Λεπτότερος με συνδετικές και λίγες ελαστικές ίνες.</a:t>
                      </a:r>
                      <a:endParaRPr kumimoji="0" lang="el-G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8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Έξω χιτώνας</a:t>
                      </a:r>
                      <a:endParaRPr kumimoji="0" lang="el-GR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Ελαστικές και λίγες μυϊκές ίνες</a:t>
                      </a:r>
                      <a:endParaRPr kumimoji="0" lang="el-G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Κυρίως συνδετικές ίνες και είναι λεπτός </a:t>
                      </a:r>
                      <a:endParaRPr kumimoji="0" lang="el-G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92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Σφυγμός </a:t>
                      </a: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Έχουν</a:t>
                      </a: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Δεν έχουν</a:t>
                      </a:r>
                    </a:p>
                  </a:txBody>
                  <a:tcPr marT="45714" marB="45714" horzOverflow="overflow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92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Βαλβίδες</a:t>
                      </a: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Δεν υπάρχουν </a:t>
                      </a: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Υπάρχουν </a:t>
                      </a:r>
                    </a:p>
                  </a:txBody>
                  <a:tcPr marT="45714" marB="45714" horzOverflow="overflow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92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Βάθος (που βρίσκονται)</a:t>
                      </a: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Μεγαλύτερο</a:t>
                      </a: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Μικρότερο </a:t>
                      </a:r>
                    </a:p>
                  </a:txBody>
                  <a:tcPr marT="45714" marB="45714" horzOverflow="overflow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9233">
                <a:tc>
                  <a:txBody>
                    <a:bodyPr/>
                    <a:lstStyle/>
                    <a:p>
                      <a:r>
                        <a:rPr lang="el-GR" sz="1800" b="1" dirty="0" smtClean="0">
                          <a:latin typeface="Arial Narrow" pitchFamily="34" charset="0"/>
                        </a:rPr>
                        <a:t>Πίεση αίματος</a:t>
                      </a:r>
                      <a:endParaRPr lang="el-GR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Μεγαλύτερη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Μικρότερη 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9233">
                <a:tc>
                  <a:txBody>
                    <a:bodyPr/>
                    <a:lstStyle/>
                    <a:p>
                      <a:r>
                        <a:rPr lang="el-GR" sz="1800" b="1" dirty="0" smtClean="0">
                          <a:latin typeface="Arial Narrow" pitchFamily="34" charset="0"/>
                        </a:rPr>
                        <a:t>Ταχύτητα ροής αίματος</a:t>
                      </a:r>
                      <a:endParaRPr lang="el-GR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Μεγαλύτερη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Μικρότερη 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200</Words>
  <Application>Microsoft Office PowerPoint</Application>
  <PresentationFormat>Προβολή στην οθόνη (4:3)</PresentationFormat>
  <Paragraphs>45</Paragraphs>
  <Slides>7</Slides>
  <Notes>1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9" baseType="lpstr">
      <vt:lpstr>Θέμα του Office</vt:lpstr>
      <vt:lpstr>Εικόνα bitmap</vt:lpstr>
      <vt:lpstr>ΚΥΚΛΟΦΟΡΙΚΟ ΣΥΣΤΗΜΑ</vt:lpstr>
      <vt:lpstr>ΑΓΓΕΙΑ ΚΥΚΛΟΦΟΡΙΚΟΥ ΣΥΣΤΗΜΑΤΟΣ</vt:lpstr>
      <vt:lpstr>ΑΡΤΗΡΙΕΣ ΚΑΙ ΦΛΕΒΕΣ</vt:lpstr>
      <vt:lpstr>Διαφάνεια 4</vt:lpstr>
      <vt:lpstr>Διαφάνεια 5</vt:lpstr>
      <vt:lpstr>ΤΡΙΧΟΕΙΔΗ ΑΓΓΕΙΑ</vt:lpstr>
      <vt:lpstr>ΔΙΑΦΟΡΕΣ ΑΡΤΗΡΙΩΝ-ΦΛΕΒΩΝ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-</dc:creator>
  <cp:lastModifiedBy>georg</cp:lastModifiedBy>
  <cp:revision>126</cp:revision>
  <dcterms:created xsi:type="dcterms:W3CDTF">2019-09-08T12:38:15Z</dcterms:created>
  <dcterms:modified xsi:type="dcterms:W3CDTF">2024-11-13T00:12:08Z</dcterms:modified>
</cp:coreProperties>
</file>