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presProps.xml" ContentType="application/vnd.openxmlformats-officedocument.presentationml.presProps+xml"/>
  <Override PartName="/ppt/media/image1.jpeg" ContentType="image/jpeg"/>
  <Override PartName="/ppt/media/image17.jpeg" ContentType="image/jpeg"/>
  <Override PartName="/ppt/media/image3.png" ContentType="image/png"/>
  <Override PartName="/ppt/media/image2.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8.png" ContentType="image/pn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27" name="PlaceHolder 2"/>
          <p:cNvSpPr>
            <a:spLocks noGrp="1"/>
          </p:cNvSpPr>
          <p:nvPr>
            <p:ph/>
          </p:nvPr>
        </p:nvSpPr>
        <p:spPr>
          <a:xfrm>
            <a:off x="311760" y="99108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8" name="PlaceHolder 3"/>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30"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1"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2"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3" name="PlaceHolder 5"/>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35" name="PlaceHolder 2"/>
          <p:cNvSpPr>
            <a:spLocks noGrp="1"/>
          </p:cNvSpPr>
          <p:nvPr>
            <p:ph/>
          </p:nvPr>
        </p:nvSpPr>
        <p:spPr>
          <a:xfrm>
            <a:off x="31176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6" name="PlaceHolder 3"/>
          <p:cNvSpPr>
            <a:spLocks noGrp="1"/>
          </p:cNvSpPr>
          <p:nvPr>
            <p:ph/>
          </p:nvPr>
        </p:nvSpPr>
        <p:spPr>
          <a:xfrm>
            <a:off x="319248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7" name="PlaceHolder 4"/>
          <p:cNvSpPr>
            <a:spLocks noGrp="1"/>
          </p:cNvSpPr>
          <p:nvPr>
            <p:ph/>
          </p:nvPr>
        </p:nvSpPr>
        <p:spPr>
          <a:xfrm>
            <a:off x="607320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8" name="PlaceHolder 5"/>
          <p:cNvSpPr>
            <a:spLocks noGrp="1"/>
          </p:cNvSpPr>
          <p:nvPr>
            <p:ph/>
          </p:nvPr>
        </p:nvSpPr>
        <p:spPr>
          <a:xfrm>
            <a:off x="31176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9" name="PlaceHolder 6"/>
          <p:cNvSpPr>
            <a:spLocks noGrp="1"/>
          </p:cNvSpPr>
          <p:nvPr>
            <p:ph/>
          </p:nvPr>
        </p:nvSpPr>
        <p:spPr>
          <a:xfrm>
            <a:off x="319248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40" name="PlaceHolder 7"/>
          <p:cNvSpPr>
            <a:spLocks noGrp="1"/>
          </p:cNvSpPr>
          <p:nvPr>
            <p:ph/>
          </p:nvPr>
        </p:nvSpPr>
        <p:spPr>
          <a:xfrm>
            <a:off x="607320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46" name="PlaceHolder 2"/>
          <p:cNvSpPr>
            <a:spLocks noGrp="1"/>
          </p:cNvSpPr>
          <p:nvPr>
            <p:ph type="subTitle"/>
          </p:nvPr>
        </p:nvSpPr>
        <p:spPr>
          <a:xfrm>
            <a:off x="311760" y="991080"/>
            <a:ext cx="8520120" cy="39754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48" name="PlaceHolder 2"/>
          <p:cNvSpPr>
            <a:spLocks noGrp="1"/>
          </p:cNvSpPr>
          <p:nvPr>
            <p:ph/>
          </p:nvPr>
        </p:nvSpPr>
        <p:spPr>
          <a:xfrm>
            <a:off x="311760" y="991080"/>
            <a:ext cx="852012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50"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51"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311760" y="67680"/>
            <a:ext cx="8520120" cy="33840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55"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56"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57"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6" name="PlaceHolder 2"/>
          <p:cNvSpPr>
            <a:spLocks noGrp="1"/>
          </p:cNvSpPr>
          <p:nvPr>
            <p:ph type="subTitle"/>
          </p:nvPr>
        </p:nvSpPr>
        <p:spPr>
          <a:xfrm>
            <a:off x="311760" y="991080"/>
            <a:ext cx="8520120" cy="39754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59"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0"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1" name="PlaceHolder 4"/>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63"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4"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5" name="PlaceHolder 4"/>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67" name="PlaceHolder 2"/>
          <p:cNvSpPr>
            <a:spLocks noGrp="1"/>
          </p:cNvSpPr>
          <p:nvPr>
            <p:ph/>
          </p:nvPr>
        </p:nvSpPr>
        <p:spPr>
          <a:xfrm>
            <a:off x="311760" y="99108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8" name="PlaceHolder 3"/>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70"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1"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2"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3" name="PlaceHolder 5"/>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75" name="PlaceHolder 2"/>
          <p:cNvSpPr>
            <a:spLocks noGrp="1"/>
          </p:cNvSpPr>
          <p:nvPr>
            <p:ph/>
          </p:nvPr>
        </p:nvSpPr>
        <p:spPr>
          <a:xfrm>
            <a:off x="31176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6" name="PlaceHolder 3"/>
          <p:cNvSpPr>
            <a:spLocks noGrp="1"/>
          </p:cNvSpPr>
          <p:nvPr>
            <p:ph/>
          </p:nvPr>
        </p:nvSpPr>
        <p:spPr>
          <a:xfrm>
            <a:off x="319248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7" name="PlaceHolder 4"/>
          <p:cNvSpPr>
            <a:spLocks noGrp="1"/>
          </p:cNvSpPr>
          <p:nvPr>
            <p:ph/>
          </p:nvPr>
        </p:nvSpPr>
        <p:spPr>
          <a:xfrm>
            <a:off x="607320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8" name="PlaceHolder 5"/>
          <p:cNvSpPr>
            <a:spLocks noGrp="1"/>
          </p:cNvSpPr>
          <p:nvPr>
            <p:ph/>
          </p:nvPr>
        </p:nvSpPr>
        <p:spPr>
          <a:xfrm>
            <a:off x="31176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9" name="PlaceHolder 6"/>
          <p:cNvSpPr>
            <a:spLocks noGrp="1"/>
          </p:cNvSpPr>
          <p:nvPr>
            <p:ph/>
          </p:nvPr>
        </p:nvSpPr>
        <p:spPr>
          <a:xfrm>
            <a:off x="319248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80" name="PlaceHolder 7"/>
          <p:cNvSpPr>
            <a:spLocks noGrp="1"/>
          </p:cNvSpPr>
          <p:nvPr>
            <p:ph/>
          </p:nvPr>
        </p:nvSpPr>
        <p:spPr>
          <a:xfrm>
            <a:off x="607320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86" name="PlaceHolder 2"/>
          <p:cNvSpPr>
            <a:spLocks noGrp="1"/>
          </p:cNvSpPr>
          <p:nvPr>
            <p:ph type="subTitle"/>
          </p:nvPr>
        </p:nvSpPr>
        <p:spPr>
          <a:xfrm>
            <a:off x="311760" y="991080"/>
            <a:ext cx="8520120" cy="39754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88" name="PlaceHolder 2"/>
          <p:cNvSpPr>
            <a:spLocks noGrp="1"/>
          </p:cNvSpPr>
          <p:nvPr>
            <p:ph/>
          </p:nvPr>
        </p:nvSpPr>
        <p:spPr>
          <a:xfrm>
            <a:off x="311760" y="991080"/>
            <a:ext cx="852012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90"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91"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8" name="PlaceHolder 2"/>
          <p:cNvSpPr>
            <a:spLocks noGrp="1"/>
          </p:cNvSpPr>
          <p:nvPr>
            <p:ph/>
          </p:nvPr>
        </p:nvSpPr>
        <p:spPr>
          <a:xfrm>
            <a:off x="311760" y="991080"/>
            <a:ext cx="852012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311760" y="67680"/>
            <a:ext cx="8520120" cy="33840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95"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96"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97"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99"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0"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1" name="PlaceHolder 4"/>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03"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4"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5" name="PlaceHolder 4"/>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07" name="PlaceHolder 2"/>
          <p:cNvSpPr>
            <a:spLocks noGrp="1"/>
          </p:cNvSpPr>
          <p:nvPr>
            <p:ph/>
          </p:nvPr>
        </p:nvSpPr>
        <p:spPr>
          <a:xfrm>
            <a:off x="311760" y="99108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8" name="PlaceHolder 3"/>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10"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1"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2"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3" name="PlaceHolder 5"/>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15" name="PlaceHolder 2"/>
          <p:cNvSpPr>
            <a:spLocks noGrp="1"/>
          </p:cNvSpPr>
          <p:nvPr>
            <p:ph/>
          </p:nvPr>
        </p:nvSpPr>
        <p:spPr>
          <a:xfrm>
            <a:off x="31176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6" name="PlaceHolder 3"/>
          <p:cNvSpPr>
            <a:spLocks noGrp="1"/>
          </p:cNvSpPr>
          <p:nvPr>
            <p:ph/>
          </p:nvPr>
        </p:nvSpPr>
        <p:spPr>
          <a:xfrm>
            <a:off x="319248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7" name="PlaceHolder 4"/>
          <p:cNvSpPr>
            <a:spLocks noGrp="1"/>
          </p:cNvSpPr>
          <p:nvPr>
            <p:ph/>
          </p:nvPr>
        </p:nvSpPr>
        <p:spPr>
          <a:xfrm>
            <a:off x="607320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8" name="PlaceHolder 5"/>
          <p:cNvSpPr>
            <a:spLocks noGrp="1"/>
          </p:cNvSpPr>
          <p:nvPr>
            <p:ph/>
          </p:nvPr>
        </p:nvSpPr>
        <p:spPr>
          <a:xfrm>
            <a:off x="31176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9" name="PlaceHolder 6"/>
          <p:cNvSpPr>
            <a:spLocks noGrp="1"/>
          </p:cNvSpPr>
          <p:nvPr>
            <p:ph/>
          </p:nvPr>
        </p:nvSpPr>
        <p:spPr>
          <a:xfrm>
            <a:off x="319248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20" name="PlaceHolder 7"/>
          <p:cNvSpPr>
            <a:spLocks noGrp="1"/>
          </p:cNvSpPr>
          <p:nvPr>
            <p:ph/>
          </p:nvPr>
        </p:nvSpPr>
        <p:spPr>
          <a:xfrm>
            <a:off x="607320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0"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11760" y="67680"/>
            <a:ext cx="8520120" cy="33840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5"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6"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7"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9"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0"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1" name="PlaceHolder 4"/>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23"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4"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5" name="PlaceHolder 4"/>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Google Shape;10;p2"/>
          <p:cNvSpPr/>
          <p:nvPr/>
        </p:nvSpPr>
        <p:spPr>
          <a:xfrm rot="10800000">
            <a:off x="4226400" y="2934000"/>
            <a:ext cx="691560" cy="388080"/>
          </a:xfrm>
          <a:prstGeom prst="triangle">
            <a:avLst>
              <a:gd name="adj" fmla="val 50000"/>
            </a:avLst>
          </a:prstGeom>
          <a:solidFill>
            <a:srgbClr val="cc0000"/>
          </a:solidFill>
          <a:ln w="0">
            <a:noFill/>
          </a:ln>
        </p:spPr>
        <p:style>
          <a:lnRef idx="0"/>
          <a:fillRef idx="0"/>
          <a:effectRef idx="0"/>
          <a:fontRef idx="minor"/>
        </p:style>
      </p:sp>
      <p:sp>
        <p:nvSpPr>
          <p:cNvPr id="1" name="Google Shape;11;p2"/>
          <p:cNvSpPr/>
          <p:nvPr/>
        </p:nvSpPr>
        <p:spPr>
          <a:xfrm>
            <a:off x="0" y="0"/>
            <a:ext cx="9143640" cy="3123720"/>
          </a:xfrm>
          <a:prstGeom prst="rect">
            <a:avLst/>
          </a:prstGeom>
          <a:solidFill>
            <a:srgbClr val="cc0000"/>
          </a:solidFill>
          <a:ln w="0">
            <a:noFill/>
          </a:ln>
        </p:spPr>
        <p:style>
          <a:lnRef idx="0"/>
          <a:fillRef idx="0"/>
          <a:effectRef idx="0"/>
          <a:fontRef idx="minor"/>
        </p:style>
      </p:sp>
      <p:sp>
        <p:nvSpPr>
          <p:cNvPr id="2" name="PlaceHolder 1"/>
          <p:cNvSpPr>
            <a:spLocks noGrp="1"/>
          </p:cNvSpPr>
          <p:nvPr>
            <p:ph type="title"/>
          </p:nvPr>
        </p:nvSpPr>
        <p:spPr>
          <a:xfrm>
            <a:off x="411120" y="644400"/>
            <a:ext cx="8282160" cy="2108520"/>
          </a:xfrm>
          <a:prstGeom prst="rect">
            <a:avLst/>
          </a:prstGeom>
          <a:noFill/>
          <a:ln w="0">
            <a:noFill/>
          </a:ln>
        </p:spPr>
        <p:txBody>
          <a:bodyPr tIns="91440" bIns="91440" anchor="b">
            <a:noAutofit/>
          </a:bodyPr>
          <a:p>
            <a:r>
              <a:rPr b="0" lang="el-GR" sz="6000" spc="-1" strike="noStrike">
                <a:solidFill>
                  <a:srgbClr val="000000"/>
                </a:solidFill>
                <a:latin typeface="Arial"/>
              </a:rPr>
              <a:t>Πατήστε για επεξεργασία της μορφής κειμένου του τίτλου</a:t>
            </a:r>
            <a:endParaRPr b="0" lang="el-GR" sz="6000" spc="-1" strike="noStrike">
              <a:solidFill>
                <a:srgbClr val="000000"/>
              </a:solidFill>
              <a:latin typeface="Arial"/>
            </a:endParaRPr>
          </a:p>
        </p:txBody>
      </p:sp>
      <p:sp>
        <p:nvSpPr>
          <p:cNvPr id="3"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1322DA1D-4EA7-4F1A-9466-494481F85814}" type="slidenum">
              <a:rPr b="0" lang="en-GB" sz="1000" spc="-1" strike="noStrike">
                <a:solidFill>
                  <a:srgbClr val="424242"/>
                </a:solidFill>
                <a:latin typeface="Source Code Pro"/>
                <a:ea typeface="Source Code Pro"/>
              </a:rPr>
              <a:t>&lt;αριθμός&gt;</a:t>
            </a:fld>
            <a:endParaRPr b="0" lang="el-GR" sz="1000" spc="-1" strike="noStrike">
              <a:latin typeface="Times New Roman"/>
            </a:endParaRPr>
          </a:p>
        </p:txBody>
      </p:sp>
      <p:sp>
        <p:nvSpPr>
          <p:cNvPr id="4"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Google Shape;16;p3"/>
          <p:cNvSpPr/>
          <p:nvPr/>
        </p:nvSpPr>
        <p:spPr>
          <a:xfrm>
            <a:off x="0" y="1235160"/>
            <a:ext cx="9143640" cy="2673000"/>
          </a:xfrm>
          <a:prstGeom prst="rect">
            <a:avLst/>
          </a:prstGeom>
          <a:solidFill>
            <a:srgbClr val="cc0000"/>
          </a:solidFill>
          <a:ln w="0">
            <a:noFill/>
          </a:ln>
        </p:spPr>
        <p:style>
          <a:lnRef idx="0"/>
          <a:fillRef idx="0"/>
          <a:effectRef idx="0"/>
          <a:fontRef idx="minor"/>
        </p:style>
      </p:sp>
      <p:sp>
        <p:nvSpPr>
          <p:cNvPr id="42" name="PlaceHolder 1"/>
          <p:cNvSpPr>
            <a:spLocks noGrp="1"/>
          </p:cNvSpPr>
          <p:nvPr>
            <p:ph type="title"/>
          </p:nvPr>
        </p:nvSpPr>
        <p:spPr>
          <a:xfrm>
            <a:off x="430920" y="1406520"/>
            <a:ext cx="8282160" cy="2372040"/>
          </a:xfrm>
          <a:prstGeom prst="rect">
            <a:avLst/>
          </a:prstGeom>
          <a:noFill/>
          <a:ln w="0">
            <a:noFill/>
          </a:ln>
        </p:spPr>
        <p:txBody>
          <a:bodyPr tIns="91440" bIns="91440" anchor="ctr">
            <a:noAutofit/>
          </a:bodyPr>
          <a:p>
            <a:r>
              <a:rPr b="0" lang="el-GR" sz="3600" spc="-1" strike="noStrike">
                <a:solidFill>
                  <a:srgbClr val="000000"/>
                </a:solidFill>
                <a:latin typeface="Arial"/>
              </a:rPr>
              <a:t>Πατήστε για επεξεργασία της μορφής κειμένου του τίτλου</a:t>
            </a:r>
            <a:endParaRPr b="0" lang="el-GR" sz="3600" spc="-1" strike="noStrike">
              <a:solidFill>
                <a:srgbClr val="000000"/>
              </a:solidFill>
              <a:latin typeface="Arial"/>
            </a:endParaRPr>
          </a:p>
        </p:txBody>
      </p:sp>
      <p:sp>
        <p:nvSpPr>
          <p:cNvPr id="43"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6CCDE688-DF34-4A4C-85A7-B6FDFC846EBB}" type="slidenum">
              <a:rPr b="0" lang="en-GB" sz="1000" spc="-1" strike="noStrike">
                <a:solidFill>
                  <a:srgbClr val="424242"/>
                </a:solidFill>
                <a:latin typeface="Source Code Pro"/>
                <a:ea typeface="Source Code Pro"/>
              </a:rPr>
              <a:t>&lt;αριθμός&gt;</a:t>
            </a:fld>
            <a:endParaRPr b="0" lang="el-GR" sz="1000" spc="-1" strike="noStrike">
              <a:latin typeface="Times New Roman"/>
            </a:endParaRPr>
          </a:p>
        </p:txBody>
      </p:sp>
      <p:sp>
        <p:nvSpPr>
          <p:cNvPr id="44"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Google Shape;20;p4"/>
          <p:cNvSpPr/>
          <p:nvPr/>
        </p:nvSpPr>
        <p:spPr>
          <a:xfrm>
            <a:off x="429120" y="894600"/>
            <a:ext cx="613800" cy="360"/>
          </a:xfrm>
          <a:custGeom>
            <a:avLst/>
            <a:gdLst/>
            <a:ahLst/>
            <a:rect l="l" t="t" r="r" b="b"/>
            <a:pathLst>
              <a:path w="21600" h="21600">
                <a:moveTo>
                  <a:pt x="0" y="0"/>
                </a:moveTo>
                <a:lnTo>
                  <a:pt x="21600" y="21600"/>
                </a:lnTo>
              </a:path>
            </a:pathLst>
          </a:custGeom>
          <a:noFill/>
          <a:ln w="19050">
            <a:solidFill>
              <a:srgbClr val="cc0000"/>
            </a:solidFill>
            <a:prstDash val="lgDash"/>
            <a:round/>
          </a:ln>
        </p:spPr>
        <p:style>
          <a:lnRef idx="0"/>
          <a:fillRef idx="0"/>
          <a:effectRef idx="0"/>
          <a:fontRef idx="minor"/>
        </p:style>
      </p:sp>
      <p:sp>
        <p:nvSpPr>
          <p:cNvPr id="8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r>
              <a:rPr b="0" lang="el-GR" sz="3000" spc="-1" strike="noStrike">
                <a:solidFill>
                  <a:srgbClr val="000000"/>
                </a:solidFill>
                <a:latin typeface="Arial"/>
              </a:rPr>
              <a:t>Πατήστε για επεξεργασία της μορφής κειμένου του τίτλου</a:t>
            </a:r>
            <a:endParaRPr b="0" lang="el-GR" sz="3000" spc="-1" strike="noStrike">
              <a:solidFill>
                <a:srgbClr val="000000"/>
              </a:solidFill>
              <a:latin typeface="Arial"/>
            </a:endParaRPr>
          </a:p>
        </p:txBody>
      </p:sp>
      <p:sp>
        <p:nvSpPr>
          <p:cNvPr id="83" name="PlaceHolder 2"/>
          <p:cNvSpPr>
            <a:spLocks noGrp="1"/>
          </p:cNvSpPr>
          <p:nvPr>
            <p:ph type="body"/>
          </p:nvPr>
        </p:nvSpPr>
        <p:spPr>
          <a:xfrm>
            <a:off x="311760" y="991080"/>
            <a:ext cx="8520120" cy="3975480"/>
          </a:xfrm>
          <a:prstGeom prst="rect">
            <a:avLst/>
          </a:prstGeom>
          <a:noFill/>
          <a:ln w="0">
            <a:noFill/>
          </a:ln>
        </p:spPr>
        <p:txBody>
          <a:bodyPr tIns="91440" bIns="91440" anchor="t">
            <a:noAutofit/>
          </a:bodyPr>
          <a:p>
            <a:pPr marL="432000" indent="-324000">
              <a:spcBef>
                <a:spcPts val="1417"/>
              </a:spcBef>
              <a:buClr>
                <a:srgbClr val="000000"/>
              </a:buClr>
              <a:buSzPct val="45000"/>
              <a:buFont typeface="Wingdings" charset="2"/>
              <a:buChar char=""/>
            </a:pPr>
            <a:r>
              <a:rPr b="0" lang="el-GR" sz="1800" spc="-1" strike="noStrike">
                <a:solidFill>
                  <a:srgbClr val="000000"/>
                </a:solidFill>
                <a:latin typeface="Arial"/>
              </a:rPr>
              <a:t>Πατήστε για επεξεργασία της μορφής κειμένου διάρθρωσης</a:t>
            </a:r>
            <a:endParaRPr b="0" lang="el-G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800" spc="-1" strike="noStrike">
                <a:solidFill>
                  <a:srgbClr val="000000"/>
                </a:solidFill>
                <a:latin typeface="Arial"/>
              </a:rPr>
              <a:t>Δεύτερο επίπεδο διάρθρωσης</a:t>
            </a:r>
            <a:endParaRPr b="0" lang="el-G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800" spc="-1" strike="noStrike">
                <a:solidFill>
                  <a:srgbClr val="000000"/>
                </a:solidFill>
                <a:latin typeface="Arial"/>
              </a:rPr>
              <a:t>Τρίτο επίπεδο διάρθρωσης</a:t>
            </a:r>
            <a:endParaRPr b="0" lang="el-G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800" spc="-1" strike="noStrike">
                <a:solidFill>
                  <a:srgbClr val="000000"/>
                </a:solidFill>
                <a:latin typeface="Arial"/>
              </a:rPr>
              <a:t>Τέταρτο επίπεδο διάρθρωσης</a:t>
            </a:r>
            <a:endParaRPr b="0" lang="el-G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1800" spc="-1" strike="noStrike">
                <a:solidFill>
                  <a:srgbClr val="000000"/>
                </a:solidFill>
                <a:latin typeface="Arial"/>
              </a:rPr>
              <a:t>Πέμπτο επίπεδο διάρθρωσης</a:t>
            </a:r>
            <a:endParaRPr b="0" lang="el-G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1800" spc="-1" strike="noStrike">
                <a:solidFill>
                  <a:srgbClr val="000000"/>
                </a:solidFill>
                <a:latin typeface="Arial"/>
              </a:rPr>
              <a:t>Έκτο επίπεδο διάρθρωσης</a:t>
            </a:r>
            <a:endParaRPr b="0" lang="el-G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1800" spc="-1" strike="noStrike">
                <a:solidFill>
                  <a:srgbClr val="000000"/>
                </a:solidFill>
                <a:latin typeface="Arial"/>
              </a:rPr>
              <a:t>Έβδομο επίπεδο διάρθρωσης</a:t>
            </a:r>
            <a:endParaRPr b="0" lang="el-GR" sz="1800" spc="-1" strike="noStrike">
              <a:solidFill>
                <a:srgbClr val="000000"/>
              </a:solidFill>
              <a:latin typeface="Arial"/>
            </a:endParaRPr>
          </a:p>
        </p:txBody>
      </p:sp>
      <p:sp>
        <p:nvSpPr>
          <p:cNvPr id="8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933276C9-1E35-430E-B863-3A23FC5F0903}"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7.xml"/>
</Relationships>
</file>

<file path=ppt/slides/_rels/slide1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7.xml.rels><?xml version="1.0" encoding="UTF-8"?>
<Relationships xmlns="http://schemas.openxmlformats.org/package/2006/relationships"><Relationship Id="rId1" Type="http://schemas.openxmlformats.org/officeDocument/2006/relationships/hyperlink" Target="https://en.wikipedia.org/wiki/List_of_Intel_processors" TargetMode="External"/><Relationship Id="rId2"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9.xml.rels><?xml version="1.0" encoding="UTF-8"?>
<Relationships xmlns="http://schemas.openxmlformats.org/package/2006/relationships"><Relationship Id="rId1" Type="http://schemas.openxmlformats.org/officeDocument/2006/relationships/hyperlink" Target="https://el.wikipedia.org/wiki/&#927;&#955;&#959;&#954;&#955;&#951;&#961;&#969;&#956;&#941;&#957;&#959;_&#954;&#973;&#954;&#955;&#969;&#956;&#945;" TargetMode="External"/><Relationship Id="rId2" Type="http://schemas.openxmlformats.org/officeDocument/2006/relationships/image" Target="../media/image11.jpeg"/><Relationship Id="rId3"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7.xml"/>
</Relationships>
</file>

<file path=ppt/slides/_rels/slide2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7.xml"/>
</Relationships>
</file>

<file path=ppt/slides/_rels/slide2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27.xml"/>
</Relationships>
</file>

<file path=ppt/slides/_rels/slide24.xml.rels><?xml version="1.0" encoding="UTF-8"?>
<Relationships xmlns="http://schemas.openxmlformats.org/package/2006/relationships"><Relationship Id="rId1" Type="http://schemas.openxmlformats.org/officeDocument/2006/relationships/hyperlink" Target="https://el.wikipedia.org/wiki/PCI_Express" TargetMode="External"/><Relationship Id="rId2" Type="http://schemas.openxmlformats.org/officeDocument/2006/relationships/image" Target="../media/image17.jpeg"/><Relationship Id="rId3" Type="http://schemas.openxmlformats.org/officeDocument/2006/relationships/slideLayout" Target="../slideLayouts/slideLayout27.xml"/>
</Relationships>
</file>

<file path=ppt/slides/_rels/slide2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7.xml"/>
</Relationships>
</file>

<file path=ppt/slides/_rels/slide26.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7.xml"/>
</Relationships>
</file>

<file path=ppt/slides/_rels/slide2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7.xml"/>
</Relationships>
</file>

<file path=ppt/slides/_rels/slide28.xml.rels><?xml version="1.0" encoding="UTF-8"?>
<Relationships xmlns="http://schemas.openxmlformats.org/package/2006/relationships"><Relationship Id="rId1" Type="http://schemas.openxmlformats.org/officeDocument/2006/relationships/hyperlink" Target="https://www.extremetech.com/computing/293451-pci-express-6-0-with-256gb-s-coming-in-2022" TargetMode="External"/><Relationship Id="rId2" Type="http://schemas.openxmlformats.org/officeDocument/2006/relationships/slideLayout" Target="../slideLayouts/slideLayout27.xml"/>
</Relationships>
</file>

<file path=ppt/slides/_rels/slide2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hyperlink" Target="https://www.pcmag.com/encyclopedia/term/38148/atx-motherboard" TargetMode="External"/><Relationship Id="rId2"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7.xml"/>
</Relationships>
</file>

<file path=ppt/slides/_rels/slide3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7.xml"/>
</Relationships>
</file>

<file path=ppt/slides/_rels/slide32.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hyperlink" Target="https://en.wikipedia.org/wiki/PS/2_port" TargetMode="External"/><Relationship Id="rId3" Type="http://schemas.openxmlformats.org/officeDocument/2006/relationships/slideLayout" Target="../slideLayouts/slideLayout27.xml"/>
</Relationships>
</file>

<file path=ppt/slides/_rels/slide3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hyperlink" Target="https://el.wikipedia.org/wiki/USB" TargetMode="External"/><Relationship Id="rId3" Type="http://schemas.openxmlformats.org/officeDocument/2006/relationships/slideLayout" Target="../slideLayouts/slideLayout27.xml"/>
</Relationships>
</file>

<file path=ppt/slides/_rels/slide3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hyperlink" Target="https://el.wikipedia.org/wiki/Video_Graphics_Array" TargetMode="External"/><Relationship Id="rId3" Type="http://schemas.openxmlformats.org/officeDocument/2006/relationships/slideLayout" Target="../slideLayouts/slideLayout27.xml"/>
</Relationships>
</file>

<file path=ppt/slides/_rels/slide35.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hyperlink" Target="https://el.wikipedia.org/wiki/Digital_Visual_Interface" TargetMode="External"/><Relationship Id="rId3" Type="http://schemas.openxmlformats.org/officeDocument/2006/relationships/slideLayout" Target="../slideLayouts/slideLayout27.xml"/>
</Relationships>
</file>

<file path=ppt/slides/_rels/slide36.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hyperlink" Target="https://en.wikipedia.org/wiki/TOSLINK" TargetMode="External"/><Relationship Id="rId3" Type="http://schemas.openxmlformats.org/officeDocument/2006/relationships/slideLayout" Target="../slideLayouts/slideLayout27.xml"/>
</Relationships>
</file>

<file path=ppt/slides/_rels/slide37.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hyperlink" Target="https://en.wikipedia.org/wiki/Video_Electronics_Standards_Association" TargetMode="External"/><Relationship Id="rId3" Type="http://schemas.openxmlformats.org/officeDocument/2006/relationships/slideLayout" Target="../slideLayouts/slideLayout27.xml"/>
</Relationships>
</file>

<file path=ppt/slides/_rels/slide38.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hyperlink" Target="https://el.wikipedia.org/wiki/High-Definition_Multimedia_Interface" TargetMode="External"/><Relationship Id="rId3" Type="http://schemas.openxmlformats.org/officeDocument/2006/relationships/slideLayout" Target="../slideLayouts/slideLayout27.xml"/>
</Relationships>
</file>

<file path=ppt/slides/_rels/slide39.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hyperlink" Target="https://el.wikipedia.org/wiki/USB" TargetMode="External"/><Relationship Id="rId3"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7.xml"/>
</Relationships>
</file>

<file path=ppt/slides/_rels/slide4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hyperlink" Target="https://en.wikipedia.org/wiki/Serial_ATA#eSATA" TargetMode="External"/><Relationship Id="rId3" Type="http://schemas.openxmlformats.org/officeDocument/2006/relationships/slideLayout" Target="../slideLayouts/slideLayout27.xml"/>
</Relationships>
</file>

<file path=ppt/slides/_rels/slide41.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hyperlink" Target="https://www.anixter.com/en_us/resources/literature/techbriefs/what-is-an-rj45-connector.html" TargetMode="External"/><Relationship Id="rId3" Type="http://schemas.openxmlformats.org/officeDocument/2006/relationships/hyperlink" Target="https://en.wikipedia.org/wiki/Gigabit_Ethernet" TargetMode="External"/><Relationship Id="rId4" Type="http://schemas.openxmlformats.org/officeDocument/2006/relationships/slideLayout" Target="../slideLayouts/slideLayout27.xml"/>
</Relationships>
</file>

<file path=ppt/slides/_rels/slide42.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7.xml"/>
</Relationships>
</file>

<file path=ppt/slides/_rels/slide4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hyperlink" Target="https://www.computerhope.com/jargon/i/itx.htm" TargetMode="External"/><Relationship Id="rId2"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hyperlink" Target="https://en.wikipedia.org/wiki/BTX_(form_factor)" TargetMode="External"/><Relationship Id="rId2"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311760" y="121320"/>
            <a:ext cx="8520120" cy="2817720"/>
          </a:xfrm>
          <a:prstGeom prst="rect">
            <a:avLst/>
          </a:prstGeom>
          <a:noFill/>
          <a:ln w="0">
            <a:noFill/>
          </a:ln>
        </p:spPr>
        <p:txBody>
          <a:bodyPr tIns="91440" bIns="91440" anchor="ctr">
            <a:noAutofit/>
          </a:bodyPr>
          <a:p>
            <a:pPr algn="ctr">
              <a:lnSpc>
                <a:spcPct val="100000"/>
              </a:lnSpc>
              <a:tabLst>
                <a:tab algn="l" pos="0"/>
              </a:tabLst>
            </a:pPr>
            <a:r>
              <a:rPr b="1" lang="en-GB" sz="3600" spc="-1" strike="noStrike">
                <a:solidFill>
                  <a:srgbClr val="ffffff"/>
                </a:solidFill>
                <a:latin typeface="Georgia"/>
                <a:ea typeface="Georgia"/>
              </a:rPr>
              <a:t>Τεχνικά θέματα Πωλήσεων </a:t>
            </a:r>
            <a:br/>
            <a:r>
              <a:rPr b="1" lang="en-GB" sz="3600" spc="-1" strike="noStrike">
                <a:solidFill>
                  <a:srgbClr val="ffffff"/>
                </a:solidFill>
                <a:latin typeface="Georgia"/>
                <a:ea typeface="Georgia"/>
              </a:rPr>
              <a:t>&amp; Προδιαγραφών </a:t>
            </a:r>
            <a:br/>
            <a:r>
              <a:rPr b="1" lang="en-GB" sz="3600" spc="-1" strike="noStrike">
                <a:solidFill>
                  <a:srgbClr val="ffffff"/>
                </a:solidFill>
                <a:latin typeface="Georgia"/>
                <a:ea typeface="Georgia"/>
              </a:rPr>
              <a:t>Υλικού - Λογισμικού</a:t>
            </a:r>
            <a:endParaRPr b="0" lang="el-GR"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sp>
        <p:nvSpPr>
          <p:cNvPr id="152" name="PlaceHolder 2"/>
          <p:cNvSpPr>
            <a:spLocks noGrp="1"/>
          </p:cNvSpPr>
          <p:nvPr>
            <p:ph/>
          </p:nvPr>
        </p:nvSpPr>
        <p:spPr>
          <a:xfrm>
            <a:off x="311760" y="991080"/>
            <a:ext cx="4339080" cy="3975480"/>
          </a:xfrm>
          <a:prstGeom prst="rect">
            <a:avLst/>
          </a:prstGeom>
          <a:noFill/>
          <a:ln w="0">
            <a:noFill/>
          </a:ln>
        </p:spPr>
        <p:txBody>
          <a:bodyPr tIns="91440" bIns="91440" anchor="t">
            <a:noAutofit/>
          </a:bodyPr>
          <a:p>
            <a:pPr>
              <a:lnSpc>
                <a:spcPct val="115000"/>
              </a:lnSpc>
              <a:tabLst>
                <a:tab algn="l" pos="0"/>
              </a:tabLst>
            </a:pPr>
            <a:r>
              <a:rPr b="1" lang="en-GB" sz="2400" spc="-1" strike="noStrike">
                <a:solidFill>
                  <a:srgbClr val="000000"/>
                </a:solidFill>
                <a:latin typeface="Arial"/>
                <a:ea typeface="Arial"/>
              </a:rPr>
              <a:t>Extended ATX</a:t>
            </a:r>
            <a:endParaRPr b="0" lang="el-GR" sz="2400" spc="-1" strike="noStrike">
              <a:solidFill>
                <a:srgbClr val="000000"/>
              </a:solidFill>
              <a:latin typeface="Arial"/>
            </a:endParaRPr>
          </a:p>
          <a:p>
            <a:pPr>
              <a:lnSpc>
                <a:spcPct val="115000"/>
              </a:lnSpc>
              <a:spcBef>
                <a:spcPts val="1599"/>
              </a:spcBef>
              <a:spcAft>
                <a:spcPts val="1599"/>
              </a:spcAft>
              <a:tabLst>
                <a:tab algn="l" pos="0"/>
              </a:tabLst>
            </a:pPr>
            <a:r>
              <a:rPr b="0" lang="en-GB" sz="1800" spc="-1" strike="noStrike">
                <a:solidFill>
                  <a:srgbClr val="000000"/>
                </a:solidFill>
                <a:latin typeface="Arial"/>
                <a:ea typeface="Arial"/>
              </a:rPr>
              <a:t>Έχει θέσεις για </a:t>
            </a:r>
            <a:r>
              <a:rPr b="1" lang="en-GB" sz="1800" spc="-1" strike="noStrike">
                <a:solidFill>
                  <a:srgbClr val="000000"/>
                </a:solidFill>
                <a:latin typeface="Arial"/>
                <a:ea typeface="Arial"/>
              </a:rPr>
              <a:t>δύο επεξεργαστές </a:t>
            </a:r>
            <a:r>
              <a:rPr b="0" lang="en-GB" sz="1800" spc="-1" strike="noStrike">
                <a:solidFill>
                  <a:srgbClr val="000000"/>
                </a:solidFill>
                <a:latin typeface="Arial"/>
                <a:ea typeface="Arial"/>
              </a:rPr>
              <a:t>και χρησιμοποιείται κυρίως </a:t>
            </a:r>
            <a:r>
              <a:rPr b="0" lang="en-GB" sz="1800" spc="-1" strike="noStrike" u="sng">
                <a:solidFill>
                  <a:srgbClr val="000000"/>
                </a:solidFill>
                <a:uFillTx/>
                <a:latin typeface="Arial"/>
                <a:ea typeface="Arial"/>
              </a:rPr>
              <a:t>για τη κατασκευή συστημάτων τύπου server ή παιχνιδιών που έχουν υψηλές απαιτήσεις μνήμης και συνδέσεων με άλλες εσωτερικές συσκευές</a:t>
            </a:r>
            <a:r>
              <a:rPr b="0" lang="en-GB" sz="1800" spc="-1" strike="noStrike">
                <a:solidFill>
                  <a:srgbClr val="000000"/>
                </a:solidFill>
                <a:latin typeface="Arial"/>
                <a:ea typeface="Arial"/>
              </a:rPr>
              <a:t>.</a:t>
            </a:r>
            <a:endParaRPr b="0" lang="el-GR" sz="1800" spc="-1" strike="noStrike">
              <a:solidFill>
                <a:srgbClr val="000000"/>
              </a:solidFill>
              <a:latin typeface="Arial"/>
            </a:endParaRPr>
          </a:p>
        </p:txBody>
      </p:sp>
      <p:pic>
        <p:nvPicPr>
          <p:cNvPr id="153" name="Google Shape;132;p22" descr=""/>
          <p:cNvPicPr/>
          <p:nvPr/>
        </p:nvPicPr>
        <p:blipFill>
          <a:blip r:embed="rId1"/>
          <a:stretch/>
        </p:blipFill>
        <p:spPr>
          <a:xfrm>
            <a:off x="4953960" y="705600"/>
            <a:ext cx="4033440" cy="4285440"/>
          </a:xfrm>
          <a:prstGeom prst="rect">
            <a:avLst/>
          </a:prstGeom>
          <a:ln w="0">
            <a:noFill/>
          </a:ln>
        </p:spPr>
      </p:pic>
      <p:sp>
        <p:nvSpPr>
          <p:cNvPr id="154" name="Google Shape;133;p22"/>
          <p:cNvSpPr/>
          <p:nvPr/>
        </p:nvSpPr>
        <p:spPr>
          <a:xfrm>
            <a:off x="891720" y="4643640"/>
            <a:ext cx="4181040" cy="323280"/>
          </a:xfrm>
          <a:prstGeom prst="rect">
            <a:avLst/>
          </a:prstGeom>
          <a:noFill/>
          <a:ln w="0">
            <a:noFill/>
          </a:ln>
        </p:spPr>
        <p:style>
          <a:lnRef idx="0"/>
          <a:fillRef idx="0"/>
          <a:effectRef idx="0"/>
          <a:fontRef idx="minor"/>
        </p:style>
        <p:txBody>
          <a:bodyPr tIns="91440" bIns="91440" anchor="t">
            <a:noAutofit/>
          </a:bodyPr>
          <a:p>
            <a:pPr algn="r">
              <a:lnSpc>
                <a:spcPct val="100000"/>
              </a:lnSpc>
              <a:tabLst>
                <a:tab algn="l" pos="0"/>
              </a:tabLst>
            </a:pPr>
            <a:r>
              <a:rPr b="1" lang="en-GB" sz="1200" spc="-1" strike="noStrike">
                <a:solidFill>
                  <a:srgbClr val="000000"/>
                </a:solidFill>
                <a:latin typeface="Calibri"/>
                <a:ea typeface="Calibri"/>
              </a:rPr>
              <a:t>ASUS ROG Strix X399-E Gaming</a:t>
            </a:r>
            <a:endParaRPr b="0" lang="el-GR" sz="1200" spc="-1" strike="noStrike">
              <a:latin typeface="Arial"/>
            </a:endParaRPr>
          </a:p>
        </p:txBody>
      </p:sp>
      <p:sp>
        <p:nvSpPr>
          <p:cNvPr id="155"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8D585C2D-94D5-474B-A69A-8C6EA0D63AE6}"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Google Shape;139;p23" descr=""/>
          <p:cNvPicPr/>
          <p:nvPr/>
        </p:nvPicPr>
        <p:blipFill>
          <a:blip r:embed="rId1"/>
          <a:stretch/>
        </p:blipFill>
        <p:spPr>
          <a:xfrm>
            <a:off x="3355920" y="1537200"/>
            <a:ext cx="5726880" cy="3582000"/>
          </a:xfrm>
          <a:prstGeom prst="rect">
            <a:avLst/>
          </a:prstGeom>
          <a:ln w="0">
            <a:noFill/>
          </a:ln>
        </p:spPr>
      </p:pic>
      <p:sp>
        <p:nvSpPr>
          <p:cNvPr id="157" name="PlaceHolder 1"/>
          <p:cNvSpPr>
            <a:spLocks noGrp="1"/>
          </p:cNvSpPr>
          <p:nvPr>
            <p:ph/>
          </p:nvPr>
        </p:nvSpPr>
        <p:spPr>
          <a:xfrm>
            <a:off x="311760" y="991080"/>
            <a:ext cx="6694920" cy="3975480"/>
          </a:xfrm>
          <a:prstGeom prst="rect">
            <a:avLst/>
          </a:prstGeom>
          <a:noFill/>
          <a:ln w="0">
            <a:noFill/>
          </a:ln>
        </p:spPr>
        <p:txBody>
          <a:bodyPr tIns="91440" bIns="91440" anchor="t">
            <a:noAutofit/>
          </a:bodyPr>
          <a:p>
            <a:pPr>
              <a:lnSpc>
                <a:spcPct val="115000"/>
              </a:lnSpc>
              <a:tabLst>
                <a:tab algn="l" pos="0"/>
              </a:tabLst>
            </a:pPr>
            <a:r>
              <a:rPr b="1" lang="en-GB" sz="2400" spc="-1" strike="noStrike">
                <a:solidFill>
                  <a:srgbClr val="000000"/>
                </a:solidFill>
                <a:latin typeface="Arial"/>
                <a:ea typeface="Arial"/>
              </a:rPr>
              <a:t>micro ATX</a:t>
            </a:r>
            <a:endParaRPr b="0" lang="el-GR" sz="2400" spc="-1" strike="noStrike">
              <a:solidFill>
                <a:srgbClr val="000000"/>
              </a:solidFill>
              <a:latin typeface="Arial"/>
            </a:endParaRPr>
          </a:p>
          <a:p>
            <a:pPr>
              <a:lnSpc>
                <a:spcPct val="115000"/>
              </a:lnSpc>
              <a:spcBef>
                <a:spcPts val="1599"/>
              </a:spcBef>
              <a:spcAft>
                <a:spcPts val="1599"/>
              </a:spcAft>
              <a:tabLst>
                <a:tab algn="l" pos="0"/>
              </a:tabLst>
            </a:pPr>
            <a:r>
              <a:rPr b="0" lang="en-GB" sz="1800" spc="-1" strike="noStrike">
                <a:solidFill>
                  <a:srgbClr val="000000"/>
                </a:solidFill>
                <a:latin typeface="Arial"/>
                <a:ea typeface="Arial"/>
              </a:rPr>
              <a:t>Είναι μητρικές κατά τι </a:t>
            </a:r>
            <a:br/>
            <a:r>
              <a:rPr b="0" lang="en-GB" sz="1800" spc="-1" strike="noStrike">
                <a:solidFill>
                  <a:srgbClr val="000000"/>
                </a:solidFill>
                <a:latin typeface="Arial"/>
                <a:ea typeface="Arial"/>
              </a:rPr>
              <a:t>μικρότερες από τις ATX. </a:t>
            </a:r>
            <a:br/>
            <a:r>
              <a:rPr b="0" lang="en-GB" sz="1800" spc="-1" strike="noStrike">
                <a:solidFill>
                  <a:srgbClr val="000000"/>
                </a:solidFill>
                <a:latin typeface="Arial"/>
                <a:ea typeface="Arial"/>
              </a:rPr>
              <a:t>Διαφέρουν στο ότι έχουν </a:t>
            </a:r>
            <a:br/>
            <a:r>
              <a:rPr b="0" lang="en-GB" sz="1800" spc="-1" strike="noStrike">
                <a:solidFill>
                  <a:srgbClr val="000000"/>
                </a:solidFill>
                <a:latin typeface="Arial"/>
                <a:ea typeface="Arial"/>
              </a:rPr>
              <a:t>λιγότερες κάρτες επέκτασης.</a:t>
            </a:r>
            <a:endParaRPr b="0" lang="el-GR" sz="1800" spc="-1" strike="noStrike">
              <a:solidFill>
                <a:srgbClr val="000000"/>
              </a:solidFill>
              <a:latin typeface="Arial"/>
            </a:endParaRPr>
          </a:p>
        </p:txBody>
      </p:sp>
      <p:sp>
        <p:nvSpPr>
          <p:cNvPr id="158"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sp>
        <p:nvSpPr>
          <p:cNvPr id="159" name="Google Shape;142;p23"/>
          <p:cNvSpPr/>
          <p:nvPr/>
        </p:nvSpPr>
        <p:spPr>
          <a:xfrm>
            <a:off x="1272600" y="4643640"/>
            <a:ext cx="4181040" cy="323280"/>
          </a:xfrm>
          <a:prstGeom prst="rect">
            <a:avLst/>
          </a:prstGeom>
          <a:noFill/>
          <a:ln w="0">
            <a:noFill/>
          </a:ln>
        </p:spPr>
        <p:style>
          <a:lnRef idx="0"/>
          <a:fillRef idx="0"/>
          <a:effectRef idx="0"/>
          <a:fontRef idx="minor"/>
        </p:style>
        <p:txBody>
          <a:bodyPr tIns="91440" bIns="91440" anchor="t">
            <a:noAutofit/>
          </a:bodyPr>
          <a:p>
            <a:pPr algn="r">
              <a:lnSpc>
                <a:spcPct val="100000"/>
              </a:lnSpc>
              <a:tabLst>
                <a:tab algn="l" pos="0"/>
              </a:tabLst>
            </a:pPr>
            <a:r>
              <a:rPr b="1" lang="en-GB" sz="1200" spc="-1" strike="noStrike">
                <a:solidFill>
                  <a:srgbClr val="000000"/>
                </a:solidFill>
                <a:latin typeface="Calibri"/>
                <a:ea typeface="Calibri"/>
              </a:rPr>
              <a:t>MSI Z87M Gaming</a:t>
            </a:r>
            <a:endParaRPr b="0" lang="el-GR" sz="1200" spc="-1" strike="noStrike">
              <a:latin typeface="Arial"/>
            </a:endParaRPr>
          </a:p>
        </p:txBody>
      </p:sp>
      <p:sp>
        <p:nvSpPr>
          <p:cNvPr id="160"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D6CDC9F4-B0AF-4730-9622-40E12F86CEF4}"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p:nvPr>
        </p:nvSpPr>
        <p:spPr>
          <a:xfrm>
            <a:off x="311760" y="991080"/>
            <a:ext cx="4929840" cy="3975480"/>
          </a:xfrm>
          <a:prstGeom prst="rect">
            <a:avLst/>
          </a:prstGeom>
          <a:noFill/>
          <a:ln w="0">
            <a:noFill/>
          </a:ln>
        </p:spPr>
        <p:txBody>
          <a:bodyPr tIns="91440" bIns="91440" anchor="t">
            <a:noAutofit/>
          </a:bodyPr>
          <a:p>
            <a:pPr>
              <a:lnSpc>
                <a:spcPct val="115000"/>
              </a:lnSpc>
              <a:tabLst>
                <a:tab algn="l" pos="0"/>
              </a:tabLst>
            </a:pPr>
            <a:r>
              <a:rPr b="1" lang="en-GB" sz="2400" spc="-1" strike="noStrike">
                <a:solidFill>
                  <a:srgbClr val="000000"/>
                </a:solidFill>
                <a:latin typeface="Arial"/>
                <a:ea typeface="Arial"/>
              </a:rPr>
              <a:t>Mini-ITX</a:t>
            </a:r>
            <a:endParaRPr b="0" lang="el-GR" sz="2400" spc="-1" strike="noStrike">
              <a:solidFill>
                <a:srgbClr val="000000"/>
              </a:solidFill>
              <a:latin typeface="Arial"/>
            </a:endParaRPr>
          </a:p>
          <a:p>
            <a:pPr>
              <a:lnSpc>
                <a:spcPct val="115000"/>
              </a:lnSpc>
              <a:spcBef>
                <a:spcPts val="1599"/>
              </a:spcBef>
              <a:tabLst>
                <a:tab algn="l" pos="0"/>
              </a:tabLst>
            </a:pPr>
            <a:r>
              <a:rPr b="0" lang="en-GB" sz="1800" spc="-1" strike="noStrike">
                <a:solidFill>
                  <a:srgbClr val="000000"/>
                </a:solidFill>
                <a:latin typeface="Arial"/>
                <a:ea typeface="Arial"/>
              </a:rPr>
              <a:t>Αρχικά ήσαν εξειδικευμένα προϊόντα σχεδιασμένα για αρχιτεκτονικές χαμηλής κατανάλωσης που </a:t>
            </a:r>
            <a:r>
              <a:rPr b="0" lang="en-GB" sz="1800" spc="-1" strike="noStrike" u="sng">
                <a:solidFill>
                  <a:srgbClr val="000000"/>
                </a:solidFill>
                <a:uFillTx/>
                <a:latin typeface="Arial"/>
                <a:ea typeface="Arial"/>
              </a:rPr>
              <a:t>δεν είχαν ανάγκη ψύξης με ανεμιστήρες</a:t>
            </a:r>
            <a:r>
              <a:rPr b="0" lang="en-GB" sz="1800" spc="-1" strike="noStrike">
                <a:solidFill>
                  <a:srgbClr val="000000"/>
                </a:solidFill>
                <a:latin typeface="Arial"/>
                <a:ea typeface="Arial"/>
              </a:rPr>
              <a:t> π.χ. για συστήματα οικιακού κινηματογράφου όπου ο θόρυβος των ανεμιστήρων είναι ανεπιθύμητος. Με τον χρόνο χρησιμοποιήθηκαν σε κάθε είδους συσκευή που είχε ανάγκη υπολογιστή όπως, παιχνίδια, υγραντήρες, ηλεκτρονικά, μουσικά όργανα, κ.λπ. </a:t>
            </a:r>
            <a:endParaRPr b="0" lang="el-GR" sz="1800" spc="-1" strike="noStrike">
              <a:solidFill>
                <a:srgbClr val="000000"/>
              </a:solidFill>
              <a:latin typeface="Arial"/>
            </a:endParaRPr>
          </a:p>
          <a:p>
            <a:pPr>
              <a:lnSpc>
                <a:spcPct val="115000"/>
              </a:lnSpc>
              <a:spcBef>
                <a:spcPts val="1599"/>
              </a:spcBef>
              <a:spcAft>
                <a:spcPts val="1599"/>
              </a:spcAft>
              <a:tabLst>
                <a:tab algn="l" pos="0"/>
              </a:tabLst>
            </a:pPr>
            <a:endParaRPr b="0" lang="el-GR" sz="1800" spc="-1" strike="noStrike">
              <a:solidFill>
                <a:srgbClr val="000000"/>
              </a:solidFill>
              <a:latin typeface="Arial"/>
            </a:endParaRPr>
          </a:p>
        </p:txBody>
      </p:sp>
      <p:sp>
        <p:nvSpPr>
          <p:cNvPr id="162"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pic>
        <p:nvPicPr>
          <p:cNvPr id="163" name="Google Shape;150;p24" descr=""/>
          <p:cNvPicPr/>
          <p:nvPr/>
        </p:nvPicPr>
        <p:blipFill>
          <a:blip r:embed="rId1"/>
          <a:stretch/>
        </p:blipFill>
        <p:spPr>
          <a:xfrm>
            <a:off x="5454000" y="743040"/>
            <a:ext cx="3608280" cy="4476240"/>
          </a:xfrm>
          <a:prstGeom prst="rect">
            <a:avLst/>
          </a:prstGeom>
          <a:ln w="0">
            <a:noFill/>
          </a:ln>
        </p:spPr>
      </p:pic>
      <p:sp>
        <p:nvSpPr>
          <p:cNvPr id="164" name="Google Shape;151;p24"/>
          <p:cNvSpPr/>
          <p:nvPr/>
        </p:nvSpPr>
        <p:spPr>
          <a:xfrm>
            <a:off x="3787560" y="4643640"/>
            <a:ext cx="1666080" cy="323280"/>
          </a:xfrm>
          <a:prstGeom prst="rect">
            <a:avLst/>
          </a:prstGeom>
          <a:noFill/>
          <a:ln w="0">
            <a:noFill/>
          </a:ln>
        </p:spPr>
        <p:style>
          <a:lnRef idx="0"/>
          <a:fillRef idx="0"/>
          <a:effectRef idx="0"/>
          <a:fontRef idx="minor"/>
        </p:style>
        <p:txBody>
          <a:bodyPr tIns="91440" bIns="91440" anchor="t">
            <a:noAutofit/>
          </a:bodyPr>
          <a:p>
            <a:pPr algn="r">
              <a:lnSpc>
                <a:spcPct val="100000"/>
              </a:lnSpc>
              <a:tabLst>
                <a:tab algn="l" pos="0"/>
              </a:tabLst>
            </a:pPr>
            <a:r>
              <a:rPr b="1" lang="en-GB" sz="1200" spc="-1" strike="noStrike">
                <a:solidFill>
                  <a:srgbClr val="000000"/>
                </a:solidFill>
                <a:latin typeface="Calibri"/>
                <a:ea typeface="Calibri"/>
              </a:rPr>
              <a:t>ASRock Z170M-ITX a/c</a:t>
            </a:r>
            <a:endParaRPr b="0" lang="el-GR" sz="1200" spc="-1" strike="noStrike">
              <a:latin typeface="Arial"/>
            </a:endParaRPr>
          </a:p>
        </p:txBody>
      </p:sp>
      <p:sp>
        <p:nvSpPr>
          <p:cNvPr id="165"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6C731864-B529-49D5-A89A-8C59532C249F}"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Τα βασικά συστατικά μέρη μιας μητρικής</a:t>
            </a:r>
            <a:endParaRPr b="0" lang="el-GR" sz="2400" spc="-1" strike="noStrike">
              <a:solidFill>
                <a:srgbClr val="000000"/>
              </a:solidFill>
              <a:latin typeface="Arial"/>
            </a:endParaRPr>
          </a:p>
        </p:txBody>
      </p:sp>
      <p:sp>
        <p:nvSpPr>
          <p:cNvPr id="167"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72CB2A89-2908-472E-9993-B388169DB182}"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168" name="Google Shape;159;p25" descr="What is a motherboard?  What is a platform controller hub (pch)? &#10; This is an animated video explaining what a computer motherboard is and the motherboard components.  The motherboard is the main component of a computer.  It's basically a large circuit board that’s fit into a computer’s case and its where all the computer components connect to.&#10;&#10;&#10;Motherboards I recommend below (affiliates)&#10;&#10;For Intel CPUs&#10;https://amzn.to/2ZOIYYH&#10;https://amzn.to/2LnmuZw&#10;&#10;For AMD CPUs&#10;https://amzn.to/2NRyc1o&#10;&#10;I am a participant in the Amazon Services LLC Associates Program, an affiliate advertising program designed to provide a means for us to earn fees by linking to Amazon.com and affiliated sites."/>
          <p:cNvPicPr/>
          <p:nvPr/>
        </p:nvPicPr>
        <p:blipFill>
          <a:blip r:embed="rId1"/>
          <a:stretch/>
        </p:blipFill>
        <p:spPr>
          <a:xfrm>
            <a:off x="1946520" y="1118880"/>
            <a:ext cx="5250600" cy="393768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168"/>
                                        </p:tgtEl>
                                        <p:attrNameLst>
                                          <p:attrName>style.visibility</p:attrName>
                                        </p:attrNameLst>
                                      </p:cBhvr>
                                      <p:to>
                                        <p:strVal val="visible"/>
                                      </p:to>
                                    </p:set>
                                    <p:animEffect filter="fade" transition="in">
                                      <p:cBhvr additive="repl">
                                        <p:cTn id="7"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Τα βασικά συστατικά μέρη μιας μητρικής</a:t>
            </a:r>
            <a:endParaRPr b="0" lang="el-GR" sz="2400" spc="-1" strike="noStrike">
              <a:solidFill>
                <a:srgbClr val="000000"/>
              </a:solidFill>
              <a:latin typeface="Arial"/>
            </a:endParaRPr>
          </a:p>
        </p:txBody>
      </p:sp>
      <p:sp>
        <p:nvSpPr>
          <p:cNvPr id="170"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135FEA06-93E7-4EFF-9AE0-C0FD4732C73F}"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171" name="Google Shape;166;p26" descr="Υλικό &amp; Δίκτυα Υπολογιστών&#10;Κεντρική Μονάδα&#10;Μητρική Πλακέτα&#10;Η μητρική πλακέτα (motherboard) ή μητρική πλακέτα συστήματος, &#10;είναι συνήθως το μεγαλύτερο εξάρτημα, &#10;στο εσωτερικό της ΚΜ ενός υπολογιστή. &#10;Πρόκειται για ένα παραλληλόγραμμο τυπωμένο κύκλωμα. &#10;Θεωρείται το «σώμα» και το «νευρικό σύστημα» &#10;επάνω στο οποίο τοποθετούνται ή συνδέονται με τη βοήθεια καλωδίων, &#10;όλες οι υπόλοιπες μονάδες, που απαιτούνται για τη λειτουργία του υπολογιστή &#10;(επεξεργαστής, μνήμη RAM, κάρτες επέκτασης, πληκτρολόγιο, ποντίκι, οθόνη κλπ). &#10;Η αρχιτεκτονική της μητρικής πλακέτας έχει άμεση σχέση με το είδος του επεξεργαστή. &#10;Επομένως, η επιλογή της μητρικής πλακέτας &#10;γίνεται έχοντας υπόψη τον επεξεργαστή &#10;που θα χρησιμοποιηθεί. &#10;Συνήθως οι μητρικές πλακέτες σχεδιάζονται έτσι, &#10;ώστε να μπορούν τοποθετηθούν σε αυτές  διάφοροι επεξεργαστές, &#10;οι οποίοι όμως πρέπει να έχουν παρόμοια αρχιτεκτονική. &#10;Επάνω στην μητρική βρίσκονται &#10;ο δίαυλος συστήματος, &#10;η βάση του επεξεργαστή (socket), &#10;οι ελεγκτές chipset, &#10;θύρες για αρθρώματα μνήμης RAM, &#10;η μνήμη ROM με το πρόγραμμα εκκίνησης BIOS, &#10;&#10;το ρολόι πραγματικού χρόνου (Real Time Clock – RTC), &#10; το οποίο μετρά την ώρα στη διάρκεια της ημέρας &#10; (σε λεπτά δευτερόλεπτα κλπ), &#10;&#10;τη γεννήτρια χρονισμού, &#10; η οποία παράγει παλμούς σε συχνότητες MHz ή GHz για το χρονισμό του επεξεργαστή, &#10;θύρες καρτών επέκτασης, &#10;θύρες σύνδεσης περιφερειακών συσκευών κ.λ.π. (Εικ. 1.8)&#10;Για να είναι δυνατή η στήριξη της μητρικής πλακέτας &#10;στο κουτί της κεντρικής μονάδας, &#10;αλλά και η πρόσβαση των υποδοχών της &#10;από την εξωτερική μεριά του κουτιού &#10;(υποδοχή σύνδεσης πληκτρολογίου, υποδοχές επέκτασης κλπ), &#10;έχουν δημιουργηθεί τυποποιήσεις που αφορούν στην κατασκευή &#10;τόσο της μητρικής όσο και του κουτιού της κεντρικής μονάδας. &#10;Οι τυποποιήσεις αυτές αφορούν τις διαστάσεις, &#10;τα σημεία στήριξης στο κουτί, &#10;τη διάταξη και το πλήθος των στοιχείων &#10;που υπάρχουν σε αυτές. &#10;Στην εικόνα 1.9 παρουσιάζονται μερικές &#10;από τις τυποποιήσεις που υπάρχουν σήμερα &#10;με επικρατέστερες στους προσωπικούς υπολογιστές &#10;την Standard-ATX και την Micro-ATX.&#10;Στο σημείο αυτό, θα παρουσιάσουμε κάποια βασικά μέρη της μητρικής πλακέτας."/>
          <p:cNvPicPr/>
          <p:nvPr/>
        </p:nvPicPr>
        <p:blipFill>
          <a:blip r:embed="rId1"/>
          <a:stretch/>
        </p:blipFill>
        <p:spPr>
          <a:xfrm>
            <a:off x="1936440" y="1103400"/>
            <a:ext cx="5270760" cy="3953160"/>
          </a:xfrm>
          <a:prstGeom prst="rect">
            <a:avLst/>
          </a:prstGeom>
          <a:ln w="0">
            <a:noFill/>
          </a:ln>
        </p:spPr>
      </p:pic>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10">
                                  <p:stCondLst>
                                    <p:cond delay="0"/>
                                  </p:stCondLst>
                                  <p:childTnLst>
                                    <p:set>
                                      <p:cBhvr>
                                        <p:cTn id="13" dur="1" fill="hold">
                                          <p:stCondLst>
                                            <p:cond delay="0"/>
                                          </p:stCondLst>
                                        </p:cTn>
                                        <p:tgtEl>
                                          <p:spTgt spid="171"/>
                                        </p:tgtEl>
                                        <p:attrNameLst>
                                          <p:attrName>style.visibility</p:attrName>
                                        </p:attrNameLst>
                                      </p:cBhvr>
                                      <p:to>
                                        <p:strVal val="visible"/>
                                      </p:to>
                                    </p:set>
                                    <p:animEffect filter="fade" transition="in">
                                      <p:cBhvr additive="repl">
                                        <p:cTn id="14"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2.2 Yποδοχές επεξεργαστών (Processor Sockets)</a:t>
            </a:r>
            <a:endParaRPr b="0" lang="el-GR" sz="2400" spc="-1" strike="noStrike">
              <a:solidFill>
                <a:srgbClr val="000000"/>
              </a:solidFill>
              <a:latin typeface="Arial"/>
            </a:endParaRPr>
          </a:p>
        </p:txBody>
      </p:sp>
      <p:sp>
        <p:nvSpPr>
          <p:cNvPr id="173" name="PlaceHolder 2"/>
          <p:cNvSpPr>
            <a:spLocks noGrp="1"/>
          </p:cNvSpPr>
          <p:nvPr>
            <p:ph/>
          </p:nvPr>
        </p:nvSpPr>
        <p:spPr>
          <a:xfrm>
            <a:off x="311760" y="991080"/>
            <a:ext cx="8611560" cy="112932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Είναι ένας ειδικός τύπος ολοκληρωμένου κυκλώματος με τη μορφή πρίζας και έχει μεγάλο αριθμό pins (οπών) έτσι ώστε να φιλοξενεί τον επεξεργαστή του υπολογιστή. Η υποδοχή αυτή παρέχει:</a:t>
            </a:r>
            <a:endParaRPr b="0" lang="el-GR" sz="1800" spc="-1" strike="noStrike">
              <a:solidFill>
                <a:srgbClr val="000000"/>
              </a:solidFill>
              <a:latin typeface="Arial"/>
            </a:endParaRPr>
          </a:p>
        </p:txBody>
      </p:sp>
      <p:pic>
        <p:nvPicPr>
          <p:cNvPr id="174" name="Google Shape;173;p27" descr=""/>
          <p:cNvPicPr/>
          <p:nvPr/>
        </p:nvPicPr>
        <p:blipFill>
          <a:blip r:embed="rId1"/>
          <a:stretch/>
        </p:blipFill>
        <p:spPr>
          <a:xfrm>
            <a:off x="4765680" y="1847520"/>
            <a:ext cx="4286160" cy="3157200"/>
          </a:xfrm>
          <a:prstGeom prst="rect">
            <a:avLst/>
          </a:prstGeom>
          <a:ln w="0">
            <a:noFill/>
          </a:ln>
        </p:spPr>
      </p:pic>
      <p:sp>
        <p:nvSpPr>
          <p:cNvPr id="175" name="Google Shape;174;p27"/>
          <p:cNvSpPr/>
          <p:nvPr/>
        </p:nvSpPr>
        <p:spPr>
          <a:xfrm>
            <a:off x="311760" y="2021760"/>
            <a:ext cx="4453920" cy="2947320"/>
          </a:xfrm>
          <a:prstGeom prst="rect">
            <a:avLst/>
          </a:prstGeom>
          <a:noFill/>
          <a:ln w="0">
            <a:noFill/>
          </a:ln>
        </p:spPr>
        <p:style>
          <a:lnRef idx="0"/>
          <a:fillRef idx="0"/>
          <a:effectRef idx="0"/>
          <a:fontRef idx="minor"/>
        </p:style>
        <p:txBody>
          <a:bodyPr tIns="91440" bIns="91440" anchor="t">
            <a:noAutofit/>
          </a:bodyPr>
          <a:p>
            <a:pPr marL="457200" indent="-343080">
              <a:lnSpc>
                <a:spcPct val="115000"/>
              </a:lnSpc>
              <a:buClr>
                <a:srgbClr val="000000"/>
              </a:buClr>
              <a:buFont typeface="Arial"/>
              <a:buAutoNum type="arabicPeriod"/>
            </a:pPr>
            <a:r>
              <a:rPr b="0" lang="en-GB" sz="1800" spc="-1" strike="noStrike">
                <a:solidFill>
                  <a:srgbClr val="000000"/>
                </a:solidFill>
                <a:latin typeface="Arial"/>
                <a:ea typeface="Arial"/>
              </a:rPr>
              <a:t>μια </a:t>
            </a:r>
            <a:r>
              <a:rPr b="1" lang="en-GB" sz="1800" spc="-1" strike="noStrike">
                <a:solidFill>
                  <a:srgbClr val="000000"/>
                </a:solidFill>
                <a:latin typeface="Arial"/>
                <a:ea typeface="Arial"/>
              </a:rPr>
              <a:t>φυσική δομή για την υποδοχή του επεξεργαστή</a:t>
            </a:r>
            <a:r>
              <a:rPr b="0" lang="en-GB" sz="1800" spc="-1" strike="noStrike">
                <a:solidFill>
                  <a:srgbClr val="000000"/>
                </a:solidFill>
                <a:latin typeface="Arial"/>
                <a:ea typeface="Arial"/>
              </a:rPr>
              <a:t>,</a:t>
            </a:r>
            <a:endParaRPr b="0" lang="el-GR" sz="1800" spc="-1" strike="noStrike">
              <a:latin typeface="Arial"/>
            </a:endParaRPr>
          </a:p>
          <a:p>
            <a:pPr marL="457200" indent="-343080">
              <a:lnSpc>
                <a:spcPct val="115000"/>
              </a:lnSpc>
              <a:buClr>
                <a:srgbClr val="000000"/>
              </a:buClr>
              <a:buFont typeface="Arial"/>
              <a:buAutoNum type="arabicPeriod"/>
            </a:pPr>
            <a:r>
              <a:rPr b="0" lang="en-GB" sz="1800" spc="-1" strike="noStrike">
                <a:solidFill>
                  <a:srgbClr val="000000"/>
                </a:solidFill>
                <a:latin typeface="Arial"/>
                <a:ea typeface="Arial"/>
              </a:rPr>
              <a:t>υποστηρίζει την </a:t>
            </a:r>
            <a:r>
              <a:rPr b="1" lang="en-GB" sz="1800" spc="-1" strike="noStrike">
                <a:solidFill>
                  <a:srgbClr val="000000"/>
                </a:solidFill>
                <a:latin typeface="Arial"/>
                <a:ea typeface="Arial"/>
              </a:rPr>
              <a:t>ψήκτρα</a:t>
            </a:r>
            <a:r>
              <a:rPr b="0" lang="en-GB" sz="1800" spc="-1" strike="noStrike">
                <a:solidFill>
                  <a:srgbClr val="000000"/>
                </a:solidFill>
                <a:latin typeface="Arial"/>
                <a:ea typeface="Arial"/>
              </a:rPr>
              <a:t>,</a:t>
            </a:r>
            <a:endParaRPr b="0" lang="el-GR" sz="1800" spc="-1" strike="noStrike">
              <a:latin typeface="Arial"/>
            </a:endParaRPr>
          </a:p>
          <a:p>
            <a:pPr marL="457200" indent="-343080">
              <a:lnSpc>
                <a:spcPct val="115000"/>
              </a:lnSpc>
              <a:buClr>
                <a:srgbClr val="000000"/>
              </a:buClr>
              <a:buFont typeface="Arial"/>
              <a:buAutoNum type="arabicPeriod"/>
            </a:pPr>
            <a:r>
              <a:rPr b="0" lang="en-GB" sz="1800" spc="-1" strike="noStrike">
                <a:solidFill>
                  <a:srgbClr val="000000"/>
                </a:solidFill>
                <a:latin typeface="Arial"/>
                <a:ea typeface="Arial"/>
              </a:rPr>
              <a:t>διευκολύνει την αντικατάσταση του επεξεργαστή, μειώνοντας αισθητά το κόστος,</a:t>
            </a:r>
            <a:endParaRPr b="0" lang="el-GR" sz="1800" spc="-1" strike="noStrike">
              <a:latin typeface="Arial"/>
            </a:endParaRPr>
          </a:p>
          <a:p>
            <a:pPr marL="457200" indent="-343080">
              <a:lnSpc>
                <a:spcPct val="115000"/>
              </a:lnSpc>
              <a:buClr>
                <a:srgbClr val="000000"/>
              </a:buClr>
              <a:buFont typeface="Arial"/>
              <a:buAutoNum type="arabicPeriod"/>
            </a:pPr>
            <a:r>
              <a:rPr b="0" lang="en-GB" sz="1800" spc="-1" strike="noStrike">
                <a:solidFill>
                  <a:srgbClr val="000000"/>
                </a:solidFill>
                <a:latin typeface="Arial"/>
                <a:ea typeface="Arial"/>
              </a:rPr>
              <a:t>υποστηρίζει μια ηλεκτρική διασύνδεση του επεξεργαστή με το ηλεκτρονικό σύστημα.</a:t>
            </a:r>
            <a:endParaRPr b="0" lang="el-GR" sz="1800" spc="-1" strike="noStrike">
              <a:latin typeface="Arial"/>
            </a:endParaRPr>
          </a:p>
        </p:txBody>
      </p:sp>
      <p:sp>
        <p:nvSpPr>
          <p:cNvPr id="176"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7C9E586C-67E7-4669-9C09-35B468794851}"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2.2 Yποδοχές επεξεργαστών (Processor Sockets)</a:t>
            </a:r>
            <a:endParaRPr b="0" lang="el-GR" sz="2400" spc="-1" strike="noStrike">
              <a:solidFill>
                <a:srgbClr val="000000"/>
              </a:solidFill>
              <a:latin typeface="Arial"/>
            </a:endParaRPr>
          </a:p>
        </p:txBody>
      </p:sp>
      <p:graphicFrame>
        <p:nvGraphicFramePr>
          <p:cNvPr id="178" name="Google Shape;181;p28"/>
          <p:cNvGraphicFramePr/>
          <p:nvPr/>
        </p:nvGraphicFramePr>
        <p:xfrm>
          <a:off x="311760" y="1487520"/>
          <a:ext cx="8520120" cy="3153960"/>
        </p:xfrm>
        <a:graphic>
          <a:graphicData uri="http://schemas.openxmlformats.org/drawingml/2006/table">
            <a:tbl>
              <a:tblPr/>
              <a:tblGrid>
                <a:gridCol w="1681560"/>
                <a:gridCol w="6838560"/>
              </a:tblGrid>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Socket</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t">
                      <a:noAutofit/>
                    </a:bodyPr>
                    <a:p>
                      <a:pPr>
                        <a:lnSpc>
                          <a:spcPct val="100000"/>
                        </a:lnSpc>
                        <a:tabLst>
                          <a:tab algn="l" pos="0"/>
                        </a:tabLst>
                      </a:pPr>
                      <a:r>
                        <a:rPr b="1" lang="en-GB" sz="1600" spc="-1" strike="noStrike">
                          <a:solidFill>
                            <a:srgbClr val="000000"/>
                          </a:solidFill>
                          <a:latin typeface="Arial"/>
                          <a:ea typeface="Arial"/>
                        </a:rPr>
                        <a:t>Αρχιτεκτονική / Κωδική ονομασία</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LGA 1366</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Nehalem/Bloomfield, Westmere/Clarkdale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LGA 1150</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Haswell, Broadwell</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LGA 1151</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Skylake, Kaby Lake, Coffee Lake </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LGA 1155</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Sandy Bridge, Ivy Bridge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LGA 1156</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Nehalem/Lynnfield, Westmere/Clarkdale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LGA 2011</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Sandy Bridge, Ivy Bridge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LGA 2066</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Skylake, Kaby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179" name="Google Shape;182;p28"/>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Intel Sockets</a:t>
            </a:r>
            <a:endParaRPr b="0" lang="el-GR" sz="2400" spc="-1" strike="noStrike">
              <a:latin typeface="Arial"/>
            </a:endParaRPr>
          </a:p>
        </p:txBody>
      </p:sp>
      <p:sp>
        <p:nvSpPr>
          <p:cNvPr id="180"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6CD6A95A-99FE-4777-AE1F-3C2CF18684C7}"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2.2 Yποδοχές επεξεργαστών (Processor Sockets)</a:t>
            </a:r>
            <a:endParaRPr b="0" lang="el-GR" sz="2400" spc="-1" strike="noStrike">
              <a:solidFill>
                <a:srgbClr val="000000"/>
              </a:solidFill>
              <a:latin typeface="Arial"/>
            </a:endParaRPr>
          </a:p>
        </p:txBody>
      </p:sp>
      <p:graphicFrame>
        <p:nvGraphicFramePr>
          <p:cNvPr id="182" name="Google Shape;189;p29"/>
          <p:cNvGraphicFramePr/>
          <p:nvPr/>
        </p:nvGraphicFramePr>
        <p:xfrm>
          <a:off x="311760" y="1487520"/>
          <a:ext cx="8520120" cy="3153960"/>
        </p:xfrm>
        <a:graphic>
          <a:graphicData uri="http://schemas.openxmlformats.org/drawingml/2006/table">
            <a:tbl>
              <a:tblPr/>
              <a:tblGrid>
                <a:gridCol w="1681560"/>
                <a:gridCol w="6838560"/>
              </a:tblGrid>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Socket</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t">
                      <a:noAutofit/>
                    </a:bodyPr>
                    <a:p>
                      <a:pPr>
                        <a:lnSpc>
                          <a:spcPct val="100000"/>
                        </a:lnSpc>
                        <a:tabLst>
                          <a:tab algn="l" pos="0"/>
                        </a:tabLst>
                      </a:pPr>
                      <a:r>
                        <a:rPr b="1" lang="en-GB" sz="1600" spc="-1" strike="noStrike">
                          <a:solidFill>
                            <a:srgbClr val="000000"/>
                          </a:solidFill>
                          <a:latin typeface="Arial"/>
                          <a:ea typeface="Arial"/>
                        </a:rPr>
                        <a:t>Αρχιτεκτονική / Κωδική ονομασία</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BGA 1296</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Apollo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BGA 1356</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Kaby Lake R, Kaby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BGA 1377</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Ice Lake, Amber Lake Y</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BGA 1440</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Coffee Lake, Kaby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BGA 1515</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Amber Lake Y, Kaby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BGA 1526</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Ice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BGA 1528</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Whiskey Lake, Comet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183" name="Google Shape;190;p29"/>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Intel Sockets... συνέχεια - </a:t>
            </a:r>
            <a:r>
              <a:rPr b="1" lang="en-GB" sz="2400" spc="-1" strike="noStrike" u="sng">
                <a:solidFill>
                  <a:srgbClr val="01afd1"/>
                </a:solidFill>
                <a:uFillTx/>
                <a:latin typeface="Arial"/>
                <a:ea typeface="Arial"/>
                <a:hlinkClick r:id="rId1"/>
              </a:rPr>
              <a:t>Mobile version</a:t>
            </a:r>
            <a:endParaRPr b="0" lang="el-GR" sz="2400" spc="-1" strike="noStrike">
              <a:latin typeface="Arial"/>
            </a:endParaRPr>
          </a:p>
        </p:txBody>
      </p:sp>
      <p:sp>
        <p:nvSpPr>
          <p:cNvPr id="184"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6FD11D20-2572-4341-BC40-3FF33225225D}"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2.2 Yποδοχές επεξεργαστών (Processor Sockets)</a:t>
            </a:r>
            <a:endParaRPr b="0" lang="el-GR" sz="2400" spc="-1" strike="noStrike">
              <a:solidFill>
                <a:srgbClr val="000000"/>
              </a:solidFill>
              <a:latin typeface="Arial"/>
            </a:endParaRPr>
          </a:p>
        </p:txBody>
      </p:sp>
      <p:sp>
        <p:nvSpPr>
          <p:cNvPr id="186" name="PlaceHolder 2"/>
          <p:cNvSpPr>
            <a:spLocks noGrp="1"/>
          </p:cNvSpPr>
          <p:nvPr>
            <p:ph/>
          </p:nvPr>
        </p:nvSpPr>
        <p:spPr>
          <a:xfrm>
            <a:off x="311760" y="1469520"/>
            <a:ext cx="8520120" cy="3497400"/>
          </a:xfrm>
          <a:prstGeom prst="rect">
            <a:avLst/>
          </a:prstGeom>
          <a:noFill/>
          <a:ln w="0">
            <a:noFill/>
          </a:ln>
        </p:spPr>
        <p:txBody>
          <a:bodyPr tIns="91440" bIns="91440" anchor="t">
            <a:noAutofit/>
          </a:bodyPr>
          <a:p>
            <a:pPr>
              <a:lnSpc>
                <a:spcPct val="115000"/>
              </a:lnSpc>
              <a:tabLst>
                <a:tab algn="l" pos="0"/>
              </a:tabLst>
            </a:pPr>
            <a:r>
              <a:rPr b="0" lang="en-GB" sz="1800" spc="-1" strike="noStrike">
                <a:solidFill>
                  <a:srgbClr val="000000"/>
                </a:solidFill>
                <a:latin typeface="Arial"/>
                <a:ea typeface="Arial"/>
              </a:rPr>
              <a:t>Μελετώντας τον προηγούμενο πίνακα παρατηρούμε ότι η ίδια οικογένεια επεξεργαστών αναφέρονται κάτω από διαφορετικά sockets. Για παράδειγμα, οι επεξεργαστές </a:t>
            </a:r>
            <a:r>
              <a:rPr b="1" lang="en-GB" sz="1800" spc="-1" strike="noStrike">
                <a:solidFill>
                  <a:srgbClr val="000000"/>
                </a:solidFill>
                <a:latin typeface="Arial"/>
                <a:ea typeface="Arial"/>
              </a:rPr>
              <a:t>Ivy Bridge</a:t>
            </a:r>
            <a:r>
              <a:rPr b="0" lang="en-GB" sz="1800" spc="-1" strike="noStrike">
                <a:solidFill>
                  <a:srgbClr val="000000"/>
                </a:solidFill>
                <a:latin typeface="Arial"/>
                <a:ea typeface="Arial"/>
              </a:rPr>
              <a:t> χρησιμοποιούν sockets </a:t>
            </a:r>
            <a:r>
              <a:rPr b="1" lang="en-GB" sz="1800" spc="-1" strike="noStrike">
                <a:solidFill>
                  <a:srgbClr val="000000"/>
                </a:solidFill>
                <a:latin typeface="Arial"/>
                <a:ea typeface="Arial"/>
              </a:rPr>
              <a:t>LGA 1155</a:t>
            </a:r>
            <a:r>
              <a:rPr b="0" lang="en-GB" sz="1800" spc="-1" strike="noStrike">
                <a:solidFill>
                  <a:srgbClr val="000000"/>
                </a:solidFill>
                <a:latin typeface="Arial"/>
                <a:ea typeface="Arial"/>
              </a:rPr>
              <a:t> και </a:t>
            </a:r>
            <a:r>
              <a:rPr b="1" lang="en-GB" sz="1800" spc="-1" strike="noStrike">
                <a:solidFill>
                  <a:srgbClr val="000000"/>
                </a:solidFill>
                <a:latin typeface="Arial"/>
                <a:ea typeface="Arial"/>
              </a:rPr>
              <a:t>LGA 2011</a:t>
            </a:r>
            <a:r>
              <a:rPr b="0" lang="en-GB" sz="1800" spc="-1" strike="noStrike">
                <a:solidFill>
                  <a:srgbClr val="000000"/>
                </a:solidFill>
                <a:latin typeface="Arial"/>
                <a:ea typeface="Arial"/>
              </a:rPr>
              <a:t>.</a:t>
            </a:r>
            <a:endParaRPr b="0" lang="el-GR" sz="1800" spc="-1" strike="noStrike">
              <a:solidFill>
                <a:srgbClr val="000000"/>
              </a:solidFill>
              <a:latin typeface="Arial"/>
            </a:endParaRPr>
          </a:p>
          <a:p>
            <a:pPr>
              <a:lnSpc>
                <a:spcPct val="115000"/>
              </a:lnSpc>
              <a:spcBef>
                <a:spcPts val="1599"/>
              </a:spcBef>
              <a:spcAft>
                <a:spcPts val="1599"/>
              </a:spcAft>
              <a:tabLst>
                <a:tab algn="l" pos="0"/>
              </a:tabLst>
            </a:pPr>
            <a:r>
              <a:rPr b="0" lang="en-GB" sz="1800" spc="-1" strike="noStrike">
                <a:solidFill>
                  <a:srgbClr val="000000"/>
                </a:solidFill>
                <a:latin typeface="Arial"/>
                <a:ea typeface="Arial"/>
              </a:rPr>
              <a:t>Για να είμαστε σίγουροι ότι έχουμε συμβατότητα, καλό είναι να αναζητάμε μέσα από το web site της Intel τον ακριβή επεξεργαστή, και να σιγουρευόμαστε ότι το socket που χρησιμοποιεί, είναι το ίδιο socket της μητρικής που πρόκειται να χρησιμοποιήσουμε. Επίσης, πρέπει να κοιτάμε την τεκμηρίωση της μητρικής, σχετικά με τη λίστα των επεξεργαστών που υποστηρίζει. Αυτό γιατί μερικές φορές δεν υποστηρίζουν όλους τους επεξεργαστές που χρησιμοποιούν το socket της, αλλά κάποιους συγκεκριμένους...</a:t>
            </a:r>
            <a:endParaRPr b="0" lang="el-GR" sz="1800" spc="-1" strike="noStrike">
              <a:solidFill>
                <a:srgbClr val="000000"/>
              </a:solidFill>
              <a:latin typeface="Arial"/>
            </a:endParaRPr>
          </a:p>
        </p:txBody>
      </p:sp>
      <p:sp>
        <p:nvSpPr>
          <p:cNvPr id="187" name="Google Shape;198;p30"/>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Αντιστοίχηση επεξεργαστή σε Socket και Motherboard</a:t>
            </a:r>
            <a:endParaRPr b="0" lang="el-GR" sz="2400" spc="-1" strike="noStrike">
              <a:latin typeface="Arial"/>
            </a:endParaRPr>
          </a:p>
        </p:txBody>
      </p:sp>
      <p:sp>
        <p:nvSpPr>
          <p:cNvPr id="188"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FC9BE9EA-DDC9-4B2C-8D61-5B862C3030BB}"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p:nvPr>
        </p:nvSpPr>
        <p:spPr>
          <a:xfrm>
            <a:off x="311760" y="991080"/>
            <a:ext cx="8520120" cy="140976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To chipset είναι ένα σύνολο από chips πάνω στην μητρική πλακέτα που συνεργάζονται με τον επεξεργαστή για να ελέγχουν συλλογικά την </a:t>
            </a:r>
            <a:r>
              <a:rPr b="1" lang="en-GB" sz="1800" spc="-1" strike="noStrike">
                <a:solidFill>
                  <a:srgbClr val="000000"/>
                </a:solidFill>
                <a:latin typeface="Arial"/>
                <a:ea typeface="Arial"/>
              </a:rPr>
              <a:t>μνήμη</a:t>
            </a:r>
            <a:r>
              <a:rPr b="0" lang="en-GB" sz="1800" spc="-1" strike="noStrike">
                <a:solidFill>
                  <a:srgbClr val="000000"/>
                </a:solidFill>
                <a:latin typeface="Arial"/>
                <a:ea typeface="Arial"/>
              </a:rPr>
              <a:t>, τα </a:t>
            </a:r>
            <a:r>
              <a:rPr b="1" lang="en-GB" sz="1800" spc="-1" strike="noStrike">
                <a:solidFill>
                  <a:srgbClr val="000000"/>
                </a:solidFill>
                <a:latin typeface="Arial"/>
                <a:ea typeface="Arial"/>
              </a:rPr>
              <a:t>buses </a:t>
            </a:r>
            <a:r>
              <a:rPr b="0" lang="en-GB" sz="1800" spc="-1" strike="noStrike">
                <a:solidFill>
                  <a:srgbClr val="000000"/>
                </a:solidFill>
                <a:latin typeface="Arial"/>
                <a:ea typeface="Arial"/>
              </a:rPr>
              <a:t>της μητρικής και κάποια περιφερειακά. </a:t>
            </a:r>
            <a:r>
              <a:rPr b="0" lang="en-GB" sz="1800" spc="-1" strike="noStrike" u="sng">
                <a:solidFill>
                  <a:srgbClr val="000000"/>
                </a:solidFill>
                <a:uFillTx/>
                <a:latin typeface="Arial"/>
                <a:ea typeface="Arial"/>
              </a:rPr>
              <a:t>Το chipset πρέπει να είναι συμβατό με τον επεξεργαστή</a:t>
            </a:r>
            <a:r>
              <a:rPr b="0" lang="en-GB" sz="1800" spc="-1" strike="noStrike">
                <a:solidFill>
                  <a:srgbClr val="000000"/>
                </a:solidFill>
                <a:latin typeface="Arial"/>
                <a:ea typeface="Arial"/>
              </a:rPr>
              <a:t> που εξυπηρετεί.</a:t>
            </a:r>
            <a:endParaRPr b="0" lang="el-GR" sz="1800" spc="-1" strike="noStrike">
              <a:solidFill>
                <a:srgbClr val="000000"/>
              </a:solidFill>
              <a:latin typeface="Arial"/>
            </a:endParaRPr>
          </a:p>
        </p:txBody>
      </p:sp>
      <p:sp>
        <p:nvSpPr>
          <p:cNvPr id="190"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2.3 Το chipset</a:t>
            </a:r>
            <a:endParaRPr b="0" lang="el-GR" sz="2400" spc="-1" strike="noStrike">
              <a:solidFill>
                <a:srgbClr val="000000"/>
              </a:solidFill>
              <a:latin typeface="Arial"/>
            </a:endParaRPr>
          </a:p>
        </p:txBody>
      </p:sp>
      <p:sp>
        <p:nvSpPr>
          <p:cNvPr id="191" name="PlaceHolder 3"/>
          <p:cNvSpPr>
            <a:spLocks noGrp="1"/>
          </p:cNvSpPr>
          <p:nvPr>
            <p:ph/>
          </p:nvPr>
        </p:nvSpPr>
        <p:spPr>
          <a:xfrm>
            <a:off x="311760" y="2362680"/>
            <a:ext cx="3876840" cy="2681280"/>
          </a:xfrm>
          <a:prstGeom prst="rect">
            <a:avLst/>
          </a:prstGeom>
          <a:noFill/>
          <a:ln w="0">
            <a:noFill/>
          </a:ln>
        </p:spPr>
        <p:txBody>
          <a:bodyPr tIns="91440" bIns="91440" anchor="t">
            <a:noAutofit/>
          </a:bodyPr>
          <a:p>
            <a:pPr>
              <a:lnSpc>
                <a:spcPct val="115000"/>
              </a:lnSpc>
              <a:spcAft>
                <a:spcPts val="1599"/>
              </a:spcAft>
              <a:tabLst>
                <a:tab algn="l" pos="0"/>
              </a:tabLst>
            </a:pPr>
            <a:r>
              <a:rPr b="1" lang="en-GB" sz="1600" spc="-1" strike="noStrike" u="sng">
                <a:solidFill>
                  <a:srgbClr val="000000"/>
                </a:solidFill>
                <a:uFillTx/>
                <a:latin typeface="Calibri"/>
                <a:ea typeface="Calibri"/>
              </a:rPr>
              <a:t>Κάποιοι ορισμοί</a:t>
            </a:r>
            <a:r>
              <a:rPr b="1" lang="en-GB" sz="1600" spc="-1" strike="noStrike">
                <a:solidFill>
                  <a:srgbClr val="000000"/>
                </a:solidFill>
                <a:latin typeface="Calibri"/>
                <a:ea typeface="Calibri"/>
              </a:rPr>
              <a:t>:</a:t>
            </a:r>
            <a:br/>
            <a:r>
              <a:rPr b="1" lang="en-GB" sz="1600" spc="-1" strike="noStrike">
                <a:solidFill>
                  <a:srgbClr val="9900ff"/>
                </a:solidFill>
                <a:latin typeface="Calibri"/>
                <a:ea typeface="Calibri"/>
              </a:rPr>
              <a:t>Τσιπ (chip)</a:t>
            </a:r>
            <a:r>
              <a:rPr b="0" lang="en-GB" sz="1600" spc="-1" strike="noStrike">
                <a:solidFill>
                  <a:srgbClr val="0000ff"/>
                </a:solidFill>
                <a:latin typeface="Calibri"/>
                <a:ea typeface="Calibri"/>
              </a:rPr>
              <a:t> </a:t>
            </a:r>
            <a:r>
              <a:rPr b="0" lang="en-GB" sz="1600" spc="-1" strike="noStrike">
                <a:solidFill>
                  <a:srgbClr val="000000"/>
                </a:solidFill>
                <a:latin typeface="Calibri"/>
                <a:ea typeface="Calibri"/>
              </a:rPr>
              <a:t>είναι ένα φύλλο ημιαγωγού (κατά κύριο λόγο πυριτίου) πάνω στο οποίο υπάρχουν ολοκληρωμένα κυκλώματα.</a:t>
            </a:r>
            <a:br/>
            <a:r>
              <a:rPr b="1" lang="en-GB" sz="1600" spc="-1" strike="noStrike">
                <a:solidFill>
                  <a:srgbClr val="9900ff"/>
                </a:solidFill>
                <a:latin typeface="Calibri"/>
                <a:ea typeface="Calibri"/>
              </a:rPr>
              <a:t>Ολοκληρωμένο κύκλωμα (integrated circuit)</a:t>
            </a:r>
            <a:r>
              <a:rPr b="0" lang="en-GB" sz="1600" spc="-1" strike="noStrike">
                <a:solidFill>
                  <a:srgbClr val="0000ff"/>
                </a:solidFill>
                <a:latin typeface="Calibri"/>
                <a:ea typeface="Calibri"/>
              </a:rPr>
              <a:t> </a:t>
            </a:r>
            <a:r>
              <a:rPr b="0" lang="en-GB" sz="1600" spc="-1" strike="noStrike">
                <a:solidFill>
                  <a:srgbClr val="000000"/>
                </a:solidFill>
                <a:latin typeface="Calibri"/>
                <a:ea typeface="Calibri"/>
              </a:rPr>
              <a:t>είναι ένα κύκλωμα συνδεδεμένων λογικών πυλών, δημιουργημένο πάνω σε ένα τσιπ.</a:t>
            </a:r>
            <a:br/>
            <a:r>
              <a:rPr b="0" lang="en-GB" sz="1600" spc="-1" strike="noStrike" u="sng">
                <a:solidFill>
                  <a:srgbClr val="000000"/>
                </a:solidFill>
                <a:uFillTx/>
                <a:latin typeface="Calibri"/>
                <a:ea typeface="Calibri"/>
              </a:rPr>
              <a:t>Πηγή</a:t>
            </a:r>
            <a:r>
              <a:rPr b="0" lang="en-GB" sz="1600" spc="-1" strike="noStrike">
                <a:solidFill>
                  <a:srgbClr val="000000"/>
                </a:solidFill>
                <a:latin typeface="Calibri"/>
                <a:ea typeface="Calibri"/>
              </a:rPr>
              <a:t>: </a:t>
            </a:r>
            <a:r>
              <a:rPr b="0" lang="en-GB" sz="1600" spc="-1" strike="noStrike" u="sng">
                <a:solidFill>
                  <a:srgbClr val="0000ff"/>
                </a:solidFill>
                <a:uFillTx/>
                <a:latin typeface="Calibri"/>
                <a:ea typeface="Calibri"/>
                <a:hlinkClick r:id="rId1"/>
              </a:rPr>
              <a:t>Wikipedia</a:t>
            </a:r>
            <a:endParaRPr b="0" lang="el-GR" sz="1600" spc="-1" strike="noStrike">
              <a:solidFill>
                <a:srgbClr val="000000"/>
              </a:solidFill>
              <a:latin typeface="Arial"/>
            </a:endParaRPr>
          </a:p>
        </p:txBody>
      </p:sp>
      <p:pic>
        <p:nvPicPr>
          <p:cNvPr id="192" name="Google Shape;207;p31" descr=""/>
          <p:cNvPicPr/>
          <p:nvPr/>
        </p:nvPicPr>
        <p:blipFill>
          <a:blip r:embed="rId2"/>
          <a:stretch/>
        </p:blipFill>
        <p:spPr>
          <a:xfrm>
            <a:off x="4491000" y="2199960"/>
            <a:ext cx="4112280" cy="2741400"/>
          </a:xfrm>
          <a:prstGeom prst="rect">
            <a:avLst/>
          </a:prstGeom>
          <a:ln w="0">
            <a:noFill/>
          </a:ln>
        </p:spPr>
      </p:pic>
      <p:sp>
        <p:nvSpPr>
          <p:cNvPr id="193" name="PlaceHolder 4"/>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9F135160-EB66-47A5-932F-42676D7FE7CB}"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430920" y="1406520"/>
            <a:ext cx="8282160" cy="2372040"/>
          </a:xfrm>
          <a:prstGeom prst="rect">
            <a:avLst/>
          </a:prstGeom>
          <a:noFill/>
          <a:ln w="0">
            <a:noFill/>
          </a:ln>
        </p:spPr>
        <p:txBody>
          <a:bodyPr tIns="91440" bIns="91440" anchor="ctr">
            <a:noAutofit/>
          </a:bodyPr>
          <a:p>
            <a:pPr algn="ctr">
              <a:lnSpc>
                <a:spcPct val="100000"/>
              </a:lnSpc>
              <a:tabLst>
                <a:tab algn="l" pos="0"/>
              </a:tabLst>
            </a:pPr>
            <a:r>
              <a:rPr b="1" lang="en-GB" sz="7200" spc="-1" strike="noStrike">
                <a:solidFill>
                  <a:srgbClr val="f8e71c"/>
                </a:solidFill>
                <a:latin typeface="Georgia"/>
                <a:ea typeface="Georgia"/>
              </a:rPr>
              <a:t>2.1 - 2.6</a:t>
            </a:r>
            <a:br/>
            <a:r>
              <a:rPr b="1" lang="en-GB" sz="3600" spc="-1" strike="noStrike">
                <a:solidFill>
                  <a:srgbClr val="ffffff"/>
                </a:solidFill>
                <a:latin typeface="Georgia"/>
                <a:ea typeface="Georgia"/>
              </a:rPr>
              <a:t>Μητρική Πλακέτα (Motherboard)</a:t>
            </a:r>
            <a:endParaRPr b="0" lang="el-GR" sz="3600" spc="-1" strike="noStrike">
              <a:solidFill>
                <a:srgbClr val="000000"/>
              </a:solidFill>
              <a:latin typeface="Arial"/>
            </a:endParaRPr>
          </a:p>
        </p:txBody>
      </p:sp>
      <p:sp>
        <p:nvSpPr>
          <p:cNvPr id="123"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B318C9FA-AD17-4F23-8092-5DB1E6E340F4}" type="slidenum">
              <a:rPr b="0" lang="en-GB" sz="1000" spc="-1" strike="noStrike">
                <a:solidFill>
                  <a:srgbClr val="424242"/>
                </a:solidFill>
                <a:latin typeface="Source Code Pro"/>
                <a:ea typeface="Source Code Pro"/>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Google Shape;213;p32" descr=""/>
          <p:cNvPicPr/>
          <p:nvPr/>
        </p:nvPicPr>
        <p:blipFill>
          <a:blip r:embed="rId1"/>
          <a:stretch/>
        </p:blipFill>
        <p:spPr>
          <a:xfrm>
            <a:off x="6040800" y="0"/>
            <a:ext cx="3102840" cy="1987560"/>
          </a:xfrm>
          <a:prstGeom prst="rect">
            <a:avLst/>
          </a:prstGeom>
          <a:ln w="0">
            <a:noFill/>
          </a:ln>
        </p:spPr>
      </p:pic>
      <p:sp>
        <p:nvSpPr>
          <p:cNvPr id="195"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2.3 Το chipset</a:t>
            </a:r>
            <a:endParaRPr b="0" lang="el-GR" sz="2400" spc="-1" strike="noStrike">
              <a:solidFill>
                <a:srgbClr val="000000"/>
              </a:solidFill>
              <a:latin typeface="Arial"/>
            </a:endParaRPr>
          </a:p>
        </p:txBody>
      </p:sp>
      <p:graphicFrame>
        <p:nvGraphicFramePr>
          <p:cNvPr id="196" name="Google Shape;215;p32"/>
          <p:cNvGraphicFramePr/>
          <p:nvPr/>
        </p:nvGraphicFramePr>
        <p:xfrm>
          <a:off x="311760" y="1487520"/>
          <a:ext cx="6111000" cy="3153960"/>
        </p:xfrm>
        <a:graphic>
          <a:graphicData uri="http://schemas.openxmlformats.org/drawingml/2006/table">
            <a:tbl>
              <a:tblPr/>
              <a:tblGrid>
                <a:gridCol w="1745280"/>
                <a:gridCol w="4365720"/>
              </a:tblGrid>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Chipset</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t">
                      <a:noAutofit/>
                    </a:bodyPr>
                    <a:p>
                      <a:pPr>
                        <a:lnSpc>
                          <a:spcPct val="100000"/>
                        </a:lnSpc>
                        <a:tabLst>
                          <a:tab algn="l" pos="0"/>
                        </a:tabLst>
                      </a:pPr>
                      <a:r>
                        <a:rPr b="1" lang="en-GB" sz="1600" spc="-1" strike="noStrike">
                          <a:solidFill>
                            <a:srgbClr val="000000"/>
                          </a:solidFill>
                          <a:latin typeface="Arial"/>
                          <a:ea typeface="Arial"/>
                        </a:rPr>
                        <a:t>Αρχιτεκτονική</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DMI</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Nehalem, Westmere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DMI 2.0 PCIe 2.0</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Sandy Bridge, Ivy Bridge (Core i3)</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DMI 3.0 PCIe 3.0</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Ivy Bridge (Core i5 και i7), Haswell, Broadwell</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100 series</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Skylake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200 series</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Kaby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300 series</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Coffee Lake (10/2017)</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t">
                      <a:noAutofit/>
                    </a:bodyPr>
                    <a:p>
                      <a:pPr algn="ctr">
                        <a:lnSpc>
                          <a:spcPct val="100000"/>
                        </a:lnSpc>
                        <a:tabLst>
                          <a:tab algn="l" pos="0"/>
                        </a:tabLst>
                      </a:pPr>
                      <a:r>
                        <a:rPr b="1" lang="en-GB" sz="1600" spc="-1" strike="noStrike">
                          <a:solidFill>
                            <a:srgbClr val="000000"/>
                          </a:solidFill>
                          <a:latin typeface="Arial"/>
                          <a:ea typeface="Arial"/>
                        </a:rPr>
                        <a:t>...</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t">
                      <a:noAutofit/>
                    </a:bodyPr>
                    <a:p>
                      <a:pPr>
                        <a:lnSpc>
                          <a:spcPct val="100000"/>
                        </a:lnSpc>
                        <a:tabLst>
                          <a:tab algn="l" pos="0"/>
                        </a:tabLst>
                      </a:pPr>
                      <a:r>
                        <a:rPr b="0" lang="en-GB" sz="1600" spc="-1" strike="noStrike">
                          <a:solidFill>
                            <a:srgbClr val="000000"/>
                          </a:solidFill>
                          <a:latin typeface="Arial"/>
                          <a:ea typeface="Arial"/>
                        </a:rPr>
                        <a:t>Cannon Lake</a:t>
                      </a:r>
                      <a:endParaRPr b="0" lang="el-GR" sz="1600" spc="-1" strike="noStrike">
                        <a:latin typeface="Arial"/>
                      </a:endParaRPr>
                    </a:p>
                  </a:txBody>
                  <a:tcPr anchor="t"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197" name="Google Shape;216;p32"/>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Intel Chipsets</a:t>
            </a:r>
            <a:endParaRPr b="0" lang="el-GR" sz="2400" spc="-1" strike="noStrike">
              <a:latin typeface="Arial"/>
            </a:endParaRPr>
          </a:p>
        </p:txBody>
      </p:sp>
      <p:sp>
        <p:nvSpPr>
          <p:cNvPr id="198" name="Google Shape;217;p32"/>
          <p:cNvSpPr/>
          <p:nvPr/>
        </p:nvSpPr>
        <p:spPr>
          <a:xfrm>
            <a:off x="6910560" y="2100240"/>
            <a:ext cx="1666080" cy="110916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en-GB" sz="1200" spc="-1" strike="noStrike">
                <a:solidFill>
                  <a:srgbClr val="000000"/>
                </a:solidFill>
                <a:latin typeface="Calibri"/>
                <a:ea typeface="Calibri"/>
              </a:rPr>
              <a:t>INTEL X299 CHIPSET</a:t>
            </a:r>
            <a:endParaRPr b="0" lang="el-GR" sz="1200" spc="-1" strike="noStrike">
              <a:latin typeface="Arial"/>
            </a:endParaRPr>
          </a:p>
          <a:p>
            <a:pPr algn="ctr">
              <a:lnSpc>
                <a:spcPct val="100000"/>
              </a:lnSpc>
              <a:tabLst>
                <a:tab algn="l" pos="0"/>
              </a:tabLst>
            </a:pPr>
            <a:r>
              <a:rPr b="1" lang="en-GB" sz="1200" spc="-1" strike="noStrike">
                <a:solidFill>
                  <a:srgbClr val="000000"/>
                </a:solidFill>
                <a:latin typeface="Calibri"/>
                <a:ea typeface="Calibri"/>
              </a:rPr>
              <a:t>συμβατό με</a:t>
            </a:r>
            <a:endParaRPr b="0" lang="el-GR" sz="1200" spc="-1" strike="noStrike">
              <a:latin typeface="Arial"/>
            </a:endParaRPr>
          </a:p>
          <a:p>
            <a:pPr algn="ctr">
              <a:lnSpc>
                <a:spcPct val="100000"/>
              </a:lnSpc>
              <a:tabLst>
                <a:tab algn="l" pos="0"/>
              </a:tabLst>
            </a:pPr>
            <a:r>
              <a:rPr b="1" lang="en-GB" sz="1200" spc="-1" strike="noStrike">
                <a:solidFill>
                  <a:srgbClr val="000000"/>
                </a:solidFill>
                <a:latin typeface="Calibri"/>
                <a:ea typeface="Calibri"/>
              </a:rPr>
              <a:t>Core i9-7960X</a:t>
            </a:r>
            <a:endParaRPr b="0" lang="el-GR" sz="1200" spc="-1" strike="noStrike">
              <a:latin typeface="Arial"/>
            </a:endParaRPr>
          </a:p>
          <a:p>
            <a:pPr algn="ctr">
              <a:lnSpc>
                <a:spcPct val="100000"/>
              </a:lnSpc>
              <a:tabLst>
                <a:tab algn="l" pos="0"/>
              </a:tabLst>
            </a:pPr>
            <a:r>
              <a:rPr b="1" lang="en-GB" sz="1200" spc="-1" strike="noStrike">
                <a:solidFill>
                  <a:srgbClr val="000000"/>
                </a:solidFill>
                <a:latin typeface="Calibri"/>
                <a:ea typeface="Calibri"/>
              </a:rPr>
              <a:t>Core i9-7980XE</a:t>
            </a:r>
            <a:endParaRPr b="0" lang="el-GR" sz="1200" spc="-1" strike="noStrike">
              <a:latin typeface="Arial"/>
            </a:endParaRPr>
          </a:p>
          <a:p>
            <a:pPr algn="ctr">
              <a:lnSpc>
                <a:spcPct val="100000"/>
              </a:lnSpc>
              <a:tabLst>
                <a:tab algn="l" pos="0"/>
              </a:tabLst>
            </a:pPr>
            <a:r>
              <a:rPr b="1" lang="en-GB" sz="1200" spc="-1" strike="noStrike">
                <a:solidFill>
                  <a:srgbClr val="000000"/>
                </a:solidFill>
                <a:latin typeface="Calibri"/>
                <a:ea typeface="Calibri"/>
              </a:rPr>
              <a:t>Core i9-7940X</a:t>
            </a:r>
            <a:endParaRPr b="0" lang="el-GR" sz="1200" spc="-1" strike="noStrike">
              <a:latin typeface="Arial"/>
            </a:endParaRPr>
          </a:p>
        </p:txBody>
      </p:sp>
      <p:sp>
        <p:nvSpPr>
          <p:cNvPr id="199"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2ED23A54-E988-4EBA-8B1C-1A594CE0238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2.4 Buses και δίαυλοι επέκτασης</a:t>
            </a:r>
            <a:endParaRPr b="0" lang="el-GR" sz="2400" spc="-1" strike="noStrike">
              <a:solidFill>
                <a:srgbClr val="000000"/>
              </a:solidFill>
              <a:latin typeface="Arial"/>
            </a:endParaRPr>
          </a:p>
        </p:txBody>
      </p:sp>
      <p:sp>
        <p:nvSpPr>
          <p:cNvPr id="201" name="PlaceHolder 2"/>
          <p:cNvSpPr>
            <a:spLocks noGrp="1"/>
          </p:cNvSpPr>
          <p:nvPr>
            <p:ph/>
          </p:nvPr>
        </p:nvSpPr>
        <p:spPr>
          <a:xfrm>
            <a:off x="311760" y="991080"/>
            <a:ext cx="4020840" cy="397548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Ένας υπολογιστής αποτελείται από πολλά επιμέρους τμήματα, όπως τον επεξεργαστή, την κύρια μνήμη, τις μονάδες εισόδου/εξόδου, τη δευτερεύουσα μνήμη, κ.ά. </a:t>
            </a:r>
            <a:br/>
            <a:r>
              <a:rPr b="0" lang="en-GB" sz="1800" spc="-1" strike="noStrike">
                <a:solidFill>
                  <a:srgbClr val="000000"/>
                </a:solidFill>
                <a:latin typeface="Arial"/>
                <a:ea typeface="Arial"/>
              </a:rPr>
              <a:t>Κατά την λειτουργίας του τα τμήματα αυτά πρέπει να επικοινωνούν μεταξύ τους, να ανταλλάσσουν δεδομένα. </a:t>
            </a:r>
            <a:br/>
            <a:r>
              <a:rPr b="0" lang="en-GB" sz="1800" spc="-1" strike="noStrike">
                <a:solidFill>
                  <a:srgbClr val="000000"/>
                </a:solidFill>
                <a:latin typeface="Arial"/>
                <a:ea typeface="Arial"/>
              </a:rPr>
              <a:t>Αυτό επιτυγχάνεται με την χρήση διαύλων (bus) που συνδέουν μεταξύ τους τα επιμέρους τμήματα του υπολογιστή.</a:t>
            </a:r>
            <a:endParaRPr b="0" lang="el-GR" sz="1800" spc="-1" strike="noStrike">
              <a:solidFill>
                <a:srgbClr val="000000"/>
              </a:solidFill>
              <a:latin typeface="Arial"/>
            </a:endParaRPr>
          </a:p>
        </p:txBody>
      </p:sp>
      <p:pic>
        <p:nvPicPr>
          <p:cNvPr id="202" name="Google Shape;225;p33" descr=""/>
          <p:cNvPicPr/>
          <p:nvPr/>
        </p:nvPicPr>
        <p:blipFill>
          <a:blip r:embed="rId1"/>
          <a:stretch/>
        </p:blipFill>
        <p:spPr>
          <a:xfrm>
            <a:off x="4332960" y="1166760"/>
            <a:ext cx="4700160" cy="3138120"/>
          </a:xfrm>
          <a:prstGeom prst="rect">
            <a:avLst/>
          </a:prstGeom>
          <a:ln w="0">
            <a:noFill/>
          </a:ln>
        </p:spPr>
      </p:pic>
      <p:sp>
        <p:nvSpPr>
          <p:cNvPr id="203" name="Google Shape;226;p33"/>
          <p:cNvSpPr/>
          <p:nvPr/>
        </p:nvSpPr>
        <p:spPr>
          <a:xfrm>
            <a:off x="4332960" y="4386240"/>
            <a:ext cx="4700160" cy="52236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en-GB" sz="1200" spc="-1" strike="noStrike">
                <a:solidFill>
                  <a:srgbClr val="000000"/>
                </a:solidFill>
                <a:latin typeface="Calibri"/>
                <a:ea typeface="Calibri"/>
              </a:rPr>
              <a:t>Πίσω μέρος μητρικής στη θέση του επεξεργαστή.</a:t>
            </a:r>
            <a:endParaRPr b="0" lang="el-GR" sz="1200" spc="-1" strike="noStrike">
              <a:latin typeface="Arial"/>
            </a:endParaRPr>
          </a:p>
          <a:p>
            <a:pPr algn="ctr">
              <a:lnSpc>
                <a:spcPct val="100000"/>
              </a:lnSpc>
              <a:tabLst>
                <a:tab algn="l" pos="0"/>
              </a:tabLst>
            </a:pPr>
            <a:r>
              <a:rPr b="1" lang="en-GB" sz="1200" spc="-1" strike="noStrike">
                <a:solidFill>
                  <a:srgbClr val="000000"/>
                </a:solidFill>
                <a:latin typeface="Calibri"/>
                <a:ea typeface="Calibri"/>
              </a:rPr>
              <a:t>Διακρίνονται τα buses.</a:t>
            </a:r>
            <a:endParaRPr b="0" lang="el-GR" sz="1200" spc="-1" strike="noStrike">
              <a:latin typeface="Arial"/>
            </a:endParaRPr>
          </a:p>
        </p:txBody>
      </p:sp>
      <p:sp>
        <p:nvSpPr>
          <p:cNvPr id="20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D56280C0-F4AD-4C49-94FB-37D087AE247B}"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Google Shape;232;p34" descr=""/>
          <p:cNvPicPr/>
          <p:nvPr/>
        </p:nvPicPr>
        <p:blipFill>
          <a:blip r:embed="rId1"/>
          <a:stretch/>
        </p:blipFill>
        <p:spPr>
          <a:xfrm>
            <a:off x="1447920" y="0"/>
            <a:ext cx="7702920" cy="5143320"/>
          </a:xfrm>
          <a:prstGeom prst="rect">
            <a:avLst/>
          </a:prstGeom>
          <a:ln w="0">
            <a:noFill/>
          </a:ln>
        </p:spPr>
      </p:pic>
      <p:sp>
        <p:nvSpPr>
          <p:cNvPr id="206" name="Google Shape;233;p34"/>
          <p:cNvSpPr/>
          <p:nvPr/>
        </p:nvSpPr>
        <p:spPr>
          <a:xfrm>
            <a:off x="166680" y="719640"/>
            <a:ext cx="1093680" cy="522360"/>
          </a:xfrm>
          <a:prstGeom prst="rect">
            <a:avLst/>
          </a:prstGeom>
          <a:solidFill>
            <a:srgbClr val="ffffff"/>
          </a:solidFill>
          <a:ln w="0">
            <a:noFill/>
          </a:ln>
        </p:spPr>
        <p:style>
          <a:lnRef idx="0"/>
          <a:fillRef idx="0"/>
          <a:effectRef idx="0"/>
          <a:fontRef idx="minor"/>
        </p:style>
        <p:txBody>
          <a:bodyPr tIns="91440" bIns="91440" anchor="t">
            <a:noAutofit/>
          </a:bodyPr>
          <a:p>
            <a:pPr algn="ctr">
              <a:lnSpc>
                <a:spcPct val="100000"/>
              </a:lnSpc>
              <a:tabLst>
                <a:tab algn="l" pos="0"/>
              </a:tabLst>
            </a:pPr>
            <a:r>
              <a:rPr b="1" lang="en-GB" sz="2400" spc="-1" strike="noStrike">
                <a:solidFill>
                  <a:srgbClr val="cc0000"/>
                </a:solidFill>
                <a:latin typeface="Calibri"/>
                <a:ea typeface="Calibri"/>
              </a:rPr>
              <a:t>buses</a:t>
            </a:r>
            <a:endParaRPr b="0" lang="el-GR" sz="2400" spc="-1" strike="noStrike">
              <a:latin typeface="Arial"/>
            </a:endParaRPr>
          </a:p>
        </p:txBody>
      </p:sp>
      <p:sp>
        <p:nvSpPr>
          <p:cNvPr id="207" name="Google Shape;234;p34"/>
          <p:cNvSpPr/>
          <p:nvPr/>
        </p:nvSpPr>
        <p:spPr>
          <a:xfrm flipH="1" rot="10800000">
            <a:off x="1261080" y="681840"/>
            <a:ext cx="1897920" cy="299160"/>
          </a:xfrm>
          <a:custGeom>
            <a:avLst/>
            <a:gdLst/>
            <a:ahLst/>
            <a:rect l="l" t="t" r="r" b="b"/>
            <a:pathLst>
              <a:path w="21600" h="21600">
                <a:moveTo>
                  <a:pt x="0" y="0"/>
                </a:moveTo>
                <a:lnTo>
                  <a:pt x="21600" y="21600"/>
                </a:lnTo>
              </a:path>
            </a:pathLst>
          </a:custGeom>
          <a:noFill/>
          <a:ln w="38100">
            <a:solidFill>
              <a:srgbClr val="cc0000"/>
            </a:solidFill>
            <a:round/>
            <a:tailEnd len="med" type="triangle" w="med"/>
          </a:ln>
        </p:spPr>
        <p:style>
          <a:lnRef idx="0"/>
          <a:fillRef idx="0"/>
          <a:effectRef idx="0"/>
          <a:fontRef idx="minor"/>
        </p:style>
      </p:sp>
      <p:sp>
        <p:nvSpPr>
          <p:cNvPr id="208" name="PlaceHolder 1"/>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7507A6B-3786-4956-89A4-D276809272EC}"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2.4 Buses και δίαυλοι επέκτασης</a:t>
            </a:r>
            <a:endParaRPr b="0" lang="el-GR" sz="2400" spc="-1" strike="noStrike">
              <a:solidFill>
                <a:srgbClr val="000000"/>
              </a:solidFill>
              <a:latin typeface="Arial"/>
            </a:endParaRPr>
          </a:p>
        </p:txBody>
      </p:sp>
      <p:sp>
        <p:nvSpPr>
          <p:cNvPr id="210" name="PlaceHolder 2"/>
          <p:cNvSpPr>
            <a:spLocks noGrp="1"/>
          </p:cNvSpPr>
          <p:nvPr>
            <p:ph/>
          </p:nvPr>
        </p:nvSpPr>
        <p:spPr>
          <a:xfrm>
            <a:off x="311760" y="915120"/>
            <a:ext cx="3331440" cy="1523520"/>
          </a:xfrm>
          <a:prstGeom prst="rect">
            <a:avLst/>
          </a:prstGeom>
          <a:noFill/>
          <a:ln w="0">
            <a:noFill/>
          </a:ln>
        </p:spPr>
        <p:txBody>
          <a:bodyPr tIns="91440" bIns="91440" anchor="t">
            <a:noAutofit/>
          </a:bodyPr>
          <a:p>
            <a:pPr>
              <a:lnSpc>
                <a:spcPct val="115000"/>
              </a:lnSpc>
              <a:spcAft>
                <a:spcPts val="1599"/>
              </a:spcAft>
              <a:tabLst>
                <a:tab algn="l" pos="0"/>
              </a:tabLst>
            </a:pPr>
            <a:r>
              <a:rPr b="1" lang="en-GB" sz="1800" spc="-1" strike="noStrike">
                <a:solidFill>
                  <a:srgbClr val="000000"/>
                </a:solidFill>
                <a:latin typeface="Calibri"/>
                <a:ea typeface="Calibri"/>
              </a:rPr>
              <a:t>Albatron PX925XE Pro-R </a:t>
            </a:r>
            <a:br/>
            <a:r>
              <a:rPr b="1" lang="en-GB" sz="1800" spc="-1" strike="noStrike">
                <a:solidFill>
                  <a:srgbClr val="000000"/>
                </a:solidFill>
                <a:latin typeface="Calibri"/>
                <a:ea typeface="Calibri"/>
              </a:rPr>
              <a:t>Motherboard </a:t>
            </a:r>
            <a:br/>
            <a:r>
              <a:rPr b="1" lang="en-GB" sz="1800" spc="-1" strike="noStrike">
                <a:solidFill>
                  <a:srgbClr val="000000"/>
                </a:solidFill>
                <a:latin typeface="Calibri"/>
                <a:ea typeface="Calibri"/>
              </a:rPr>
              <a:t>based on Intel 925XE Chipset </a:t>
            </a:r>
            <a:br/>
            <a:r>
              <a:rPr b="1" lang="en-GB" sz="1800" spc="-1" strike="noStrike">
                <a:solidFill>
                  <a:srgbClr val="000000"/>
                </a:solidFill>
                <a:latin typeface="Calibri"/>
                <a:ea typeface="Calibri"/>
              </a:rPr>
              <a:t>(Socket LGA775)</a:t>
            </a:r>
            <a:endParaRPr b="0" lang="el-GR" sz="1800" spc="-1" strike="noStrike">
              <a:solidFill>
                <a:srgbClr val="000000"/>
              </a:solidFill>
              <a:latin typeface="Arial"/>
            </a:endParaRPr>
          </a:p>
        </p:txBody>
      </p:sp>
      <p:pic>
        <p:nvPicPr>
          <p:cNvPr id="211" name="Google Shape;242;p35" descr=""/>
          <p:cNvPicPr/>
          <p:nvPr/>
        </p:nvPicPr>
        <p:blipFill>
          <a:blip r:embed="rId1"/>
          <a:stretch/>
        </p:blipFill>
        <p:spPr>
          <a:xfrm>
            <a:off x="3682080" y="590760"/>
            <a:ext cx="5437080" cy="4529160"/>
          </a:xfrm>
          <a:prstGeom prst="rect">
            <a:avLst/>
          </a:prstGeom>
          <a:ln w="0">
            <a:noFill/>
          </a:ln>
        </p:spPr>
      </p:pic>
      <p:grpSp>
        <p:nvGrpSpPr>
          <p:cNvPr id="212" name="Google Shape;243;p35"/>
          <p:cNvGrpSpPr/>
          <p:nvPr/>
        </p:nvGrpSpPr>
        <p:grpSpPr>
          <a:xfrm>
            <a:off x="311760" y="590760"/>
            <a:ext cx="8807400" cy="4529160"/>
            <a:chOff x="311760" y="590760"/>
            <a:chExt cx="8807400" cy="4529160"/>
          </a:xfrm>
        </p:grpSpPr>
        <p:pic>
          <p:nvPicPr>
            <p:cNvPr id="213" name="Google Shape;244;p35" descr=""/>
            <p:cNvPicPr/>
            <p:nvPr/>
          </p:nvPicPr>
          <p:blipFill>
            <a:blip r:embed="rId2"/>
            <a:stretch/>
          </p:blipFill>
          <p:spPr>
            <a:xfrm>
              <a:off x="3682080" y="590760"/>
              <a:ext cx="5437080" cy="4529160"/>
            </a:xfrm>
            <a:prstGeom prst="rect">
              <a:avLst/>
            </a:prstGeom>
            <a:ln w="0">
              <a:noFill/>
            </a:ln>
          </p:spPr>
        </p:pic>
        <p:sp>
          <p:nvSpPr>
            <p:cNvPr id="214" name="Google Shape;245;p35"/>
            <p:cNvSpPr/>
            <p:nvPr/>
          </p:nvSpPr>
          <p:spPr>
            <a:xfrm>
              <a:off x="311760" y="2484720"/>
              <a:ext cx="3013560" cy="12646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400" spc="-1" strike="noStrike">
                  <a:solidFill>
                    <a:srgbClr val="666666"/>
                  </a:solidFill>
                  <a:latin typeface="Arial"/>
                  <a:ea typeface="Arial"/>
                </a:rPr>
                <a:t>η εικόνα έχει αναστραφεί οριζόντια (σαν να την βλέπουμε σε καθρέφτη) έτσι ώστε να μπορούν να αντιστοιχηθούν τα διάφορα μέρη της μητρικής</a:t>
              </a:r>
              <a:endParaRPr b="0" lang="el-GR" sz="1400" spc="-1" strike="noStrike">
                <a:latin typeface="Arial"/>
              </a:endParaRPr>
            </a:p>
          </p:txBody>
        </p:sp>
      </p:grpSp>
      <p:sp>
        <p:nvSpPr>
          <p:cNvPr id="215"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EFDD2AC9-C177-4448-B692-3149C9E03292}"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0">
                                  <p:stCondLst>
                                    <p:cond delay="0"/>
                                  </p:stCondLst>
                                  <p:childTnLst>
                                    <p:set>
                                      <p:cBhvr>
                                        <p:cTn id="20" dur="1" fill="hold">
                                          <p:stCondLst>
                                            <p:cond delay="0"/>
                                          </p:stCondLst>
                                        </p:cTn>
                                        <p:tgtEl>
                                          <p:spTgt spid="212"/>
                                        </p:tgtEl>
                                        <p:attrNameLst>
                                          <p:attrName>style.visibility</p:attrName>
                                        </p:attrNameLst>
                                      </p:cBhvr>
                                      <p:to>
                                        <p:strVal val="visible"/>
                                      </p:to>
                                    </p:set>
                                    <p:animEffect filter="fade" transition="in">
                                      <p:cBhvr additive="repl">
                                        <p:cTn id="21"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2.4 Buses και δίαυλοι επέκτασης</a:t>
            </a:r>
            <a:endParaRPr b="0" lang="el-GR" sz="2400" spc="-1" strike="noStrike">
              <a:solidFill>
                <a:srgbClr val="000000"/>
              </a:solidFill>
              <a:latin typeface="Arial"/>
            </a:endParaRPr>
          </a:p>
        </p:txBody>
      </p:sp>
      <p:sp>
        <p:nvSpPr>
          <p:cNvPr id="217" name="Google Shape;252;p36"/>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u="sng">
                <a:solidFill>
                  <a:srgbClr val="0000ff"/>
                </a:solidFill>
                <a:uFillTx/>
                <a:latin typeface="Arial"/>
                <a:ea typeface="Arial"/>
                <a:hlinkClick r:id="rId1"/>
              </a:rPr>
              <a:t>PCI-Express</a:t>
            </a:r>
            <a:r>
              <a:rPr b="0" lang="en-GB" sz="2400" spc="-1" strike="noStrike">
                <a:solidFill>
                  <a:srgbClr val="000000"/>
                </a:solidFill>
                <a:latin typeface="Arial"/>
                <a:ea typeface="Arial"/>
              </a:rPr>
              <a:t> (</a:t>
            </a:r>
            <a:r>
              <a:rPr b="0" lang="en-GB" sz="1800" spc="-1" strike="noStrike">
                <a:solidFill>
                  <a:srgbClr val="000000"/>
                </a:solidFill>
                <a:latin typeface="Arial"/>
                <a:ea typeface="Arial"/>
              </a:rPr>
              <a:t>ή PCIe - Peripheral Component Interconnect Express</a:t>
            </a:r>
            <a:r>
              <a:rPr b="0" lang="en-GB" sz="2400" spc="-1" strike="noStrike">
                <a:solidFill>
                  <a:srgbClr val="000000"/>
                </a:solidFill>
                <a:latin typeface="Arial"/>
                <a:ea typeface="Arial"/>
              </a:rPr>
              <a:t>)</a:t>
            </a:r>
            <a:endParaRPr b="0" lang="el-GR" sz="2400" spc="-1" strike="noStrike">
              <a:latin typeface="Arial"/>
            </a:endParaRPr>
          </a:p>
        </p:txBody>
      </p:sp>
      <p:sp>
        <p:nvSpPr>
          <p:cNvPr id="218" name="PlaceHolder 2"/>
          <p:cNvSpPr>
            <a:spLocks noGrp="1"/>
          </p:cNvSpPr>
          <p:nvPr>
            <p:ph/>
          </p:nvPr>
        </p:nvSpPr>
        <p:spPr>
          <a:xfrm>
            <a:off x="311760" y="1469520"/>
            <a:ext cx="3710520" cy="182556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Παρουσιάστηκε το </a:t>
            </a:r>
            <a:r>
              <a:rPr b="1" lang="en-GB" sz="1800" spc="-1" strike="noStrike">
                <a:solidFill>
                  <a:srgbClr val="000000"/>
                </a:solidFill>
                <a:latin typeface="Arial"/>
                <a:ea typeface="Arial"/>
              </a:rPr>
              <a:t>2004 </a:t>
            </a:r>
            <a:r>
              <a:rPr b="0" lang="en-GB" sz="1800" spc="-1" strike="noStrike">
                <a:solidFill>
                  <a:srgbClr val="000000"/>
                </a:solidFill>
                <a:latin typeface="Arial"/>
                <a:ea typeface="Arial"/>
              </a:rPr>
              <a:t>από την </a:t>
            </a:r>
            <a:r>
              <a:rPr b="1" lang="en-GB" sz="1800" spc="-1" strike="noStrike">
                <a:solidFill>
                  <a:srgbClr val="000000"/>
                </a:solidFill>
                <a:latin typeface="Arial"/>
                <a:ea typeface="Arial"/>
              </a:rPr>
              <a:t>Intel </a:t>
            </a:r>
            <a:r>
              <a:rPr b="0" lang="en-GB" sz="1800" spc="-1" strike="noStrike">
                <a:solidFill>
                  <a:srgbClr val="000000"/>
                </a:solidFill>
                <a:latin typeface="Arial"/>
                <a:ea typeface="Arial"/>
              </a:rPr>
              <a:t>και χρησιμεύει για τη σύνδεση των κεντρικών ολοκληρωμένων κυκλωμάτων της μητρική με πρόσθετες κάρτες.</a:t>
            </a:r>
            <a:endParaRPr b="0" lang="el-GR" sz="1800" spc="-1" strike="noStrike">
              <a:solidFill>
                <a:srgbClr val="000000"/>
              </a:solidFill>
              <a:latin typeface="Arial"/>
            </a:endParaRPr>
          </a:p>
        </p:txBody>
      </p:sp>
      <p:pic>
        <p:nvPicPr>
          <p:cNvPr id="219" name="Google Shape;254;p36" descr=""/>
          <p:cNvPicPr/>
          <p:nvPr/>
        </p:nvPicPr>
        <p:blipFill>
          <a:blip r:embed="rId2"/>
          <a:stretch/>
        </p:blipFill>
        <p:spPr>
          <a:xfrm>
            <a:off x="4412160" y="1537920"/>
            <a:ext cx="4624200" cy="3468240"/>
          </a:xfrm>
          <a:prstGeom prst="rect">
            <a:avLst/>
          </a:prstGeom>
          <a:ln w="0">
            <a:noFill/>
          </a:ln>
        </p:spPr>
      </p:pic>
      <p:sp>
        <p:nvSpPr>
          <p:cNvPr id="220" name="Google Shape;255;p36"/>
          <p:cNvSpPr/>
          <p:nvPr/>
        </p:nvSpPr>
        <p:spPr>
          <a:xfrm>
            <a:off x="2280240" y="3401280"/>
            <a:ext cx="2104920" cy="1604520"/>
          </a:xfrm>
          <a:prstGeom prst="rect">
            <a:avLst/>
          </a:prstGeom>
          <a:noFill/>
          <a:ln w="0">
            <a:noFill/>
          </a:ln>
        </p:spPr>
        <p:style>
          <a:lnRef idx="0"/>
          <a:fillRef idx="0"/>
          <a:effectRef idx="0"/>
          <a:fontRef idx="minor"/>
        </p:style>
        <p:txBody>
          <a:bodyPr tIns="91440" bIns="91440" anchor="t">
            <a:noAutofit/>
          </a:bodyPr>
          <a:p>
            <a:pPr algn="r">
              <a:lnSpc>
                <a:spcPct val="100000"/>
              </a:lnSpc>
              <a:tabLst>
                <a:tab algn="l" pos="0"/>
              </a:tabLst>
            </a:pPr>
            <a:r>
              <a:rPr b="1" lang="en-GB" sz="1200" spc="-1" strike="noStrike" u="sng">
                <a:solidFill>
                  <a:srgbClr val="000000"/>
                </a:solidFill>
                <a:uFillTx/>
                <a:latin typeface="Calibri"/>
                <a:ea typeface="Calibri"/>
              </a:rPr>
              <a:t>Από αριστερά προς τα δεξιά</a:t>
            </a:r>
            <a:r>
              <a:rPr b="1" lang="en-GB" sz="1200" spc="-1" strike="noStrike">
                <a:solidFill>
                  <a:srgbClr val="000000"/>
                </a:solidFill>
                <a:latin typeface="Calibri"/>
                <a:ea typeface="Calibri"/>
              </a:rPr>
              <a:t>:</a:t>
            </a:r>
            <a:endParaRPr b="0" lang="el-GR" sz="1200" spc="-1" strike="noStrike">
              <a:latin typeface="Arial"/>
            </a:endParaRPr>
          </a:p>
          <a:p>
            <a:pPr algn="r">
              <a:lnSpc>
                <a:spcPct val="100000"/>
              </a:lnSpc>
              <a:tabLst>
                <a:tab algn="l" pos="0"/>
              </a:tabLst>
            </a:pPr>
            <a:r>
              <a:rPr b="1" lang="en-GB" sz="1400" spc="-1" strike="noStrike">
                <a:solidFill>
                  <a:srgbClr val="000000"/>
                </a:solidFill>
                <a:latin typeface="Calibri"/>
                <a:ea typeface="Calibri"/>
              </a:rPr>
              <a:t>PCIe x16</a:t>
            </a:r>
            <a:endParaRPr b="0" lang="el-GR" sz="1400" spc="-1" strike="noStrike">
              <a:latin typeface="Arial"/>
            </a:endParaRPr>
          </a:p>
          <a:p>
            <a:pPr algn="r">
              <a:lnSpc>
                <a:spcPct val="100000"/>
              </a:lnSpc>
              <a:tabLst>
                <a:tab algn="l" pos="0"/>
              </a:tabLst>
            </a:pPr>
            <a:r>
              <a:rPr b="1" lang="en-GB" sz="1400" spc="-1" strike="noStrike">
                <a:solidFill>
                  <a:srgbClr val="000000"/>
                </a:solidFill>
                <a:latin typeface="Calibri"/>
                <a:ea typeface="Calibri"/>
              </a:rPr>
              <a:t>PCIe x1</a:t>
            </a:r>
            <a:endParaRPr b="0" lang="el-GR" sz="1400" spc="-1" strike="noStrike">
              <a:latin typeface="Arial"/>
            </a:endParaRPr>
          </a:p>
          <a:p>
            <a:pPr algn="r">
              <a:lnSpc>
                <a:spcPct val="100000"/>
              </a:lnSpc>
              <a:tabLst>
                <a:tab algn="l" pos="0"/>
              </a:tabLst>
            </a:pPr>
            <a:r>
              <a:rPr b="1" lang="en-GB" sz="1400" spc="-1" strike="noStrike">
                <a:solidFill>
                  <a:srgbClr val="000000"/>
                </a:solidFill>
                <a:latin typeface="Calibri"/>
                <a:ea typeface="Calibri"/>
              </a:rPr>
              <a:t>PCIe x4</a:t>
            </a:r>
            <a:endParaRPr b="0" lang="el-GR" sz="1400" spc="-1" strike="noStrike">
              <a:latin typeface="Arial"/>
            </a:endParaRPr>
          </a:p>
          <a:p>
            <a:pPr algn="r">
              <a:lnSpc>
                <a:spcPct val="100000"/>
              </a:lnSpc>
              <a:tabLst>
                <a:tab algn="l" pos="0"/>
              </a:tabLst>
            </a:pPr>
            <a:r>
              <a:rPr b="1" lang="en-GB" sz="1400" spc="-1" strike="noStrike">
                <a:solidFill>
                  <a:srgbClr val="000000"/>
                </a:solidFill>
                <a:latin typeface="Calibri"/>
                <a:ea typeface="Calibri"/>
              </a:rPr>
              <a:t>PCIe x16</a:t>
            </a:r>
            <a:endParaRPr b="0" lang="el-GR" sz="1400" spc="-1" strike="noStrike">
              <a:latin typeface="Arial"/>
            </a:endParaRPr>
          </a:p>
          <a:p>
            <a:pPr algn="r">
              <a:lnSpc>
                <a:spcPct val="100000"/>
              </a:lnSpc>
              <a:tabLst>
                <a:tab algn="l" pos="0"/>
              </a:tabLst>
            </a:pPr>
            <a:r>
              <a:rPr b="1" lang="en-GB" sz="1400" spc="-1" strike="noStrike">
                <a:solidFill>
                  <a:srgbClr val="000000"/>
                </a:solidFill>
                <a:latin typeface="Calibri"/>
                <a:ea typeface="Calibri"/>
              </a:rPr>
              <a:t>PCI</a:t>
            </a:r>
            <a:endParaRPr b="0" lang="el-GR" sz="1400" spc="-1" strike="noStrike">
              <a:latin typeface="Arial"/>
            </a:endParaRPr>
          </a:p>
          <a:p>
            <a:pPr algn="r">
              <a:lnSpc>
                <a:spcPct val="100000"/>
              </a:lnSpc>
              <a:tabLst>
                <a:tab algn="l" pos="0"/>
              </a:tabLst>
            </a:pPr>
            <a:r>
              <a:rPr b="1" lang="en-GB" sz="1400" spc="-1" strike="noStrike">
                <a:solidFill>
                  <a:srgbClr val="000000"/>
                </a:solidFill>
                <a:latin typeface="Calibri"/>
                <a:ea typeface="Calibri"/>
              </a:rPr>
              <a:t>PCI</a:t>
            </a:r>
            <a:endParaRPr b="0" lang="el-GR" sz="1400" spc="-1" strike="noStrike">
              <a:latin typeface="Arial"/>
            </a:endParaRPr>
          </a:p>
        </p:txBody>
      </p:sp>
      <p:sp>
        <p:nvSpPr>
          <p:cNvPr id="221"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16DB4F9-CFFA-4E33-8A48-21D22026BCDA}"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22" name="Google Shape;257;p36"/>
          <p:cNvSpPr/>
          <p:nvPr/>
        </p:nvSpPr>
        <p:spPr>
          <a:xfrm>
            <a:off x="7362000" y="93600"/>
            <a:ext cx="1065600" cy="907200"/>
          </a:xfrm>
          <a:prstGeom prst="downArrow">
            <a:avLst>
              <a:gd name="adj1" fmla="val 50000"/>
              <a:gd name="adj2" fmla="val 50000"/>
            </a:avLst>
          </a:prstGeom>
          <a:solidFill>
            <a:srgbClr val="ffff00"/>
          </a:solidFill>
          <a:ln w="381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2.4 Buses και δίαυλοι επέκτασης</a:t>
            </a:r>
            <a:endParaRPr b="0" lang="el-GR" sz="2400" spc="-1" strike="noStrike">
              <a:solidFill>
                <a:srgbClr val="000000"/>
              </a:solidFill>
              <a:latin typeface="Arial"/>
            </a:endParaRPr>
          </a:p>
        </p:txBody>
      </p:sp>
      <p:sp>
        <p:nvSpPr>
          <p:cNvPr id="224" name="Google Shape;263;p37"/>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PCI-Express</a:t>
            </a:r>
            <a:endParaRPr b="0" lang="el-GR" sz="2400" spc="-1" strike="noStrike">
              <a:latin typeface="Arial"/>
            </a:endParaRPr>
          </a:p>
        </p:txBody>
      </p:sp>
      <p:sp>
        <p:nvSpPr>
          <p:cNvPr id="225" name="PlaceHolder 2"/>
          <p:cNvSpPr>
            <a:spLocks noGrp="1"/>
          </p:cNvSpPr>
          <p:nvPr>
            <p:ph/>
          </p:nvPr>
        </p:nvSpPr>
        <p:spPr>
          <a:xfrm>
            <a:off x="311760" y="1469520"/>
            <a:ext cx="4778280" cy="354384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Κάθε PCIe </a:t>
            </a:r>
            <a:r>
              <a:rPr b="1" i="1" lang="en-GB" sz="1800" spc="-1" strike="noStrike">
                <a:solidFill>
                  <a:srgbClr val="000000"/>
                </a:solidFill>
                <a:latin typeface="Arial"/>
                <a:ea typeface="Arial"/>
              </a:rPr>
              <a:t>σύνδεση (Link)</a:t>
            </a:r>
            <a:r>
              <a:rPr b="1" lang="en-GB" sz="1800" spc="-1" strike="noStrike">
                <a:solidFill>
                  <a:srgbClr val="000000"/>
                </a:solidFill>
                <a:latin typeface="Arial"/>
                <a:ea typeface="Arial"/>
              </a:rPr>
              <a:t> </a:t>
            </a:r>
            <a:r>
              <a:rPr b="0" lang="en-GB" sz="1800" spc="-1" strike="noStrike">
                <a:solidFill>
                  <a:srgbClr val="000000"/>
                </a:solidFill>
                <a:latin typeface="Arial"/>
                <a:ea typeface="Arial"/>
              </a:rPr>
              <a:t>αποτελείται από </a:t>
            </a:r>
            <a:r>
              <a:rPr b="1" lang="en-GB" sz="1800" spc="-1" strike="noStrike">
                <a:solidFill>
                  <a:srgbClr val="000000"/>
                </a:solidFill>
                <a:highlight>
                  <a:srgbClr val="f8e71c"/>
                </a:highlight>
                <a:latin typeface="Arial"/>
                <a:ea typeface="Arial"/>
              </a:rPr>
              <a:t>1</a:t>
            </a:r>
            <a:r>
              <a:rPr b="0" lang="en-GB" sz="1800" spc="-1" strike="noStrike">
                <a:solidFill>
                  <a:srgbClr val="000000"/>
                </a:solidFill>
                <a:highlight>
                  <a:srgbClr val="f8e71c"/>
                </a:highlight>
                <a:latin typeface="Arial"/>
                <a:ea typeface="Arial"/>
              </a:rPr>
              <a:t>, </a:t>
            </a:r>
            <a:r>
              <a:rPr b="1" lang="en-GB" sz="1800" spc="-1" strike="noStrike">
                <a:solidFill>
                  <a:srgbClr val="000000"/>
                </a:solidFill>
                <a:highlight>
                  <a:srgbClr val="f8e71c"/>
                </a:highlight>
                <a:latin typeface="Arial"/>
                <a:ea typeface="Arial"/>
              </a:rPr>
              <a:t>4</a:t>
            </a:r>
            <a:r>
              <a:rPr b="0" lang="en-GB" sz="1800" spc="-1" strike="noStrike">
                <a:solidFill>
                  <a:srgbClr val="000000"/>
                </a:solidFill>
                <a:highlight>
                  <a:srgbClr val="f8e71c"/>
                </a:highlight>
                <a:latin typeface="Arial"/>
                <a:ea typeface="Arial"/>
              </a:rPr>
              <a:t>, </a:t>
            </a:r>
            <a:r>
              <a:rPr b="1" lang="en-GB" sz="1800" spc="-1" strike="noStrike">
                <a:solidFill>
                  <a:srgbClr val="000000"/>
                </a:solidFill>
                <a:highlight>
                  <a:srgbClr val="f8e71c"/>
                </a:highlight>
                <a:latin typeface="Arial"/>
                <a:ea typeface="Arial"/>
              </a:rPr>
              <a:t>8</a:t>
            </a:r>
            <a:r>
              <a:rPr b="0" lang="en-GB" sz="1800" spc="-1" strike="noStrike">
                <a:solidFill>
                  <a:srgbClr val="000000"/>
                </a:solidFill>
                <a:highlight>
                  <a:srgbClr val="f8e71c"/>
                </a:highlight>
                <a:latin typeface="Arial"/>
                <a:ea typeface="Arial"/>
              </a:rPr>
              <a:t>, ή </a:t>
            </a:r>
            <a:r>
              <a:rPr b="1" lang="en-GB" sz="1800" spc="-1" strike="noStrike">
                <a:solidFill>
                  <a:srgbClr val="000000"/>
                </a:solidFill>
                <a:highlight>
                  <a:srgbClr val="f8e71c"/>
                </a:highlight>
                <a:latin typeface="Arial"/>
                <a:ea typeface="Arial"/>
              </a:rPr>
              <a:t>16</a:t>
            </a:r>
            <a:r>
              <a:rPr b="0" lang="en-GB" sz="1800" spc="-1" strike="noStrike">
                <a:solidFill>
                  <a:srgbClr val="000000"/>
                </a:solidFill>
                <a:highlight>
                  <a:srgbClr val="f8e71c"/>
                </a:highlight>
                <a:latin typeface="Arial"/>
                <a:ea typeface="Arial"/>
              </a:rPr>
              <a:t> </a:t>
            </a:r>
            <a:r>
              <a:rPr b="1" i="1" lang="en-GB" sz="1800" spc="-1" strike="noStrike">
                <a:solidFill>
                  <a:srgbClr val="000000"/>
                </a:solidFill>
                <a:highlight>
                  <a:srgbClr val="f8e71c"/>
                </a:highlight>
                <a:latin typeface="Arial"/>
                <a:ea typeface="Arial"/>
              </a:rPr>
              <a:t>γραμμές (Lanes)</a:t>
            </a:r>
            <a:r>
              <a:rPr b="0" lang="en-GB" sz="1800" spc="-1" strike="noStrike">
                <a:solidFill>
                  <a:srgbClr val="000000"/>
                </a:solidFill>
                <a:latin typeface="Arial"/>
                <a:ea typeface="Arial"/>
              </a:rPr>
              <a:t>. Η κάθε γραμμή είναι </a:t>
            </a:r>
            <a:r>
              <a:rPr b="1" i="1" lang="en-GB" sz="1800" spc="-1" strike="noStrike">
                <a:solidFill>
                  <a:srgbClr val="000000"/>
                </a:solidFill>
                <a:latin typeface="Arial"/>
                <a:ea typeface="Arial"/>
              </a:rPr>
              <a:t>full duplex</a:t>
            </a:r>
            <a:r>
              <a:rPr b="0" lang="en-GB" sz="1800" spc="-1" strike="noStrike">
                <a:solidFill>
                  <a:srgbClr val="000000"/>
                </a:solidFill>
                <a:latin typeface="Arial"/>
                <a:ea typeface="Arial"/>
              </a:rPr>
              <a:t> (ταυτόχρονη μετάδοση και προς τις δύο κατευθύνσεις). Για τη μετάδοση των δεδομένων που γίνεται </a:t>
            </a:r>
            <a:r>
              <a:rPr b="1" i="1" lang="en-GB" sz="1800" spc="-1" strike="noStrike">
                <a:solidFill>
                  <a:srgbClr val="000000"/>
                </a:solidFill>
                <a:latin typeface="Arial"/>
                <a:ea typeface="Arial"/>
              </a:rPr>
              <a:t>σειριακά (serial)</a:t>
            </a:r>
            <a:r>
              <a:rPr b="0" lang="en-GB" sz="1800" spc="-1" strike="noStrike">
                <a:solidFill>
                  <a:srgbClr val="000000"/>
                </a:solidFill>
                <a:latin typeface="Arial"/>
                <a:ea typeface="Arial"/>
              </a:rPr>
              <a:t> χρησιμοποιούνται δύο ζεύγη καλωδίων (wire), ένα για κάθε κατεύθυνση. Οι ταχύτητες μετάδοσης είναι πολύ μεγάλες και εξαρτώνται από το πλήθος των γραμμών και την έκδοση (version) του PCIe.</a:t>
            </a:r>
            <a:endParaRPr b="0" lang="el-GR" sz="1800" spc="-1" strike="noStrike">
              <a:solidFill>
                <a:srgbClr val="000000"/>
              </a:solidFill>
              <a:latin typeface="Arial"/>
            </a:endParaRPr>
          </a:p>
        </p:txBody>
      </p:sp>
      <p:pic>
        <p:nvPicPr>
          <p:cNvPr id="226" name="Google Shape;265;p37" descr=""/>
          <p:cNvPicPr/>
          <p:nvPr/>
        </p:nvPicPr>
        <p:blipFill>
          <a:blip r:embed="rId1"/>
          <a:stretch/>
        </p:blipFill>
        <p:spPr>
          <a:xfrm>
            <a:off x="4940640" y="1545840"/>
            <a:ext cx="4203000" cy="3470760"/>
          </a:xfrm>
          <a:prstGeom prst="rect">
            <a:avLst/>
          </a:prstGeom>
          <a:ln w="0">
            <a:noFill/>
          </a:ln>
        </p:spPr>
      </p:pic>
      <p:sp>
        <p:nvSpPr>
          <p:cNvPr id="227"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E9DEF50-E8E3-4357-AFB5-68190971F76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2.4 Buses και δίαυλοι επέκτασης</a:t>
            </a:r>
            <a:endParaRPr b="0" lang="el-GR" sz="2400" spc="-1" strike="noStrike">
              <a:solidFill>
                <a:srgbClr val="000000"/>
              </a:solidFill>
              <a:latin typeface="Arial"/>
            </a:endParaRPr>
          </a:p>
        </p:txBody>
      </p:sp>
      <p:sp>
        <p:nvSpPr>
          <p:cNvPr id="229" name="Google Shape;272;p38"/>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15000"/>
              </a:lnSpc>
              <a:tabLst>
                <a:tab algn="l" pos="0"/>
              </a:tabLst>
            </a:pPr>
            <a:r>
              <a:rPr b="1" lang="en-GB" sz="2300" spc="-1" strike="noStrike">
                <a:solidFill>
                  <a:srgbClr val="000000"/>
                </a:solidFill>
                <a:highlight>
                  <a:srgbClr val="f9f9f9"/>
                </a:highlight>
                <a:latin typeface="Roboto"/>
                <a:ea typeface="Roboto"/>
              </a:rPr>
              <a:t>Explaining PCIe Slots</a:t>
            </a:r>
            <a:endParaRPr b="0" lang="el-GR" sz="2300" spc="-1" strike="noStrike">
              <a:latin typeface="Arial"/>
            </a:endParaRPr>
          </a:p>
        </p:txBody>
      </p:sp>
      <p:sp>
        <p:nvSpPr>
          <p:cNvPr id="230"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69A2BD8B-6DD7-4F4C-8B79-5BFB892F0A3A}"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231" name="Google Shape;274;p38" descr="PCIe slots are used to connect graphics cards, sound cards, other interface cards and some SSDs to PC motherboards. This video explains everything you need to know about PCIe slots, including PCIe slot sizes, lanes, versions and compatibility. Also included is a quick history of motherboard expansion slots from ISA to PCIe.&#10;&#10;The video I mention at the end about PC motherboards is now uploaded here: https://www.youtube.com/watch?v=sewt2pqc3us&#10;&#10;You may be interested in some of my other shows on PC hardware, including:&#10;&#10;SSD Life Expectancy: https://www.youtube.com/watch?v=-XZNr7mS0iw&#10;&#10;WD Black NVMe  SSD (which explains NVME &amp; M.2 in addition to reviewing this particular drive): https://www.youtube.com/watch?v=kvHUVcgo8xY&#10;&#10;More videos on computing and related topics can be found at: http://www.youtube.com/explainingcomputers&#10;&#10;And I have another YouTube channel called ExplainingTheFuture at: http://www.youtube.com/explainingthefuture&#10;&#10;#PCIe #PCIeSlots #ExplainingComputers"/>
          <p:cNvPicPr/>
          <p:nvPr/>
        </p:nvPicPr>
        <p:blipFill>
          <a:blip r:embed="rId1"/>
          <a:stretch/>
        </p:blipFill>
        <p:spPr>
          <a:xfrm>
            <a:off x="2113200" y="1469520"/>
            <a:ext cx="4492080" cy="3368880"/>
          </a:xfrm>
          <a:prstGeom prst="rect">
            <a:avLst/>
          </a:prstGeom>
          <a:ln w="0">
            <a:noFill/>
          </a:ln>
        </p:spPr>
      </p:pic>
    </p:spTree>
  </p:cSld>
  <mc:AlternateContent>
    <mc:Choice Requires="p14">
      <p:transition spd="slow" p14:dur="2000"/>
    </mc:Choice>
    <mc:Fallback>
      <p:transition spd="slow"/>
    </mc:Fallback>
  </mc:AlternateContent>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10">
                                  <p:stCondLst>
                                    <p:cond delay="0"/>
                                  </p:stCondLst>
                                  <p:childTnLst>
                                    <p:set>
                                      <p:cBhvr>
                                        <p:cTn id="27" dur="1" fill="hold">
                                          <p:stCondLst>
                                            <p:cond delay="0"/>
                                          </p:stCondLst>
                                        </p:cTn>
                                        <p:tgtEl>
                                          <p:spTgt spid="231"/>
                                        </p:tgtEl>
                                        <p:attrNameLst>
                                          <p:attrName>style.visibility</p:attrName>
                                        </p:attrNameLst>
                                      </p:cBhvr>
                                      <p:to>
                                        <p:strVal val="visible"/>
                                      </p:to>
                                    </p:set>
                                    <p:animEffect filter="fade" transition="in">
                                      <p:cBhvr additive="repl">
                                        <p:cTn id="28"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2.4 Buses και δίαυλοι επέκτασης</a:t>
            </a:r>
            <a:endParaRPr b="0" lang="el-GR" sz="2400" spc="-1" strike="noStrike">
              <a:solidFill>
                <a:srgbClr val="000000"/>
              </a:solidFill>
              <a:latin typeface="Arial"/>
            </a:endParaRPr>
          </a:p>
        </p:txBody>
      </p:sp>
      <p:sp>
        <p:nvSpPr>
          <p:cNvPr id="233" name="Google Shape;280;p39"/>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15000"/>
              </a:lnSpc>
              <a:tabLst>
                <a:tab algn="l" pos="0"/>
              </a:tabLst>
            </a:pPr>
            <a:r>
              <a:rPr b="1" lang="en-GB" sz="2300" spc="-1" strike="noStrike">
                <a:solidFill>
                  <a:srgbClr val="000000"/>
                </a:solidFill>
                <a:highlight>
                  <a:srgbClr val="f9f9f9"/>
                </a:highlight>
                <a:latin typeface="Roboto"/>
                <a:ea typeface="Roboto"/>
              </a:rPr>
              <a:t>PCI Express lanes explained</a:t>
            </a:r>
            <a:endParaRPr b="0" lang="el-GR" sz="2300" spc="-1" strike="noStrike">
              <a:latin typeface="Arial"/>
            </a:endParaRPr>
          </a:p>
        </p:txBody>
      </p:sp>
      <p:sp>
        <p:nvSpPr>
          <p:cNvPr id="234"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179C29E7-B2B2-41BB-80BC-43E19D8CCD16}"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235" name="Google Shape;282;p39" descr="PCI express lanes may seem a little confusing at first, but you'll see that they're actually pretty straightforward.&#10;&#10;&#10;&#10;(AKIO TV) MMXVII"/>
          <p:cNvPicPr/>
          <p:nvPr/>
        </p:nvPicPr>
        <p:blipFill>
          <a:blip r:embed="rId1"/>
          <a:stretch/>
        </p:blipFill>
        <p:spPr>
          <a:xfrm>
            <a:off x="2325960" y="1469520"/>
            <a:ext cx="4492080" cy="3368880"/>
          </a:xfrm>
          <a:prstGeom prst="rect">
            <a:avLst/>
          </a:prstGeom>
          <a:ln w="0">
            <a:noFill/>
          </a:ln>
        </p:spPr>
      </p:pic>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10">
                                  <p:stCondLst>
                                    <p:cond delay="0"/>
                                  </p:stCondLst>
                                  <p:childTnLst>
                                    <p:set>
                                      <p:cBhvr>
                                        <p:cTn id="34" dur="1" fill="hold">
                                          <p:stCondLst>
                                            <p:cond delay="0"/>
                                          </p:stCondLst>
                                        </p:cTn>
                                        <p:tgtEl>
                                          <p:spTgt spid="235"/>
                                        </p:tgtEl>
                                        <p:attrNameLst>
                                          <p:attrName>style.visibility</p:attrName>
                                        </p:attrNameLst>
                                      </p:cBhvr>
                                      <p:to>
                                        <p:strVal val="visible"/>
                                      </p:to>
                                    </p:set>
                                    <p:animEffect filter="fade" transition="in">
                                      <p:cBhvr additive="repl">
                                        <p:cTn id="35"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2.4 Buses και δίαυλοι επέκτασης</a:t>
            </a:r>
            <a:endParaRPr b="0" lang="el-GR" sz="2400" spc="-1" strike="noStrike">
              <a:solidFill>
                <a:srgbClr val="000000"/>
              </a:solidFill>
              <a:latin typeface="Arial"/>
            </a:endParaRPr>
          </a:p>
        </p:txBody>
      </p:sp>
      <p:sp>
        <p:nvSpPr>
          <p:cNvPr id="237" name="Google Shape;288;p40"/>
          <p:cNvSpPr/>
          <p:nvPr/>
        </p:nvSpPr>
        <p:spPr>
          <a:xfrm>
            <a:off x="1126080" y="627120"/>
            <a:ext cx="765720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PCI-Express</a:t>
            </a:r>
            <a:endParaRPr b="0" lang="el-GR" sz="2400" spc="-1" strike="noStrike">
              <a:latin typeface="Arial"/>
            </a:endParaRPr>
          </a:p>
        </p:txBody>
      </p:sp>
      <p:graphicFrame>
        <p:nvGraphicFramePr>
          <p:cNvPr id="238" name="Google Shape;289;p40"/>
          <p:cNvGraphicFramePr/>
          <p:nvPr/>
        </p:nvGraphicFramePr>
        <p:xfrm>
          <a:off x="430920" y="1240920"/>
          <a:ext cx="8352360" cy="3047760"/>
        </p:xfrm>
        <a:graphic>
          <a:graphicData uri="http://schemas.openxmlformats.org/drawingml/2006/table">
            <a:tbl>
              <a:tblPr/>
              <a:tblGrid>
                <a:gridCol w="1184400"/>
                <a:gridCol w="1053360"/>
                <a:gridCol w="1129680"/>
                <a:gridCol w="1147680"/>
                <a:gridCol w="1238400"/>
                <a:gridCol w="1208160"/>
                <a:gridCol w="1390680"/>
              </a:tblGrid>
              <a:tr h="438480">
                <a:tc rowSpan="2">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Version</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rowSpan="2">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Έτος</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gridSpan="5">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Ταχύτητα Μετάδοσης (~)</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r h="438480">
                <a:tc vMerge="1">
                  <a:tcPr anchor="t" marL="90000" marR="90000">
                    <a:solidFill>
                      <a:srgbClr val="729fcf"/>
                    </a:solidFill>
                  </a:tcPr>
                </a:tc>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x1</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x2</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x4</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x8</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x16</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412560">
                <a:tc>
                  <a:txBody>
                    <a:bodyPr lIns="91080" rIns="91080" tIns="91080" bIns="91080" anchor="ctr">
                      <a:noAutofit/>
                    </a:bodyPr>
                    <a:p>
                      <a:pPr algn="ctr">
                        <a:lnSpc>
                          <a:spcPct val="100000"/>
                        </a:lnSpc>
                        <a:tabLst>
                          <a:tab algn="l" pos="0"/>
                        </a:tabLst>
                      </a:pPr>
                      <a:r>
                        <a:rPr b="1" lang="en-GB" sz="1800" spc="-1" strike="noStrike">
                          <a:solidFill>
                            <a:srgbClr val="000000"/>
                          </a:solidFill>
                          <a:latin typeface="Calibri"/>
                          <a:ea typeface="Calibri"/>
                        </a:rPr>
                        <a:t>1.0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2003</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250 MB/s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500 MB/s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1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4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r>
              <a:tr h="412560">
                <a:tc>
                  <a:txBody>
                    <a:bodyPr lIns="91080" rIns="91080" tIns="91080" bIns="91080" anchor="ctr">
                      <a:noAutofit/>
                    </a:bodyPr>
                    <a:p>
                      <a:pPr algn="ctr">
                        <a:lnSpc>
                          <a:spcPct val="100000"/>
                        </a:lnSpc>
                        <a:tabLst>
                          <a:tab algn="l" pos="0"/>
                        </a:tabLst>
                      </a:pPr>
                      <a:r>
                        <a:rPr b="1" lang="en-GB" sz="1800" spc="-1" strike="noStrike">
                          <a:solidFill>
                            <a:srgbClr val="000000"/>
                          </a:solidFill>
                          <a:latin typeface="Calibri"/>
                          <a:ea typeface="Calibri"/>
                        </a:rPr>
                        <a:t>2.0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2007</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500 MB/s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1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4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8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r>
              <a:tr h="412560">
                <a:tc>
                  <a:txBody>
                    <a:bodyPr lIns="91080" rIns="91080" tIns="91080" bIns="91080" anchor="ctr">
                      <a:noAutofit/>
                    </a:bodyPr>
                    <a:p>
                      <a:pPr algn="ctr">
                        <a:lnSpc>
                          <a:spcPct val="100000"/>
                        </a:lnSpc>
                        <a:tabLst>
                          <a:tab algn="l" pos="0"/>
                        </a:tabLst>
                      </a:pPr>
                      <a:r>
                        <a:rPr b="1" lang="en-GB" sz="1800" spc="-1" strike="noStrike">
                          <a:solidFill>
                            <a:srgbClr val="000000"/>
                          </a:solidFill>
                          <a:latin typeface="Calibri"/>
                          <a:ea typeface="Calibri"/>
                        </a:rPr>
                        <a:t>3.0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2010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1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4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8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16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r>
              <a:tr h="412560">
                <a:tc>
                  <a:txBody>
                    <a:bodyPr lIns="91080" rIns="91080" tIns="91080" bIns="91080" anchor="ctr">
                      <a:noAutofit/>
                    </a:bodyPr>
                    <a:p>
                      <a:pPr algn="ctr">
                        <a:lnSpc>
                          <a:spcPct val="100000"/>
                        </a:lnSpc>
                        <a:tabLst>
                          <a:tab algn="l" pos="0"/>
                        </a:tabLst>
                      </a:pPr>
                      <a:r>
                        <a:rPr b="1" lang="en-GB" sz="1800" spc="-1" strike="noStrike">
                          <a:solidFill>
                            <a:srgbClr val="000000"/>
                          </a:solidFill>
                          <a:latin typeface="Calibri"/>
                          <a:ea typeface="Calibri"/>
                        </a:rPr>
                        <a:t>4.0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2017</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4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8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16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33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r>
              <a:tr h="412560">
                <a:tc>
                  <a:txBody>
                    <a:bodyPr lIns="91080" rIns="91080" tIns="91080" bIns="91080" anchor="ctr">
                      <a:noAutofit/>
                    </a:bodyPr>
                    <a:p>
                      <a:pPr algn="ctr">
                        <a:lnSpc>
                          <a:spcPct val="100000"/>
                        </a:lnSpc>
                        <a:tabLst>
                          <a:tab algn="l" pos="0"/>
                        </a:tabLst>
                      </a:pPr>
                      <a:r>
                        <a:rPr b="1" lang="en-GB" sz="1800" spc="-1" strike="noStrike">
                          <a:solidFill>
                            <a:srgbClr val="000000"/>
                          </a:solidFill>
                          <a:latin typeface="Calibri"/>
                          <a:ea typeface="Calibri"/>
                        </a:rPr>
                        <a:t>5.0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2019</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4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8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16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32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Calibri"/>
                          <a:ea typeface="Calibri"/>
                        </a:rPr>
                        <a:t>63 GB/s</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r>
              <a:tr h="412560">
                <a:tc>
                  <a:txBody>
                    <a:bodyPr lIns="91080" rIns="91080" tIns="91080" bIns="91080" anchor="ctr">
                      <a:noAutofit/>
                    </a:bodyPr>
                    <a:p>
                      <a:pPr algn="ctr">
                        <a:lnSpc>
                          <a:spcPct val="100000"/>
                        </a:lnSpc>
                        <a:tabLst>
                          <a:tab algn="l" pos="0"/>
                        </a:tabLst>
                      </a:pPr>
                      <a:r>
                        <a:rPr b="1" lang="en-GB" sz="1800" spc="-1" strike="noStrike">
                          <a:solidFill>
                            <a:srgbClr val="000000"/>
                          </a:solidFill>
                          <a:latin typeface="Calibri"/>
                          <a:ea typeface="Calibri"/>
                        </a:rPr>
                        <a:t>6.0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gridSpan="6">
                  <a:txBody>
                    <a:bodyPr lIns="91080" rIns="91080" tIns="91080" bIns="91080" anchor="ctr">
                      <a:noAutofit/>
                    </a:bodyPr>
                    <a:p>
                      <a:pPr>
                        <a:lnSpc>
                          <a:spcPct val="100000"/>
                        </a:lnSpc>
                        <a:tabLst>
                          <a:tab algn="l" pos="0"/>
                        </a:tabLst>
                      </a:pPr>
                      <a:r>
                        <a:rPr b="0" lang="en-GB" sz="1800" spc="-1" strike="noStrike" u="sng">
                          <a:solidFill>
                            <a:srgbClr val="0000ff"/>
                          </a:solidFill>
                          <a:uFillTx/>
                          <a:latin typeface="Calibri"/>
                          <a:ea typeface="Calibri"/>
                          <a:hlinkClick r:id="rId1"/>
                        </a:rPr>
                        <a:t>Έρχεται το 2022 με ταχύτητα 256GB/s</a:t>
                      </a:r>
                      <a:r>
                        <a:rPr b="0" lang="en-GB" sz="1800" spc="-1" strike="noStrike">
                          <a:solidFill>
                            <a:srgbClr val="000000"/>
                          </a:solidFill>
                          <a:latin typeface="Calibri"/>
                          <a:ea typeface="Calibri"/>
                        </a:rPr>
                        <a:t> ?</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fffff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bl>
          </a:graphicData>
        </a:graphic>
      </p:graphicFrame>
      <p:sp>
        <p:nvSpPr>
          <p:cNvPr id="239"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AD24D37E-73EA-4D0E-AEE6-1F25FA1928A3}"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2.4 Buses και δίαυλοι επέκτασης</a:t>
            </a:r>
            <a:endParaRPr b="0" lang="el-GR" sz="2400" spc="-1" strike="noStrike">
              <a:solidFill>
                <a:srgbClr val="000000"/>
              </a:solidFill>
              <a:latin typeface="Arial"/>
            </a:endParaRPr>
          </a:p>
        </p:txBody>
      </p:sp>
      <p:sp>
        <p:nvSpPr>
          <p:cNvPr id="241" name="Google Shape;296;p41"/>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AGP</a:t>
            </a:r>
            <a:r>
              <a:rPr b="0" lang="en-GB" sz="2400" spc="-1" strike="noStrike">
                <a:solidFill>
                  <a:srgbClr val="000000"/>
                </a:solidFill>
                <a:latin typeface="Arial"/>
                <a:ea typeface="Arial"/>
              </a:rPr>
              <a:t> (</a:t>
            </a:r>
            <a:r>
              <a:rPr b="0" lang="en-GB" sz="1800" spc="-1" strike="noStrike">
                <a:solidFill>
                  <a:srgbClr val="000000"/>
                </a:solidFill>
                <a:latin typeface="Arial"/>
                <a:ea typeface="Arial"/>
              </a:rPr>
              <a:t>Accelerated Graphics Port</a:t>
            </a:r>
            <a:r>
              <a:rPr b="0" lang="en-GB" sz="2400" spc="-1" strike="noStrike">
                <a:solidFill>
                  <a:srgbClr val="000000"/>
                </a:solidFill>
                <a:latin typeface="Arial"/>
                <a:ea typeface="Arial"/>
              </a:rPr>
              <a:t>)</a:t>
            </a:r>
            <a:endParaRPr b="0" lang="el-GR" sz="2400" spc="-1" strike="noStrike">
              <a:latin typeface="Arial"/>
            </a:endParaRPr>
          </a:p>
        </p:txBody>
      </p:sp>
      <p:sp>
        <p:nvSpPr>
          <p:cNvPr id="242" name="PlaceHolder 2"/>
          <p:cNvSpPr>
            <a:spLocks noGrp="1"/>
          </p:cNvSpPr>
          <p:nvPr>
            <p:ph/>
          </p:nvPr>
        </p:nvSpPr>
        <p:spPr>
          <a:xfrm>
            <a:off x="311760" y="1469520"/>
            <a:ext cx="3316320" cy="3158640"/>
          </a:xfrm>
          <a:prstGeom prst="rect">
            <a:avLst/>
          </a:prstGeom>
          <a:noFill/>
          <a:ln w="0">
            <a:noFill/>
          </a:ln>
        </p:spPr>
        <p:txBody>
          <a:bodyPr tIns="91440" bIns="91440" anchor="t">
            <a:noAutofit/>
          </a:bodyPr>
          <a:p>
            <a:pPr>
              <a:lnSpc>
                <a:spcPct val="115000"/>
              </a:lnSpc>
              <a:tabLst>
                <a:tab algn="l" pos="0"/>
              </a:tabLst>
            </a:pPr>
            <a:r>
              <a:rPr b="0" lang="en-GB" sz="1800" spc="-1" strike="noStrike">
                <a:solidFill>
                  <a:srgbClr val="000000"/>
                </a:solidFill>
                <a:latin typeface="Arial"/>
                <a:ea typeface="Arial"/>
              </a:rPr>
              <a:t>Παρουσιάστηκε το </a:t>
            </a:r>
            <a:r>
              <a:rPr b="1" lang="en-GB" sz="1800" spc="-1" strike="noStrike">
                <a:solidFill>
                  <a:srgbClr val="000000"/>
                </a:solidFill>
                <a:latin typeface="Arial"/>
                <a:ea typeface="Arial"/>
              </a:rPr>
              <a:t>1996 </a:t>
            </a:r>
            <a:r>
              <a:rPr b="0" lang="en-GB" sz="1800" spc="-1" strike="noStrike">
                <a:solidFill>
                  <a:srgbClr val="000000"/>
                </a:solidFill>
                <a:latin typeface="Arial"/>
                <a:ea typeface="Arial"/>
              </a:rPr>
              <a:t>από την </a:t>
            </a:r>
            <a:r>
              <a:rPr b="1" lang="en-GB" sz="1800" spc="-1" strike="noStrike">
                <a:solidFill>
                  <a:srgbClr val="000000"/>
                </a:solidFill>
                <a:latin typeface="Arial"/>
                <a:ea typeface="Arial"/>
              </a:rPr>
              <a:t>Intel </a:t>
            </a:r>
            <a:r>
              <a:rPr b="0" lang="en-GB" sz="1800" spc="-1" strike="noStrike">
                <a:solidFill>
                  <a:srgbClr val="000000"/>
                </a:solidFill>
                <a:latin typeface="Arial"/>
                <a:ea typeface="Arial"/>
              </a:rPr>
              <a:t>και χρησίμευε για τη σύνδεση με πρόσθετη κάρτα γραφικών. </a:t>
            </a:r>
            <a:endParaRPr b="0" lang="el-GR" sz="1800" spc="-1" strike="noStrike">
              <a:solidFill>
                <a:srgbClr val="000000"/>
              </a:solidFill>
              <a:latin typeface="Arial"/>
            </a:endParaRPr>
          </a:p>
          <a:p>
            <a:pPr>
              <a:lnSpc>
                <a:spcPct val="115000"/>
              </a:lnSpc>
              <a:spcBef>
                <a:spcPts val="1599"/>
              </a:spcBef>
              <a:spcAft>
                <a:spcPts val="1599"/>
              </a:spcAft>
              <a:tabLst>
                <a:tab algn="l" pos="0"/>
              </a:tabLst>
            </a:pPr>
            <a:r>
              <a:rPr b="0" lang="en-GB" sz="1800" spc="-1" strike="noStrike">
                <a:solidFill>
                  <a:srgbClr val="000000"/>
                </a:solidFill>
                <a:latin typeface="Arial"/>
                <a:ea typeface="Arial"/>
              </a:rPr>
              <a:t>Αντικαταστάθηκε το 2004 από την PCIe και το 2008 σταμάτησε να κατασκευάζεται.  </a:t>
            </a:r>
            <a:endParaRPr b="0" lang="el-GR" sz="1800" spc="-1" strike="noStrike">
              <a:solidFill>
                <a:srgbClr val="000000"/>
              </a:solidFill>
              <a:latin typeface="Arial"/>
            </a:endParaRPr>
          </a:p>
        </p:txBody>
      </p:sp>
      <p:pic>
        <p:nvPicPr>
          <p:cNvPr id="243" name="Google Shape;298;p41" descr=""/>
          <p:cNvPicPr/>
          <p:nvPr/>
        </p:nvPicPr>
        <p:blipFill>
          <a:blip r:embed="rId1"/>
          <a:stretch/>
        </p:blipFill>
        <p:spPr>
          <a:xfrm>
            <a:off x="3949560" y="1588320"/>
            <a:ext cx="4973400" cy="3360960"/>
          </a:xfrm>
          <a:prstGeom prst="rect">
            <a:avLst/>
          </a:prstGeom>
          <a:ln w="0">
            <a:noFill/>
          </a:ln>
        </p:spPr>
      </p:pic>
      <p:sp>
        <p:nvSpPr>
          <p:cNvPr id="24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CD5A0A69-1AD8-4BD8-BEF0-806A972BB5CF}"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sp>
        <p:nvSpPr>
          <p:cNvPr id="125" name="PlaceHolder 2"/>
          <p:cNvSpPr>
            <a:spLocks noGrp="1"/>
          </p:cNvSpPr>
          <p:nvPr>
            <p:ph/>
          </p:nvPr>
        </p:nvSpPr>
        <p:spPr>
          <a:xfrm>
            <a:off x="311760" y="991080"/>
            <a:ext cx="4866840" cy="397548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Η </a:t>
            </a:r>
            <a:r>
              <a:rPr b="1" lang="en-GB" sz="1800" spc="-1" strike="noStrike">
                <a:solidFill>
                  <a:srgbClr val="cc0000"/>
                </a:solidFill>
                <a:latin typeface="Arial"/>
                <a:ea typeface="Arial"/>
              </a:rPr>
              <a:t>μητρική ATX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A</a:t>
            </a:r>
            <a:r>
              <a:rPr b="0" lang="en-GB" sz="1800" spc="-1" strike="noStrike">
                <a:solidFill>
                  <a:srgbClr val="000000"/>
                </a:solidFill>
                <a:latin typeface="Arial"/>
                <a:ea typeface="Arial"/>
              </a:rPr>
              <a:t>dvanced </a:t>
            </a:r>
            <a:r>
              <a:rPr b="1" lang="en-GB" sz="1800" spc="-1" strike="noStrike">
                <a:solidFill>
                  <a:srgbClr val="000000"/>
                </a:solidFill>
                <a:latin typeface="Arial"/>
                <a:ea typeface="Arial"/>
              </a:rPr>
              <a:t>T</a:t>
            </a:r>
            <a:r>
              <a:rPr b="0" lang="en-GB" sz="1800" spc="-1" strike="noStrike">
                <a:solidFill>
                  <a:srgbClr val="000000"/>
                </a:solidFill>
                <a:latin typeface="Arial"/>
                <a:ea typeface="Arial"/>
              </a:rPr>
              <a:t>echnology e</a:t>
            </a:r>
            <a:r>
              <a:rPr b="1" lang="en-GB" sz="1800" spc="-1" strike="noStrike">
                <a:solidFill>
                  <a:srgbClr val="000000"/>
                </a:solidFill>
                <a:latin typeface="Arial"/>
                <a:ea typeface="Arial"/>
              </a:rPr>
              <a:t>X</a:t>
            </a:r>
            <a:r>
              <a:rPr b="0" lang="en-GB" sz="1800" spc="-1" strike="noStrike">
                <a:solidFill>
                  <a:srgbClr val="000000"/>
                </a:solidFill>
                <a:latin typeface="Arial"/>
                <a:ea typeface="Arial"/>
              </a:rPr>
              <a:t>tended) σχεδιάστηκε από την </a:t>
            </a:r>
            <a:r>
              <a:rPr b="1" lang="en-GB" sz="1800" spc="-1" strike="noStrike">
                <a:solidFill>
                  <a:srgbClr val="000000"/>
                </a:solidFill>
                <a:latin typeface="Arial"/>
                <a:ea typeface="Arial"/>
              </a:rPr>
              <a:t>Intel </a:t>
            </a:r>
            <a:r>
              <a:rPr b="0" lang="en-GB" sz="1800" spc="-1" strike="noStrike">
                <a:solidFill>
                  <a:srgbClr val="000000"/>
                </a:solidFill>
                <a:latin typeface="Arial"/>
                <a:ea typeface="Arial"/>
              </a:rPr>
              <a:t>και πρωτοκυκλοφόρησε το 1995 και ήταν η πρώτη μητρική που τοποθετούσε όλες τις συνδέσεις (σειριακή, παράλληλη, ποντίκι, κ.λπ.) κατευθείαν πάνω στη μητρική. Μέχρι τότε μόνο το πληκτρολόγιο συνδεόταν πάνω της. Από τότε κυκλοφόρησαν διάφοροι τύποι που είχαν να κάνουν με το μέγεθος: </a:t>
            </a:r>
            <a:r>
              <a:rPr b="1" lang="en-GB" sz="1800" spc="-1" strike="noStrike">
                <a:solidFill>
                  <a:srgbClr val="000000"/>
                </a:solidFill>
                <a:latin typeface="Arial"/>
                <a:ea typeface="Arial"/>
              </a:rPr>
              <a:t>Standard ATX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microATX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Mini ATX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FlexATX </a:t>
            </a:r>
            <a:r>
              <a:rPr b="0" lang="en-GB" sz="1800" spc="-1" strike="noStrike">
                <a:solidFill>
                  <a:srgbClr val="000000"/>
                </a:solidFill>
                <a:latin typeface="Arial"/>
                <a:ea typeface="Arial"/>
              </a:rPr>
              <a:t>και </a:t>
            </a:r>
            <a:r>
              <a:rPr b="1" lang="en-GB" sz="1800" spc="-1" strike="noStrike">
                <a:solidFill>
                  <a:srgbClr val="000000"/>
                </a:solidFill>
                <a:latin typeface="Arial"/>
                <a:ea typeface="Arial"/>
              </a:rPr>
              <a:t>Extended ATX</a:t>
            </a:r>
            <a:r>
              <a:rPr b="0" lang="en-GB" sz="1800" spc="-1" strike="noStrike">
                <a:solidFill>
                  <a:srgbClr val="000000"/>
                </a:solidFill>
                <a:latin typeface="Arial"/>
                <a:ea typeface="Arial"/>
              </a:rPr>
              <a:t>. </a:t>
            </a:r>
            <a:br/>
            <a:r>
              <a:rPr b="1" lang="en-GB" sz="1200" spc="-1" strike="noStrike">
                <a:solidFill>
                  <a:srgbClr val="0000ff"/>
                </a:solidFill>
                <a:latin typeface="Arial"/>
                <a:ea typeface="Arial"/>
              </a:rPr>
              <a:t>[</a:t>
            </a:r>
            <a:r>
              <a:rPr b="1" lang="en-GB" sz="1200" spc="-1" strike="noStrike" u="sng">
                <a:solidFill>
                  <a:srgbClr val="0000ff"/>
                </a:solidFill>
                <a:uFillTx/>
                <a:latin typeface="Arial"/>
                <a:ea typeface="Arial"/>
                <a:hlinkClick r:id="rId1"/>
              </a:rPr>
              <a:t>PC Magazine</a:t>
            </a:r>
            <a:r>
              <a:rPr b="1" lang="en-GB" sz="1200" spc="-1" strike="noStrike">
                <a:solidFill>
                  <a:srgbClr val="0000ff"/>
                </a:solidFill>
                <a:latin typeface="Arial"/>
                <a:ea typeface="Arial"/>
              </a:rPr>
              <a:t>]</a:t>
            </a:r>
            <a:endParaRPr b="0" lang="el-GR" sz="1200" spc="-1" strike="noStrike">
              <a:solidFill>
                <a:srgbClr val="000000"/>
              </a:solidFill>
              <a:latin typeface="Arial"/>
            </a:endParaRPr>
          </a:p>
        </p:txBody>
      </p:sp>
      <p:graphicFrame>
        <p:nvGraphicFramePr>
          <p:cNvPr id="126" name="Google Shape;77;p15"/>
          <p:cNvGraphicFramePr/>
          <p:nvPr/>
        </p:nvGraphicFramePr>
        <p:xfrm>
          <a:off x="5178960" y="1074240"/>
          <a:ext cx="3630960" cy="2361600"/>
        </p:xfrm>
        <a:graphic>
          <a:graphicData uri="http://schemas.openxmlformats.org/drawingml/2006/table">
            <a:tbl>
              <a:tblPr/>
              <a:tblGrid>
                <a:gridCol w="614520"/>
                <a:gridCol w="1369440"/>
                <a:gridCol w="1647000"/>
              </a:tblGrid>
              <a:tr h="382320">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Έτος</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Τύπος</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Μέγεθος (Inches)</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1995</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Standard ATX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12 x 9.6</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1995</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Extended ATX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12 x 13</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1996</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Mini ATX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11.2 x 8.2</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1997</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microATX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9.6 x 9.6</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1999</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FlexATX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9 x 7.5</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bl>
          </a:graphicData>
        </a:graphic>
      </p:graphicFrame>
      <p:sp>
        <p:nvSpPr>
          <p:cNvPr id="127"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D1FA7C7F-B5D2-4528-A2A2-0506A85FEE4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p:nvPr>
        </p:nvSpPr>
        <p:spPr>
          <a:xfrm>
            <a:off x="152280" y="3105720"/>
            <a:ext cx="8838720" cy="1861200"/>
          </a:xfrm>
          <a:prstGeom prst="rect">
            <a:avLst/>
          </a:prstGeom>
          <a:noFill/>
          <a:ln w="0">
            <a:noFill/>
          </a:ln>
        </p:spPr>
        <p:txBody>
          <a:bodyPr tIns="91440" bIns="91440" anchor="t">
            <a:noAutofit/>
          </a:bodyPr>
          <a:p>
            <a:pPr algn="just">
              <a:lnSpc>
                <a:spcPct val="115000"/>
              </a:lnSpc>
              <a:spcAft>
                <a:spcPts val="1599"/>
              </a:spcAft>
              <a:tabLst>
                <a:tab algn="l" pos="0"/>
              </a:tabLst>
            </a:pPr>
            <a:r>
              <a:rPr b="0" lang="en-GB" sz="1800" spc="-1" strike="noStrike">
                <a:solidFill>
                  <a:srgbClr val="000000"/>
                </a:solidFill>
                <a:latin typeface="Calibri"/>
                <a:ea typeface="Calibri"/>
              </a:rPr>
              <a:t>Στη φωτογραφία βλέπουμε θύρα </a:t>
            </a:r>
            <a:r>
              <a:rPr b="1" lang="en-GB" sz="1800" spc="-1" strike="noStrike">
                <a:solidFill>
                  <a:srgbClr val="9900ff"/>
                </a:solidFill>
                <a:latin typeface="Calibri"/>
                <a:ea typeface="Calibri"/>
              </a:rPr>
              <a:t>PS</a:t>
            </a:r>
            <a:r>
              <a:rPr b="1" lang="en-GB" sz="1800" spc="-1" strike="noStrike">
                <a:solidFill>
                  <a:srgbClr val="38761d"/>
                </a:solidFill>
                <a:latin typeface="Calibri"/>
                <a:ea typeface="Calibri"/>
              </a:rPr>
              <a:t>/2</a:t>
            </a:r>
            <a:r>
              <a:rPr b="0" lang="en-GB" sz="1800" spc="-1" strike="noStrike">
                <a:solidFill>
                  <a:srgbClr val="000000"/>
                </a:solidFill>
                <a:latin typeface="Calibri"/>
                <a:ea typeface="Calibri"/>
              </a:rPr>
              <a:t> για σύνδεση με πληκτρολόγιο ή ποντίκι. Τέσσερις (4) θύρες </a:t>
            </a:r>
            <a:r>
              <a:rPr b="1" lang="en-GB" sz="1800" spc="-1" strike="noStrike">
                <a:solidFill>
                  <a:srgbClr val="cc0000"/>
                </a:solidFill>
                <a:latin typeface="Calibri"/>
                <a:ea typeface="Calibri"/>
              </a:rPr>
              <a:t>USB 2</a:t>
            </a:r>
            <a:r>
              <a:rPr b="0" lang="en-GB" sz="1800" spc="-1" strike="noStrike">
                <a:solidFill>
                  <a:srgbClr val="000000"/>
                </a:solidFill>
                <a:latin typeface="Calibri"/>
                <a:ea typeface="Calibri"/>
              </a:rPr>
              <a:t> (κόκκινες) και δύο (2) </a:t>
            </a:r>
            <a:r>
              <a:rPr b="1" lang="en-GB" sz="1800" spc="-1" strike="noStrike">
                <a:solidFill>
                  <a:srgbClr val="0000ff"/>
                </a:solidFill>
                <a:latin typeface="Calibri"/>
                <a:ea typeface="Calibri"/>
              </a:rPr>
              <a:t>USB 3</a:t>
            </a:r>
            <a:r>
              <a:rPr b="0" lang="en-GB" sz="1800" spc="-1" strike="noStrike">
                <a:solidFill>
                  <a:srgbClr val="000000"/>
                </a:solidFill>
                <a:latin typeface="Calibri"/>
                <a:ea typeface="Calibri"/>
              </a:rPr>
              <a:t> (μπλε). Θύρα </a:t>
            </a:r>
            <a:r>
              <a:rPr b="1" lang="en-GB" sz="1800" spc="-1" strike="noStrike">
                <a:solidFill>
                  <a:srgbClr val="cc0000"/>
                </a:solidFill>
                <a:latin typeface="Calibri"/>
                <a:ea typeface="Calibri"/>
              </a:rPr>
              <a:t>FireWire </a:t>
            </a:r>
            <a:r>
              <a:rPr b="0" lang="en-GB" sz="1800" spc="-1" strike="noStrike">
                <a:solidFill>
                  <a:srgbClr val="000000"/>
                </a:solidFill>
                <a:latin typeface="Calibri"/>
                <a:ea typeface="Calibri"/>
              </a:rPr>
              <a:t>και θύρα </a:t>
            </a:r>
            <a:r>
              <a:rPr b="1" lang="en-GB" sz="1800" spc="-1" strike="noStrike">
                <a:solidFill>
                  <a:srgbClr val="cc0000"/>
                </a:solidFill>
                <a:latin typeface="Calibri"/>
                <a:ea typeface="Calibri"/>
              </a:rPr>
              <a:t>eSATA 3Gb/s </a:t>
            </a:r>
            <a:r>
              <a:rPr b="0" lang="en-GB" sz="1800" spc="-1" strike="noStrike">
                <a:solidFill>
                  <a:srgbClr val="000000"/>
                </a:solidFill>
                <a:latin typeface="Calibri"/>
                <a:ea typeface="Calibri"/>
              </a:rPr>
              <a:t>(κόκκινη). Για </a:t>
            </a:r>
            <a:r>
              <a:rPr b="0" lang="en-GB" sz="1800" spc="-1" strike="noStrike" u="sng">
                <a:solidFill>
                  <a:srgbClr val="000000"/>
                </a:solidFill>
                <a:uFillTx/>
                <a:latin typeface="Calibri"/>
                <a:ea typeface="Calibri"/>
              </a:rPr>
              <a:t>εικόνα</a:t>
            </a:r>
            <a:r>
              <a:rPr b="0" lang="en-GB" sz="1800" spc="-1" strike="noStrike">
                <a:solidFill>
                  <a:srgbClr val="000000"/>
                </a:solidFill>
                <a:latin typeface="Calibri"/>
                <a:ea typeface="Calibri"/>
              </a:rPr>
              <a:t> υπάρχουν οι θύρες </a:t>
            </a:r>
            <a:r>
              <a:rPr b="1" lang="en-GB" sz="1800" spc="-1" strike="noStrike">
                <a:solidFill>
                  <a:srgbClr val="0000ff"/>
                </a:solidFill>
                <a:latin typeface="Calibri"/>
                <a:ea typeface="Calibri"/>
              </a:rPr>
              <a:t>VGA</a:t>
            </a:r>
            <a:r>
              <a:rPr b="0" lang="en-GB" sz="1800" spc="-1" strike="noStrike">
                <a:solidFill>
                  <a:srgbClr val="000000"/>
                </a:solidFill>
                <a:latin typeface="Calibri"/>
                <a:ea typeface="Calibri"/>
              </a:rPr>
              <a:t> και </a:t>
            </a:r>
            <a:r>
              <a:rPr b="1" lang="en-GB" sz="1800" spc="-1" strike="noStrike">
                <a:solidFill>
                  <a:srgbClr val="000000"/>
                </a:solidFill>
                <a:latin typeface="Calibri"/>
                <a:ea typeface="Calibri"/>
              </a:rPr>
              <a:t>DVI</a:t>
            </a:r>
            <a:r>
              <a:rPr b="0" lang="en-GB" sz="1800" spc="-1" strike="noStrike">
                <a:solidFill>
                  <a:srgbClr val="000000"/>
                </a:solidFill>
                <a:latin typeface="Calibri"/>
                <a:ea typeface="Calibri"/>
              </a:rPr>
              <a:t>. Για </a:t>
            </a:r>
            <a:r>
              <a:rPr b="0" lang="en-GB" sz="1800" spc="-1" strike="noStrike" u="sng">
                <a:solidFill>
                  <a:srgbClr val="000000"/>
                </a:solidFill>
                <a:uFillTx/>
                <a:latin typeface="Calibri"/>
                <a:ea typeface="Calibri"/>
              </a:rPr>
              <a:t>εικόνα και ήχο</a:t>
            </a:r>
            <a:r>
              <a:rPr b="0" lang="en-GB" sz="1800" spc="-1" strike="noStrike">
                <a:solidFill>
                  <a:srgbClr val="000000"/>
                </a:solidFill>
                <a:latin typeface="Calibri"/>
                <a:ea typeface="Calibri"/>
              </a:rPr>
              <a:t> υπάρχουν και οι </a:t>
            </a:r>
            <a:r>
              <a:rPr b="1" lang="en-GB" sz="1800" spc="-1" strike="noStrike">
                <a:solidFill>
                  <a:srgbClr val="ff00ff"/>
                </a:solidFill>
                <a:latin typeface="Calibri"/>
                <a:ea typeface="Calibri"/>
              </a:rPr>
              <a:t>Optical Audio “Toslink”</a:t>
            </a:r>
            <a:r>
              <a:rPr b="0" lang="en-GB" sz="1800" spc="-1" strike="noStrike">
                <a:solidFill>
                  <a:srgbClr val="000000"/>
                </a:solidFill>
                <a:latin typeface="Calibri"/>
                <a:ea typeface="Calibri"/>
              </a:rPr>
              <a:t>, </a:t>
            </a:r>
            <a:r>
              <a:rPr b="1" lang="en-GB" sz="1800" spc="-1" strike="noStrike">
                <a:solidFill>
                  <a:srgbClr val="000000"/>
                </a:solidFill>
                <a:latin typeface="Calibri"/>
                <a:ea typeface="Calibri"/>
              </a:rPr>
              <a:t>HDMI </a:t>
            </a:r>
            <a:r>
              <a:rPr b="0" lang="en-GB" sz="1800" spc="-1" strike="noStrike">
                <a:solidFill>
                  <a:srgbClr val="000000"/>
                </a:solidFill>
                <a:latin typeface="Calibri"/>
                <a:ea typeface="Calibri"/>
              </a:rPr>
              <a:t>και </a:t>
            </a:r>
            <a:r>
              <a:rPr b="1" lang="en-GB" sz="1800" spc="-1" strike="noStrike">
                <a:solidFill>
                  <a:srgbClr val="ff00ff"/>
                </a:solidFill>
                <a:latin typeface="Calibri"/>
                <a:ea typeface="Calibri"/>
              </a:rPr>
              <a:t>DisplayPort</a:t>
            </a:r>
            <a:r>
              <a:rPr b="0" lang="en-GB" sz="1800" spc="-1" strike="noStrike">
                <a:solidFill>
                  <a:srgbClr val="000000"/>
                </a:solidFill>
                <a:latin typeface="Calibri"/>
                <a:ea typeface="Calibri"/>
              </a:rPr>
              <a:t>. Υπάρχει επίσης μια θύρα </a:t>
            </a:r>
            <a:r>
              <a:rPr b="1" lang="en-GB" sz="1800" spc="-1" strike="noStrike">
                <a:solidFill>
                  <a:srgbClr val="000000"/>
                </a:solidFill>
                <a:latin typeface="Calibri"/>
                <a:ea typeface="Calibri"/>
              </a:rPr>
              <a:t>Ethernet RJ-45</a:t>
            </a:r>
            <a:r>
              <a:rPr b="0" lang="en-GB" sz="1800" spc="-1" strike="noStrike">
                <a:solidFill>
                  <a:srgbClr val="000000"/>
                </a:solidFill>
                <a:latin typeface="Calibri"/>
                <a:ea typeface="Calibri"/>
              </a:rPr>
              <a:t> και θύρες για τον </a:t>
            </a:r>
            <a:r>
              <a:rPr b="1" lang="en-GB" sz="1800" spc="-1" strike="noStrike">
                <a:solidFill>
                  <a:srgbClr val="000000"/>
                </a:solidFill>
                <a:latin typeface="Calibri"/>
                <a:ea typeface="Calibri"/>
              </a:rPr>
              <a:t>ήχο</a:t>
            </a:r>
            <a:r>
              <a:rPr b="0" lang="en-GB" sz="1800" spc="-1" strike="noStrike">
                <a:solidFill>
                  <a:srgbClr val="000000"/>
                </a:solidFill>
                <a:latin typeface="Calibri"/>
                <a:ea typeface="Calibri"/>
              </a:rPr>
              <a:t>, κοινές και suround. </a:t>
            </a:r>
            <a:endParaRPr b="0" lang="el-GR" sz="1800" spc="-1" strike="noStrike">
              <a:solidFill>
                <a:srgbClr val="000000"/>
              </a:solidFill>
              <a:latin typeface="Arial"/>
            </a:endParaRPr>
          </a:p>
        </p:txBody>
      </p:sp>
      <p:sp>
        <p:nvSpPr>
          <p:cNvPr id="246"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pic>
        <p:nvPicPr>
          <p:cNvPr id="247" name="Google Shape;306;p42" descr=""/>
          <p:cNvPicPr/>
          <p:nvPr/>
        </p:nvPicPr>
        <p:blipFill>
          <a:blip r:embed="rId1"/>
          <a:stretch/>
        </p:blipFill>
        <p:spPr>
          <a:xfrm>
            <a:off x="152280" y="950400"/>
            <a:ext cx="8838720" cy="2115720"/>
          </a:xfrm>
          <a:prstGeom prst="rect">
            <a:avLst/>
          </a:prstGeom>
          <a:ln w="0">
            <a:noFill/>
          </a:ln>
        </p:spPr>
      </p:pic>
      <p:sp>
        <p:nvSpPr>
          <p:cNvPr id="248"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538DFF9B-2023-4BC4-A557-650466F135B4}"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250"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251"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9AD1ADD5-2A50-4906-B5C1-6AFD36310E08}"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252" name="Google Shape;315;p43" descr=""/>
          <p:cNvPicPr/>
          <p:nvPr/>
        </p:nvPicPr>
        <p:blipFill>
          <a:blip r:embed="rId1"/>
          <a:stretch/>
        </p:blipFill>
        <p:spPr>
          <a:xfrm>
            <a:off x="0" y="709560"/>
            <a:ext cx="9143640" cy="3724200"/>
          </a:xfrm>
          <a:prstGeom prst="rect">
            <a:avLst/>
          </a:prstGeom>
          <a:ln w="0">
            <a:noFill/>
          </a:ln>
        </p:spPr>
      </p:pic>
      <p:sp>
        <p:nvSpPr>
          <p:cNvPr id="253" name="Google Shape;316;p43"/>
          <p:cNvSpPr/>
          <p:nvPr/>
        </p:nvSpPr>
        <p:spPr>
          <a:xfrm>
            <a:off x="435960" y="1424160"/>
            <a:ext cx="7988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PS/2</a:t>
            </a:r>
            <a:endParaRPr b="0" lang="el-GR" sz="1800" spc="-1" strike="noStrike">
              <a:latin typeface="Arial"/>
            </a:endParaRPr>
          </a:p>
          <a:p>
            <a:pPr>
              <a:lnSpc>
                <a:spcPct val="100000"/>
              </a:lnSpc>
              <a:tabLst>
                <a:tab algn="l" pos="0"/>
              </a:tabLst>
            </a:pPr>
            <a:endParaRPr b="0" lang="el-GR" sz="1800" spc="-1" strike="noStrike">
              <a:latin typeface="Arial"/>
            </a:endParaRPr>
          </a:p>
          <a:p>
            <a:pPr>
              <a:lnSpc>
                <a:spcPct val="100000"/>
              </a:lnSpc>
              <a:tabLst>
                <a:tab algn="l" pos="0"/>
              </a:tabLst>
            </a:pPr>
            <a:endParaRPr b="0" lang="el-GR" sz="1800" spc="-1" strike="noStrike">
              <a:latin typeface="Arial"/>
            </a:endParaRPr>
          </a:p>
        </p:txBody>
      </p:sp>
      <p:grpSp>
        <p:nvGrpSpPr>
          <p:cNvPr id="254" name="Google Shape;317;p43"/>
          <p:cNvGrpSpPr/>
          <p:nvPr/>
        </p:nvGrpSpPr>
        <p:grpSpPr>
          <a:xfrm>
            <a:off x="537120" y="797760"/>
            <a:ext cx="7140240" cy="3573000"/>
            <a:chOff x="537120" y="797760"/>
            <a:chExt cx="7140240" cy="3573000"/>
          </a:xfrm>
        </p:grpSpPr>
        <p:sp>
          <p:nvSpPr>
            <p:cNvPr id="255" name="Google Shape;318;p43"/>
            <p:cNvSpPr/>
            <p:nvPr/>
          </p:nvSpPr>
          <p:spPr>
            <a:xfrm>
              <a:off x="537120" y="3927600"/>
              <a:ext cx="9716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USB 3</a:t>
              </a:r>
              <a:endParaRPr b="0" lang="el-GR" sz="1800" spc="-1" strike="noStrike">
                <a:latin typeface="Arial"/>
              </a:endParaRPr>
            </a:p>
            <a:p>
              <a:pPr>
                <a:lnSpc>
                  <a:spcPct val="100000"/>
                </a:lnSpc>
                <a:tabLst>
                  <a:tab algn="l" pos="0"/>
                </a:tabLst>
              </a:pPr>
              <a:endParaRPr b="0" lang="el-GR" sz="1800" spc="-1" strike="noStrike">
                <a:latin typeface="Arial"/>
              </a:endParaRPr>
            </a:p>
            <a:p>
              <a:pPr>
                <a:lnSpc>
                  <a:spcPct val="100000"/>
                </a:lnSpc>
                <a:tabLst>
                  <a:tab algn="l" pos="0"/>
                </a:tabLst>
              </a:pPr>
              <a:endParaRPr b="0" lang="el-GR" sz="1800" spc="-1" strike="noStrike">
                <a:latin typeface="Arial"/>
              </a:endParaRPr>
            </a:p>
          </p:txBody>
        </p:sp>
        <p:sp>
          <p:nvSpPr>
            <p:cNvPr id="256" name="Google Shape;319;p43"/>
            <p:cNvSpPr/>
            <p:nvPr/>
          </p:nvSpPr>
          <p:spPr>
            <a:xfrm>
              <a:off x="6705720" y="797760"/>
              <a:ext cx="9716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USB 3</a:t>
              </a:r>
              <a:endParaRPr b="0" lang="el-GR" sz="1800" spc="-1" strike="noStrike">
                <a:latin typeface="Arial"/>
              </a:endParaRPr>
            </a:p>
            <a:p>
              <a:pPr>
                <a:lnSpc>
                  <a:spcPct val="100000"/>
                </a:lnSpc>
                <a:tabLst>
                  <a:tab algn="l" pos="0"/>
                </a:tabLst>
              </a:pPr>
              <a:endParaRPr b="0" lang="el-GR" sz="1800" spc="-1" strike="noStrike">
                <a:latin typeface="Arial"/>
              </a:endParaRPr>
            </a:p>
            <a:p>
              <a:pPr>
                <a:lnSpc>
                  <a:spcPct val="100000"/>
                </a:lnSpc>
                <a:tabLst>
                  <a:tab algn="l" pos="0"/>
                </a:tabLst>
              </a:pPr>
              <a:endParaRPr b="0" lang="el-GR" sz="1800" spc="-1" strike="noStrike">
                <a:latin typeface="Arial"/>
              </a:endParaRPr>
            </a:p>
          </p:txBody>
        </p:sp>
      </p:grpSp>
      <p:sp>
        <p:nvSpPr>
          <p:cNvPr id="257" name="Google Shape;320;p43"/>
          <p:cNvSpPr/>
          <p:nvPr/>
        </p:nvSpPr>
        <p:spPr>
          <a:xfrm>
            <a:off x="2264760" y="1061280"/>
            <a:ext cx="1208160" cy="72972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VGA ή D-SUB</a:t>
            </a:r>
            <a:endParaRPr b="0" lang="el-GR" sz="1800" spc="-1" strike="noStrike">
              <a:latin typeface="Arial"/>
            </a:endParaRPr>
          </a:p>
        </p:txBody>
      </p:sp>
      <p:sp>
        <p:nvSpPr>
          <p:cNvPr id="258" name="Google Shape;321;p43"/>
          <p:cNvSpPr/>
          <p:nvPr/>
        </p:nvSpPr>
        <p:spPr>
          <a:xfrm>
            <a:off x="2145960" y="3990600"/>
            <a:ext cx="7988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gn="ctr">
              <a:lnSpc>
                <a:spcPct val="100000"/>
              </a:lnSpc>
              <a:tabLst>
                <a:tab algn="l" pos="0"/>
              </a:tabLst>
            </a:pPr>
            <a:r>
              <a:rPr b="1" lang="en-GB" sz="1800" spc="-1" strike="noStrike">
                <a:solidFill>
                  <a:srgbClr val="ff0000"/>
                </a:solidFill>
                <a:latin typeface="Arial"/>
                <a:ea typeface="Arial"/>
              </a:rPr>
              <a:t>DVI</a:t>
            </a:r>
            <a:endParaRPr b="0" lang="el-GR" sz="1800" spc="-1" strike="noStrike">
              <a:latin typeface="Arial"/>
            </a:endParaRPr>
          </a:p>
          <a:p>
            <a:pPr algn="ctr">
              <a:lnSpc>
                <a:spcPct val="100000"/>
              </a:lnSpc>
              <a:tabLst>
                <a:tab algn="l" pos="0"/>
              </a:tabLst>
            </a:pPr>
            <a:endParaRPr b="0" lang="el-GR" sz="1800" spc="-1" strike="noStrike">
              <a:latin typeface="Arial"/>
            </a:endParaRPr>
          </a:p>
          <a:p>
            <a:pPr algn="ctr">
              <a:lnSpc>
                <a:spcPct val="100000"/>
              </a:lnSpc>
              <a:tabLst>
                <a:tab algn="l" pos="0"/>
              </a:tabLst>
            </a:pPr>
            <a:endParaRPr b="0" lang="el-GR" sz="1800" spc="-1" strike="noStrike">
              <a:latin typeface="Arial"/>
            </a:endParaRPr>
          </a:p>
        </p:txBody>
      </p:sp>
      <p:sp>
        <p:nvSpPr>
          <p:cNvPr id="259" name="Google Shape;322;p43"/>
          <p:cNvSpPr/>
          <p:nvPr/>
        </p:nvSpPr>
        <p:spPr>
          <a:xfrm>
            <a:off x="3967920" y="650160"/>
            <a:ext cx="1738800" cy="72972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Optical Digital Audio Output</a:t>
            </a:r>
            <a:endParaRPr b="0" lang="el-GR" sz="1800" spc="-1" strike="noStrike">
              <a:latin typeface="Arial"/>
            </a:endParaRPr>
          </a:p>
        </p:txBody>
      </p:sp>
      <p:sp>
        <p:nvSpPr>
          <p:cNvPr id="260" name="Google Shape;323;p43"/>
          <p:cNvSpPr/>
          <p:nvPr/>
        </p:nvSpPr>
        <p:spPr>
          <a:xfrm>
            <a:off x="3227400" y="3990600"/>
            <a:ext cx="1116720" cy="67212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gn="ctr">
              <a:lnSpc>
                <a:spcPct val="100000"/>
              </a:lnSpc>
              <a:tabLst>
                <a:tab algn="l" pos="0"/>
              </a:tabLst>
            </a:pPr>
            <a:r>
              <a:rPr b="1" lang="en-GB" sz="1800" spc="-1" strike="noStrike">
                <a:solidFill>
                  <a:srgbClr val="ff0000"/>
                </a:solidFill>
                <a:latin typeface="Arial"/>
                <a:ea typeface="Arial"/>
              </a:rPr>
              <a:t>Display Port</a:t>
            </a:r>
            <a:endParaRPr b="0" lang="el-GR" sz="1800" spc="-1" strike="noStrike">
              <a:latin typeface="Arial"/>
            </a:endParaRPr>
          </a:p>
          <a:p>
            <a:pPr algn="ctr">
              <a:lnSpc>
                <a:spcPct val="100000"/>
              </a:lnSpc>
              <a:tabLst>
                <a:tab algn="l" pos="0"/>
              </a:tabLst>
            </a:pPr>
            <a:endParaRPr b="0" lang="el-GR" sz="1800" spc="-1" strike="noStrike">
              <a:latin typeface="Arial"/>
            </a:endParaRPr>
          </a:p>
          <a:p>
            <a:pPr algn="ctr">
              <a:lnSpc>
                <a:spcPct val="100000"/>
              </a:lnSpc>
              <a:tabLst>
                <a:tab algn="l" pos="0"/>
              </a:tabLst>
            </a:pPr>
            <a:endParaRPr b="0" lang="el-GR" sz="1800" spc="-1" strike="noStrike">
              <a:latin typeface="Arial"/>
            </a:endParaRPr>
          </a:p>
        </p:txBody>
      </p:sp>
      <p:sp>
        <p:nvSpPr>
          <p:cNvPr id="261" name="Google Shape;324;p43"/>
          <p:cNvSpPr/>
          <p:nvPr/>
        </p:nvSpPr>
        <p:spPr>
          <a:xfrm>
            <a:off x="4675320" y="3743280"/>
            <a:ext cx="7988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gn="ctr">
              <a:lnSpc>
                <a:spcPct val="100000"/>
              </a:lnSpc>
              <a:tabLst>
                <a:tab algn="l" pos="0"/>
              </a:tabLst>
            </a:pPr>
            <a:r>
              <a:rPr b="1" lang="en-GB" sz="1800" spc="-1" strike="noStrike">
                <a:solidFill>
                  <a:srgbClr val="ff0000"/>
                </a:solidFill>
                <a:latin typeface="Arial"/>
                <a:ea typeface="Arial"/>
              </a:rPr>
              <a:t>HDMI</a:t>
            </a:r>
            <a:endParaRPr b="0" lang="el-GR" sz="1800" spc="-1" strike="noStrike">
              <a:latin typeface="Arial"/>
            </a:endParaRPr>
          </a:p>
          <a:p>
            <a:pPr algn="ctr">
              <a:lnSpc>
                <a:spcPct val="100000"/>
              </a:lnSpc>
              <a:tabLst>
                <a:tab algn="l" pos="0"/>
              </a:tabLst>
            </a:pPr>
            <a:endParaRPr b="0" lang="el-GR" sz="1800" spc="-1" strike="noStrike">
              <a:latin typeface="Arial"/>
            </a:endParaRPr>
          </a:p>
          <a:p>
            <a:pPr algn="ctr">
              <a:lnSpc>
                <a:spcPct val="100000"/>
              </a:lnSpc>
              <a:tabLst>
                <a:tab algn="l" pos="0"/>
              </a:tabLst>
            </a:pPr>
            <a:endParaRPr b="0" lang="el-GR" sz="1800" spc="-1" strike="noStrike">
              <a:latin typeface="Arial"/>
            </a:endParaRPr>
          </a:p>
        </p:txBody>
      </p:sp>
      <p:sp>
        <p:nvSpPr>
          <p:cNvPr id="262" name="Google Shape;325;p43"/>
          <p:cNvSpPr/>
          <p:nvPr/>
        </p:nvSpPr>
        <p:spPr>
          <a:xfrm>
            <a:off x="5168520" y="1484280"/>
            <a:ext cx="96876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USB 2</a:t>
            </a:r>
            <a:endParaRPr b="0" lang="el-GR" sz="1800" spc="-1" strike="noStrike">
              <a:latin typeface="Arial"/>
            </a:endParaRPr>
          </a:p>
        </p:txBody>
      </p:sp>
      <p:sp>
        <p:nvSpPr>
          <p:cNvPr id="263" name="Google Shape;326;p43"/>
          <p:cNvSpPr/>
          <p:nvPr/>
        </p:nvSpPr>
        <p:spPr>
          <a:xfrm>
            <a:off x="6048360" y="3927600"/>
            <a:ext cx="96876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eSATA</a:t>
            </a:r>
            <a:endParaRPr b="0" lang="el-GR" sz="1800" spc="-1" strike="noStrike">
              <a:latin typeface="Arial"/>
            </a:endParaRPr>
          </a:p>
        </p:txBody>
      </p:sp>
      <p:sp>
        <p:nvSpPr>
          <p:cNvPr id="264" name="Google Shape;327;p43"/>
          <p:cNvSpPr/>
          <p:nvPr/>
        </p:nvSpPr>
        <p:spPr>
          <a:xfrm>
            <a:off x="7626240" y="895320"/>
            <a:ext cx="1394640" cy="67212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RJ-45 ή GbE LAN</a:t>
            </a:r>
            <a:endParaRPr b="0" lang="el-GR" sz="1800" spc="-1" strike="noStrike">
              <a:latin typeface="Arial"/>
            </a:endParaRPr>
          </a:p>
        </p:txBody>
      </p:sp>
      <p:sp>
        <p:nvSpPr>
          <p:cNvPr id="265" name="Google Shape;328;p43"/>
          <p:cNvSpPr/>
          <p:nvPr/>
        </p:nvSpPr>
        <p:spPr>
          <a:xfrm>
            <a:off x="7766640" y="3990600"/>
            <a:ext cx="111672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gn="ctr">
              <a:lnSpc>
                <a:spcPct val="100000"/>
              </a:lnSpc>
              <a:tabLst>
                <a:tab algn="l" pos="0"/>
              </a:tabLst>
            </a:pPr>
            <a:r>
              <a:rPr b="1" lang="en-GB" sz="1800" spc="-1" strike="noStrike">
                <a:solidFill>
                  <a:srgbClr val="ff0000"/>
                </a:solidFill>
                <a:latin typeface="Arial"/>
                <a:ea typeface="Arial"/>
              </a:rPr>
              <a:t>AUDIO</a:t>
            </a:r>
            <a:endParaRPr b="0" lang="el-GR" sz="1800" spc="-1" strike="noStrike">
              <a:latin typeface="Arial"/>
            </a:endParaRPr>
          </a:p>
          <a:p>
            <a:pPr algn="ctr">
              <a:lnSpc>
                <a:spcPct val="100000"/>
              </a:lnSpc>
              <a:tabLst>
                <a:tab algn="l" pos="0"/>
              </a:tabLst>
            </a:pPr>
            <a:endParaRPr b="0" lang="el-GR" sz="1800" spc="-1" strike="noStrike">
              <a:latin typeface="Arial"/>
            </a:endParaRPr>
          </a:p>
          <a:p>
            <a:pPr algn="ctr">
              <a:lnSpc>
                <a:spcPct val="100000"/>
              </a:lnSpc>
              <a:tabLst>
                <a:tab algn="l" pos="0"/>
              </a:tabLst>
            </a:pPr>
            <a:endParaRPr b="0" lang="el-GR" sz="1800" spc="-1" strike="noStrike">
              <a:latin typeface="Arial"/>
            </a:endParaRPr>
          </a:p>
        </p:txBody>
      </p:sp>
    </p:spTree>
  </p:cSld>
  <mc:AlternateContent>
    <mc:Choice Requires="p14">
      <p:transition spd="slow" p14:dur="2000"/>
    </mc:Choice>
    <mc:Fallback>
      <p:transition spd="slow"/>
    </mc:Fallback>
  </mc:AlternateContent>
  <p:timing>
    <p:tnLst>
      <p:par>
        <p:cTn id="36" dur="indefinite" restart="never" nodeType="tmRoot">
          <p:childTnLst>
            <p:seq>
              <p:cTn id="37" dur="indefinite" nodeType="mainSeq">
                <p:childTnLst>
                  <p:par>
                    <p:cTn id="38" fill="hold">
                      <p:stCondLst>
                        <p:cond delay="indefinite"/>
                      </p:stCondLst>
                      <p:childTnLst>
                        <p:par>
                          <p:cTn id="39" fill="hold">
                            <p:stCondLst>
                              <p:cond delay="0"/>
                            </p:stCondLst>
                            <p:childTnLst>
                              <p:par>
                                <p:cTn id="40" nodeType="clickEffect" fill="hold" presetClass="entr" presetID="10">
                                  <p:stCondLst>
                                    <p:cond delay="0"/>
                                  </p:stCondLst>
                                  <p:childTnLst>
                                    <p:set>
                                      <p:cBhvr>
                                        <p:cTn id="41" dur="1" fill="hold">
                                          <p:stCondLst>
                                            <p:cond delay="0"/>
                                          </p:stCondLst>
                                        </p:cTn>
                                        <p:tgtEl>
                                          <p:spTgt spid="253"/>
                                        </p:tgtEl>
                                        <p:attrNameLst>
                                          <p:attrName>style.visibility</p:attrName>
                                        </p:attrNameLst>
                                      </p:cBhvr>
                                      <p:to>
                                        <p:strVal val="visible"/>
                                      </p:to>
                                    </p:set>
                                    <p:animEffect filter="fade" transition="in">
                                      <p:cBhvr additive="repl">
                                        <p:cTn id="42" dur="1000"/>
                                        <p:tgtEl>
                                          <p:spTgt spid="253"/>
                                        </p:tgtEl>
                                      </p:cBhvr>
                                    </p:animEffec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0">
                                  <p:stCondLst>
                                    <p:cond delay="0"/>
                                  </p:stCondLst>
                                  <p:childTnLst>
                                    <p:set>
                                      <p:cBhvr>
                                        <p:cTn id="46" dur="1" fill="hold">
                                          <p:stCondLst>
                                            <p:cond delay="0"/>
                                          </p:stCondLst>
                                        </p:cTn>
                                        <p:tgtEl>
                                          <p:spTgt spid="254"/>
                                        </p:tgtEl>
                                        <p:attrNameLst>
                                          <p:attrName>style.visibility</p:attrName>
                                        </p:attrNameLst>
                                      </p:cBhvr>
                                      <p:to>
                                        <p:strVal val="visible"/>
                                      </p:to>
                                    </p:set>
                                    <p:animEffect filter="fade" transition="in">
                                      <p:cBhvr additive="repl">
                                        <p:cTn id="47" dur="1000"/>
                                        <p:tgtEl>
                                          <p:spTgt spid="254"/>
                                        </p:tgtEl>
                                      </p:cBhvr>
                                    </p:animEffect>
                                  </p:childTnLst>
                                </p:cTn>
                              </p:par>
                            </p:childTnLst>
                          </p:cTn>
                        </p:par>
                      </p:childTnLst>
                    </p:cTn>
                  </p:par>
                  <p:par>
                    <p:cTn id="48" fill="hold">
                      <p:stCondLst>
                        <p:cond delay="indefinite"/>
                      </p:stCondLst>
                      <p:childTnLst>
                        <p:par>
                          <p:cTn id="49" fill="hold">
                            <p:stCondLst>
                              <p:cond delay="0"/>
                            </p:stCondLst>
                            <p:childTnLst>
                              <p:par>
                                <p:cTn id="50" nodeType="clickEffect" fill="hold" presetClass="entr" presetID="10">
                                  <p:stCondLst>
                                    <p:cond delay="0"/>
                                  </p:stCondLst>
                                  <p:childTnLst>
                                    <p:set>
                                      <p:cBhvr>
                                        <p:cTn id="51" dur="1" fill="hold">
                                          <p:stCondLst>
                                            <p:cond delay="0"/>
                                          </p:stCondLst>
                                        </p:cTn>
                                        <p:tgtEl>
                                          <p:spTgt spid="257"/>
                                        </p:tgtEl>
                                        <p:attrNameLst>
                                          <p:attrName>style.visibility</p:attrName>
                                        </p:attrNameLst>
                                      </p:cBhvr>
                                      <p:to>
                                        <p:strVal val="visible"/>
                                      </p:to>
                                    </p:set>
                                    <p:animEffect filter="fade" transition="in">
                                      <p:cBhvr additive="repl">
                                        <p:cTn id="52" dur="1000"/>
                                        <p:tgtEl>
                                          <p:spTgt spid="257"/>
                                        </p:tgtEl>
                                      </p:cBhvr>
                                    </p:animEffec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0">
                                  <p:stCondLst>
                                    <p:cond delay="0"/>
                                  </p:stCondLst>
                                  <p:childTnLst>
                                    <p:set>
                                      <p:cBhvr>
                                        <p:cTn id="56" dur="1" fill="hold">
                                          <p:stCondLst>
                                            <p:cond delay="0"/>
                                          </p:stCondLst>
                                        </p:cTn>
                                        <p:tgtEl>
                                          <p:spTgt spid="258"/>
                                        </p:tgtEl>
                                        <p:attrNameLst>
                                          <p:attrName>style.visibility</p:attrName>
                                        </p:attrNameLst>
                                      </p:cBhvr>
                                      <p:to>
                                        <p:strVal val="visible"/>
                                      </p:to>
                                    </p:set>
                                    <p:animEffect filter="fade" transition="in">
                                      <p:cBhvr additive="repl">
                                        <p:cTn id="57" dur="1000"/>
                                        <p:tgtEl>
                                          <p:spTgt spid="258"/>
                                        </p:tgtEl>
                                      </p:cBhvr>
                                    </p:animEffect>
                                  </p:childTnLst>
                                </p:cTn>
                              </p:par>
                            </p:childTnLst>
                          </p:cTn>
                        </p:par>
                      </p:childTnLst>
                    </p:cTn>
                  </p:par>
                  <p:par>
                    <p:cTn id="58" fill="hold">
                      <p:stCondLst>
                        <p:cond delay="indefinite"/>
                      </p:stCondLst>
                      <p:childTnLst>
                        <p:par>
                          <p:cTn id="59" fill="hold">
                            <p:stCondLst>
                              <p:cond delay="0"/>
                            </p:stCondLst>
                            <p:childTnLst>
                              <p:par>
                                <p:cTn id="60" nodeType="clickEffect" fill="hold" presetClass="entr" presetID="10">
                                  <p:stCondLst>
                                    <p:cond delay="0"/>
                                  </p:stCondLst>
                                  <p:childTnLst>
                                    <p:set>
                                      <p:cBhvr>
                                        <p:cTn id="61" dur="1" fill="hold">
                                          <p:stCondLst>
                                            <p:cond delay="0"/>
                                          </p:stCondLst>
                                        </p:cTn>
                                        <p:tgtEl>
                                          <p:spTgt spid="259"/>
                                        </p:tgtEl>
                                        <p:attrNameLst>
                                          <p:attrName>style.visibility</p:attrName>
                                        </p:attrNameLst>
                                      </p:cBhvr>
                                      <p:to>
                                        <p:strVal val="visible"/>
                                      </p:to>
                                    </p:set>
                                    <p:animEffect filter="fade" transition="in">
                                      <p:cBhvr additive="repl">
                                        <p:cTn id="62" dur="1000"/>
                                        <p:tgtEl>
                                          <p:spTgt spid="259"/>
                                        </p:tgtEl>
                                      </p:cBhvr>
                                    </p:animEffec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0">
                                  <p:stCondLst>
                                    <p:cond delay="0"/>
                                  </p:stCondLst>
                                  <p:childTnLst>
                                    <p:set>
                                      <p:cBhvr>
                                        <p:cTn id="66" dur="1" fill="hold">
                                          <p:stCondLst>
                                            <p:cond delay="0"/>
                                          </p:stCondLst>
                                        </p:cTn>
                                        <p:tgtEl>
                                          <p:spTgt spid="260"/>
                                        </p:tgtEl>
                                        <p:attrNameLst>
                                          <p:attrName>style.visibility</p:attrName>
                                        </p:attrNameLst>
                                      </p:cBhvr>
                                      <p:to>
                                        <p:strVal val="visible"/>
                                      </p:to>
                                    </p:set>
                                    <p:animEffect filter="fade" transition="in">
                                      <p:cBhvr additive="repl">
                                        <p:cTn id="67" dur="1000"/>
                                        <p:tgtEl>
                                          <p:spTgt spid="260"/>
                                        </p:tgtEl>
                                      </p:cBhvr>
                                    </p:animEffect>
                                  </p:childTnLst>
                                </p:cTn>
                              </p:par>
                            </p:childTnLst>
                          </p:cTn>
                        </p:par>
                      </p:childTnLst>
                    </p:cTn>
                  </p:par>
                  <p:par>
                    <p:cTn id="68" fill="hold">
                      <p:stCondLst>
                        <p:cond delay="indefinite"/>
                      </p:stCondLst>
                      <p:childTnLst>
                        <p:par>
                          <p:cTn id="69" fill="hold">
                            <p:stCondLst>
                              <p:cond delay="0"/>
                            </p:stCondLst>
                            <p:childTnLst>
                              <p:par>
                                <p:cTn id="70" nodeType="clickEffect" fill="hold" presetClass="entr" presetID="10">
                                  <p:stCondLst>
                                    <p:cond delay="0"/>
                                  </p:stCondLst>
                                  <p:childTnLst>
                                    <p:set>
                                      <p:cBhvr>
                                        <p:cTn id="71" dur="1" fill="hold">
                                          <p:stCondLst>
                                            <p:cond delay="0"/>
                                          </p:stCondLst>
                                        </p:cTn>
                                        <p:tgtEl>
                                          <p:spTgt spid="261"/>
                                        </p:tgtEl>
                                        <p:attrNameLst>
                                          <p:attrName>style.visibility</p:attrName>
                                        </p:attrNameLst>
                                      </p:cBhvr>
                                      <p:to>
                                        <p:strVal val="visible"/>
                                      </p:to>
                                    </p:set>
                                    <p:animEffect filter="fade" transition="in">
                                      <p:cBhvr additive="repl">
                                        <p:cTn id="72" dur="1000"/>
                                        <p:tgtEl>
                                          <p:spTgt spid="261"/>
                                        </p:tgtEl>
                                      </p:cBhvr>
                                    </p:animEffec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0">
                                  <p:stCondLst>
                                    <p:cond delay="0"/>
                                  </p:stCondLst>
                                  <p:childTnLst>
                                    <p:set>
                                      <p:cBhvr>
                                        <p:cTn id="76" dur="1" fill="hold">
                                          <p:stCondLst>
                                            <p:cond delay="0"/>
                                          </p:stCondLst>
                                        </p:cTn>
                                        <p:tgtEl>
                                          <p:spTgt spid="262"/>
                                        </p:tgtEl>
                                        <p:attrNameLst>
                                          <p:attrName>style.visibility</p:attrName>
                                        </p:attrNameLst>
                                      </p:cBhvr>
                                      <p:to>
                                        <p:strVal val="visible"/>
                                      </p:to>
                                    </p:set>
                                    <p:animEffect filter="fade" transition="in">
                                      <p:cBhvr additive="repl">
                                        <p:cTn id="77" dur="1000"/>
                                        <p:tgtEl>
                                          <p:spTgt spid="262"/>
                                        </p:tgtEl>
                                      </p:cBhvr>
                                    </p:animEffect>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10">
                                  <p:stCondLst>
                                    <p:cond delay="0"/>
                                  </p:stCondLst>
                                  <p:childTnLst>
                                    <p:set>
                                      <p:cBhvr>
                                        <p:cTn id="81" dur="1" fill="hold">
                                          <p:stCondLst>
                                            <p:cond delay="0"/>
                                          </p:stCondLst>
                                        </p:cTn>
                                        <p:tgtEl>
                                          <p:spTgt spid="263"/>
                                        </p:tgtEl>
                                        <p:attrNameLst>
                                          <p:attrName>style.visibility</p:attrName>
                                        </p:attrNameLst>
                                      </p:cBhvr>
                                      <p:to>
                                        <p:strVal val="visible"/>
                                      </p:to>
                                    </p:set>
                                    <p:animEffect filter="fade" transition="in">
                                      <p:cBhvr additive="repl">
                                        <p:cTn id="82" dur="1000"/>
                                        <p:tgtEl>
                                          <p:spTgt spid="263"/>
                                        </p:tgtEl>
                                      </p:cBhvr>
                                    </p:animEffec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10">
                                  <p:stCondLst>
                                    <p:cond delay="0"/>
                                  </p:stCondLst>
                                  <p:childTnLst>
                                    <p:set>
                                      <p:cBhvr>
                                        <p:cTn id="86" dur="1" fill="hold">
                                          <p:stCondLst>
                                            <p:cond delay="0"/>
                                          </p:stCondLst>
                                        </p:cTn>
                                        <p:tgtEl>
                                          <p:spTgt spid="264"/>
                                        </p:tgtEl>
                                        <p:attrNameLst>
                                          <p:attrName>style.visibility</p:attrName>
                                        </p:attrNameLst>
                                      </p:cBhvr>
                                      <p:to>
                                        <p:strVal val="visible"/>
                                      </p:to>
                                    </p:set>
                                    <p:animEffect filter="fade" transition="in">
                                      <p:cBhvr additive="repl">
                                        <p:cTn id="87" dur="1000"/>
                                        <p:tgtEl>
                                          <p:spTgt spid="264"/>
                                        </p:tgtEl>
                                      </p:cBhvr>
                                    </p:animEffect>
                                  </p:childTnLst>
                                </p:cTn>
                              </p:par>
                            </p:childTnLst>
                          </p:cTn>
                        </p:par>
                      </p:childTnLst>
                    </p:cTn>
                  </p:par>
                  <p:par>
                    <p:cTn id="88" fill="hold">
                      <p:stCondLst>
                        <p:cond delay="indefinite"/>
                      </p:stCondLst>
                      <p:childTnLst>
                        <p:par>
                          <p:cTn id="89" fill="hold">
                            <p:stCondLst>
                              <p:cond delay="0"/>
                            </p:stCondLst>
                            <p:childTnLst>
                              <p:par>
                                <p:cTn id="90" nodeType="clickEffect" fill="hold" presetClass="entr" presetID="10">
                                  <p:stCondLst>
                                    <p:cond delay="0"/>
                                  </p:stCondLst>
                                  <p:childTnLst>
                                    <p:set>
                                      <p:cBhvr>
                                        <p:cTn id="91" dur="1" fill="hold">
                                          <p:stCondLst>
                                            <p:cond delay="0"/>
                                          </p:stCondLst>
                                        </p:cTn>
                                        <p:tgtEl>
                                          <p:spTgt spid="265"/>
                                        </p:tgtEl>
                                        <p:attrNameLst>
                                          <p:attrName>style.visibility</p:attrName>
                                        </p:attrNameLst>
                                      </p:cBhvr>
                                      <p:to>
                                        <p:strVal val="visible"/>
                                      </p:to>
                                    </p:set>
                                    <p:animEffect filter="fade" transition="in">
                                      <p:cBhvr additive="repl">
                                        <p:cTn id="92"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267"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268"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44EFC46A-3DD0-4D90-9669-EC633AEDCBA7}"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269" name="Google Shape;336;p44" descr=""/>
          <p:cNvPicPr/>
          <p:nvPr/>
        </p:nvPicPr>
        <p:blipFill>
          <a:blip r:embed="rId1"/>
          <a:stretch/>
        </p:blipFill>
        <p:spPr>
          <a:xfrm>
            <a:off x="0" y="709560"/>
            <a:ext cx="9143640" cy="3724200"/>
          </a:xfrm>
          <a:prstGeom prst="rect">
            <a:avLst/>
          </a:prstGeom>
          <a:ln w="0">
            <a:noFill/>
          </a:ln>
        </p:spPr>
      </p:pic>
      <p:sp>
        <p:nvSpPr>
          <p:cNvPr id="270" name="Google Shape;337;p44"/>
          <p:cNvSpPr/>
          <p:nvPr/>
        </p:nvSpPr>
        <p:spPr>
          <a:xfrm>
            <a:off x="435960" y="1424160"/>
            <a:ext cx="7988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PS/2</a:t>
            </a:r>
            <a:endParaRPr b="0" lang="el-GR" sz="1800" spc="-1" strike="noStrike">
              <a:latin typeface="Arial"/>
            </a:endParaRPr>
          </a:p>
          <a:p>
            <a:pPr>
              <a:lnSpc>
                <a:spcPct val="100000"/>
              </a:lnSpc>
              <a:tabLst>
                <a:tab algn="l" pos="0"/>
              </a:tabLst>
            </a:pPr>
            <a:endParaRPr b="0" lang="el-GR" sz="1800" spc="-1" strike="noStrike">
              <a:latin typeface="Arial"/>
            </a:endParaRPr>
          </a:p>
          <a:p>
            <a:pPr>
              <a:lnSpc>
                <a:spcPct val="100000"/>
              </a:lnSpc>
              <a:tabLst>
                <a:tab algn="l" pos="0"/>
              </a:tabLst>
            </a:pPr>
            <a:endParaRPr b="0" lang="el-GR" sz="1800" spc="-1" strike="noStrike">
              <a:latin typeface="Arial"/>
            </a:endParaRPr>
          </a:p>
        </p:txBody>
      </p:sp>
      <p:sp>
        <p:nvSpPr>
          <p:cNvPr id="271" name="Google Shape;338;p44"/>
          <p:cNvSpPr/>
          <p:nvPr/>
        </p:nvSpPr>
        <p:spPr>
          <a:xfrm>
            <a:off x="1609200" y="1043280"/>
            <a:ext cx="2333880" cy="128052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u="sng">
                <a:solidFill>
                  <a:srgbClr val="0000ff"/>
                </a:solidFill>
                <a:uFillTx/>
                <a:latin typeface="Arial"/>
                <a:ea typeface="Arial"/>
                <a:hlinkClick r:id="rId2"/>
              </a:rPr>
              <a:t>PS/2</a:t>
            </a:r>
            <a:r>
              <a:rPr b="0" lang="en-GB" sz="1800" spc="-1" strike="noStrike">
                <a:solidFill>
                  <a:srgbClr val="000000"/>
                </a:solidFill>
                <a:latin typeface="Arial"/>
                <a:ea typeface="Arial"/>
              </a:rPr>
              <a:t>: Θύρα για σύνδεση με πληκτρολόγιο ή ποντίκι</a:t>
            </a:r>
            <a:endParaRPr b="0" lang="el-GR" sz="1800" spc="-1" strike="noStrike">
              <a:latin typeface="Arial"/>
            </a:endParaRPr>
          </a:p>
        </p:txBody>
      </p:sp>
    </p:spTree>
  </p:cSld>
  <p:transition spd="slow">
    <p:fade/>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273"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27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389CA0E2-37AB-4A69-A61E-C081B7FC76AF}"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275" name="Google Shape;346;p45" descr=""/>
          <p:cNvPicPr/>
          <p:nvPr/>
        </p:nvPicPr>
        <p:blipFill>
          <a:blip r:embed="rId1"/>
          <a:stretch/>
        </p:blipFill>
        <p:spPr>
          <a:xfrm>
            <a:off x="0" y="709560"/>
            <a:ext cx="9143640" cy="3724200"/>
          </a:xfrm>
          <a:prstGeom prst="rect">
            <a:avLst/>
          </a:prstGeom>
          <a:ln w="0">
            <a:noFill/>
          </a:ln>
        </p:spPr>
      </p:pic>
      <p:grpSp>
        <p:nvGrpSpPr>
          <p:cNvPr id="276" name="Google Shape;347;p45"/>
          <p:cNvGrpSpPr/>
          <p:nvPr/>
        </p:nvGrpSpPr>
        <p:grpSpPr>
          <a:xfrm>
            <a:off x="537120" y="797760"/>
            <a:ext cx="7140240" cy="3573000"/>
            <a:chOff x="537120" y="797760"/>
            <a:chExt cx="7140240" cy="3573000"/>
          </a:xfrm>
        </p:grpSpPr>
        <p:sp>
          <p:nvSpPr>
            <p:cNvPr id="277" name="Google Shape;348;p45"/>
            <p:cNvSpPr/>
            <p:nvPr/>
          </p:nvSpPr>
          <p:spPr>
            <a:xfrm>
              <a:off x="537120" y="3927600"/>
              <a:ext cx="9716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USB 3</a:t>
              </a:r>
              <a:endParaRPr b="0" lang="el-GR" sz="1800" spc="-1" strike="noStrike">
                <a:latin typeface="Arial"/>
              </a:endParaRPr>
            </a:p>
            <a:p>
              <a:pPr>
                <a:lnSpc>
                  <a:spcPct val="100000"/>
                </a:lnSpc>
                <a:tabLst>
                  <a:tab algn="l" pos="0"/>
                </a:tabLst>
              </a:pPr>
              <a:endParaRPr b="0" lang="el-GR" sz="1800" spc="-1" strike="noStrike">
                <a:latin typeface="Arial"/>
              </a:endParaRPr>
            </a:p>
            <a:p>
              <a:pPr>
                <a:lnSpc>
                  <a:spcPct val="100000"/>
                </a:lnSpc>
                <a:tabLst>
                  <a:tab algn="l" pos="0"/>
                </a:tabLst>
              </a:pPr>
              <a:endParaRPr b="0" lang="el-GR" sz="1800" spc="-1" strike="noStrike">
                <a:latin typeface="Arial"/>
              </a:endParaRPr>
            </a:p>
          </p:txBody>
        </p:sp>
        <p:sp>
          <p:nvSpPr>
            <p:cNvPr id="278" name="Google Shape;349;p45"/>
            <p:cNvSpPr/>
            <p:nvPr/>
          </p:nvSpPr>
          <p:spPr>
            <a:xfrm>
              <a:off x="6705720" y="797760"/>
              <a:ext cx="9716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USB 3</a:t>
              </a:r>
              <a:endParaRPr b="0" lang="el-GR" sz="1800" spc="-1" strike="noStrike">
                <a:latin typeface="Arial"/>
              </a:endParaRPr>
            </a:p>
            <a:p>
              <a:pPr>
                <a:lnSpc>
                  <a:spcPct val="100000"/>
                </a:lnSpc>
                <a:tabLst>
                  <a:tab algn="l" pos="0"/>
                </a:tabLst>
              </a:pPr>
              <a:endParaRPr b="0" lang="el-GR" sz="1800" spc="-1" strike="noStrike">
                <a:latin typeface="Arial"/>
              </a:endParaRPr>
            </a:p>
            <a:p>
              <a:pPr>
                <a:lnSpc>
                  <a:spcPct val="100000"/>
                </a:lnSpc>
                <a:tabLst>
                  <a:tab algn="l" pos="0"/>
                </a:tabLst>
              </a:pPr>
              <a:endParaRPr b="0" lang="el-GR" sz="1800" spc="-1" strike="noStrike">
                <a:latin typeface="Arial"/>
              </a:endParaRPr>
            </a:p>
          </p:txBody>
        </p:sp>
      </p:grpSp>
      <p:sp>
        <p:nvSpPr>
          <p:cNvPr id="279" name="Google Shape;350;p45"/>
          <p:cNvSpPr/>
          <p:nvPr/>
        </p:nvSpPr>
        <p:spPr>
          <a:xfrm>
            <a:off x="1760040" y="1127880"/>
            <a:ext cx="4466520" cy="324252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0" lang="en-GB" sz="1800" spc="-1" strike="noStrike">
                <a:solidFill>
                  <a:srgbClr val="000000"/>
                </a:solidFill>
                <a:latin typeface="Arial"/>
                <a:ea typeface="Arial"/>
              </a:rPr>
              <a:t>Στις θύρες USB (</a:t>
            </a:r>
            <a:r>
              <a:rPr b="1" lang="en-GB" sz="1800" spc="-1" strike="noStrike" u="sng">
                <a:solidFill>
                  <a:srgbClr val="0000ff"/>
                </a:solidFill>
                <a:uFillTx/>
                <a:latin typeface="Arial"/>
                <a:ea typeface="Arial"/>
                <a:hlinkClick r:id="rId2"/>
              </a:rPr>
              <a:t>Universal Serial Bus</a:t>
            </a:r>
            <a:r>
              <a:rPr b="0" lang="en-GB" sz="1800" spc="-1" strike="noStrike">
                <a:solidFill>
                  <a:srgbClr val="000000"/>
                </a:solidFill>
                <a:latin typeface="Arial"/>
                <a:ea typeface="Arial"/>
              </a:rPr>
              <a:t>) συνδέονται εξωτερικές συσκευές όπως εκτυπωτές, scanners, εξωτερικοί δίσκοι, smartphones, κ.λπ. Η θύρα αυτή εκτός από μεταφορά δεδομένων παρέχει και παροχή ρεύματος. Έχει δυνατότητα μεταφοράς δεδομένων:</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USB 3.0</a:t>
            </a:r>
            <a:r>
              <a:rPr b="0" lang="en-GB" sz="1800" spc="-1" strike="noStrike">
                <a:solidFill>
                  <a:srgbClr val="000000"/>
                </a:solidFill>
                <a:latin typeface="Arial"/>
                <a:ea typeface="Arial"/>
              </a:rPr>
              <a:t>: μέχρι </a:t>
            </a:r>
            <a:r>
              <a:rPr b="1" lang="en-GB" sz="1800" spc="-1" strike="noStrike">
                <a:solidFill>
                  <a:srgbClr val="000000"/>
                </a:solidFill>
                <a:latin typeface="Arial"/>
                <a:ea typeface="Arial"/>
              </a:rPr>
              <a:t>5 Gbit/s</a:t>
            </a:r>
            <a:r>
              <a:rPr b="0" lang="en-GB" sz="1800" spc="-1" strike="noStrike">
                <a:solidFill>
                  <a:srgbClr val="000000"/>
                </a:solidFill>
                <a:latin typeface="Arial"/>
                <a:ea typeface="Arial"/>
              </a:rPr>
              <a:t> (625 MB/s)</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USB 3.1</a:t>
            </a:r>
            <a:r>
              <a:rPr b="0" lang="en-GB" sz="1800" spc="-1" strike="noStrike">
                <a:solidFill>
                  <a:srgbClr val="000000"/>
                </a:solidFill>
                <a:latin typeface="Arial"/>
                <a:ea typeface="Arial"/>
              </a:rPr>
              <a:t>: μέχρι </a:t>
            </a:r>
            <a:r>
              <a:rPr b="1" lang="en-GB" sz="1800" spc="-1" strike="noStrike">
                <a:solidFill>
                  <a:srgbClr val="000000"/>
                </a:solidFill>
                <a:latin typeface="Arial"/>
                <a:ea typeface="Arial"/>
              </a:rPr>
              <a:t>10 Gbit/s</a:t>
            </a:r>
            <a:r>
              <a:rPr b="0" lang="en-GB" sz="1800" spc="-1" strike="noStrike">
                <a:solidFill>
                  <a:srgbClr val="000000"/>
                </a:solidFill>
                <a:latin typeface="Arial"/>
                <a:ea typeface="Arial"/>
              </a:rPr>
              <a:t> (1250 MB/s)</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USB 3.2</a:t>
            </a:r>
            <a:r>
              <a:rPr b="0" lang="en-GB" sz="1800" spc="-1" strike="noStrike">
                <a:solidFill>
                  <a:srgbClr val="000000"/>
                </a:solidFill>
                <a:latin typeface="Arial"/>
                <a:ea typeface="Arial"/>
              </a:rPr>
              <a:t>: μέχρι </a:t>
            </a:r>
            <a:r>
              <a:rPr b="1" lang="en-GB" sz="1800" spc="-1" strike="noStrike">
                <a:solidFill>
                  <a:srgbClr val="000000"/>
                </a:solidFill>
                <a:latin typeface="Arial"/>
                <a:ea typeface="Arial"/>
              </a:rPr>
              <a:t>20 Gbit/s</a:t>
            </a:r>
            <a:r>
              <a:rPr b="0" lang="en-GB" sz="1800" spc="-1" strike="noStrike">
                <a:solidFill>
                  <a:srgbClr val="000000"/>
                </a:solidFill>
                <a:latin typeface="Arial"/>
                <a:ea typeface="Arial"/>
              </a:rPr>
              <a:t> (2500 MB/s)</a:t>
            </a:r>
            <a:endParaRPr b="0" lang="el-GR" sz="1800" spc="-1" strike="noStrike">
              <a:latin typeface="Arial"/>
            </a:endParaRPr>
          </a:p>
          <a:p>
            <a:pPr>
              <a:lnSpc>
                <a:spcPct val="100000"/>
              </a:lnSpc>
              <a:tabLst>
                <a:tab algn="l" pos="0"/>
              </a:tabLst>
            </a:pPr>
            <a:r>
              <a:rPr b="0" lang="en-GB" sz="1800" spc="-1" strike="noStrike">
                <a:solidFill>
                  <a:srgbClr val="000000"/>
                </a:solidFill>
                <a:latin typeface="Arial"/>
                <a:ea typeface="Arial"/>
              </a:rPr>
              <a:t>Η USB 3 έχει χρώμα μπλε!</a:t>
            </a:r>
            <a:endParaRPr b="0" lang="el-GR" sz="1800" spc="-1" strike="noStrike">
              <a:latin typeface="Arial"/>
            </a:endParaRPr>
          </a:p>
        </p:txBody>
      </p:sp>
    </p:spTree>
  </p:cSld>
  <p:transition spd="slow">
    <p:fade/>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281"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282"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85AE4D19-2DB7-4C5B-A4F2-7AB09B9BAF1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283" name="Google Shape;358;p46" descr=""/>
          <p:cNvPicPr/>
          <p:nvPr/>
        </p:nvPicPr>
        <p:blipFill>
          <a:blip r:embed="rId1"/>
          <a:stretch/>
        </p:blipFill>
        <p:spPr>
          <a:xfrm>
            <a:off x="0" y="709560"/>
            <a:ext cx="9143640" cy="3724200"/>
          </a:xfrm>
          <a:prstGeom prst="rect">
            <a:avLst/>
          </a:prstGeom>
          <a:ln w="0">
            <a:noFill/>
          </a:ln>
        </p:spPr>
      </p:pic>
      <p:sp>
        <p:nvSpPr>
          <p:cNvPr id="284" name="Google Shape;359;p46"/>
          <p:cNvSpPr/>
          <p:nvPr/>
        </p:nvSpPr>
        <p:spPr>
          <a:xfrm>
            <a:off x="2264760" y="1061280"/>
            <a:ext cx="1208160" cy="72972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VGA ή D-SUB</a:t>
            </a:r>
            <a:endParaRPr b="0" lang="el-GR" sz="1800" spc="-1" strike="noStrike">
              <a:latin typeface="Arial"/>
            </a:endParaRPr>
          </a:p>
        </p:txBody>
      </p:sp>
      <p:sp>
        <p:nvSpPr>
          <p:cNvPr id="285" name="Google Shape;360;p46"/>
          <p:cNvSpPr/>
          <p:nvPr/>
        </p:nvSpPr>
        <p:spPr>
          <a:xfrm>
            <a:off x="1303560" y="2643120"/>
            <a:ext cx="3525120" cy="99864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0" lang="en-GB" sz="1800" spc="-1" strike="noStrike">
                <a:solidFill>
                  <a:srgbClr val="000000"/>
                </a:solidFill>
                <a:latin typeface="Arial"/>
                <a:ea typeface="Arial"/>
              </a:rPr>
              <a:t>VGA (</a:t>
            </a:r>
            <a:r>
              <a:rPr b="1" lang="en-GB" sz="1800" spc="-1" strike="noStrike" u="sng">
                <a:solidFill>
                  <a:srgbClr val="0000ff"/>
                </a:solidFill>
                <a:uFillTx/>
                <a:latin typeface="Arial"/>
                <a:ea typeface="Arial"/>
                <a:hlinkClick r:id="rId2"/>
              </a:rPr>
              <a:t>Video Graphics Array</a:t>
            </a:r>
            <a:r>
              <a:rPr b="0" lang="en-GB" sz="1800" spc="-1" strike="noStrike">
                <a:solidFill>
                  <a:srgbClr val="000000"/>
                </a:solidFill>
                <a:latin typeface="Arial"/>
                <a:ea typeface="Arial"/>
              </a:rPr>
              <a:t>): Θύρα για τη μεταφορά αναλογικού σήματος εικόνας</a:t>
            </a:r>
            <a:endParaRPr b="0" lang="el-GR" sz="1800" spc="-1" strike="noStrike">
              <a:latin typeface="Arial"/>
            </a:endParaRPr>
          </a:p>
        </p:txBody>
      </p:sp>
    </p:spTree>
  </p:cSld>
  <p:transition spd="slow">
    <p:fade/>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287"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288"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6A2A03B6-13C6-4DC5-86C4-B4FA7CADEE84}"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289" name="Google Shape;368;p47" descr=""/>
          <p:cNvPicPr/>
          <p:nvPr/>
        </p:nvPicPr>
        <p:blipFill>
          <a:blip r:embed="rId1"/>
          <a:stretch/>
        </p:blipFill>
        <p:spPr>
          <a:xfrm>
            <a:off x="0" y="709560"/>
            <a:ext cx="9143640" cy="3724200"/>
          </a:xfrm>
          <a:prstGeom prst="rect">
            <a:avLst/>
          </a:prstGeom>
          <a:ln w="0">
            <a:noFill/>
          </a:ln>
        </p:spPr>
      </p:pic>
      <p:sp>
        <p:nvSpPr>
          <p:cNvPr id="290" name="Google Shape;369;p47"/>
          <p:cNvSpPr/>
          <p:nvPr/>
        </p:nvSpPr>
        <p:spPr>
          <a:xfrm>
            <a:off x="2145960" y="3990600"/>
            <a:ext cx="7988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gn="ctr">
              <a:lnSpc>
                <a:spcPct val="100000"/>
              </a:lnSpc>
              <a:tabLst>
                <a:tab algn="l" pos="0"/>
              </a:tabLst>
            </a:pPr>
            <a:r>
              <a:rPr b="1" lang="en-GB" sz="1800" spc="-1" strike="noStrike">
                <a:solidFill>
                  <a:srgbClr val="ff0000"/>
                </a:solidFill>
                <a:latin typeface="Arial"/>
                <a:ea typeface="Arial"/>
              </a:rPr>
              <a:t>DVI</a:t>
            </a:r>
            <a:endParaRPr b="0" lang="el-GR" sz="1800" spc="-1" strike="noStrike">
              <a:latin typeface="Arial"/>
            </a:endParaRPr>
          </a:p>
          <a:p>
            <a:pPr algn="ctr">
              <a:lnSpc>
                <a:spcPct val="100000"/>
              </a:lnSpc>
              <a:tabLst>
                <a:tab algn="l" pos="0"/>
              </a:tabLst>
            </a:pPr>
            <a:endParaRPr b="0" lang="el-GR" sz="1800" spc="-1" strike="noStrike">
              <a:latin typeface="Arial"/>
            </a:endParaRPr>
          </a:p>
          <a:p>
            <a:pPr algn="ctr">
              <a:lnSpc>
                <a:spcPct val="100000"/>
              </a:lnSpc>
              <a:tabLst>
                <a:tab algn="l" pos="0"/>
              </a:tabLst>
            </a:pPr>
            <a:endParaRPr b="0" lang="el-GR" sz="1800" spc="-1" strike="noStrike">
              <a:latin typeface="Arial"/>
            </a:endParaRPr>
          </a:p>
        </p:txBody>
      </p:sp>
      <p:sp>
        <p:nvSpPr>
          <p:cNvPr id="291" name="Google Shape;370;p47"/>
          <p:cNvSpPr/>
          <p:nvPr/>
        </p:nvSpPr>
        <p:spPr>
          <a:xfrm>
            <a:off x="629280" y="2460960"/>
            <a:ext cx="3812760" cy="104148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000000"/>
                </a:solidFill>
                <a:latin typeface="Arial"/>
                <a:ea typeface="Arial"/>
              </a:rPr>
              <a:t>DVI </a:t>
            </a:r>
            <a:r>
              <a:rPr b="0" lang="en-GB" sz="1800" spc="-1" strike="noStrike">
                <a:solidFill>
                  <a:srgbClr val="000000"/>
                </a:solidFill>
                <a:latin typeface="Arial"/>
                <a:ea typeface="Arial"/>
              </a:rPr>
              <a:t>(</a:t>
            </a:r>
            <a:r>
              <a:rPr b="1" lang="en-GB" sz="1800" spc="-1" strike="noStrike" u="sng">
                <a:solidFill>
                  <a:srgbClr val="0000ff"/>
                </a:solidFill>
                <a:uFillTx/>
                <a:latin typeface="Arial"/>
                <a:ea typeface="Arial"/>
                <a:hlinkClick r:id="rId2"/>
              </a:rPr>
              <a:t>Digital Visual Interface</a:t>
            </a:r>
            <a:r>
              <a:rPr b="0" lang="en-GB" sz="1800" spc="-1" strike="noStrike">
                <a:solidFill>
                  <a:srgbClr val="000000"/>
                </a:solidFill>
                <a:latin typeface="Arial"/>
                <a:ea typeface="Arial"/>
              </a:rPr>
              <a:t>): Θύρα για τη μεταφορά ψηφιακού σήματος εικόνας </a:t>
            </a:r>
            <a:endParaRPr b="0" lang="el-GR" sz="1800" spc="-1" strike="noStrike">
              <a:latin typeface="Arial"/>
            </a:endParaRPr>
          </a:p>
        </p:txBody>
      </p:sp>
    </p:spTree>
  </p:cSld>
  <p:transition spd="slow">
    <p:fade/>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293"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29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C19064EA-3C63-4DDD-A7FF-62121ED59AC8}"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295" name="Google Shape;378;p48" descr=""/>
          <p:cNvPicPr/>
          <p:nvPr/>
        </p:nvPicPr>
        <p:blipFill>
          <a:blip r:embed="rId1"/>
          <a:stretch/>
        </p:blipFill>
        <p:spPr>
          <a:xfrm>
            <a:off x="0" y="709560"/>
            <a:ext cx="9143640" cy="3724200"/>
          </a:xfrm>
          <a:prstGeom prst="rect">
            <a:avLst/>
          </a:prstGeom>
          <a:ln w="0">
            <a:noFill/>
          </a:ln>
        </p:spPr>
      </p:pic>
      <p:sp>
        <p:nvSpPr>
          <p:cNvPr id="296" name="Google Shape;379;p48"/>
          <p:cNvSpPr/>
          <p:nvPr/>
        </p:nvSpPr>
        <p:spPr>
          <a:xfrm>
            <a:off x="3967920" y="650160"/>
            <a:ext cx="1738800" cy="72972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Optical Digital Audio Output</a:t>
            </a:r>
            <a:endParaRPr b="0" lang="el-GR" sz="1800" spc="-1" strike="noStrike">
              <a:latin typeface="Arial"/>
            </a:endParaRPr>
          </a:p>
        </p:txBody>
      </p:sp>
      <p:sp>
        <p:nvSpPr>
          <p:cNvPr id="297" name="Google Shape;380;p48"/>
          <p:cNvSpPr/>
          <p:nvPr/>
        </p:nvSpPr>
        <p:spPr>
          <a:xfrm>
            <a:off x="1094760" y="2319480"/>
            <a:ext cx="6954120" cy="159624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0" lang="en-GB" sz="1800" spc="-1" strike="noStrike">
                <a:solidFill>
                  <a:srgbClr val="000000"/>
                </a:solidFill>
                <a:latin typeface="Arial"/>
                <a:ea typeface="Arial"/>
              </a:rPr>
              <a:t>Η θύρα συνήθως ονομάζεται </a:t>
            </a:r>
            <a:r>
              <a:rPr b="1" i="1" lang="en-GB" sz="1800" spc="-1" strike="noStrike">
                <a:solidFill>
                  <a:srgbClr val="000000"/>
                </a:solidFill>
                <a:latin typeface="Arial"/>
                <a:ea typeface="Arial"/>
              </a:rPr>
              <a:t>“Optical Audio”</a:t>
            </a:r>
            <a:r>
              <a:rPr b="0" lang="en-GB" sz="1800" spc="-1" strike="noStrike">
                <a:solidFill>
                  <a:srgbClr val="000000"/>
                </a:solidFill>
                <a:latin typeface="Arial"/>
                <a:ea typeface="Arial"/>
              </a:rPr>
              <a:t> ή </a:t>
            </a:r>
            <a:r>
              <a:rPr b="1" i="1" lang="en-GB" sz="1800" spc="-1" strike="noStrike">
                <a:solidFill>
                  <a:srgbClr val="000000"/>
                </a:solidFill>
                <a:latin typeface="Arial"/>
                <a:ea typeface="Arial"/>
              </a:rPr>
              <a:t>“</a:t>
            </a:r>
            <a:r>
              <a:rPr b="1" i="1" lang="en-GB" sz="1800" spc="-1" strike="noStrike" u="sng">
                <a:solidFill>
                  <a:srgbClr val="0000ff"/>
                </a:solidFill>
                <a:uFillTx/>
                <a:latin typeface="Arial"/>
                <a:ea typeface="Arial"/>
                <a:hlinkClick r:id="rId2"/>
              </a:rPr>
              <a:t>TOSLINK</a:t>
            </a:r>
            <a:r>
              <a:rPr b="1" i="1" lang="en-GB" sz="1800" spc="-1" strike="noStrike">
                <a:solidFill>
                  <a:srgbClr val="000000"/>
                </a:solidFill>
                <a:latin typeface="Arial"/>
                <a:ea typeface="Arial"/>
              </a:rPr>
              <a:t>”</a:t>
            </a:r>
            <a:r>
              <a:rPr b="0" lang="en-GB" sz="1800" spc="-1" strike="noStrike">
                <a:solidFill>
                  <a:srgbClr val="000000"/>
                </a:solidFill>
                <a:latin typeface="Arial"/>
                <a:ea typeface="Arial"/>
              </a:rPr>
              <a:t> ή </a:t>
            </a:r>
            <a:r>
              <a:rPr b="1" i="1" lang="en-GB" sz="1800" spc="-1" strike="noStrike">
                <a:solidFill>
                  <a:srgbClr val="000000"/>
                </a:solidFill>
                <a:latin typeface="Arial"/>
                <a:ea typeface="Arial"/>
              </a:rPr>
              <a:t>“Digital Audio Out (Optical)”</a:t>
            </a:r>
            <a:r>
              <a:rPr b="0" lang="en-GB" sz="1800" spc="-1" strike="noStrike">
                <a:solidFill>
                  <a:srgbClr val="000000"/>
                </a:solidFill>
                <a:latin typeface="Arial"/>
                <a:ea typeface="Arial"/>
              </a:rPr>
              <a:t> ή κάπως παρόμοια και πρόκειται για </a:t>
            </a:r>
            <a:r>
              <a:rPr b="0" lang="en-GB" sz="1800" spc="-1" strike="noStrike" u="sng">
                <a:solidFill>
                  <a:srgbClr val="000000"/>
                </a:solidFill>
                <a:uFillTx/>
                <a:latin typeface="Arial"/>
                <a:ea typeface="Arial"/>
              </a:rPr>
              <a:t>σύνδεση οπτικής ίνας</a:t>
            </a:r>
            <a:r>
              <a:rPr b="0" lang="en-GB" sz="1800" spc="-1" strike="noStrike">
                <a:solidFill>
                  <a:srgbClr val="000000"/>
                </a:solidFill>
                <a:latin typeface="Arial"/>
                <a:ea typeface="Arial"/>
              </a:rPr>
              <a:t> μέσω της οποίας μεταφέρεται </a:t>
            </a:r>
            <a:r>
              <a:rPr b="0" lang="en-GB" sz="1800" spc="-1" strike="noStrike" u="sng">
                <a:solidFill>
                  <a:srgbClr val="000000"/>
                </a:solidFill>
                <a:uFillTx/>
                <a:latin typeface="Arial"/>
                <a:ea typeface="Arial"/>
              </a:rPr>
              <a:t>ψηφιακός ήχος</a:t>
            </a:r>
            <a:r>
              <a:rPr b="0" lang="en-GB" sz="1800" spc="-1" strike="noStrike">
                <a:solidFill>
                  <a:srgbClr val="000000"/>
                </a:solidFill>
                <a:latin typeface="Arial"/>
                <a:ea typeface="Arial"/>
              </a:rPr>
              <a:t>. </a:t>
            </a:r>
            <a:br/>
            <a:r>
              <a:rPr b="0" lang="en-GB" sz="1800" spc="-1" strike="noStrike">
                <a:solidFill>
                  <a:srgbClr val="000000"/>
                </a:solidFill>
                <a:latin typeface="Arial"/>
                <a:ea typeface="Arial"/>
              </a:rPr>
              <a:t>Η σύνδεση πρωτοπαρουσιάστηκε από την </a:t>
            </a:r>
            <a:r>
              <a:rPr b="1" lang="en-GB" sz="1800" spc="-1" strike="noStrike">
                <a:solidFill>
                  <a:srgbClr val="000000"/>
                </a:solidFill>
                <a:latin typeface="Arial"/>
                <a:ea typeface="Arial"/>
              </a:rPr>
              <a:t>Toshiba </a:t>
            </a:r>
            <a:r>
              <a:rPr b="0" lang="en-GB" sz="1800" spc="-1" strike="noStrike">
                <a:solidFill>
                  <a:srgbClr val="000000"/>
                </a:solidFill>
                <a:latin typeface="Arial"/>
                <a:ea typeface="Arial"/>
              </a:rPr>
              <a:t>το </a:t>
            </a:r>
            <a:r>
              <a:rPr b="1" lang="en-GB" sz="1800" spc="-1" strike="noStrike">
                <a:solidFill>
                  <a:srgbClr val="000000"/>
                </a:solidFill>
                <a:latin typeface="Arial"/>
                <a:ea typeface="Arial"/>
              </a:rPr>
              <a:t>1983</a:t>
            </a:r>
            <a:r>
              <a:rPr b="0" lang="en-GB" sz="1800" spc="-1" strike="noStrike">
                <a:solidFill>
                  <a:srgbClr val="000000"/>
                </a:solidFill>
                <a:latin typeface="Arial"/>
                <a:ea typeface="Arial"/>
              </a:rPr>
              <a:t>!</a:t>
            </a:r>
            <a:endParaRPr b="0" lang="el-GR" sz="1800" spc="-1" strike="noStrike">
              <a:latin typeface="Arial"/>
            </a:endParaRPr>
          </a:p>
        </p:txBody>
      </p:sp>
    </p:spTree>
  </p:cSld>
  <p:transition spd="slow">
    <p:fade/>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299"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300"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9383674E-C0B4-4ABE-8C46-B82E79D19228}"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301" name="Google Shape;388;p49" descr=""/>
          <p:cNvPicPr/>
          <p:nvPr/>
        </p:nvPicPr>
        <p:blipFill>
          <a:blip r:embed="rId1"/>
          <a:stretch/>
        </p:blipFill>
        <p:spPr>
          <a:xfrm>
            <a:off x="0" y="709560"/>
            <a:ext cx="9143640" cy="3724200"/>
          </a:xfrm>
          <a:prstGeom prst="rect">
            <a:avLst/>
          </a:prstGeom>
          <a:ln w="0">
            <a:noFill/>
          </a:ln>
        </p:spPr>
      </p:pic>
      <p:sp>
        <p:nvSpPr>
          <p:cNvPr id="302" name="Google Shape;389;p49"/>
          <p:cNvSpPr/>
          <p:nvPr/>
        </p:nvSpPr>
        <p:spPr>
          <a:xfrm>
            <a:off x="3227400" y="3990600"/>
            <a:ext cx="1116720" cy="67212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gn="ctr">
              <a:lnSpc>
                <a:spcPct val="100000"/>
              </a:lnSpc>
              <a:tabLst>
                <a:tab algn="l" pos="0"/>
              </a:tabLst>
            </a:pPr>
            <a:r>
              <a:rPr b="1" lang="en-GB" sz="1800" spc="-1" strike="noStrike">
                <a:solidFill>
                  <a:srgbClr val="ff0000"/>
                </a:solidFill>
                <a:latin typeface="Arial"/>
                <a:ea typeface="Arial"/>
              </a:rPr>
              <a:t>Display Port</a:t>
            </a:r>
            <a:endParaRPr b="0" lang="el-GR" sz="1800" spc="-1" strike="noStrike">
              <a:latin typeface="Arial"/>
            </a:endParaRPr>
          </a:p>
          <a:p>
            <a:pPr algn="ctr">
              <a:lnSpc>
                <a:spcPct val="100000"/>
              </a:lnSpc>
              <a:tabLst>
                <a:tab algn="l" pos="0"/>
              </a:tabLst>
            </a:pPr>
            <a:endParaRPr b="0" lang="el-GR" sz="1800" spc="-1" strike="noStrike">
              <a:latin typeface="Arial"/>
            </a:endParaRPr>
          </a:p>
          <a:p>
            <a:pPr algn="ctr">
              <a:lnSpc>
                <a:spcPct val="100000"/>
              </a:lnSpc>
              <a:tabLst>
                <a:tab algn="l" pos="0"/>
              </a:tabLst>
            </a:pPr>
            <a:endParaRPr b="0" lang="el-GR" sz="1800" spc="-1" strike="noStrike">
              <a:latin typeface="Arial"/>
            </a:endParaRPr>
          </a:p>
        </p:txBody>
      </p:sp>
      <p:sp>
        <p:nvSpPr>
          <p:cNvPr id="303" name="Google Shape;390;p49"/>
          <p:cNvSpPr/>
          <p:nvPr/>
        </p:nvSpPr>
        <p:spPr>
          <a:xfrm>
            <a:off x="988560" y="861840"/>
            <a:ext cx="7166520" cy="214776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0" lang="en-GB" sz="1800" spc="-1" strike="noStrike">
                <a:solidFill>
                  <a:srgbClr val="000000"/>
                </a:solidFill>
                <a:latin typeface="Arial"/>
                <a:ea typeface="Arial"/>
              </a:rPr>
              <a:t>Είναι μια ψηφιακή διασύνδεση εικόνας που τροποποιήθηκε από τη </a:t>
            </a:r>
            <a:r>
              <a:rPr b="1" lang="en-GB" sz="1800" spc="-1" strike="noStrike" u="sng">
                <a:solidFill>
                  <a:srgbClr val="0000ff"/>
                </a:solidFill>
                <a:uFillTx/>
                <a:latin typeface="Arial"/>
                <a:ea typeface="Arial"/>
                <a:hlinkClick r:id="rId2"/>
              </a:rPr>
              <a:t>VESA</a:t>
            </a:r>
            <a:r>
              <a:rPr b="1" lang="en-GB" sz="1800" spc="-1" strike="noStrike">
                <a:solidFill>
                  <a:srgbClr val="000000"/>
                </a:solidFill>
                <a:latin typeface="Arial"/>
                <a:ea typeface="Arial"/>
              </a:rPr>
              <a:t> </a:t>
            </a:r>
            <a:r>
              <a:rPr b="0" lang="en-GB" sz="1800" spc="-1" strike="noStrike">
                <a:solidFill>
                  <a:srgbClr val="000000"/>
                </a:solidFill>
                <a:latin typeface="Arial"/>
                <a:ea typeface="Arial"/>
              </a:rPr>
              <a:t>και χρησιμοποιείται κυρίως για τη σύνδεση μιας πηγής βίντεο με μια συσκευή εμφάνισης εικόνας όπως η οθόνη υπολογιστή.</a:t>
            </a:r>
            <a:endParaRPr b="0" lang="el-GR" sz="1800" spc="-1" strike="noStrike">
              <a:latin typeface="Arial"/>
            </a:endParaRPr>
          </a:p>
          <a:p>
            <a:pPr>
              <a:lnSpc>
                <a:spcPct val="100000"/>
              </a:lnSpc>
              <a:tabLst>
                <a:tab algn="l" pos="0"/>
              </a:tabLst>
            </a:pPr>
            <a:r>
              <a:rPr b="0" lang="en-GB" sz="1800" spc="-1" strike="noStrike">
                <a:solidFill>
                  <a:srgbClr val="000000"/>
                </a:solidFill>
                <a:latin typeface="Arial"/>
                <a:ea typeface="Arial"/>
              </a:rPr>
              <a:t>Μπορεί να </a:t>
            </a:r>
            <a:r>
              <a:rPr b="0" lang="en-GB" sz="1800" spc="-1" strike="noStrike" u="sng">
                <a:solidFill>
                  <a:srgbClr val="000000"/>
                </a:solidFill>
                <a:uFillTx/>
                <a:latin typeface="Arial"/>
                <a:ea typeface="Arial"/>
              </a:rPr>
              <a:t>μεταφέρει ταυτόχρονα</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ήχο</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USB </a:t>
            </a:r>
            <a:r>
              <a:rPr b="0" lang="en-GB" sz="1800" spc="-1" strike="noStrike">
                <a:solidFill>
                  <a:srgbClr val="000000"/>
                </a:solidFill>
                <a:latin typeface="Arial"/>
                <a:ea typeface="Arial"/>
              </a:rPr>
              <a:t>και άλλες μορφές δεδομένων. </a:t>
            </a:r>
            <a:endParaRPr b="0" lang="el-GR" sz="1800" spc="-1" strike="noStrike">
              <a:latin typeface="Arial"/>
            </a:endParaRPr>
          </a:p>
          <a:p>
            <a:pPr>
              <a:lnSpc>
                <a:spcPct val="100000"/>
              </a:lnSpc>
              <a:tabLst>
                <a:tab algn="l" pos="0"/>
              </a:tabLst>
            </a:pPr>
            <a:r>
              <a:rPr b="0" lang="en-GB" sz="1800" spc="-1" strike="noStrike">
                <a:solidFill>
                  <a:srgbClr val="000000"/>
                </a:solidFill>
                <a:latin typeface="Arial"/>
                <a:ea typeface="Arial"/>
              </a:rPr>
              <a:t>Σχεδιάστηκε για να </a:t>
            </a:r>
            <a:r>
              <a:rPr b="0" lang="en-GB" sz="1800" spc="-1" strike="noStrike" u="sng">
                <a:solidFill>
                  <a:srgbClr val="000000"/>
                </a:solidFill>
                <a:uFillTx/>
                <a:latin typeface="Arial"/>
                <a:ea typeface="Arial"/>
              </a:rPr>
              <a:t>αντικαταστήσει</a:t>
            </a:r>
            <a:r>
              <a:rPr b="0" lang="en-GB" sz="1800" spc="-1" strike="noStrike">
                <a:solidFill>
                  <a:srgbClr val="000000"/>
                </a:solidFill>
                <a:latin typeface="Arial"/>
                <a:ea typeface="Arial"/>
              </a:rPr>
              <a:t> το </a:t>
            </a:r>
            <a:r>
              <a:rPr b="1" lang="en-GB" sz="1800" spc="-1" strike="noStrike">
                <a:solidFill>
                  <a:srgbClr val="000000"/>
                </a:solidFill>
                <a:latin typeface="Arial"/>
                <a:ea typeface="Arial"/>
              </a:rPr>
              <a:t>VGA</a:t>
            </a:r>
            <a:r>
              <a:rPr b="0" lang="en-GB" sz="1800" spc="-1" strike="noStrike">
                <a:solidFill>
                  <a:srgbClr val="000000"/>
                </a:solidFill>
                <a:latin typeface="Arial"/>
                <a:ea typeface="Arial"/>
              </a:rPr>
              <a:t> και το </a:t>
            </a:r>
            <a:r>
              <a:rPr b="1" lang="en-GB" sz="1800" spc="-1" strike="noStrike">
                <a:solidFill>
                  <a:srgbClr val="000000"/>
                </a:solidFill>
                <a:latin typeface="Arial"/>
                <a:ea typeface="Arial"/>
              </a:rPr>
              <a:t>DVI</a:t>
            </a:r>
            <a:r>
              <a:rPr b="0" lang="en-GB" sz="1800" spc="-1" strike="noStrike">
                <a:solidFill>
                  <a:srgbClr val="000000"/>
                </a:solidFill>
                <a:latin typeface="Arial"/>
                <a:ea typeface="Arial"/>
              </a:rPr>
              <a:t> και είναι </a:t>
            </a:r>
            <a:r>
              <a:rPr b="0" lang="en-GB" sz="1800" spc="-1" strike="noStrike" u="sng">
                <a:solidFill>
                  <a:srgbClr val="000000"/>
                </a:solidFill>
                <a:uFillTx/>
                <a:latin typeface="Arial"/>
                <a:ea typeface="Arial"/>
              </a:rPr>
              <a:t>συμβατό</a:t>
            </a:r>
            <a:r>
              <a:rPr b="0" lang="en-GB" sz="1800" spc="-1" strike="noStrike">
                <a:solidFill>
                  <a:srgbClr val="000000"/>
                </a:solidFill>
                <a:latin typeface="Arial"/>
                <a:ea typeface="Arial"/>
              </a:rPr>
              <a:t> με παλαιότερες διασυνδέσεις όπως το </a:t>
            </a:r>
            <a:r>
              <a:rPr b="1" lang="en-GB" sz="1800" spc="-1" strike="noStrike">
                <a:solidFill>
                  <a:srgbClr val="000000"/>
                </a:solidFill>
                <a:latin typeface="Arial"/>
                <a:ea typeface="Arial"/>
              </a:rPr>
              <a:t>HDMI</a:t>
            </a:r>
            <a:r>
              <a:rPr b="0" lang="en-GB" sz="1800" spc="-1" strike="noStrike">
                <a:solidFill>
                  <a:srgbClr val="000000"/>
                </a:solidFill>
                <a:latin typeface="Arial"/>
                <a:ea typeface="Arial"/>
              </a:rPr>
              <a:t>.</a:t>
            </a:r>
            <a:endParaRPr b="0" lang="el-GR" sz="1800" spc="-1" strike="noStrike">
              <a:latin typeface="Arial"/>
            </a:endParaRPr>
          </a:p>
          <a:p>
            <a:pPr>
              <a:lnSpc>
                <a:spcPct val="100000"/>
              </a:lnSpc>
              <a:tabLst>
                <a:tab algn="l" pos="0"/>
              </a:tabLst>
            </a:pPr>
            <a:endParaRPr b="0" lang="el-GR" sz="1800" spc="-1" strike="noStrike">
              <a:latin typeface="Arial"/>
            </a:endParaRPr>
          </a:p>
        </p:txBody>
      </p:sp>
    </p:spTree>
  </p:cSld>
  <p:transition spd="slow">
    <p:fade/>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305"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306"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43D65AC-38AE-4237-99E5-1A20F3829EE2}"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307" name="Google Shape;398;p50" descr=""/>
          <p:cNvPicPr/>
          <p:nvPr/>
        </p:nvPicPr>
        <p:blipFill>
          <a:blip r:embed="rId1"/>
          <a:stretch/>
        </p:blipFill>
        <p:spPr>
          <a:xfrm>
            <a:off x="0" y="709560"/>
            <a:ext cx="9143640" cy="3724200"/>
          </a:xfrm>
          <a:prstGeom prst="rect">
            <a:avLst/>
          </a:prstGeom>
          <a:ln w="0">
            <a:noFill/>
          </a:ln>
        </p:spPr>
      </p:pic>
      <p:sp>
        <p:nvSpPr>
          <p:cNvPr id="308" name="Google Shape;399;p50"/>
          <p:cNvSpPr/>
          <p:nvPr/>
        </p:nvSpPr>
        <p:spPr>
          <a:xfrm>
            <a:off x="4675320" y="3743280"/>
            <a:ext cx="79884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gn="ctr">
              <a:lnSpc>
                <a:spcPct val="100000"/>
              </a:lnSpc>
              <a:tabLst>
                <a:tab algn="l" pos="0"/>
              </a:tabLst>
            </a:pPr>
            <a:r>
              <a:rPr b="1" lang="en-GB" sz="1800" spc="-1" strike="noStrike">
                <a:solidFill>
                  <a:srgbClr val="ff0000"/>
                </a:solidFill>
                <a:latin typeface="Arial"/>
                <a:ea typeface="Arial"/>
              </a:rPr>
              <a:t>HDMI</a:t>
            </a:r>
            <a:endParaRPr b="0" lang="el-GR" sz="1800" spc="-1" strike="noStrike">
              <a:latin typeface="Arial"/>
            </a:endParaRPr>
          </a:p>
          <a:p>
            <a:pPr algn="ctr">
              <a:lnSpc>
                <a:spcPct val="100000"/>
              </a:lnSpc>
              <a:tabLst>
                <a:tab algn="l" pos="0"/>
              </a:tabLst>
            </a:pPr>
            <a:endParaRPr b="0" lang="el-GR" sz="1800" spc="-1" strike="noStrike">
              <a:latin typeface="Arial"/>
            </a:endParaRPr>
          </a:p>
          <a:p>
            <a:pPr algn="ctr">
              <a:lnSpc>
                <a:spcPct val="100000"/>
              </a:lnSpc>
              <a:tabLst>
                <a:tab algn="l" pos="0"/>
              </a:tabLst>
            </a:pPr>
            <a:endParaRPr b="0" lang="el-GR" sz="1800" spc="-1" strike="noStrike">
              <a:latin typeface="Arial"/>
            </a:endParaRPr>
          </a:p>
        </p:txBody>
      </p:sp>
      <p:sp>
        <p:nvSpPr>
          <p:cNvPr id="309" name="Google Shape;400;p50"/>
          <p:cNvSpPr/>
          <p:nvPr/>
        </p:nvSpPr>
        <p:spPr>
          <a:xfrm>
            <a:off x="642960" y="2916360"/>
            <a:ext cx="3803760" cy="127008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000000"/>
                </a:solidFill>
                <a:latin typeface="Arial"/>
                <a:ea typeface="Arial"/>
              </a:rPr>
              <a:t>HDMI (</a:t>
            </a:r>
            <a:r>
              <a:rPr b="1" lang="en-GB" sz="1800" spc="-1" strike="noStrike" u="sng">
                <a:solidFill>
                  <a:srgbClr val="0000ff"/>
                </a:solidFill>
                <a:uFillTx/>
                <a:latin typeface="Arial"/>
                <a:ea typeface="Arial"/>
                <a:hlinkClick r:id="rId2"/>
              </a:rPr>
              <a:t>High-Definition Multimedia Interface</a:t>
            </a:r>
            <a:r>
              <a:rPr b="1" lang="en-GB" sz="1800" spc="-1" strike="noStrike">
                <a:solidFill>
                  <a:srgbClr val="000000"/>
                </a:solidFill>
                <a:latin typeface="Arial"/>
                <a:ea typeface="Arial"/>
              </a:rPr>
              <a:t>)</a:t>
            </a:r>
            <a:r>
              <a:rPr b="0" lang="en-GB" sz="1800" spc="-1" strike="noStrike">
                <a:solidFill>
                  <a:srgbClr val="000000"/>
                </a:solidFill>
                <a:latin typeface="Arial"/>
                <a:ea typeface="Arial"/>
              </a:rPr>
              <a:t>: Θύρα για τη μετάδοση ψηφιακού ήχου και εικόνας. Επέκταση του DVI...</a:t>
            </a:r>
            <a:endParaRPr b="0" lang="el-GR" sz="1800" spc="-1" strike="noStrike">
              <a:latin typeface="Arial"/>
            </a:endParaRPr>
          </a:p>
        </p:txBody>
      </p:sp>
    </p:spTree>
  </p:cSld>
  <p:transition spd="slow">
    <p:fade/>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311"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312"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E8F20D6F-BF95-46FF-8F0A-F205F852A8E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313" name="Google Shape;408;p51" descr=""/>
          <p:cNvPicPr/>
          <p:nvPr/>
        </p:nvPicPr>
        <p:blipFill>
          <a:blip r:embed="rId1"/>
          <a:stretch/>
        </p:blipFill>
        <p:spPr>
          <a:xfrm>
            <a:off x="0" y="709560"/>
            <a:ext cx="9143640" cy="3724200"/>
          </a:xfrm>
          <a:prstGeom prst="rect">
            <a:avLst/>
          </a:prstGeom>
          <a:ln w="0">
            <a:noFill/>
          </a:ln>
        </p:spPr>
      </p:pic>
      <p:sp>
        <p:nvSpPr>
          <p:cNvPr id="314" name="Google Shape;409;p51"/>
          <p:cNvSpPr/>
          <p:nvPr/>
        </p:nvSpPr>
        <p:spPr>
          <a:xfrm>
            <a:off x="236160" y="1661400"/>
            <a:ext cx="4466520" cy="240768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0" lang="en-GB" sz="1800" spc="-1" strike="noStrike">
                <a:solidFill>
                  <a:srgbClr val="000000"/>
                </a:solidFill>
                <a:latin typeface="Arial"/>
                <a:ea typeface="Arial"/>
              </a:rPr>
              <a:t>Στις θύρες USB (</a:t>
            </a:r>
            <a:r>
              <a:rPr b="1" lang="en-GB" sz="1800" spc="-1" strike="noStrike" u="sng">
                <a:solidFill>
                  <a:srgbClr val="0000ff"/>
                </a:solidFill>
                <a:uFillTx/>
                <a:latin typeface="Arial"/>
                <a:ea typeface="Arial"/>
                <a:hlinkClick r:id="rId2"/>
              </a:rPr>
              <a:t>Universal Serial Bus</a:t>
            </a:r>
            <a:r>
              <a:rPr b="0" lang="en-GB" sz="1800" spc="-1" strike="noStrike">
                <a:solidFill>
                  <a:srgbClr val="000000"/>
                </a:solidFill>
                <a:latin typeface="Arial"/>
                <a:ea typeface="Arial"/>
              </a:rPr>
              <a:t>) συνδέονται εξωτερικές συσκευές όπως εκτυπωτές, scanners, εξωτερικοί δίσκοι, smartphones, κ.λπ. Η θύρα αυτή εκτός από μεταφορά δεδομένων παρέχει και παροχή ρεύματος. Έχει δυνατότητα μεταφοράς δεδομένων με ταχύτητα έως </a:t>
            </a:r>
            <a:r>
              <a:rPr b="1" lang="en-GB" sz="1800" spc="-1" strike="noStrike">
                <a:solidFill>
                  <a:srgbClr val="000000"/>
                </a:solidFill>
                <a:latin typeface="Arial"/>
                <a:ea typeface="Arial"/>
              </a:rPr>
              <a:t>480 Mbit/s</a:t>
            </a:r>
            <a:r>
              <a:rPr b="0" lang="en-GB" sz="1800" spc="-1" strike="noStrike">
                <a:solidFill>
                  <a:srgbClr val="000000"/>
                </a:solidFill>
                <a:latin typeface="Arial"/>
                <a:ea typeface="Arial"/>
              </a:rPr>
              <a:t>.</a:t>
            </a:r>
            <a:endParaRPr b="0" lang="el-GR" sz="1800" spc="-1" strike="noStrike">
              <a:latin typeface="Arial"/>
            </a:endParaRPr>
          </a:p>
        </p:txBody>
      </p:sp>
      <p:sp>
        <p:nvSpPr>
          <p:cNvPr id="315" name="Google Shape;410;p51"/>
          <p:cNvSpPr/>
          <p:nvPr/>
        </p:nvSpPr>
        <p:spPr>
          <a:xfrm>
            <a:off x="5168520" y="1484280"/>
            <a:ext cx="96876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USB 2</a:t>
            </a:r>
            <a:endParaRPr b="0" lang="el-GR" sz="1800" spc="-1" strike="noStrike">
              <a:latin typeface="Arial"/>
            </a:endParaRPr>
          </a:p>
        </p:txBody>
      </p:sp>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pic>
        <p:nvPicPr>
          <p:cNvPr id="129" name="Google Shape;84;p16" descr=""/>
          <p:cNvPicPr/>
          <p:nvPr/>
        </p:nvPicPr>
        <p:blipFill>
          <a:blip r:embed="rId1"/>
          <a:stretch/>
        </p:blipFill>
        <p:spPr>
          <a:xfrm>
            <a:off x="45360" y="1102680"/>
            <a:ext cx="9098280" cy="3609720"/>
          </a:xfrm>
          <a:prstGeom prst="rect">
            <a:avLst/>
          </a:prstGeom>
          <a:ln w="0">
            <a:noFill/>
          </a:ln>
        </p:spPr>
      </p:pic>
      <p:sp>
        <p:nvSpPr>
          <p:cNvPr id="130"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E73E5EFF-D12A-4A1A-83C0-26B2C9143277}"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317"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318"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19D166C3-15C0-4647-8B42-AFDA9661625C}"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319" name="Google Shape;418;p52" descr=""/>
          <p:cNvPicPr/>
          <p:nvPr/>
        </p:nvPicPr>
        <p:blipFill>
          <a:blip r:embed="rId1"/>
          <a:stretch/>
        </p:blipFill>
        <p:spPr>
          <a:xfrm>
            <a:off x="0" y="709560"/>
            <a:ext cx="9143640" cy="3724200"/>
          </a:xfrm>
          <a:prstGeom prst="rect">
            <a:avLst/>
          </a:prstGeom>
          <a:ln w="0">
            <a:noFill/>
          </a:ln>
        </p:spPr>
      </p:pic>
      <p:sp>
        <p:nvSpPr>
          <p:cNvPr id="320" name="Google Shape;419;p52"/>
          <p:cNvSpPr/>
          <p:nvPr/>
        </p:nvSpPr>
        <p:spPr>
          <a:xfrm>
            <a:off x="6048360" y="3927600"/>
            <a:ext cx="96876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eSATA</a:t>
            </a:r>
            <a:endParaRPr b="0" lang="el-GR" sz="1800" spc="-1" strike="noStrike">
              <a:latin typeface="Arial"/>
            </a:endParaRPr>
          </a:p>
        </p:txBody>
      </p:sp>
      <p:sp>
        <p:nvSpPr>
          <p:cNvPr id="321" name="Google Shape;420;p52"/>
          <p:cNvSpPr/>
          <p:nvPr/>
        </p:nvSpPr>
        <p:spPr>
          <a:xfrm>
            <a:off x="3565800" y="2163240"/>
            <a:ext cx="5121720" cy="127908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000000"/>
                </a:solidFill>
                <a:latin typeface="Arial"/>
                <a:ea typeface="Arial"/>
              </a:rPr>
              <a:t>eSATA (</a:t>
            </a:r>
            <a:r>
              <a:rPr b="1" lang="en-GB" sz="1800" spc="-1" strike="noStrike" u="sng">
                <a:solidFill>
                  <a:srgbClr val="0000ff"/>
                </a:solidFill>
                <a:uFillTx/>
                <a:latin typeface="Arial"/>
                <a:ea typeface="Arial"/>
                <a:hlinkClick r:id="rId2"/>
              </a:rPr>
              <a:t>external Serial Advanced Technology Attachment</a:t>
            </a:r>
            <a:r>
              <a:rPr b="1" lang="en-GB" sz="1800" spc="-1" strike="noStrike">
                <a:solidFill>
                  <a:srgbClr val="000000"/>
                </a:solidFill>
                <a:latin typeface="Arial"/>
                <a:ea typeface="Arial"/>
              </a:rPr>
              <a:t>)</a:t>
            </a:r>
            <a:r>
              <a:rPr b="0" lang="en-GB" sz="1800" spc="-1" strike="noStrike">
                <a:solidFill>
                  <a:srgbClr val="000000"/>
                </a:solidFill>
                <a:latin typeface="Arial"/>
                <a:ea typeface="Arial"/>
              </a:rPr>
              <a:t>: Θύρα για διασύνδεση με εξωτερική συσκευή αποθήκευσης. </a:t>
            </a:r>
            <a:br/>
            <a:r>
              <a:rPr b="0" lang="en-GB" sz="1800" spc="-1" strike="noStrike">
                <a:solidFill>
                  <a:srgbClr val="000000"/>
                </a:solidFill>
                <a:latin typeface="Arial"/>
                <a:ea typeface="Arial"/>
              </a:rPr>
              <a:t>Έχει ταχύτητα μεταφοράς έως </a:t>
            </a:r>
            <a:r>
              <a:rPr b="1" lang="en-GB" sz="1800" spc="-1" strike="noStrike">
                <a:solidFill>
                  <a:srgbClr val="000000"/>
                </a:solidFill>
                <a:latin typeface="Arial"/>
                <a:ea typeface="Arial"/>
              </a:rPr>
              <a:t>6 Gbit/s</a:t>
            </a:r>
            <a:endParaRPr b="0" lang="el-GR" sz="1800" spc="-1" strike="noStrike">
              <a:latin typeface="Arial"/>
            </a:endParaRPr>
          </a:p>
        </p:txBody>
      </p:sp>
    </p:spTree>
  </p:cSld>
  <p:transition spd="slow">
    <p:fade/>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323"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32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79E4DAE3-564A-42ED-9949-C0F71B57AA00}"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325" name="Google Shape;428;p53" descr=""/>
          <p:cNvPicPr/>
          <p:nvPr/>
        </p:nvPicPr>
        <p:blipFill>
          <a:blip r:embed="rId1"/>
          <a:stretch/>
        </p:blipFill>
        <p:spPr>
          <a:xfrm>
            <a:off x="0" y="709560"/>
            <a:ext cx="9143640" cy="3724200"/>
          </a:xfrm>
          <a:prstGeom prst="rect">
            <a:avLst/>
          </a:prstGeom>
          <a:ln w="0">
            <a:noFill/>
          </a:ln>
        </p:spPr>
      </p:pic>
      <p:sp>
        <p:nvSpPr>
          <p:cNvPr id="326" name="Google Shape;429;p53"/>
          <p:cNvSpPr/>
          <p:nvPr/>
        </p:nvSpPr>
        <p:spPr>
          <a:xfrm>
            <a:off x="7626240" y="895320"/>
            <a:ext cx="1394640" cy="67212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0000"/>
                </a:solidFill>
                <a:latin typeface="Arial"/>
                <a:ea typeface="Arial"/>
              </a:rPr>
              <a:t>RJ-45 ή GbE LAN</a:t>
            </a:r>
            <a:endParaRPr b="0" lang="el-GR" sz="1800" spc="-1" strike="noStrike">
              <a:latin typeface="Arial"/>
            </a:endParaRPr>
          </a:p>
        </p:txBody>
      </p:sp>
      <p:sp>
        <p:nvSpPr>
          <p:cNvPr id="327" name="Google Shape;430;p53"/>
          <p:cNvSpPr/>
          <p:nvPr/>
        </p:nvSpPr>
        <p:spPr>
          <a:xfrm>
            <a:off x="3584880" y="2108520"/>
            <a:ext cx="5121720" cy="107856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1" lang="en-GB" sz="1800" spc="-1" strike="noStrike" u="sng">
                <a:solidFill>
                  <a:srgbClr val="0000ff"/>
                </a:solidFill>
                <a:uFillTx/>
                <a:latin typeface="Arial"/>
                <a:ea typeface="Arial"/>
                <a:hlinkClick r:id="rId2"/>
              </a:rPr>
              <a:t>RJ-45</a:t>
            </a:r>
            <a:r>
              <a:rPr b="1" lang="en-GB" sz="1800" spc="-1" strike="noStrike">
                <a:solidFill>
                  <a:srgbClr val="000000"/>
                </a:solidFill>
                <a:latin typeface="Arial"/>
                <a:ea typeface="Arial"/>
              </a:rPr>
              <a:t> ή GbE (</a:t>
            </a:r>
            <a:r>
              <a:rPr b="1" lang="en-GB" sz="1800" spc="-1" strike="noStrike" u="sng">
                <a:solidFill>
                  <a:srgbClr val="0000ff"/>
                </a:solidFill>
                <a:uFillTx/>
                <a:latin typeface="Arial"/>
                <a:ea typeface="Arial"/>
                <a:hlinkClick r:id="rId3"/>
              </a:rPr>
              <a:t>Gigabit Ethernet</a:t>
            </a:r>
            <a:r>
              <a:rPr b="1" lang="en-GB" sz="1800" spc="-1" strike="noStrike">
                <a:solidFill>
                  <a:srgbClr val="000000"/>
                </a:solidFill>
                <a:latin typeface="Arial"/>
                <a:ea typeface="Arial"/>
              </a:rPr>
              <a:t>) LAN</a:t>
            </a:r>
            <a:r>
              <a:rPr b="0" lang="en-GB" sz="1800" spc="-1" strike="noStrike">
                <a:solidFill>
                  <a:srgbClr val="000000"/>
                </a:solidFill>
                <a:latin typeface="Arial"/>
                <a:ea typeface="Arial"/>
              </a:rPr>
              <a:t>: Θύρα για σύνδεση σε ενσύρματο δίκτυο. Ταχύτητα μεταφοράς έως και </a:t>
            </a:r>
            <a:r>
              <a:rPr b="1" lang="en-GB" sz="1800" spc="-1" strike="noStrike">
                <a:solidFill>
                  <a:srgbClr val="000000"/>
                </a:solidFill>
                <a:latin typeface="Arial"/>
                <a:ea typeface="Arial"/>
              </a:rPr>
              <a:t>10 Gbit/s</a:t>
            </a:r>
            <a:r>
              <a:rPr b="0" lang="en-GB" sz="1800" spc="-1" strike="noStrike">
                <a:solidFill>
                  <a:srgbClr val="000000"/>
                </a:solidFill>
                <a:latin typeface="Arial"/>
                <a:ea typeface="Arial"/>
              </a:rPr>
              <a:t>.</a:t>
            </a:r>
            <a:endParaRPr b="0" lang="el-GR" sz="1800" spc="-1" strike="noStrike">
              <a:latin typeface="Arial"/>
            </a:endParaRPr>
          </a:p>
        </p:txBody>
      </p:sp>
    </p:spTree>
  </p:cSld>
  <p:transition spd="slow">
    <p:fade/>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sp>
        <p:nvSpPr>
          <p:cNvPr id="329" name="PlaceHolder 2"/>
          <p:cNvSpPr>
            <a:spLocks noGrp="1"/>
          </p:cNvSpPr>
          <p:nvPr>
            <p:ph/>
          </p:nvPr>
        </p:nvSpPr>
        <p:spPr>
          <a:xfrm>
            <a:off x="311760" y="991080"/>
            <a:ext cx="8520120" cy="3975480"/>
          </a:xfrm>
          <a:prstGeom prst="rect">
            <a:avLst/>
          </a:prstGeom>
          <a:noFill/>
          <a:ln w="0">
            <a:noFill/>
          </a:ln>
        </p:spPr>
        <p:txBody>
          <a:bodyPr tIns="91440" bIns="91440" anchor="t">
            <a:noAutofit/>
          </a:bodyPr>
          <a:p>
            <a:endParaRPr b="0" lang="el-GR" sz="1400" spc="-1" strike="noStrike">
              <a:solidFill>
                <a:srgbClr val="000000"/>
              </a:solidFill>
              <a:latin typeface="Arial"/>
            </a:endParaRPr>
          </a:p>
        </p:txBody>
      </p:sp>
      <p:sp>
        <p:nvSpPr>
          <p:cNvPr id="330"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7161F51B-007A-413F-865B-B937ABB0765B}"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pic>
        <p:nvPicPr>
          <p:cNvPr id="331" name="Google Shape;438;p54" descr=""/>
          <p:cNvPicPr/>
          <p:nvPr/>
        </p:nvPicPr>
        <p:blipFill>
          <a:blip r:embed="rId1"/>
          <a:stretch/>
        </p:blipFill>
        <p:spPr>
          <a:xfrm>
            <a:off x="0" y="709560"/>
            <a:ext cx="9143640" cy="3724200"/>
          </a:xfrm>
          <a:prstGeom prst="rect">
            <a:avLst/>
          </a:prstGeom>
          <a:ln w="0">
            <a:noFill/>
          </a:ln>
        </p:spPr>
      </p:pic>
      <p:sp>
        <p:nvSpPr>
          <p:cNvPr id="332" name="Google Shape;439;p54"/>
          <p:cNvSpPr/>
          <p:nvPr/>
        </p:nvSpPr>
        <p:spPr>
          <a:xfrm>
            <a:off x="7766640" y="3990600"/>
            <a:ext cx="1116720" cy="443160"/>
          </a:xfrm>
          <a:prstGeom prst="rect">
            <a:avLst/>
          </a:prstGeom>
          <a:solidFill>
            <a:srgbClr val="ffe599"/>
          </a:solidFill>
          <a:ln w="19050">
            <a:solidFill>
              <a:srgbClr val="ff0000"/>
            </a:solidFill>
            <a:round/>
          </a:ln>
        </p:spPr>
        <p:style>
          <a:lnRef idx="0"/>
          <a:fillRef idx="0"/>
          <a:effectRef idx="0"/>
          <a:fontRef idx="minor"/>
        </p:style>
        <p:txBody>
          <a:bodyPr tIns="91440" bIns="91440" anchor="t">
            <a:noAutofit/>
          </a:bodyPr>
          <a:p>
            <a:pPr algn="ctr">
              <a:lnSpc>
                <a:spcPct val="100000"/>
              </a:lnSpc>
              <a:tabLst>
                <a:tab algn="l" pos="0"/>
              </a:tabLst>
            </a:pPr>
            <a:r>
              <a:rPr b="1" lang="en-GB" sz="1800" spc="-1" strike="noStrike">
                <a:solidFill>
                  <a:srgbClr val="ff0000"/>
                </a:solidFill>
                <a:latin typeface="Arial"/>
                <a:ea typeface="Arial"/>
              </a:rPr>
              <a:t>AUDIO</a:t>
            </a:r>
            <a:endParaRPr b="0" lang="el-GR" sz="1800" spc="-1" strike="noStrike">
              <a:latin typeface="Arial"/>
            </a:endParaRPr>
          </a:p>
          <a:p>
            <a:pPr algn="ctr">
              <a:lnSpc>
                <a:spcPct val="100000"/>
              </a:lnSpc>
              <a:tabLst>
                <a:tab algn="l" pos="0"/>
              </a:tabLst>
            </a:pPr>
            <a:endParaRPr b="0" lang="el-GR" sz="1800" spc="-1" strike="noStrike">
              <a:latin typeface="Arial"/>
            </a:endParaRPr>
          </a:p>
          <a:p>
            <a:pPr algn="ctr">
              <a:lnSpc>
                <a:spcPct val="100000"/>
              </a:lnSpc>
              <a:tabLst>
                <a:tab algn="l" pos="0"/>
              </a:tabLst>
            </a:pPr>
            <a:endParaRPr b="0" lang="el-GR" sz="1800" spc="-1" strike="noStrike">
              <a:latin typeface="Arial"/>
            </a:endParaRPr>
          </a:p>
        </p:txBody>
      </p:sp>
      <p:sp>
        <p:nvSpPr>
          <p:cNvPr id="333" name="Google Shape;440;p54"/>
          <p:cNvSpPr/>
          <p:nvPr/>
        </p:nvSpPr>
        <p:spPr>
          <a:xfrm>
            <a:off x="2163240" y="1393920"/>
            <a:ext cx="5121720" cy="2426400"/>
          </a:xfrm>
          <a:prstGeom prst="rect">
            <a:avLst/>
          </a:prstGeom>
          <a:solidFill>
            <a:srgbClr val="ffd966"/>
          </a:solidFill>
          <a:ln w="3810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0" lang="en-GB" sz="1800" spc="-1" strike="noStrike">
                <a:solidFill>
                  <a:srgbClr val="000000"/>
                </a:solidFill>
                <a:latin typeface="Arial"/>
                <a:ea typeface="Arial"/>
              </a:rPr>
              <a:t>Θύρες για μικρόφωνο, ηχεία, ακουστικά, ήχο surround, …</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ΜΠΛΕ</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Line In</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ΠΡΑΣΙΝΟ</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Line Out</a:t>
            </a:r>
            <a:r>
              <a:rPr b="0" lang="en-GB" sz="1800" spc="-1" strike="noStrike">
                <a:solidFill>
                  <a:srgbClr val="000000"/>
                </a:solidFill>
                <a:latin typeface="Arial"/>
                <a:ea typeface="Arial"/>
              </a:rPr>
              <a:t> (ηχεία, ακουστικά)</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ΡΟΖ</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Microphone In</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ΠΟΡΤΟΚΑΛΙ</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Rear Out</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ΜΑΥΡΟ</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Center / Subwoofer Out</a:t>
            </a:r>
            <a:endParaRPr b="0" lang="el-GR" sz="1800" spc="-1" strike="noStrike">
              <a:latin typeface="Arial"/>
            </a:endParaRPr>
          </a:p>
          <a:p>
            <a:pPr>
              <a:lnSpc>
                <a:spcPct val="100000"/>
              </a:lnSpc>
              <a:tabLst>
                <a:tab algn="l" pos="0"/>
              </a:tabLst>
            </a:pPr>
            <a:r>
              <a:rPr b="0" lang="en-GB" sz="1800" spc="-1" strike="noStrike" u="sng">
                <a:solidFill>
                  <a:srgbClr val="000000"/>
                </a:solidFill>
                <a:uFillTx/>
                <a:latin typeface="Arial"/>
                <a:ea typeface="Arial"/>
              </a:rPr>
              <a:t>ΓΚΡΙ</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Middle Out</a:t>
            </a:r>
            <a:endParaRPr b="0" lang="el-GR" sz="1800" spc="-1" strike="noStrike">
              <a:latin typeface="Arial"/>
            </a:endParaRPr>
          </a:p>
        </p:txBody>
      </p:sp>
    </p:spTree>
  </p:cSld>
  <p:transition spd="slow">
    <p:fade/>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2.5 Θύρες εισόδου/εξόδου</a:t>
            </a:r>
            <a:endParaRPr b="0" lang="el-GR" sz="2400" spc="-1" strike="noStrike">
              <a:solidFill>
                <a:srgbClr val="000000"/>
              </a:solidFill>
              <a:latin typeface="Arial"/>
            </a:endParaRPr>
          </a:p>
        </p:txBody>
      </p:sp>
      <p:pic>
        <p:nvPicPr>
          <p:cNvPr id="335" name="Google Shape;446;p55" descr=""/>
          <p:cNvPicPr/>
          <p:nvPr/>
        </p:nvPicPr>
        <p:blipFill>
          <a:blip r:embed="rId1"/>
          <a:stretch/>
        </p:blipFill>
        <p:spPr>
          <a:xfrm>
            <a:off x="4982760" y="0"/>
            <a:ext cx="4140000" cy="5143320"/>
          </a:xfrm>
          <a:prstGeom prst="rect">
            <a:avLst/>
          </a:prstGeom>
          <a:ln w="0">
            <a:noFill/>
          </a:ln>
        </p:spPr>
      </p:pic>
      <p:sp>
        <p:nvSpPr>
          <p:cNvPr id="336"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4483F799-DA8D-4740-983B-AD1B866A292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p:nvPr>
        </p:nvSpPr>
        <p:spPr>
          <a:xfrm>
            <a:off x="311760" y="991080"/>
            <a:ext cx="8520120" cy="397548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Επειδή η μητρική πλακέτα καθορίζει πολλές από τις λειτουργίες ενός υπολογιστή, στις περισσότερες περιπτώσεις, είναι η </a:t>
            </a:r>
            <a:r>
              <a:rPr b="0" lang="en-GB" sz="1800" spc="-1" strike="noStrike" u="sng">
                <a:solidFill>
                  <a:srgbClr val="000000"/>
                </a:solidFill>
                <a:uFillTx/>
                <a:latin typeface="Arial"/>
                <a:ea typeface="Arial"/>
              </a:rPr>
              <a:t>δεύτερη πιο σημαντική</a:t>
            </a:r>
            <a:r>
              <a:rPr b="0" lang="en-GB" sz="1800" spc="-1" strike="noStrike">
                <a:solidFill>
                  <a:srgbClr val="000000"/>
                </a:solidFill>
                <a:latin typeface="Arial"/>
                <a:ea typeface="Arial"/>
              </a:rPr>
              <a:t> απόφαση έχουμε να κάνουμε. Ανάλογα με τις εφαρμογές και τις περιφερειακές συσκευές που θα χρησιμοποιήσουμε έχουμε τρεις διαφορετικές προσεγγίσεις:</a:t>
            </a:r>
            <a:br/>
            <a:r>
              <a:rPr b="1" lang="en-GB" sz="2200" spc="-1" strike="noStrike">
                <a:solidFill>
                  <a:srgbClr val="cc0000"/>
                </a:solidFill>
                <a:latin typeface="Arial"/>
                <a:ea typeface="Arial"/>
              </a:rPr>
              <a:t>1. </a:t>
            </a:r>
            <a:r>
              <a:rPr b="0" lang="en-GB" sz="1800" spc="-1" strike="noStrike">
                <a:solidFill>
                  <a:srgbClr val="000000"/>
                </a:solidFill>
                <a:latin typeface="Arial"/>
                <a:ea typeface="Arial"/>
              </a:rPr>
              <a:t>Να επιλέξουμε μητρική που θα δίνει </a:t>
            </a:r>
            <a:r>
              <a:rPr b="1" lang="en-GB" sz="1800" spc="-1" strike="noStrike">
                <a:solidFill>
                  <a:srgbClr val="000000"/>
                </a:solidFill>
                <a:latin typeface="Arial"/>
                <a:ea typeface="Arial"/>
              </a:rPr>
              <a:t>μεγάλες δυνατότητες για μελλοντικές αναβαθμίσεις, αλλαγές συσκευών</a:t>
            </a:r>
            <a:r>
              <a:rPr b="0" lang="en-GB" sz="1800" spc="-1" strike="noStrike">
                <a:solidFill>
                  <a:srgbClr val="000000"/>
                </a:solidFill>
                <a:latin typeface="Arial"/>
                <a:ea typeface="Arial"/>
              </a:rPr>
              <a:t> και γενικότερα μεγάλη ευκολία στην προσθήκη συσκευών.</a:t>
            </a:r>
            <a:br/>
            <a:r>
              <a:rPr b="1" lang="en-GB" sz="2200" spc="-1" strike="noStrike">
                <a:solidFill>
                  <a:srgbClr val="cc0000"/>
                </a:solidFill>
                <a:latin typeface="Arial"/>
                <a:ea typeface="Arial"/>
              </a:rPr>
              <a:t>2.</a:t>
            </a:r>
            <a:r>
              <a:rPr b="1" lang="en-GB" sz="2200" spc="-1" strike="noStrike">
                <a:solidFill>
                  <a:srgbClr val="000000"/>
                </a:solidFill>
                <a:latin typeface="Arial"/>
                <a:ea typeface="Arial"/>
              </a:rPr>
              <a:t> </a:t>
            </a:r>
            <a:r>
              <a:rPr b="0" lang="en-GB" sz="1800" spc="-1" strike="noStrike">
                <a:solidFill>
                  <a:srgbClr val="000000"/>
                </a:solidFill>
                <a:latin typeface="Arial"/>
                <a:ea typeface="Arial"/>
              </a:rPr>
              <a:t>Να επιλέξουμε μητρική που </a:t>
            </a:r>
            <a:r>
              <a:rPr b="1" lang="en-GB" sz="1800" spc="-1" strike="noStrike">
                <a:solidFill>
                  <a:srgbClr val="000000"/>
                </a:solidFill>
                <a:latin typeface="Arial"/>
                <a:ea typeface="Arial"/>
              </a:rPr>
              <a:t>ταιριάζει απόλυτα στις ανάγκες μας</a:t>
            </a:r>
            <a:r>
              <a:rPr b="0" lang="en-GB" sz="1800" spc="-1" strike="noStrike">
                <a:solidFill>
                  <a:srgbClr val="000000"/>
                </a:solidFill>
                <a:latin typeface="Arial"/>
                <a:ea typeface="Arial"/>
              </a:rPr>
              <a:t> γνωρίζοντας ότι το πιθανότερο είναι με την αλλαγή της τεχνολογίας να αλλάξει και η μητρική.</a:t>
            </a:r>
            <a:br/>
            <a:r>
              <a:rPr b="1" lang="en-GB" sz="2200" spc="-1" strike="noStrike">
                <a:solidFill>
                  <a:srgbClr val="cc0000"/>
                </a:solidFill>
                <a:latin typeface="Arial"/>
                <a:ea typeface="Arial"/>
              </a:rPr>
              <a:t>3. </a:t>
            </a:r>
            <a:r>
              <a:rPr b="0" lang="en-GB" sz="1800" spc="-1" strike="noStrike">
                <a:solidFill>
                  <a:srgbClr val="000000"/>
                </a:solidFill>
                <a:latin typeface="Arial"/>
                <a:ea typeface="Arial"/>
              </a:rPr>
              <a:t>Να επιλέξουμε μητρική, που </a:t>
            </a:r>
            <a:r>
              <a:rPr b="1" lang="en-GB" sz="1800" spc="-1" strike="noStrike">
                <a:solidFill>
                  <a:srgbClr val="000000"/>
                </a:solidFill>
                <a:latin typeface="Arial"/>
                <a:ea typeface="Arial"/>
              </a:rPr>
              <a:t>ταιριάζει με τις ανάγκες μας αλλά με διακριτικό χώρο για μελλοντική δυνατότητα επέκτασης</a:t>
            </a:r>
            <a:r>
              <a:rPr b="0" lang="en-GB" sz="1800" spc="-1" strike="noStrike">
                <a:solidFill>
                  <a:srgbClr val="000000"/>
                </a:solidFill>
                <a:latin typeface="Arial"/>
                <a:ea typeface="Arial"/>
              </a:rPr>
              <a:t>.</a:t>
            </a:r>
            <a:endParaRPr b="0" lang="el-GR" sz="1800" spc="-1" strike="noStrike">
              <a:solidFill>
                <a:srgbClr val="000000"/>
              </a:solidFill>
              <a:latin typeface="Arial"/>
            </a:endParaRPr>
          </a:p>
        </p:txBody>
      </p:sp>
      <p:sp>
        <p:nvSpPr>
          <p:cNvPr id="338"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2.6 Πως επιλέγουμε μητρική πλακέτα (Motherboard)</a:t>
            </a:r>
            <a:endParaRPr b="0" lang="el-GR" sz="2400" spc="-1" strike="noStrike">
              <a:solidFill>
                <a:srgbClr val="000000"/>
              </a:solidFill>
              <a:latin typeface="Arial"/>
            </a:endParaRPr>
          </a:p>
        </p:txBody>
      </p:sp>
      <p:sp>
        <p:nvSpPr>
          <p:cNvPr id="339"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F602EB2B-96BD-423E-AE11-41865F96F80C}"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sp>
        <p:nvSpPr>
          <p:cNvPr id="132" name="PlaceHolder 2"/>
          <p:cNvSpPr>
            <a:spLocks noGrp="1"/>
          </p:cNvSpPr>
          <p:nvPr>
            <p:ph/>
          </p:nvPr>
        </p:nvSpPr>
        <p:spPr>
          <a:xfrm>
            <a:off x="311760" y="991080"/>
            <a:ext cx="4866840" cy="397548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Η </a:t>
            </a:r>
            <a:r>
              <a:rPr b="1" lang="en-GB" sz="1800" spc="-1" strike="noStrike">
                <a:solidFill>
                  <a:srgbClr val="cc0000"/>
                </a:solidFill>
                <a:latin typeface="Arial"/>
                <a:ea typeface="Arial"/>
              </a:rPr>
              <a:t>μητρική ITX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I</a:t>
            </a:r>
            <a:r>
              <a:rPr b="0" lang="en-GB" sz="1800" spc="-1" strike="noStrike">
                <a:solidFill>
                  <a:srgbClr val="000000"/>
                </a:solidFill>
                <a:latin typeface="Arial"/>
                <a:ea typeface="Arial"/>
              </a:rPr>
              <a:t>nformation </a:t>
            </a:r>
            <a:r>
              <a:rPr b="1" lang="en-GB" sz="1800" spc="-1" strike="noStrike">
                <a:solidFill>
                  <a:srgbClr val="000000"/>
                </a:solidFill>
                <a:latin typeface="Arial"/>
                <a:ea typeface="Arial"/>
              </a:rPr>
              <a:t>T</a:t>
            </a:r>
            <a:r>
              <a:rPr b="0" lang="en-GB" sz="1800" spc="-1" strike="noStrike">
                <a:solidFill>
                  <a:srgbClr val="000000"/>
                </a:solidFill>
                <a:latin typeface="Arial"/>
                <a:ea typeface="Arial"/>
              </a:rPr>
              <a:t>echnology e</a:t>
            </a:r>
            <a:r>
              <a:rPr b="1" lang="en-GB" sz="1800" spc="-1" strike="noStrike">
                <a:solidFill>
                  <a:srgbClr val="000000"/>
                </a:solidFill>
                <a:latin typeface="Arial"/>
                <a:ea typeface="Arial"/>
              </a:rPr>
              <a:t>X</a:t>
            </a:r>
            <a:r>
              <a:rPr b="0" lang="en-GB" sz="1800" spc="-1" strike="noStrike">
                <a:solidFill>
                  <a:srgbClr val="000000"/>
                </a:solidFill>
                <a:latin typeface="Arial"/>
                <a:ea typeface="Arial"/>
              </a:rPr>
              <a:t>tended) πρωτοκυκλοφόρησε το 2001 από την </a:t>
            </a:r>
            <a:r>
              <a:rPr b="0" i="1" lang="en-GB" sz="1800" spc="-1" strike="noStrike">
                <a:solidFill>
                  <a:srgbClr val="000000"/>
                </a:solidFill>
                <a:latin typeface="Arial"/>
                <a:ea typeface="Arial"/>
              </a:rPr>
              <a:t>VIA Technologies</a:t>
            </a:r>
            <a:r>
              <a:rPr b="0" lang="en-GB" sz="1800" spc="-1" strike="noStrike">
                <a:solidFill>
                  <a:srgbClr val="000000"/>
                </a:solidFill>
                <a:latin typeface="Arial"/>
                <a:ea typeface="Arial"/>
              </a:rPr>
              <a:t>. </a:t>
            </a:r>
            <a:r>
              <a:rPr b="0" lang="en-GB" sz="1800" spc="-1" strike="noStrike" u="sng">
                <a:solidFill>
                  <a:srgbClr val="000000"/>
                </a:solidFill>
                <a:uFillTx/>
                <a:latin typeface="Arial"/>
                <a:ea typeface="Arial"/>
              </a:rPr>
              <a:t>Είναι μικρές συμπαγείς μητρικές που χρησιμοποιούνται συνήθως σε χαμηλού κόστους διατάξεις που βρίσκουμε στα αυτοκίνητα, σε δικτυακές συσκευές, αποκωδικοποιητές και άλλους μικρούς υπολογιστές</a:t>
            </a:r>
            <a:r>
              <a:rPr b="0" lang="en-GB" sz="1800" spc="-1" strike="noStrike">
                <a:solidFill>
                  <a:srgbClr val="000000"/>
                </a:solidFill>
                <a:latin typeface="Arial"/>
                <a:ea typeface="Arial"/>
              </a:rPr>
              <a:t>. Οι διάφοροι τύποι έχουν να κάνουν και αυτοί με το μέγεθος: </a:t>
            </a:r>
            <a:r>
              <a:rPr b="1" lang="en-GB" sz="1800" spc="-1" strike="noStrike">
                <a:solidFill>
                  <a:srgbClr val="000000"/>
                </a:solidFill>
                <a:latin typeface="Arial"/>
                <a:ea typeface="Arial"/>
              </a:rPr>
              <a:t>Mini ITX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Nano ITX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Pico ITX </a:t>
            </a:r>
            <a:r>
              <a:rPr b="0" lang="en-GB" sz="1800" spc="-1" strike="noStrike">
                <a:solidFill>
                  <a:srgbClr val="000000"/>
                </a:solidFill>
                <a:latin typeface="Arial"/>
                <a:ea typeface="Arial"/>
              </a:rPr>
              <a:t>και </a:t>
            </a:r>
            <a:r>
              <a:rPr b="1" lang="en-GB" sz="1800" spc="-1" strike="noStrike">
                <a:solidFill>
                  <a:srgbClr val="000000"/>
                </a:solidFill>
                <a:latin typeface="Arial"/>
                <a:ea typeface="Arial"/>
              </a:rPr>
              <a:t>Mobile ITX</a:t>
            </a:r>
            <a:r>
              <a:rPr b="0" lang="en-GB" sz="1800" spc="-1" strike="noStrike">
                <a:solidFill>
                  <a:srgbClr val="000000"/>
                </a:solidFill>
                <a:latin typeface="Arial"/>
                <a:ea typeface="Arial"/>
              </a:rPr>
              <a:t>. </a:t>
            </a:r>
            <a:br/>
            <a:r>
              <a:rPr b="1" lang="en-GB" sz="1200" spc="-1" strike="noStrike">
                <a:solidFill>
                  <a:srgbClr val="0000ff"/>
                </a:solidFill>
                <a:latin typeface="Arial"/>
                <a:ea typeface="Arial"/>
              </a:rPr>
              <a:t>[</a:t>
            </a:r>
            <a:r>
              <a:rPr b="1" lang="en-GB" sz="1200" spc="-1" strike="noStrike" u="sng">
                <a:solidFill>
                  <a:srgbClr val="0000ff"/>
                </a:solidFill>
                <a:uFillTx/>
                <a:latin typeface="Arial"/>
                <a:ea typeface="Arial"/>
                <a:hlinkClick r:id="rId1"/>
              </a:rPr>
              <a:t>Computer Hope</a:t>
            </a:r>
            <a:r>
              <a:rPr b="1" lang="en-GB" sz="1200" spc="-1" strike="noStrike">
                <a:solidFill>
                  <a:srgbClr val="0000ff"/>
                </a:solidFill>
                <a:latin typeface="Arial"/>
                <a:ea typeface="Arial"/>
              </a:rPr>
              <a:t>]</a:t>
            </a:r>
            <a:endParaRPr b="0" lang="el-GR" sz="1200" spc="-1" strike="noStrike">
              <a:solidFill>
                <a:srgbClr val="000000"/>
              </a:solidFill>
              <a:latin typeface="Arial"/>
            </a:endParaRPr>
          </a:p>
        </p:txBody>
      </p:sp>
      <p:graphicFrame>
        <p:nvGraphicFramePr>
          <p:cNvPr id="133" name="Google Shape;92;p17"/>
          <p:cNvGraphicFramePr/>
          <p:nvPr/>
        </p:nvGraphicFramePr>
        <p:xfrm>
          <a:off x="5178960" y="1074240"/>
          <a:ext cx="3630960" cy="1965600"/>
        </p:xfrm>
        <a:graphic>
          <a:graphicData uri="http://schemas.openxmlformats.org/drawingml/2006/table">
            <a:tbl>
              <a:tblPr/>
              <a:tblGrid>
                <a:gridCol w="614520"/>
                <a:gridCol w="1369440"/>
                <a:gridCol w="1647000"/>
              </a:tblGrid>
              <a:tr h="382320">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Έτος</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Τύπος</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Μέγεθος (Inches)</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2002</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Mini ITX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6.7 x 6.7</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2005</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Nano ITX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4.7 x 4.7</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2007</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Pico ITX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3.9 x 2.8</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2009</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Mobile ITX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2.4 x 2.4</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bl>
          </a:graphicData>
        </a:graphic>
      </p:graphicFrame>
      <p:sp>
        <p:nvSpPr>
          <p:cNvPr id="13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B2CD87DE-70DA-43EF-ACDB-DDF4F0E78F03}"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pic>
        <p:nvPicPr>
          <p:cNvPr id="136" name="Google Shape;99;p18" descr=""/>
          <p:cNvPicPr/>
          <p:nvPr/>
        </p:nvPicPr>
        <p:blipFill>
          <a:blip r:embed="rId1"/>
          <a:stretch/>
        </p:blipFill>
        <p:spPr>
          <a:xfrm>
            <a:off x="0" y="1483560"/>
            <a:ext cx="9143640" cy="3065760"/>
          </a:xfrm>
          <a:prstGeom prst="rect">
            <a:avLst/>
          </a:prstGeom>
          <a:ln w="0">
            <a:noFill/>
          </a:ln>
        </p:spPr>
      </p:pic>
      <p:sp>
        <p:nvSpPr>
          <p:cNvPr id="137"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44BB5F9D-4A74-4596-A2FB-07CCE1FA74F0}"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sp>
        <p:nvSpPr>
          <p:cNvPr id="139" name="PlaceHolder 2"/>
          <p:cNvSpPr>
            <a:spLocks noGrp="1"/>
          </p:cNvSpPr>
          <p:nvPr>
            <p:ph/>
          </p:nvPr>
        </p:nvSpPr>
        <p:spPr>
          <a:xfrm>
            <a:off x="311760" y="991080"/>
            <a:ext cx="4866840" cy="397548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Η </a:t>
            </a:r>
            <a:r>
              <a:rPr b="1" lang="en-GB" sz="1800" spc="-1" strike="noStrike">
                <a:solidFill>
                  <a:srgbClr val="cc0000"/>
                </a:solidFill>
                <a:latin typeface="Arial"/>
                <a:ea typeface="Arial"/>
              </a:rPr>
              <a:t>μητρική BTX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B</a:t>
            </a:r>
            <a:r>
              <a:rPr b="0" lang="en-GB" sz="1800" spc="-1" strike="noStrike">
                <a:solidFill>
                  <a:srgbClr val="000000"/>
                </a:solidFill>
                <a:latin typeface="Arial"/>
                <a:ea typeface="Arial"/>
              </a:rPr>
              <a:t>alanced </a:t>
            </a:r>
            <a:r>
              <a:rPr b="1" lang="en-GB" sz="1800" spc="-1" strike="noStrike">
                <a:solidFill>
                  <a:srgbClr val="000000"/>
                </a:solidFill>
                <a:latin typeface="Arial"/>
                <a:ea typeface="Arial"/>
              </a:rPr>
              <a:t>T</a:t>
            </a:r>
            <a:r>
              <a:rPr b="0" lang="en-GB" sz="1800" spc="-1" strike="noStrike">
                <a:solidFill>
                  <a:srgbClr val="000000"/>
                </a:solidFill>
                <a:latin typeface="Arial"/>
                <a:ea typeface="Arial"/>
              </a:rPr>
              <a:t>echnology e</a:t>
            </a:r>
            <a:r>
              <a:rPr b="1" lang="en-GB" sz="1800" spc="-1" strike="noStrike">
                <a:solidFill>
                  <a:srgbClr val="000000"/>
                </a:solidFill>
                <a:latin typeface="Arial"/>
                <a:ea typeface="Arial"/>
              </a:rPr>
              <a:t>X</a:t>
            </a:r>
            <a:r>
              <a:rPr b="0" lang="en-GB" sz="1800" spc="-1" strike="noStrike">
                <a:solidFill>
                  <a:srgbClr val="000000"/>
                </a:solidFill>
                <a:latin typeface="Arial"/>
                <a:ea typeface="Arial"/>
              </a:rPr>
              <a:t>tended) ήταν μια προσπάθεια της </a:t>
            </a:r>
            <a:r>
              <a:rPr b="1" lang="en-GB" sz="1800" spc="-1" strike="noStrike">
                <a:solidFill>
                  <a:srgbClr val="000000"/>
                </a:solidFill>
                <a:latin typeface="Arial"/>
                <a:ea typeface="Arial"/>
              </a:rPr>
              <a:t>Intel </a:t>
            </a:r>
            <a:r>
              <a:rPr b="0" lang="en-GB" sz="1800" spc="-1" strike="noStrike">
                <a:solidFill>
                  <a:srgbClr val="000000"/>
                </a:solidFill>
                <a:latin typeface="Arial"/>
                <a:ea typeface="Arial"/>
              </a:rPr>
              <a:t>που εγινε το 2004 να αντικαταστήσει τις μητρικές ATX με νέα σχεδίαση η οποία θα ενσωμάτωνε νέες τεχνολογίες και θα επέτρεπε την καλύτερη ψύξη. Η εξέλιξη των μητρικών αυτών σταμάτησε το 2006 όταν η </a:t>
            </a:r>
            <a:r>
              <a:rPr b="1" lang="en-GB" sz="1800" spc="-1" strike="noStrike">
                <a:solidFill>
                  <a:srgbClr val="000000"/>
                </a:solidFill>
                <a:latin typeface="Arial"/>
                <a:ea typeface="Arial"/>
              </a:rPr>
              <a:t>Intel </a:t>
            </a:r>
            <a:r>
              <a:rPr b="0" lang="en-GB" sz="1800" spc="-1" strike="noStrike">
                <a:solidFill>
                  <a:srgbClr val="000000"/>
                </a:solidFill>
                <a:latin typeface="Arial"/>
                <a:ea typeface="Arial"/>
              </a:rPr>
              <a:t>εστίασε στην σχεδίαση επεξεργαστών χαμηλής ενέργειας. ΟΙ διάφοροι τύποι έχουν να κάνουν και αυτοί με το μέγεθος: </a:t>
            </a:r>
            <a:r>
              <a:rPr b="1" lang="en-GB" sz="1800" spc="-1" strike="noStrike">
                <a:solidFill>
                  <a:srgbClr val="000000"/>
                </a:solidFill>
                <a:latin typeface="Arial"/>
                <a:ea typeface="Arial"/>
              </a:rPr>
              <a:t>BTX</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microBTX</a:t>
            </a:r>
            <a:r>
              <a:rPr b="0" lang="en-GB" sz="1800" spc="-1" strike="noStrike">
                <a:solidFill>
                  <a:srgbClr val="000000"/>
                </a:solidFill>
                <a:latin typeface="Arial"/>
                <a:ea typeface="Arial"/>
              </a:rPr>
              <a:t> και </a:t>
            </a:r>
            <a:r>
              <a:rPr b="1" lang="en-GB" sz="1800" spc="-1" strike="noStrike">
                <a:solidFill>
                  <a:srgbClr val="000000"/>
                </a:solidFill>
                <a:latin typeface="Arial"/>
                <a:ea typeface="Arial"/>
              </a:rPr>
              <a:t>picoBTX</a:t>
            </a:r>
            <a:r>
              <a:rPr b="0" lang="en-GB" sz="1800" spc="-1" strike="noStrike">
                <a:solidFill>
                  <a:srgbClr val="000000"/>
                </a:solidFill>
                <a:latin typeface="Arial"/>
                <a:ea typeface="Arial"/>
              </a:rPr>
              <a:t>. </a:t>
            </a:r>
            <a:br/>
            <a:r>
              <a:rPr b="1" lang="en-GB" sz="1200" spc="-1" strike="noStrike">
                <a:solidFill>
                  <a:srgbClr val="0000ff"/>
                </a:solidFill>
                <a:latin typeface="Arial"/>
                <a:ea typeface="Arial"/>
              </a:rPr>
              <a:t>[</a:t>
            </a:r>
            <a:r>
              <a:rPr b="1" lang="en-GB" sz="1200" spc="-1" strike="noStrike" u="sng">
                <a:solidFill>
                  <a:srgbClr val="0000ff"/>
                </a:solidFill>
                <a:uFillTx/>
                <a:latin typeface="Arial"/>
                <a:ea typeface="Arial"/>
                <a:hlinkClick r:id="rId1"/>
              </a:rPr>
              <a:t>Wikipedia</a:t>
            </a:r>
            <a:r>
              <a:rPr b="1" lang="en-GB" sz="1200" spc="-1" strike="noStrike">
                <a:solidFill>
                  <a:srgbClr val="0000ff"/>
                </a:solidFill>
                <a:latin typeface="Arial"/>
                <a:ea typeface="Arial"/>
              </a:rPr>
              <a:t>]</a:t>
            </a:r>
            <a:endParaRPr b="0" lang="el-GR" sz="1200" spc="-1" strike="noStrike">
              <a:solidFill>
                <a:srgbClr val="000000"/>
              </a:solidFill>
              <a:latin typeface="Arial"/>
            </a:endParaRPr>
          </a:p>
        </p:txBody>
      </p:sp>
      <p:graphicFrame>
        <p:nvGraphicFramePr>
          <p:cNvPr id="140" name="Google Shape;107;p19"/>
          <p:cNvGraphicFramePr/>
          <p:nvPr/>
        </p:nvGraphicFramePr>
        <p:xfrm>
          <a:off x="5178960" y="1074240"/>
          <a:ext cx="3630960" cy="1569240"/>
        </p:xfrm>
        <a:graphic>
          <a:graphicData uri="http://schemas.openxmlformats.org/drawingml/2006/table">
            <a:tbl>
              <a:tblPr/>
              <a:tblGrid>
                <a:gridCol w="614520"/>
                <a:gridCol w="1369440"/>
                <a:gridCol w="1647000"/>
              </a:tblGrid>
              <a:tr h="382320">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Έτος</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Τύπος</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c>
                  <a:txBody>
                    <a:bodyPr lIns="91080" rIns="91080" tIns="91080" bIns="91080" anchor="t">
                      <a:noAutofit/>
                    </a:bodyPr>
                    <a:p>
                      <a:pPr algn="ctr">
                        <a:lnSpc>
                          <a:spcPct val="100000"/>
                        </a:lnSpc>
                        <a:tabLst>
                          <a:tab algn="l" pos="0"/>
                        </a:tabLst>
                      </a:pPr>
                      <a:r>
                        <a:rPr b="1" lang="en-GB" sz="1400" spc="-1" strike="noStrike">
                          <a:solidFill>
                            <a:srgbClr val="000000"/>
                          </a:solidFill>
                          <a:latin typeface="Arial"/>
                          <a:ea typeface="Arial"/>
                        </a:rPr>
                        <a:t>Μέγεθος (Inches)</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d9d9d9"/>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2004</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BTX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12.8 x 10.5</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2004</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microBTX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10.4 x 10.5</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r h="396000">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2004</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picoBTX</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c>
                  <a:txBody>
                    <a:bodyPr lIns="91080" rIns="91080" tIns="91080" bIns="91080" anchor="t">
                      <a:noAutofit/>
                    </a:bodyPr>
                    <a:p>
                      <a:pPr algn="ctr">
                        <a:lnSpc>
                          <a:spcPct val="100000"/>
                        </a:lnSpc>
                        <a:tabLst>
                          <a:tab algn="l" pos="0"/>
                        </a:tabLst>
                      </a:pPr>
                      <a:r>
                        <a:rPr b="0" lang="en-GB" sz="1400" spc="-1" strike="noStrike">
                          <a:solidFill>
                            <a:srgbClr val="000000"/>
                          </a:solidFill>
                          <a:latin typeface="Arial"/>
                          <a:ea typeface="Arial"/>
                        </a:rPr>
                        <a:t>8 x 10.5</a:t>
                      </a:r>
                      <a:endParaRPr b="0" lang="el-GR" sz="1400" spc="-1" strike="noStrike">
                        <a:latin typeface="Arial"/>
                      </a:endParaRPr>
                    </a:p>
                  </a:txBody>
                  <a:tcPr anchor="t" marL="91080" marR="91080">
                    <a:lnL w="18720">
                      <a:solidFill>
                        <a:srgbClr val="0000ff"/>
                      </a:solidFill>
                    </a:lnL>
                    <a:lnR w="18720">
                      <a:solidFill>
                        <a:srgbClr val="0000ff"/>
                      </a:solidFill>
                    </a:lnR>
                    <a:lnT w="18720">
                      <a:solidFill>
                        <a:srgbClr val="0000ff"/>
                      </a:solidFill>
                    </a:lnT>
                    <a:lnB w="18720">
                      <a:solidFill>
                        <a:srgbClr val="0000ff"/>
                      </a:solidFill>
                    </a:lnB>
                    <a:solidFill>
                      <a:srgbClr val="ffffff"/>
                    </a:solidFill>
                  </a:tcPr>
                </a:tc>
              </a:tr>
            </a:tbl>
          </a:graphicData>
        </a:graphic>
      </p:graphicFrame>
      <p:sp>
        <p:nvSpPr>
          <p:cNvPr id="141"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8EFBF9ED-C4BA-4C3E-B188-8E0835924278}"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pic>
        <p:nvPicPr>
          <p:cNvPr id="143" name="Google Shape;114;p20" descr=""/>
          <p:cNvPicPr/>
          <p:nvPr/>
        </p:nvPicPr>
        <p:blipFill>
          <a:blip r:embed="rId1"/>
          <a:stretch/>
        </p:blipFill>
        <p:spPr>
          <a:xfrm>
            <a:off x="152280" y="950400"/>
            <a:ext cx="4040280" cy="4040280"/>
          </a:xfrm>
          <a:prstGeom prst="rect">
            <a:avLst/>
          </a:prstGeom>
          <a:ln w="0">
            <a:noFill/>
          </a:ln>
        </p:spPr>
      </p:pic>
      <p:sp>
        <p:nvSpPr>
          <p:cNvPr id="144" name="Google Shape;115;p20"/>
          <p:cNvSpPr/>
          <p:nvPr/>
        </p:nvSpPr>
        <p:spPr>
          <a:xfrm>
            <a:off x="4007160" y="1112760"/>
            <a:ext cx="2779920" cy="17038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Georgia"/>
                <a:ea typeface="Georgia"/>
              </a:rPr>
              <a:t>Σύγκριση </a:t>
            </a:r>
            <a:endParaRPr b="0" lang="el-GR" sz="2400" spc="-1" strike="noStrike">
              <a:latin typeface="Arial"/>
            </a:endParaRPr>
          </a:p>
          <a:p>
            <a:pPr>
              <a:lnSpc>
                <a:spcPct val="100000"/>
              </a:lnSpc>
              <a:tabLst>
                <a:tab algn="l" pos="0"/>
              </a:tabLst>
            </a:pPr>
            <a:r>
              <a:rPr b="1" lang="en-GB" sz="2400" spc="-1" strike="noStrike">
                <a:solidFill>
                  <a:srgbClr val="000000"/>
                </a:solidFill>
                <a:latin typeface="Georgia"/>
                <a:ea typeface="Georgia"/>
              </a:rPr>
              <a:t>μεγεθών </a:t>
            </a:r>
            <a:endParaRPr b="0" lang="el-GR" sz="2400" spc="-1" strike="noStrike">
              <a:latin typeface="Arial"/>
            </a:endParaRPr>
          </a:p>
          <a:p>
            <a:pPr>
              <a:lnSpc>
                <a:spcPct val="100000"/>
              </a:lnSpc>
              <a:tabLst>
                <a:tab algn="l" pos="0"/>
              </a:tabLst>
            </a:pPr>
            <a:r>
              <a:rPr b="1" lang="en-GB" sz="2400" spc="-1" strike="noStrike">
                <a:solidFill>
                  <a:srgbClr val="000000"/>
                </a:solidFill>
                <a:latin typeface="Georgia"/>
                <a:ea typeface="Georgia"/>
              </a:rPr>
              <a:t>μητρικής</a:t>
            </a:r>
            <a:endParaRPr b="0" lang="el-GR" sz="2400" spc="-1" strike="noStrike">
              <a:latin typeface="Arial"/>
            </a:endParaRPr>
          </a:p>
        </p:txBody>
      </p:sp>
      <p:sp>
        <p:nvSpPr>
          <p:cNvPr id="145"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4A69D957-A97E-41F5-97F8-12B767DAA600}"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2.1 Τύποι μητρικής πλακέτας (motherboard types)</a:t>
            </a:r>
            <a:endParaRPr b="0" lang="el-GR" sz="2400" spc="-1" strike="noStrike">
              <a:solidFill>
                <a:srgbClr val="000000"/>
              </a:solidFill>
              <a:latin typeface="Arial"/>
            </a:endParaRPr>
          </a:p>
        </p:txBody>
      </p:sp>
      <p:sp>
        <p:nvSpPr>
          <p:cNvPr id="147" name="PlaceHolder 2"/>
          <p:cNvSpPr>
            <a:spLocks noGrp="1"/>
          </p:cNvSpPr>
          <p:nvPr>
            <p:ph/>
          </p:nvPr>
        </p:nvSpPr>
        <p:spPr>
          <a:xfrm>
            <a:off x="311760" y="991080"/>
            <a:ext cx="4793760" cy="3975480"/>
          </a:xfrm>
          <a:prstGeom prst="rect">
            <a:avLst/>
          </a:prstGeom>
          <a:noFill/>
          <a:ln w="0">
            <a:noFill/>
          </a:ln>
        </p:spPr>
        <p:txBody>
          <a:bodyPr tIns="91440" bIns="91440" anchor="t">
            <a:noAutofit/>
          </a:bodyPr>
          <a:p>
            <a:pPr>
              <a:lnSpc>
                <a:spcPct val="115000"/>
              </a:lnSpc>
              <a:tabLst>
                <a:tab algn="l" pos="0"/>
              </a:tabLst>
            </a:pPr>
            <a:r>
              <a:rPr b="1" lang="en-GB" sz="2400" spc="-1" strike="noStrike">
                <a:solidFill>
                  <a:srgbClr val="000000"/>
                </a:solidFill>
                <a:latin typeface="Arial"/>
                <a:ea typeface="Arial"/>
              </a:rPr>
              <a:t>ATX </a:t>
            </a:r>
            <a:r>
              <a:rPr b="0" lang="en-GB" sz="2400" spc="-1" strike="noStrike">
                <a:solidFill>
                  <a:srgbClr val="000000"/>
                </a:solidFill>
                <a:latin typeface="Arial"/>
                <a:ea typeface="Arial"/>
              </a:rPr>
              <a:t>ή</a:t>
            </a:r>
            <a:r>
              <a:rPr b="1" lang="en-GB" sz="2400" spc="-1" strike="noStrike">
                <a:solidFill>
                  <a:srgbClr val="000000"/>
                </a:solidFill>
                <a:latin typeface="Arial"/>
                <a:ea typeface="Arial"/>
              </a:rPr>
              <a:t> Full ATX</a:t>
            </a:r>
            <a:endParaRPr b="0" lang="el-GR" sz="2400" spc="-1" strike="noStrike">
              <a:solidFill>
                <a:srgbClr val="000000"/>
              </a:solidFill>
              <a:latin typeface="Arial"/>
            </a:endParaRPr>
          </a:p>
          <a:p>
            <a:pPr>
              <a:lnSpc>
                <a:spcPct val="115000"/>
              </a:lnSpc>
              <a:spcBef>
                <a:spcPts val="1599"/>
              </a:spcBef>
              <a:spcAft>
                <a:spcPts val="1599"/>
              </a:spcAft>
              <a:tabLst>
                <a:tab algn="l" pos="0"/>
              </a:tabLst>
            </a:pPr>
            <a:r>
              <a:rPr b="0" lang="en-GB" sz="1800" spc="-1" strike="noStrike">
                <a:solidFill>
                  <a:srgbClr val="000000"/>
                </a:solidFill>
                <a:latin typeface="Arial"/>
                <a:ea typeface="Arial"/>
              </a:rPr>
              <a:t>Eίναι για χρήστες με υψηλές απαιτήσεις όπως gamers, σχεδιαστές κ.ά. που θέλουν μεγάλο και ευρύχωρο κουτί.</a:t>
            </a:r>
            <a:endParaRPr b="0" lang="el-GR" sz="1800" spc="-1" strike="noStrike">
              <a:solidFill>
                <a:srgbClr val="000000"/>
              </a:solidFill>
              <a:latin typeface="Arial"/>
            </a:endParaRPr>
          </a:p>
        </p:txBody>
      </p:sp>
      <p:pic>
        <p:nvPicPr>
          <p:cNvPr id="148" name="Google Shape;123;p21" descr=""/>
          <p:cNvPicPr/>
          <p:nvPr/>
        </p:nvPicPr>
        <p:blipFill>
          <a:blip r:embed="rId1"/>
          <a:stretch/>
        </p:blipFill>
        <p:spPr>
          <a:xfrm>
            <a:off x="5300640" y="674280"/>
            <a:ext cx="3706560" cy="4385520"/>
          </a:xfrm>
          <a:prstGeom prst="rect">
            <a:avLst/>
          </a:prstGeom>
          <a:ln w="0">
            <a:noFill/>
          </a:ln>
        </p:spPr>
      </p:pic>
      <p:sp>
        <p:nvSpPr>
          <p:cNvPr id="149" name="Google Shape;124;p21"/>
          <p:cNvSpPr/>
          <p:nvPr/>
        </p:nvSpPr>
        <p:spPr>
          <a:xfrm>
            <a:off x="1272600" y="4643640"/>
            <a:ext cx="4181040" cy="323280"/>
          </a:xfrm>
          <a:prstGeom prst="rect">
            <a:avLst/>
          </a:prstGeom>
          <a:noFill/>
          <a:ln w="0">
            <a:noFill/>
          </a:ln>
        </p:spPr>
        <p:style>
          <a:lnRef idx="0"/>
          <a:fillRef idx="0"/>
          <a:effectRef idx="0"/>
          <a:fontRef idx="minor"/>
        </p:style>
        <p:txBody>
          <a:bodyPr tIns="91440" bIns="91440" anchor="t">
            <a:noAutofit/>
          </a:bodyPr>
          <a:p>
            <a:pPr algn="r">
              <a:lnSpc>
                <a:spcPct val="100000"/>
              </a:lnSpc>
              <a:tabLst>
                <a:tab algn="l" pos="0"/>
              </a:tabLst>
            </a:pPr>
            <a:r>
              <a:rPr b="1" lang="en-GB" sz="1200" spc="-1" strike="noStrike">
                <a:solidFill>
                  <a:srgbClr val="000000"/>
                </a:solidFill>
                <a:latin typeface="Calibri"/>
                <a:ea typeface="Calibri"/>
              </a:rPr>
              <a:t>ASUS Z87 - Haswell Motherboard</a:t>
            </a:r>
            <a:endParaRPr b="0" lang="el-GR" sz="1200" spc="-1" strike="noStrike">
              <a:latin typeface="Arial"/>
            </a:endParaRPr>
          </a:p>
        </p:txBody>
      </p:sp>
      <p:sp>
        <p:nvSpPr>
          <p:cNvPr id="150"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726F318F-4D47-44E4-AA7A-29AB23A15C97}"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LibreOffice/7.2.0.4$Windows_X86_64 LibreOffice_project/9a9c6381e3f7a62afc1329bd359cc48accb6435b</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el-GR</dc:language>
  <cp:lastModifiedBy/>
  <dcterms:modified xsi:type="dcterms:W3CDTF">2024-11-24T20:17:56Z</dcterms:modified>
  <cp:revision>1</cp:revision>
  <dc:subject/>
  <dc:title/>
</cp:coreProperties>
</file>