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presProps.xml" ContentType="application/vnd.openxmlformats-officedocument.presentationml.presProps+xml"/>
  <Override PartName="/ppt/media/image1.jpeg" ContentType="image/jpeg"/>
  <Override PartName="/ppt/media/image2.jpeg" ContentType="image/jpeg"/>
  <Override PartName="/ppt/media/image3.jpeg" ContentType="image/jpeg"/>
  <Override PartName="/ppt/media/image5.png" ContentType="image/png"/>
  <Override PartName="/ppt/media/image4.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png" ContentType="image/pn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27" name="PlaceHolder 2"/>
          <p:cNvSpPr>
            <a:spLocks noGrp="1"/>
          </p:cNvSpPr>
          <p:nvPr>
            <p:ph/>
          </p:nvPr>
        </p:nvSpPr>
        <p:spPr>
          <a:xfrm>
            <a:off x="311760" y="99108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28" name="PlaceHolder 3"/>
          <p:cNvSpPr>
            <a:spLocks noGrp="1"/>
          </p:cNvSpPr>
          <p:nvPr>
            <p:ph/>
          </p:nvPr>
        </p:nvSpPr>
        <p:spPr>
          <a:xfrm>
            <a:off x="311760" y="306756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30"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31"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32" name="PlaceHolder 4"/>
          <p:cNvSpPr>
            <a:spLocks noGrp="1"/>
          </p:cNvSpPr>
          <p:nvPr>
            <p:ph/>
          </p:nvPr>
        </p:nvSpPr>
        <p:spPr>
          <a:xfrm>
            <a:off x="31176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33" name="PlaceHolder 5"/>
          <p:cNvSpPr>
            <a:spLocks noGrp="1"/>
          </p:cNvSpPr>
          <p:nvPr>
            <p:ph/>
          </p:nvPr>
        </p:nvSpPr>
        <p:spPr>
          <a:xfrm>
            <a:off x="467784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35" name="PlaceHolder 2"/>
          <p:cNvSpPr>
            <a:spLocks noGrp="1"/>
          </p:cNvSpPr>
          <p:nvPr>
            <p:ph/>
          </p:nvPr>
        </p:nvSpPr>
        <p:spPr>
          <a:xfrm>
            <a:off x="31176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36" name="PlaceHolder 3"/>
          <p:cNvSpPr>
            <a:spLocks noGrp="1"/>
          </p:cNvSpPr>
          <p:nvPr>
            <p:ph/>
          </p:nvPr>
        </p:nvSpPr>
        <p:spPr>
          <a:xfrm>
            <a:off x="319248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37" name="PlaceHolder 4"/>
          <p:cNvSpPr>
            <a:spLocks noGrp="1"/>
          </p:cNvSpPr>
          <p:nvPr>
            <p:ph/>
          </p:nvPr>
        </p:nvSpPr>
        <p:spPr>
          <a:xfrm>
            <a:off x="607320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38" name="PlaceHolder 5"/>
          <p:cNvSpPr>
            <a:spLocks noGrp="1"/>
          </p:cNvSpPr>
          <p:nvPr>
            <p:ph/>
          </p:nvPr>
        </p:nvSpPr>
        <p:spPr>
          <a:xfrm>
            <a:off x="31176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39" name="PlaceHolder 6"/>
          <p:cNvSpPr>
            <a:spLocks noGrp="1"/>
          </p:cNvSpPr>
          <p:nvPr>
            <p:ph/>
          </p:nvPr>
        </p:nvSpPr>
        <p:spPr>
          <a:xfrm>
            <a:off x="319248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40" name="PlaceHolder 7"/>
          <p:cNvSpPr>
            <a:spLocks noGrp="1"/>
          </p:cNvSpPr>
          <p:nvPr>
            <p:ph/>
          </p:nvPr>
        </p:nvSpPr>
        <p:spPr>
          <a:xfrm>
            <a:off x="607320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46" name="PlaceHolder 2"/>
          <p:cNvSpPr>
            <a:spLocks noGrp="1"/>
          </p:cNvSpPr>
          <p:nvPr>
            <p:ph type="subTitle"/>
          </p:nvPr>
        </p:nvSpPr>
        <p:spPr>
          <a:xfrm>
            <a:off x="311760" y="991080"/>
            <a:ext cx="8520120" cy="397548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48" name="PlaceHolder 2"/>
          <p:cNvSpPr>
            <a:spLocks noGrp="1"/>
          </p:cNvSpPr>
          <p:nvPr>
            <p:ph/>
          </p:nvPr>
        </p:nvSpPr>
        <p:spPr>
          <a:xfrm>
            <a:off x="311760" y="991080"/>
            <a:ext cx="852012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50" name="PlaceHolder 2"/>
          <p:cNvSpPr>
            <a:spLocks noGrp="1"/>
          </p:cNvSpPr>
          <p:nvPr>
            <p:ph/>
          </p:nvPr>
        </p:nvSpPr>
        <p:spPr>
          <a:xfrm>
            <a:off x="31176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51" name="PlaceHolder 3"/>
          <p:cNvSpPr>
            <a:spLocks noGrp="1"/>
          </p:cNvSpPr>
          <p:nvPr>
            <p:ph/>
          </p:nvPr>
        </p:nvSpPr>
        <p:spPr>
          <a:xfrm>
            <a:off x="467784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311760" y="67680"/>
            <a:ext cx="8520120" cy="33840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55"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56" name="PlaceHolder 3"/>
          <p:cNvSpPr>
            <a:spLocks noGrp="1"/>
          </p:cNvSpPr>
          <p:nvPr>
            <p:ph/>
          </p:nvPr>
        </p:nvSpPr>
        <p:spPr>
          <a:xfrm>
            <a:off x="467784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57" name="PlaceHolder 4"/>
          <p:cNvSpPr>
            <a:spLocks noGrp="1"/>
          </p:cNvSpPr>
          <p:nvPr>
            <p:ph/>
          </p:nvPr>
        </p:nvSpPr>
        <p:spPr>
          <a:xfrm>
            <a:off x="31176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6" name="PlaceHolder 2"/>
          <p:cNvSpPr>
            <a:spLocks noGrp="1"/>
          </p:cNvSpPr>
          <p:nvPr>
            <p:ph type="subTitle"/>
          </p:nvPr>
        </p:nvSpPr>
        <p:spPr>
          <a:xfrm>
            <a:off x="311760" y="991080"/>
            <a:ext cx="8520120" cy="397548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59" name="PlaceHolder 2"/>
          <p:cNvSpPr>
            <a:spLocks noGrp="1"/>
          </p:cNvSpPr>
          <p:nvPr>
            <p:ph/>
          </p:nvPr>
        </p:nvSpPr>
        <p:spPr>
          <a:xfrm>
            <a:off x="31176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60"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61" name="PlaceHolder 4"/>
          <p:cNvSpPr>
            <a:spLocks noGrp="1"/>
          </p:cNvSpPr>
          <p:nvPr>
            <p:ph/>
          </p:nvPr>
        </p:nvSpPr>
        <p:spPr>
          <a:xfrm>
            <a:off x="467784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63"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64"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65" name="PlaceHolder 4"/>
          <p:cNvSpPr>
            <a:spLocks noGrp="1"/>
          </p:cNvSpPr>
          <p:nvPr>
            <p:ph/>
          </p:nvPr>
        </p:nvSpPr>
        <p:spPr>
          <a:xfrm>
            <a:off x="311760" y="306756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67" name="PlaceHolder 2"/>
          <p:cNvSpPr>
            <a:spLocks noGrp="1"/>
          </p:cNvSpPr>
          <p:nvPr>
            <p:ph/>
          </p:nvPr>
        </p:nvSpPr>
        <p:spPr>
          <a:xfrm>
            <a:off x="311760" y="99108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68" name="PlaceHolder 3"/>
          <p:cNvSpPr>
            <a:spLocks noGrp="1"/>
          </p:cNvSpPr>
          <p:nvPr>
            <p:ph/>
          </p:nvPr>
        </p:nvSpPr>
        <p:spPr>
          <a:xfrm>
            <a:off x="311760" y="306756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70"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71"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72" name="PlaceHolder 4"/>
          <p:cNvSpPr>
            <a:spLocks noGrp="1"/>
          </p:cNvSpPr>
          <p:nvPr>
            <p:ph/>
          </p:nvPr>
        </p:nvSpPr>
        <p:spPr>
          <a:xfrm>
            <a:off x="31176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73" name="PlaceHolder 5"/>
          <p:cNvSpPr>
            <a:spLocks noGrp="1"/>
          </p:cNvSpPr>
          <p:nvPr>
            <p:ph/>
          </p:nvPr>
        </p:nvSpPr>
        <p:spPr>
          <a:xfrm>
            <a:off x="467784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75" name="PlaceHolder 2"/>
          <p:cNvSpPr>
            <a:spLocks noGrp="1"/>
          </p:cNvSpPr>
          <p:nvPr>
            <p:ph/>
          </p:nvPr>
        </p:nvSpPr>
        <p:spPr>
          <a:xfrm>
            <a:off x="31176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76" name="PlaceHolder 3"/>
          <p:cNvSpPr>
            <a:spLocks noGrp="1"/>
          </p:cNvSpPr>
          <p:nvPr>
            <p:ph/>
          </p:nvPr>
        </p:nvSpPr>
        <p:spPr>
          <a:xfrm>
            <a:off x="319248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77" name="PlaceHolder 4"/>
          <p:cNvSpPr>
            <a:spLocks noGrp="1"/>
          </p:cNvSpPr>
          <p:nvPr>
            <p:ph/>
          </p:nvPr>
        </p:nvSpPr>
        <p:spPr>
          <a:xfrm>
            <a:off x="607320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78" name="PlaceHolder 5"/>
          <p:cNvSpPr>
            <a:spLocks noGrp="1"/>
          </p:cNvSpPr>
          <p:nvPr>
            <p:ph/>
          </p:nvPr>
        </p:nvSpPr>
        <p:spPr>
          <a:xfrm>
            <a:off x="31176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79" name="PlaceHolder 6"/>
          <p:cNvSpPr>
            <a:spLocks noGrp="1"/>
          </p:cNvSpPr>
          <p:nvPr>
            <p:ph/>
          </p:nvPr>
        </p:nvSpPr>
        <p:spPr>
          <a:xfrm>
            <a:off x="319248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80" name="PlaceHolder 7"/>
          <p:cNvSpPr>
            <a:spLocks noGrp="1"/>
          </p:cNvSpPr>
          <p:nvPr>
            <p:ph/>
          </p:nvPr>
        </p:nvSpPr>
        <p:spPr>
          <a:xfrm>
            <a:off x="607320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86" name="PlaceHolder 2"/>
          <p:cNvSpPr>
            <a:spLocks noGrp="1"/>
          </p:cNvSpPr>
          <p:nvPr>
            <p:ph type="subTitle"/>
          </p:nvPr>
        </p:nvSpPr>
        <p:spPr>
          <a:xfrm>
            <a:off x="311760" y="991080"/>
            <a:ext cx="8520120" cy="397548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88" name="PlaceHolder 2"/>
          <p:cNvSpPr>
            <a:spLocks noGrp="1"/>
          </p:cNvSpPr>
          <p:nvPr>
            <p:ph/>
          </p:nvPr>
        </p:nvSpPr>
        <p:spPr>
          <a:xfrm>
            <a:off x="311760" y="991080"/>
            <a:ext cx="852012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90" name="PlaceHolder 2"/>
          <p:cNvSpPr>
            <a:spLocks noGrp="1"/>
          </p:cNvSpPr>
          <p:nvPr>
            <p:ph/>
          </p:nvPr>
        </p:nvSpPr>
        <p:spPr>
          <a:xfrm>
            <a:off x="31176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91" name="PlaceHolder 3"/>
          <p:cNvSpPr>
            <a:spLocks noGrp="1"/>
          </p:cNvSpPr>
          <p:nvPr>
            <p:ph/>
          </p:nvPr>
        </p:nvSpPr>
        <p:spPr>
          <a:xfrm>
            <a:off x="467784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8" name="PlaceHolder 2"/>
          <p:cNvSpPr>
            <a:spLocks noGrp="1"/>
          </p:cNvSpPr>
          <p:nvPr>
            <p:ph/>
          </p:nvPr>
        </p:nvSpPr>
        <p:spPr>
          <a:xfrm>
            <a:off x="311760" y="991080"/>
            <a:ext cx="852012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311760" y="67680"/>
            <a:ext cx="8520120" cy="33840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95"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96" name="PlaceHolder 3"/>
          <p:cNvSpPr>
            <a:spLocks noGrp="1"/>
          </p:cNvSpPr>
          <p:nvPr>
            <p:ph/>
          </p:nvPr>
        </p:nvSpPr>
        <p:spPr>
          <a:xfrm>
            <a:off x="467784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97" name="PlaceHolder 4"/>
          <p:cNvSpPr>
            <a:spLocks noGrp="1"/>
          </p:cNvSpPr>
          <p:nvPr>
            <p:ph/>
          </p:nvPr>
        </p:nvSpPr>
        <p:spPr>
          <a:xfrm>
            <a:off x="31176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99" name="PlaceHolder 2"/>
          <p:cNvSpPr>
            <a:spLocks noGrp="1"/>
          </p:cNvSpPr>
          <p:nvPr>
            <p:ph/>
          </p:nvPr>
        </p:nvSpPr>
        <p:spPr>
          <a:xfrm>
            <a:off x="31176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00"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01" name="PlaceHolder 4"/>
          <p:cNvSpPr>
            <a:spLocks noGrp="1"/>
          </p:cNvSpPr>
          <p:nvPr>
            <p:ph/>
          </p:nvPr>
        </p:nvSpPr>
        <p:spPr>
          <a:xfrm>
            <a:off x="467784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03"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04"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05" name="PlaceHolder 4"/>
          <p:cNvSpPr>
            <a:spLocks noGrp="1"/>
          </p:cNvSpPr>
          <p:nvPr>
            <p:ph/>
          </p:nvPr>
        </p:nvSpPr>
        <p:spPr>
          <a:xfrm>
            <a:off x="311760" y="306756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07" name="PlaceHolder 2"/>
          <p:cNvSpPr>
            <a:spLocks noGrp="1"/>
          </p:cNvSpPr>
          <p:nvPr>
            <p:ph/>
          </p:nvPr>
        </p:nvSpPr>
        <p:spPr>
          <a:xfrm>
            <a:off x="311760" y="99108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08" name="PlaceHolder 3"/>
          <p:cNvSpPr>
            <a:spLocks noGrp="1"/>
          </p:cNvSpPr>
          <p:nvPr>
            <p:ph/>
          </p:nvPr>
        </p:nvSpPr>
        <p:spPr>
          <a:xfrm>
            <a:off x="311760" y="306756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10"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1"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2" name="PlaceHolder 4"/>
          <p:cNvSpPr>
            <a:spLocks noGrp="1"/>
          </p:cNvSpPr>
          <p:nvPr>
            <p:ph/>
          </p:nvPr>
        </p:nvSpPr>
        <p:spPr>
          <a:xfrm>
            <a:off x="31176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3" name="PlaceHolder 5"/>
          <p:cNvSpPr>
            <a:spLocks noGrp="1"/>
          </p:cNvSpPr>
          <p:nvPr>
            <p:ph/>
          </p:nvPr>
        </p:nvSpPr>
        <p:spPr>
          <a:xfrm>
            <a:off x="467784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15" name="PlaceHolder 2"/>
          <p:cNvSpPr>
            <a:spLocks noGrp="1"/>
          </p:cNvSpPr>
          <p:nvPr>
            <p:ph/>
          </p:nvPr>
        </p:nvSpPr>
        <p:spPr>
          <a:xfrm>
            <a:off x="31176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6" name="PlaceHolder 3"/>
          <p:cNvSpPr>
            <a:spLocks noGrp="1"/>
          </p:cNvSpPr>
          <p:nvPr>
            <p:ph/>
          </p:nvPr>
        </p:nvSpPr>
        <p:spPr>
          <a:xfrm>
            <a:off x="319248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7" name="PlaceHolder 4"/>
          <p:cNvSpPr>
            <a:spLocks noGrp="1"/>
          </p:cNvSpPr>
          <p:nvPr>
            <p:ph/>
          </p:nvPr>
        </p:nvSpPr>
        <p:spPr>
          <a:xfrm>
            <a:off x="607320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8" name="PlaceHolder 5"/>
          <p:cNvSpPr>
            <a:spLocks noGrp="1"/>
          </p:cNvSpPr>
          <p:nvPr>
            <p:ph/>
          </p:nvPr>
        </p:nvSpPr>
        <p:spPr>
          <a:xfrm>
            <a:off x="31176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9" name="PlaceHolder 6"/>
          <p:cNvSpPr>
            <a:spLocks noGrp="1"/>
          </p:cNvSpPr>
          <p:nvPr>
            <p:ph/>
          </p:nvPr>
        </p:nvSpPr>
        <p:spPr>
          <a:xfrm>
            <a:off x="319248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20" name="PlaceHolder 7"/>
          <p:cNvSpPr>
            <a:spLocks noGrp="1"/>
          </p:cNvSpPr>
          <p:nvPr>
            <p:ph/>
          </p:nvPr>
        </p:nvSpPr>
        <p:spPr>
          <a:xfrm>
            <a:off x="607320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25" name="PlaceHolder 2"/>
          <p:cNvSpPr>
            <a:spLocks noGrp="1"/>
          </p:cNvSpPr>
          <p:nvPr>
            <p:ph type="subTitle"/>
          </p:nvPr>
        </p:nvSpPr>
        <p:spPr>
          <a:xfrm>
            <a:off x="311760" y="991080"/>
            <a:ext cx="8520120" cy="397548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27" name="PlaceHolder 2"/>
          <p:cNvSpPr>
            <a:spLocks noGrp="1"/>
          </p:cNvSpPr>
          <p:nvPr>
            <p:ph/>
          </p:nvPr>
        </p:nvSpPr>
        <p:spPr>
          <a:xfrm>
            <a:off x="311760" y="991080"/>
            <a:ext cx="852012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0" name="PlaceHolder 2"/>
          <p:cNvSpPr>
            <a:spLocks noGrp="1"/>
          </p:cNvSpPr>
          <p:nvPr>
            <p:ph/>
          </p:nvPr>
        </p:nvSpPr>
        <p:spPr>
          <a:xfrm>
            <a:off x="31176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1" name="PlaceHolder 3"/>
          <p:cNvSpPr>
            <a:spLocks noGrp="1"/>
          </p:cNvSpPr>
          <p:nvPr>
            <p:ph/>
          </p:nvPr>
        </p:nvSpPr>
        <p:spPr>
          <a:xfrm>
            <a:off x="467784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29" name="PlaceHolder 2"/>
          <p:cNvSpPr>
            <a:spLocks noGrp="1"/>
          </p:cNvSpPr>
          <p:nvPr>
            <p:ph/>
          </p:nvPr>
        </p:nvSpPr>
        <p:spPr>
          <a:xfrm>
            <a:off x="31176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30" name="PlaceHolder 3"/>
          <p:cNvSpPr>
            <a:spLocks noGrp="1"/>
          </p:cNvSpPr>
          <p:nvPr>
            <p:ph/>
          </p:nvPr>
        </p:nvSpPr>
        <p:spPr>
          <a:xfrm>
            <a:off x="467784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311760" y="67680"/>
            <a:ext cx="8520120" cy="33840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34"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35" name="PlaceHolder 3"/>
          <p:cNvSpPr>
            <a:spLocks noGrp="1"/>
          </p:cNvSpPr>
          <p:nvPr>
            <p:ph/>
          </p:nvPr>
        </p:nvSpPr>
        <p:spPr>
          <a:xfrm>
            <a:off x="467784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36" name="PlaceHolder 4"/>
          <p:cNvSpPr>
            <a:spLocks noGrp="1"/>
          </p:cNvSpPr>
          <p:nvPr>
            <p:ph/>
          </p:nvPr>
        </p:nvSpPr>
        <p:spPr>
          <a:xfrm>
            <a:off x="31176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38" name="PlaceHolder 2"/>
          <p:cNvSpPr>
            <a:spLocks noGrp="1"/>
          </p:cNvSpPr>
          <p:nvPr>
            <p:ph/>
          </p:nvPr>
        </p:nvSpPr>
        <p:spPr>
          <a:xfrm>
            <a:off x="31176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39"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40" name="PlaceHolder 4"/>
          <p:cNvSpPr>
            <a:spLocks noGrp="1"/>
          </p:cNvSpPr>
          <p:nvPr>
            <p:ph/>
          </p:nvPr>
        </p:nvSpPr>
        <p:spPr>
          <a:xfrm>
            <a:off x="467784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42"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43"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44" name="PlaceHolder 4"/>
          <p:cNvSpPr>
            <a:spLocks noGrp="1"/>
          </p:cNvSpPr>
          <p:nvPr>
            <p:ph/>
          </p:nvPr>
        </p:nvSpPr>
        <p:spPr>
          <a:xfrm>
            <a:off x="311760" y="306756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46" name="PlaceHolder 2"/>
          <p:cNvSpPr>
            <a:spLocks noGrp="1"/>
          </p:cNvSpPr>
          <p:nvPr>
            <p:ph/>
          </p:nvPr>
        </p:nvSpPr>
        <p:spPr>
          <a:xfrm>
            <a:off x="311760" y="99108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47" name="PlaceHolder 3"/>
          <p:cNvSpPr>
            <a:spLocks noGrp="1"/>
          </p:cNvSpPr>
          <p:nvPr>
            <p:ph/>
          </p:nvPr>
        </p:nvSpPr>
        <p:spPr>
          <a:xfrm>
            <a:off x="311760" y="306756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49"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50"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51" name="PlaceHolder 4"/>
          <p:cNvSpPr>
            <a:spLocks noGrp="1"/>
          </p:cNvSpPr>
          <p:nvPr>
            <p:ph/>
          </p:nvPr>
        </p:nvSpPr>
        <p:spPr>
          <a:xfrm>
            <a:off x="31176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52" name="PlaceHolder 5"/>
          <p:cNvSpPr>
            <a:spLocks noGrp="1"/>
          </p:cNvSpPr>
          <p:nvPr>
            <p:ph/>
          </p:nvPr>
        </p:nvSpPr>
        <p:spPr>
          <a:xfrm>
            <a:off x="467784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54" name="PlaceHolder 2"/>
          <p:cNvSpPr>
            <a:spLocks noGrp="1"/>
          </p:cNvSpPr>
          <p:nvPr>
            <p:ph/>
          </p:nvPr>
        </p:nvSpPr>
        <p:spPr>
          <a:xfrm>
            <a:off x="31176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55" name="PlaceHolder 3"/>
          <p:cNvSpPr>
            <a:spLocks noGrp="1"/>
          </p:cNvSpPr>
          <p:nvPr>
            <p:ph/>
          </p:nvPr>
        </p:nvSpPr>
        <p:spPr>
          <a:xfrm>
            <a:off x="319248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56" name="PlaceHolder 4"/>
          <p:cNvSpPr>
            <a:spLocks noGrp="1"/>
          </p:cNvSpPr>
          <p:nvPr>
            <p:ph/>
          </p:nvPr>
        </p:nvSpPr>
        <p:spPr>
          <a:xfrm>
            <a:off x="6073200" y="99108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57" name="PlaceHolder 5"/>
          <p:cNvSpPr>
            <a:spLocks noGrp="1"/>
          </p:cNvSpPr>
          <p:nvPr>
            <p:ph/>
          </p:nvPr>
        </p:nvSpPr>
        <p:spPr>
          <a:xfrm>
            <a:off x="31176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58" name="PlaceHolder 6"/>
          <p:cNvSpPr>
            <a:spLocks noGrp="1"/>
          </p:cNvSpPr>
          <p:nvPr>
            <p:ph/>
          </p:nvPr>
        </p:nvSpPr>
        <p:spPr>
          <a:xfrm>
            <a:off x="319248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59" name="PlaceHolder 7"/>
          <p:cNvSpPr>
            <a:spLocks noGrp="1"/>
          </p:cNvSpPr>
          <p:nvPr>
            <p:ph/>
          </p:nvPr>
        </p:nvSpPr>
        <p:spPr>
          <a:xfrm>
            <a:off x="6073200" y="3067560"/>
            <a:ext cx="274320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11760" y="67680"/>
            <a:ext cx="8520120" cy="33840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5"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6" name="PlaceHolder 3"/>
          <p:cNvSpPr>
            <a:spLocks noGrp="1"/>
          </p:cNvSpPr>
          <p:nvPr>
            <p:ph/>
          </p:nvPr>
        </p:nvSpPr>
        <p:spPr>
          <a:xfrm>
            <a:off x="467784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17" name="PlaceHolder 4"/>
          <p:cNvSpPr>
            <a:spLocks noGrp="1"/>
          </p:cNvSpPr>
          <p:nvPr>
            <p:ph/>
          </p:nvPr>
        </p:nvSpPr>
        <p:spPr>
          <a:xfrm>
            <a:off x="31176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19" name="PlaceHolder 2"/>
          <p:cNvSpPr>
            <a:spLocks noGrp="1"/>
          </p:cNvSpPr>
          <p:nvPr>
            <p:ph/>
          </p:nvPr>
        </p:nvSpPr>
        <p:spPr>
          <a:xfrm>
            <a:off x="311760" y="991080"/>
            <a:ext cx="4157640" cy="397548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20"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21" name="PlaceHolder 4"/>
          <p:cNvSpPr>
            <a:spLocks noGrp="1"/>
          </p:cNvSpPr>
          <p:nvPr>
            <p:ph/>
          </p:nvPr>
        </p:nvSpPr>
        <p:spPr>
          <a:xfrm>
            <a:off x="4677840" y="306756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11760" y="67680"/>
            <a:ext cx="8520120" cy="729720"/>
          </a:xfrm>
          <a:prstGeom prst="rect">
            <a:avLst/>
          </a:prstGeom>
          <a:noFill/>
          <a:ln w="0">
            <a:noFill/>
          </a:ln>
        </p:spPr>
        <p:txBody>
          <a:bodyPr lIns="0" rIns="0" tIns="0" bIns="0" anchor="ctr">
            <a:noAutofit/>
          </a:bodyPr>
          <a:p>
            <a:endParaRPr b="0" lang="el-GR" sz="1400" spc="-1" strike="noStrike">
              <a:solidFill>
                <a:srgbClr val="000000"/>
              </a:solidFill>
              <a:latin typeface="Arial"/>
            </a:endParaRPr>
          </a:p>
        </p:txBody>
      </p:sp>
      <p:sp>
        <p:nvSpPr>
          <p:cNvPr id="23" name="PlaceHolder 2"/>
          <p:cNvSpPr>
            <a:spLocks noGrp="1"/>
          </p:cNvSpPr>
          <p:nvPr>
            <p:ph/>
          </p:nvPr>
        </p:nvSpPr>
        <p:spPr>
          <a:xfrm>
            <a:off x="31176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24" name="PlaceHolder 3"/>
          <p:cNvSpPr>
            <a:spLocks noGrp="1"/>
          </p:cNvSpPr>
          <p:nvPr>
            <p:ph/>
          </p:nvPr>
        </p:nvSpPr>
        <p:spPr>
          <a:xfrm>
            <a:off x="4677840" y="991080"/>
            <a:ext cx="415764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
        <p:nvSpPr>
          <p:cNvPr id="25" name="PlaceHolder 4"/>
          <p:cNvSpPr>
            <a:spLocks noGrp="1"/>
          </p:cNvSpPr>
          <p:nvPr>
            <p:ph/>
          </p:nvPr>
        </p:nvSpPr>
        <p:spPr>
          <a:xfrm>
            <a:off x="311760" y="3067560"/>
            <a:ext cx="8520120" cy="1896120"/>
          </a:xfrm>
          <a:prstGeom prst="rect">
            <a:avLst/>
          </a:prstGeom>
          <a:noFill/>
          <a:ln w="0">
            <a:noFill/>
          </a:ln>
        </p:spPr>
        <p:txBody>
          <a:bodyPr lIns="0" rIns="0" tIns="0" bIns="0" anchor="t">
            <a:normAutofit/>
          </a:bodyPr>
          <a:p>
            <a:endParaRPr b="0" lang="el-GR"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Google Shape;10;p2"/>
          <p:cNvSpPr/>
          <p:nvPr/>
        </p:nvSpPr>
        <p:spPr>
          <a:xfrm rot="10800000">
            <a:off x="4226400" y="2934000"/>
            <a:ext cx="691560" cy="388080"/>
          </a:xfrm>
          <a:prstGeom prst="triangle">
            <a:avLst>
              <a:gd name="adj" fmla="val 50000"/>
            </a:avLst>
          </a:prstGeom>
          <a:solidFill>
            <a:srgbClr val="cc0000"/>
          </a:solidFill>
          <a:ln w="0">
            <a:noFill/>
          </a:ln>
        </p:spPr>
        <p:style>
          <a:lnRef idx="0"/>
          <a:fillRef idx="0"/>
          <a:effectRef idx="0"/>
          <a:fontRef idx="minor"/>
        </p:style>
      </p:sp>
      <p:sp>
        <p:nvSpPr>
          <p:cNvPr id="1" name="Google Shape;11;p2"/>
          <p:cNvSpPr/>
          <p:nvPr/>
        </p:nvSpPr>
        <p:spPr>
          <a:xfrm>
            <a:off x="0" y="0"/>
            <a:ext cx="9143640" cy="3123720"/>
          </a:xfrm>
          <a:prstGeom prst="rect">
            <a:avLst/>
          </a:prstGeom>
          <a:solidFill>
            <a:srgbClr val="cc0000"/>
          </a:solidFill>
          <a:ln w="0">
            <a:noFill/>
          </a:ln>
        </p:spPr>
        <p:style>
          <a:lnRef idx="0"/>
          <a:fillRef idx="0"/>
          <a:effectRef idx="0"/>
          <a:fontRef idx="minor"/>
        </p:style>
      </p:sp>
      <p:sp>
        <p:nvSpPr>
          <p:cNvPr id="2" name="PlaceHolder 1"/>
          <p:cNvSpPr>
            <a:spLocks noGrp="1"/>
          </p:cNvSpPr>
          <p:nvPr>
            <p:ph type="title"/>
          </p:nvPr>
        </p:nvSpPr>
        <p:spPr>
          <a:xfrm>
            <a:off x="411120" y="644400"/>
            <a:ext cx="8282160" cy="2108520"/>
          </a:xfrm>
          <a:prstGeom prst="rect">
            <a:avLst/>
          </a:prstGeom>
          <a:noFill/>
          <a:ln w="0">
            <a:noFill/>
          </a:ln>
        </p:spPr>
        <p:txBody>
          <a:bodyPr tIns="91440" bIns="91440" anchor="b">
            <a:noAutofit/>
          </a:bodyPr>
          <a:p>
            <a:r>
              <a:rPr b="0" lang="el-GR" sz="6000" spc="-1" strike="noStrike">
                <a:solidFill>
                  <a:srgbClr val="000000"/>
                </a:solidFill>
                <a:latin typeface="Arial"/>
              </a:rPr>
              <a:t>Πατήστε για επεξεργασία της μορφής κειμένου του τίτλου</a:t>
            </a:r>
            <a:endParaRPr b="0" lang="el-GR" sz="6000" spc="-1" strike="noStrike">
              <a:solidFill>
                <a:srgbClr val="000000"/>
              </a:solidFill>
              <a:latin typeface="Arial"/>
            </a:endParaRPr>
          </a:p>
        </p:txBody>
      </p:sp>
      <p:sp>
        <p:nvSpPr>
          <p:cNvPr id="3"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094B237F-47D4-4AAA-A780-39894323BD63}" type="slidenum">
              <a:rPr b="0" lang="en-GB" sz="1000" spc="-1" strike="noStrike">
                <a:solidFill>
                  <a:srgbClr val="424242"/>
                </a:solidFill>
                <a:latin typeface="Source Code Pro"/>
                <a:ea typeface="Source Code Pro"/>
              </a:rPr>
              <a:t>&lt;αριθμός&gt;</a:t>
            </a:fld>
            <a:endParaRPr b="0" lang="el-GR" sz="1000" spc="-1" strike="noStrike">
              <a:latin typeface="Times New Roman"/>
            </a:endParaRPr>
          </a:p>
        </p:txBody>
      </p:sp>
      <p:sp>
        <p:nvSpPr>
          <p:cNvPr id="4"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1400" spc="-1" strike="noStrike">
                <a:solidFill>
                  <a:srgbClr val="000000"/>
                </a:solidFill>
                <a:latin typeface="Arial"/>
              </a:rPr>
              <a:t>Πατήστε για επεξεργασία της μορφής κειμένου διάρθρωσης</a:t>
            </a:r>
            <a:endParaRPr b="0" lang="el-G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1400" spc="-1" strike="noStrike">
                <a:solidFill>
                  <a:srgbClr val="000000"/>
                </a:solidFill>
                <a:latin typeface="Arial"/>
              </a:rPr>
              <a:t>Δεύτερο επίπεδο διάρθρωσης</a:t>
            </a:r>
            <a:endParaRPr b="0" lang="el-G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1400" spc="-1" strike="noStrike">
                <a:solidFill>
                  <a:srgbClr val="000000"/>
                </a:solidFill>
                <a:latin typeface="Arial"/>
              </a:rPr>
              <a:t>Τρίτο επίπεδο διάρθρωσης</a:t>
            </a:r>
            <a:endParaRPr b="0" lang="el-G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1400" spc="-1" strike="noStrike">
                <a:solidFill>
                  <a:srgbClr val="000000"/>
                </a:solidFill>
                <a:latin typeface="Arial"/>
              </a:rPr>
              <a:t>Τέταρτο επίπεδο διάρθρωσης</a:t>
            </a:r>
            <a:endParaRPr b="0" lang="el-G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Google Shape;16;p3"/>
          <p:cNvSpPr/>
          <p:nvPr/>
        </p:nvSpPr>
        <p:spPr>
          <a:xfrm>
            <a:off x="0" y="1235160"/>
            <a:ext cx="9143640" cy="2673000"/>
          </a:xfrm>
          <a:prstGeom prst="rect">
            <a:avLst/>
          </a:prstGeom>
          <a:solidFill>
            <a:srgbClr val="cc0000"/>
          </a:solidFill>
          <a:ln w="0">
            <a:noFill/>
          </a:ln>
        </p:spPr>
        <p:style>
          <a:lnRef idx="0"/>
          <a:fillRef idx="0"/>
          <a:effectRef idx="0"/>
          <a:fontRef idx="minor"/>
        </p:style>
      </p:sp>
      <p:sp>
        <p:nvSpPr>
          <p:cNvPr id="42" name="PlaceHolder 1"/>
          <p:cNvSpPr>
            <a:spLocks noGrp="1"/>
          </p:cNvSpPr>
          <p:nvPr>
            <p:ph type="title"/>
          </p:nvPr>
        </p:nvSpPr>
        <p:spPr>
          <a:xfrm>
            <a:off x="430920" y="1406520"/>
            <a:ext cx="8282160" cy="2372040"/>
          </a:xfrm>
          <a:prstGeom prst="rect">
            <a:avLst/>
          </a:prstGeom>
          <a:noFill/>
          <a:ln w="0">
            <a:noFill/>
          </a:ln>
        </p:spPr>
        <p:txBody>
          <a:bodyPr tIns="91440" bIns="91440" anchor="ctr">
            <a:noAutofit/>
          </a:bodyPr>
          <a:p>
            <a:r>
              <a:rPr b="0" lang="el-GR" sz="3600" spc="-1" strike="noStrike">
                <a:solidFill>
                  <a:srgbClr val="000000"/>
                </a:solidFill>
                <a:latin typeface="Arial"/>
              </a:rPr>
              <a:t>Πατήστε για επεξεργασία της μορφής κειμένου του τίτλου</a:t>
            </a:r>
            <a:endParaRPr b="0" lang="el-GR" sz="3600" spc="-1" strike="noStrike">
              <a:solidFill>
                <a:srgbClr val="000000"/>
              </a:solidFill>
              <a:latin typeface="Arial"/>
            </a:endParaRPr>
          </a:p>
        </p:txBody>
      </p:sp>
      <p:sp>
        <p:nvSpPr>
          <p:cNvPr id="43"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B872F97E-4E96-4F54-A18F-706A234E6460}" type="slidenum">
              <a:rPr b="0" lang="en-GB" sz="1000" spc="-1" strike="noStrike">
                <a:solidFill>
                  <a:srgbClr val="424242"/>
                </a:solidFill>
                <a:latin typeface="Source Code Pro"/>
                <a:ea typeface="Source Code Pro"/>
              </a:rPr>
              <a:t>&lt;αριθμός&gt;</a:t>
            </a:fld>
            <a:endParaRPr b="0" lang="el-GR" sz="1000" spc="-1" strike="noStrike">
              <a:latin typeface="Times New Roman"/>
            </a:endParaRPr>
          </a:p>
        </p:txBody>
      </p:sp>
      <p:sp>
        <p:nvSpPr>
          <p:cNvPr id="44"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1400" spc="-1" strike="noStrike">
                <a:solidFill>
                  <a:srgbClr val="000000"/>
                </a:solidFill>
                <a:latin typeface="Arial"/>
              </a:rPr>
              <a:t>Πατήστε για επεξεργασία της μορφής κειμένου διάρθρωσης</a:t>
            </a:r>
            <a:endParaRPr b="0" lang="el-G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1400" spc="-1" strike="noStrike">
                <a:solidFill>
                  <a:srgbClr val="000000"/>
                </a:solidFill>
                <a:latin typeface="Arial"/>
              </a:rPr>
              <a:t>Δεύτερο επίπεδο διάρθρωσης</a:t>
            </a:r>
            <a:endParaRPr b="0" lang="el-G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1400" spc="-1" strike="noStrike">
                <a:solidFill>
                  <a:srgbClr val="000000"/>
                </a:solidFill>
                <a:latin typeface="Arial"/>
              </a:rPr>
              <a:t>Τρίτο επίπεδο διάρθρωσης</a:t>
            </a:r>
            <a:endParaRPr b="0" lang="el-G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1400" spc="-1" strike="noStrike">
                <a:solidFill>
                  <a:srgbClr val="000000"/>
                </a:solidFill>
                <a:latin typeface="Arial"/>
              </a:rPr>
              <a:t>Τέταρτο επίπεδο διάρθρωσης</a:t>
            </a:r>
            <a:endParaRPr b="0" lang="el-G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Google Shape;20;p4"/>
          <p:cNvSpPr/>
          <p:nvPr/>
        </p:nvSpPr>
        <p:spPr>
          <a:xfrm>
            <a:off x="429120" y="894600"/>
            <a:ext cx="613800" cy="360"/>
          </a:xfrm>
          <a:custGeom>
            <a:avLst/>
            <a:gdLst/>
            <a:ahLst/>
            <a:rect l="l" t="t" r="r" b="b"/>
            <a:pathLst>
              <a:path w="21600" h="21600">
                <a:moveTo>
                  <a:pt x="0" y="0"/>
                </a:moveTo>
                <a:lnTo>
                  <a:pt x="21600" y="21600"/>
                </a:lnTo>
              </a:path>
            </a:pathLst>
          </a:custGeom>
          <a:noFill/>
          <a:ln w="19050">
            <a:solidFill>
              <a:srgbClr val="cc0000"/>
            </a:solidFill>
            <a:prstDash val="lgDash"/>
            <a:round/>
          </a:ln>
        </p:spPr>
        <p:style>
          <a:lnRef idx="0"/>
          <a:fillRef idx="0"/>
          <a:effectRef idx="0"/>
          <a:fontRef idx="minor"/>
        </p:style>
      </p:sp>
      <p:sp>
        <p:nvSpPr>
          <p:cNvPr id="82"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r>
              <a:rPr b="0" lang="el-GR" sz="3000" spc="-1" strike="noStrike">
                <a:solidFill>
                  <a:srgbClr val="000000"/>
                </a:solidFill>
                <a:latin typeface="Arial"/>
              </a:rPr>
              <a:t>Πατήστε για επεξεργασία της μορφής κειμένου του τίτλου</a:t>
            </a:r>
            <a:endParaRPr b="0" lang="el-GR" sz="3000" spc="-1" strike="noStrike">
              <a:solidFill>
                <a:srgbClr val="000000"/>
              </a:solidFill>
              <a:latin typeface="Arial"/>
            </a:endParaRPr>
          </a:p>
        </p:txBody>
      </p:sp>
      <p:sp>
        <p:nvSpPr>
          <p:cNvPr id="83" name="PlaceHolder 2"/>
          <p:cNvSpPr>
            <a:spLocks noGrp="1"/>
          </p:cNvSpPr>
          <p:nvPr>
            <p:ph type="body"/>
          </p:nvPr>
        </p:nvSpPr>
        <p:spPr>
          <a:xfrm>
            <a:off x="311760" y="991080"/>
            <a:ext cx="8520120" cy="3975480"/>
          </a:xfrm>
          <a:prstGeom prst="rect">
            <a:avLst/>
          </a:prstGeom>
          <a:noFill/>
          <a:ln w="0">
            <a:noFill/>
          </a:ln>
        </p:spPr>
        <p:txBody>
          <a:bodyPr tIns="91440" bIns="91440" anchor="t">
            <a:noAutofit/>
          </a:bodyPr>
          <a:p>
            <a:pPr marL="432000" indent="-324000">
              <a:spcBef>
                <a:spcPts val="1417"/>
              </a:spcBef>
              <a:buClr>
                <a:srgbClr val="000000"/>
              </a:buClr>
              <a:buSzPct val="45000"/>
              <a:buFont typeface="Wingdings" charset="2"/>
              <a:buChar char=""/>
            </a:pPr>
            <a:r>
              <a:rPr b="0" lang="el-GR" sz="1800" spc="-1" strike="noStrike">
                <a:solidFill>
                  <a:srgbClr val="000000"/>
                </a:solidFill>
                <a:latin typeface="Arial"/>
              </a:rPr>
              <a:t>Πατήστε για επεξεργασία της μορφής κειμένου διάρθρωσης</a:t>
            </a:r>
            <a:endParaRPr b="0" lang="el-G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1800" spc="-1" strike="noStrike">
                <a:solidFill>
                  <a:srgbClr val="000000"/>
                </a:solidFill>
                <a:latin typeface="Arial"/>
              </a:rPr>
              <a:t>Δεύτερο επίπεδο διάρθρωσης</a:t>
            </a:r>
            <a:endParaRPr b="0" lang="el-G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1800" spc="-1" strike="noStrike">
                <a:solidFill>
                  <a:srgbClr val="000000"/>
                </a:solidFill>
                <a:latin typeface="Arial"/>
              </a:rPr>
              <a:t>Τρίτο επίπεδο διάρθρωσης</a:t>
            </a:r>
            <a:endParaRPr b="0" lang="el-G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1800" spc="-1" strike="noStrike">
                <a:solidFill>
                  <a:srgbClr val="000000"/>
                </a:solidFill>
                <a:latin typeface="Arial"/>
              </a:rPr>
              <a:t>Τέταρτο επίπεδο διάρθρωσης</a:t>
            </a:r>
            <a:endParaRPr b="0" lang="el-G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1800" spc="-1" strike="noStrike">
                <a:solidFill>
                  <a:srgbClr val="000000"/>
                </a:solidFill>
                <a:latin typeface="Arial"/>
              </a:rPr>
              <a:t>Πέμπτο επίπεδο διάρθρωσης</a:t>
            </a:r>
            <a:endParaRPr b="0" lang="el-G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1800" spc="-1" strike="noStrike">
                <a:solidFill>
                  <a:srgbClr val="000000"/>
                </a:solidFill>
                <a:latin typeface="Arial"/>
              </a:rPr>
              <a:t>Έκτο επίπεδο διάρθρωσης</a:t>
            </a:r>
            <a:endParaRPr b="0" lang="el-G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1800" spc="-1" strike="noStrike">
                <a:solidFill>
                  <a:srgbClr val="000000"/>
                </a:solidFill>
                <a:latin typeface="Arial"/>
              </a:rPr>
              <a:t>Έβδομο επίπεδο διάρθρωσης</a:t>
            </a:r>
            <a:endParaRPr b="0" lang="el-GR" sz="1800" spc="-1" strike="noStrike">
              <a:solidFill>
                <a:srgbClr val="000000"/>
              </a:solidFill>
              <a:latin typeface="Arial"/>
            </a:endParaRPr>
          </a:p>
        </p:txBody>
      </p:sp>
      <p:sp>
        <p:nvSpPr>
          <p:cNvPr id="84"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D3BBF108-E804-4FE6-A6A2-8C3523BF56AA}"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B0E8D687-9CF0-4513-8B4F-E1C93493CD3E}"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122" name="PlaceHolder 2"/>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el-GR" sz="1400" spc="-1" strike="noStrike">
                <a:solidFill>
                  <a:srgbClr val="000000"/>
                </a:solidFill>
                <a:latin typeface="Arial"/>
              </a:rPr>
              <a:t>Πατήστε για επεξεργασία της μορφής κειμένου του τίτλου</a:t>
            </a:r>
            <a:endParaRPr b="0" lang="el-GR" sz="1400" spc="-1" strike="noStrike">
              <a:solidFill>
                <a:srgbClr val="000000"/>
              </a:solidFill>
              <a:latin typeface="Arial"/>
            </a:endParaRPr>
          </a:p>
        </p:txBody>
      </p:sp>
      <p:sp>
        <p:nvSpPr>
          <p:cNvPr id="123"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1400" spc="-1" strike="noStrike">
                <a:solidFill>
                  <a:srgbClr val="000000"/>
                </a:solidFill>
                <a:latin typeface="Arial"/>
              </a:rPr>
              <a:t>Πατήστε για επεξεργασία της μορφής κειμένου διάρθρωσης</a:t>
            </a:r>
            <a:endParaRPr b="0" lang="el-G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1400" spc="-1" strike="noStrike">
                <a:solidFill>
                  <a:srgbClr val="000000"/>
                </a:solidFill>
                <a:latin typeface="Arial"/>
              </a:rPr>
              <a:t>Δεύτερο επίπεδο διάρθρωσης</a:t>
            </a:r>
            <a:endParaRPr b="0" lang="el-G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1400" spc="-1" strike="noStrike">
                <a:solidFill>
                  <a:srgbClr val="000000"/>
                </a:solidFill>
                <a:latin typeface="Arial"/>
              </a:rPr>
              <a:t>Τρίτο επίπεδο διάρθρωσης</a:t>
            </a:r>
            <a:endParaRPr b="0" lang="el-G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1400" spc="-1" strike="noStrike">
                <a:solidFill>
                  <a:srgbClr val="000000"/>
                </a:solidFill>
                <a:latin typeface="Arial"/>
              </a:rPr>
              <a:t>Τέταρτο επίπεδο διάρθρωσης</a:t>
            </a:r>
            <a:endParaRPr b="0" lang="el-G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7.xml"/>
</Relationships>
</file>

<file path=ppt/slides/_rels/slide1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7.xml"/>
</Relationships>
</file>

<file path=ppt/slides/_rels/slide19.xml.rels><?xml version="1.0" encoding="UTF-8"?>
<Relationships xmlns="http://schemas.openxmlformats.org/package/2006/relationships"><Relationship Id="rId1" Type="http://schemas.openxmlformats.org/officeDocument/2006/relationships/hyperlink" Target="https://www.cpubenchmark.net/" TargetMode="External"/><Relationship Id="rId2" Type="http://schemas.openxmlformats.org/officeDocument/2006/relationships/image" Target="../media/image7.jpeg"/><Relationship Id="rId3" Type="http://schemas.openxmlformats.org/officeDocument/2006/relationships/slideLayout" Target="../slideLayouts/slideLayout2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2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slideLayout" Target="../slideLayouts/slideLayout27.xml"/>
</Relationships>
</file>

<file path=ppt/slides/_rels/slide2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7.xml"/>
</Relationships>
</file>

<file path=ppt/slides/_rels/slide2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7.xml"/>
</Relationships>
</file>

<file path=ppt/slides/_rels/slide25.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3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7.xml"/>
</Relationships>
</file>

<file path=ppt/slides/_rels/slide2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7.xml"/>
</Relationships>
</file>

<file path=ppt/slides/_rels/slide29.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7.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7.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2.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7.xml"/>
</Relationships>
</file>

<file path=ppt/slides/_rels/slide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hyperlink" Target="https://en.wikipedia.org/wiki/Zen_(first_generation_microarchitecture)" TargetMode="External"/><Relationship Id="rId2" Type="http://schemas.openxmlformats.org/officeDocument/2006/relationships/hyperlink" Target="https://en.wikipedia.org/wiki/Zen%2B" TargetMode="External"/><Relationship Id="rId3" Type="http://schemas.openxmlformats.org/officeDocument/2006/relationships/hyperlink" Target="https://en.wikipedia.org/wiki/Zen%2B" TargetMode="External"/><Relationship Id="rId4" Type="http://schemas.openxmlformats.org/officeDocument/2006/relationships/hyperlink" Target="https://en.wikipedia.org/wiki/Zen%2B" TargetMode="External"/><Relationship Id="rId5" Type="http://schemas.openxmlformats.org/officeDocument/2006/relationships/slideLayout" Target="../slideLayouts/slideLayout27.xml"/>
</Relationships>
</file>

<file path=ppt/slides/_rels/slide9.xml.rels><?xml version="1.0" encoding="UTF-8"?>
<Relationships xmlns="http://schemas.openxmlformats.org/package/2006/relationships"><Relationship Id="rId1" Type="http://schemas.openxmlformats.org/officeDocument/2006/relationships/hyperlink" Target="https://en.wikipedia.org/wiki/Zen_3" TargetMode="External"/><Relationship Id="rId2" Type="http://schemas.openxmlformats.org/officeDocument/2006/relationships/slideLayout" Target="../slideLayouts/slideLayout2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311760" y="121320"/>
            <a:ext cx="8520120" cy="2817720"/>
          </a:xfrm>
          <a:prstGeom prst="rect">
            <a:avLst/>
          </a:prstGeom>
          <a:noFill/>
          <a:ln w="0">
            <a:noFill/>
          </a:ln>
        </p:spPr>
        <p:txBody>
          <a:bodyPr tIns="91440" bIns="91440" anchor="ctr">
            <a:noAutofit/>
          </a:bodyPr>
          <a:p>
            <a:pPr algn="ctr">
              <a:lnSpc>
                <a:spcPct val="100000"/>
              </a:lnSpc>
              <a:tabLst>
                <a:tab algn="l" pos="0"/>
              </a:tabLst>
            </a:pPr>
            <a:r>
              <a:rPr b="1" lang="en-GB" sz="3600" spc="-1" strike="noStrike">
                <a:solidFill>
                  <a:srgbClr val="ffffff"/>
                </a:solidFill>
                <a:latin typeface="Georgia"/>
                <a:ea typeface="Georgia"/>
              </a:rPr>
              <a:t>Τεχνικά θέματα Πωλήσεων </a:t>
            </a:r>
            <a:br/>
            <a:r>
              <a:rPr b="1" lang="en-GB" sz="3600" spc="-1" strike="noStrike">
                <a:solidFill>
                  <a:srgbClr val="ffffff"/>
                </a:solidFill>
                <a:latin typeface="Georgia"/>
                <a:ea typeface="Georgia"/>
              </a:rPr>
              <a:t>&amp; Προδιαγραφών </a:t>
            </a:r>
            <a:br/>
            <a:r>
              <a:rPr b="1" lang="en-GB" sz="3600" spc="-1" strike="noStrike">
                <a:solidFill>
                  <a:srgbClr val="ffffff"/>
                </a:solidFill>
                <a:latin typeface="Georgia"/>
                <a:ea typeface="Georgia"/>
              </a:rPr>
              <a:t>Υλικού - Λογισμικού</a:t>
            </a:r>
            <a:endParaRPr b="0" lang="el-GR" sz="3600" spc="-1" strike="noStrike">
              <a:solidFill>
                <a:srgbClr val="000000"/>
              </a:solidFill>
              <a:latin typeface="Arial"/>
            </a:endParaRPr>
          </a:p>
        </p:txBody>
      </p:sp>
      <p:sp>
        <p:nvSpPr>
          <p:cNvPr id="161" name="PlaceHolder 2"/>
          <p:cNvSpPr>
            <a:spLocks noGrp="1"/>
          </p:cNvSpPr>
          <p:nvPr>
            <p:ph type="subTitle"/>
          </p:nvPr>
        </p:nvSpPr>
        <p:spPr>
          <a:xfrm>
            <a:off x="311760" y="3748680"/>
            <a:ext cx="8520120" cy="792360"/>
          </a:xfrm>
          <a:prstGeom prst="rect">
            <a:avLst/>
          </a:prstGeom>
          <a:noFill/>
          <a:ln w="0">
            <a:noFill/>
          </a:ln>
        </p:spPr>
        <p:txBody>
          <a:bodyPr tIns="91440" bIns="91440" anchor="ctr">
            <a:noAutofit/>
          </a:bodyPr>
          <a:p>
            <a:pPr algn="ctr"/>
            <a:endParaRPr b="0" lang="el-GR"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p:nvPr>
        </p:nvSpPr>
        <p:spPr>
          <a:xfrm>
            <a:off x="311760" y="1469520"/>
            <a:ext cx="3814920" cy="354384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Αυτοί είναι κατασκευασμένοι για υψηλή </a:t>
            </a:r>
            <a:r>
              <a:rPr b="1" lang="en-GB" sz="1800" spc="-1" strike="noStrike">
                <a:solidFill>
                  <a:srgbClr val="000000"/>
                </a:solidFill>
                <a:latin typeface="Arial"/>
                <a:ea typeface="Arial"/>
              </a:rPr>
              <a:t>αντοχή </a:t>
            </a:r>
            <a:r>
              <a:rPr b="0" lang="en-GB" sz="1800" spc="-1" strike="noStrike">
                <a:solidFill>
                  <a:srgbClr val="000000"/>
                </a:solidFill>
                <a:latin typeface="Arial"/>
                <a:ea typeface="Arial"/>
              </a:rPr>
              <a:t>και </a:t>
            </a:r>
            <a:r>
              <a:rPr b="1" lang="en-GB" sz="1800" spc="-1" strike="noStrike">
                <a:solidFill>
                  <a:srgbClr val="000000"/>
                </a:solidFill>
                <a:latin typeface="Arial"/>
                <a:ea typeface="Arial"/>
              </a:rPr>
              <a:t>αξιοπιστία </a:t>
            </a:r>
            <a:r>
              <a:rPr b="0" lang="en-GB" sz="1800" spc="-1" strike="noStrike">
                <a:solidFill>
                  <a:srgbClr val="000000"/>
                </a:solidFill>
                <a:latin typeface="Arial"/>
                <a:ea typeface="Arial"/>
              </a:rPr>
              <a:t>και δουλεύουν σε υψηλότερες </a:t>
            </a:r>
            <a:r>
              <a:rPr b="1" lang="en-GB" sz="1800" spc="-1" strike="noStrike">
                <a:solidFill>
                  <a:srgbClr val="000000"/>
                </a:solidFill>
                <a:latin typeface="Arial"/>
                <a:ea typeface="Arial"/>
              </a:rPr>
              <a:t>συχνότητες </a:t>
            </a:r>
            <a:r>
              <a:rPr b="0" lang="en-GB" sz="1800" spc="-1" strike="noStrike">
                <a:solidFill>
                  <a:srgbClr val="000000"/>
                </a:solidFill>
                <a:latin typeface="Arial"/>
                <a:ea typeface="Arial"/>
              </a:rPr>
              <a:t>από όλους τους άλλους επεξεργαστές.</a:t>
            </a:r>
            <a:endParaRPr b="0" lang="el-GR" sz="1800" spc="-1" strike="noStrike">
              <a:solidFill>
                <a:srgbClr val="000000"/>
              </a:solidFill>
              <a:latin typeface="Arial"/>
            </a:endParaRPr>
          </a:p>
        </p:txBody>
      </p:sp>
      <p:sp>
        <p:nvSpPr>
          <p:cNvPr id="198" name="PlaceHolder 2"/>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199" name="Google Shape;138;p22"/>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Επεξεργαστές για server</a:t>
            </a:r>
            <a:endParaRPr b="0" lang="el-GR" sz="2400" spc="-1" strike="noStrike">
              <a:latin typeface="Arial"/>
            </a:endParaRPr>
          </a:p>
        </p:txBody>
      </p:sp>
      <p:pic>
        <p:nvPicPr>
          <p:cNvPr id="200" name="Google Shape;139;p22" descr=""/>
          <p:cNvPicPr/>
          <p:nvPr/>
        </p:nvPicPr>
        <p:blipFill>
          <a:blip r:embed="rId1"/>
          <a:stretch/>
        </p:blipFill>
        <p:spPr>
          <a:xfrm>
            <a:off x="4126680" y="1469520"/>
            <a:ext cx="5016960" cy="3673800"/>
          </a:xfrm>
          <a:prstGeom prst="rect">
            <a:avLst/>
          </a:prstGeom>
          <a:ln w="0">
            <a:noFill/>
          </a:ln>
        </p:spPr>
      </p:pic>
      <p:sp>
        <p:nvSpPr>
          <p:cNvPr id="201" name="Google Shape;140;p22"/>
          <p:cNvSpPr/>
          <p:nvPr/>
        </p:nvSpPr>
        <p:spPr>
          <a:xfrm>
            <a:off x="311760" y="3507120"/>
            <a:ext cx="3692160" cy="1498320"/>
          </a:xfrm>
          <a:prstGeom prst="rect">
            <a:avLst/>
          </a:prstGeom>
          <a:noFill/>
          <a:ln w="0">
            <a:noFill/>
          </a:ln>
        </p:spPr>
        <p:style>
          <a:lnRef idx="0"/>
          <a:fillRef idx="0"/>
          <a:effectRef idx="0"/>
          <a:fontRef idx="minor"/>
        </p:style>
        <p:txBody>
          <a:bodyPr tIns="91440" bIns="91440" anchor="t">
            <a:noAutofit/>
          </a:bodyPr>
          <a:p>
            <a:pPr algn="r">
              <a:lnSpc>
                <a:spcPct val="100000"/>
              </a:lnSpc>
              <a:tabLst>
                <a:tab algn="l" pos="0"/>
              </a:tabLst>
            </a:pPr>
            <a:r>
              <a:rPr b="1" lang="en-GB" sz="1200" spc="-1" strike="noStrike">
                <a:solidFill>
                  <a:srgbClr val="000000"/>
                </a:solidFill>
                <a:latin typeface="Calibri"/>
                <a:ea typeface="Calibri"/>
              </a:rPr>
              <a:t>Η οικογένεια επεξεργαστών </a:t>
            </a:r>
            <a:r>
              <a:rPr b="1" lang="en-GB" sz="1200" spc="-1" strike="noStrike">
                <a:solidFill>
                  <a:srgbClr val="000000"/>
                </a:solidFill>
                <a:highlight>
                  <a:srgbClr val="ffff00"/>
                </a:highlight>
                <a:latin typeface="Calibri"/>
                <a:ea typeface="Calibri"/>
              </a:rPr>
              <a:t>Xeon </a:t>
            </a:r>
            <a:r>
              <a:rPr b="1" lang="en-GB" sz="1200" spc="-1" strike="noStrike">
                <a:solidFill>
                  <a:srgbClr val="000000"/>
                </a:solidFill>
                <a:latin typeface="Calibri"/>
                <a:ea typeface="Calibri"/>
              </a:rPr>
              <a:t>E3-1200 v6 που βασίζεται στην αρχιτεκτονική Kaby Lake ανακοινώθηκε τον Μάρτιο του 2017. Η συχνότητα που υποστηρίζει είναι μέχρι 3.90 GHz και με το Turbo Boost φτάνει μέχρι 4.20 GHz. Επίσης, υποστηρίζει υψηλή ταχύτητα μνήμης με Error-Correcting Code (ECC) μέχρι 64 GB DDR στα 2400 MHz.</a:t>
            </a:r>
            <a:endParaRPr b="0" lang="el-GR" sz="1200" spc="-1" strike="noStrike">
              <a:latin typeface="Arial"/>
            </a:endParaRPr>
          </a:p>
        </p:txBody>
      </p:sp>
      <p:sp>
        <p:nvSpPr>
          <p:cNvPr id="202"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586D2C5D-C6C5-42AA-9349-51A0069D6963}"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3" name="Google Shape;146;p23" descr=""/>
          <p:cNvPicPr/>
          <p:nvPr/>
        </p:nvPicPr>
        <p:blipFill>
          <a:blip r:embed="rId1"/>
          <a:stretch/>
        </p:blipFill>
        <p:spPr>
          <a:xfrm>
            <a:off x="3305160" y="916560"/>
            <a:ext cx="5868720" cy="4401720"/>
          </a:xfrm>
          <a:prstGeom prst="rect">
            <a:avLst/>
          </a:prstGeom>
          <a:ln w="0">
            <a:noFill/>
          </a:ln>
        </p:spPr>
      </p:pic>
      <p:sp>
        <p:nvSpPr>
          <p:cNvPr id="204" name="PlaceHolder 1"/>
          <p:cNvSpPr>
            <a:spLocks noGrp="1"/>
          </p:cNvSpPr>
          <p:nvPr>
            <p:ph/>
          </p:nvPr>
        </p:nvSpPr>
        <p:spPr>
          <a:xfrm>
            <a:off x="311760" y="1469520"/>
            <a:ext cx="4596480" cy="224964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Κύριο χαρακτηριστικό τους είναι η </a:t>
            </a:r>
            <a:r>
              <a:rPr b="0" lang="en-GB" sz="1800" spc="-1" strike="noStrike" u="sng">
                <a:solidFill>
                  <a:srgbClr val="000000"/>
                </a:solidFill>
                <a:uFillTx/>
                <a:latin typeface="Arial"/>
                <a:ea typeface="Arial"/>
              </a:rPr>
              <a:t>χαμηλή κατανάλωση ρεύματος και έκκλησης θερμότητας</a:t>
            </a:r>
            <a:r>
              <a:rPr b="0" lang="en-GB" sz="1800" spc="-1" strike="noStrike">
                <a:solidFill>
                  <a:srgbClr val="000000"/>
                </a:solidFill>
                <a:latin typeface="Arial"/>
                <a:ea typeface="Arial"/>
              </a:rPr>
              <a:t>. Συνήθως έχουν μικρότερη ισχύ και ταχύτητα από τους επεξεργαστές που χρησιμοποιούν οι επιτραπέζιοι υπολογιστές.</a:t>
            </a:r>
            <a:endParaRPr b="0" lang="el-GR" sz="1800" spc="-1" strike="noStrike">
              <a:solidFill>
                <a:srgbClr val="000000"/>
              </a:solidFill>
              <a:latin typeface="Arial"/>
            </a:endParaRPr>
          </a:p>
        </p:txBody>
      </p:sp>
      <p:sp>
        <p:nvSpPr>
          <p:cNvPr id="205" name="PlaceHolder 2"/>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206" name="Google Shape;149;p23"/>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Επεξεργαστές για φορητούς υπολογιστές</a:t>
            </a:r>
            <a:endParaRPr b="0" lang="el-GR" sz="2400" spc="-1" strike="noStrike">
              <a:latin typeface="Arial"/>
            </a:endParaRPr>
          </a:p>
        </p:txBody>
      </p:sp>
      <p:sp>
        <p:nvSpPr>
          <p:cNvPr id="207" name="Google Shape;150;p23"/>
          <p:cNvSpPr/>
          <p:nvPr/>
        </p:nvSpPr>
        <p:spPr>
          <a:xfrm>
            <a:off x="845280" y="4614840"/>
            <a:ext cx="3149640" cy="397440"/>
          </a:xfrm>
          <a:prstGeom prst="rect">
            <a:avLst/>
          </a:prstGeom>
          <a:noFill/>
          <a:ln w="0">
            <a:noFill/>
          </a:ln>
        </p:spPr>
        <p:style>
          <a:lnRef idx="0"/>
          <a:fillRef idx="0"/>
          <a:effectRef idx="0"/>
          <a:fontRef idx="minor"/>
        </p:style>
        <p:txBody>
          <a:bodyPr tIns="91440" bIns="91440" anchor="t">
            <a:noAutofit/>
          </a:bodyPr>
          <a:p>
            <a:pPr algn="r">
              <a:lnSpc>
                <a:spcPct val="100000"/>
              </a:lnSpc>
              <a:tabLst>
                <a:tab algn="l" pos="0"/>
              </a:tabLst>
            </a:pPr>
            <a:r>
              <a:rPr b="1" lang="en-GB" sz="1200" spc="-1" strike="noStrike">
                <a:solidFill>
                  <a:srgbClr val="000000"/>
                </a:solidFill>
                <a:latin typeface="Calibri"/>
                <a:ea typeface="Calibri"/>
              </a:rPr>
              <a:t>MSI GT73EVR Titan Pro, Core i7 7820HK</a:t>
            </a:r>
            <a:endParaRPr b="0" lang="el-GR" sz="1200" spc="-1" strike="noStrike">
              <a:latin typeface="Arial"/>
            </a:endParaRPr>
          </a:p>
        </p:txBody>
      </p:sp>
      <p:sp>
        <p:nvSpPr>
          <p:cNvPr id="208"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4B8187E1-339B-4954-9213-40D97E2354CA}"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210" name="Google Shape;157;p24"/>
          <p:cNvSpPr/>
          <p:nvPr/>
        </p:nvSpPr>
        <p:spPr>
          <a:xfrm>
            <a:off x="311760" y="84024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Επεξεργαστές Intel Core i για φορητούς υπολογιστές</a:t>
            </a:r>
            <a:endParaRPr b="0" lang="el-GR" sz="2400" spc="-1" strike="noStrike">
              <a:latin typeface="Arial"/>
            </a:endParaRPr>
          </a:p>
        </p:txBody>
      </p:sp>
      <p:graphicFrame>
        <p:nvGraphicFramePr>
          <p:cNvPr id="211" name="Google Shape;158;p24"/>
          <p:cNvGraphicFramePr/>
          <p:nvPr/>
        </p:nvGraphicFramePr>
        <p:xfrm>
          <a:off x="311760" y="1371960"/>
          <a:ext cx="8520120" cy="1385640"/>
        </p:xfrm>
        <a:graphic>
          <a:graphicData uri="http://schemas.openxmlformats.org/drawingml/2006/table">
            <a:tbl>
              <a:tblPr/>
              <a:tblGrid>
                <a:gridCol w="2666880"/>
                <a:gridCol w="2299680"/>
                <a:gridCol w="1677600"/>
                <a:gridCol w="1875960"/>
              </a:tblGrid>
              <a:tr h="408240">
                <a:tc>
                  <a:txBody>
                    <a:bodyPr lIns="91080" rIns="91080" tIns="91080" bIns="91080" anchor="ctr">
                      <a:noAutofit/>
                    </a:bodyPr>
                    <a:p>
                      <a:pPr algn="ctr">
                        <a:lnSpc>
                          <a:spcPct val="100000"/>
                        </a:lnSpc>
                        <a:tabLst>
                          <a:tab algn="l" pos="0"/>
                        </a:tabLst>
                      </a:pPr>
                      <a:r>
                        <a:rPr b="1" lang="en-GB" sz="1600" spc="-1" strike="noStrike">
                          <a:solidFill>
                            <a:srgbClr val="000000"/>
                          </a:solidFill>
                          <a:latin typeface="Arial"/>
                          <a:ea typeface="Arial"/>
                        </a:rPr>
                        <a:t>Χρήση</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600" spc="-1" strike="noStrike">
                          <a:solidFill>
                            <a:srgbClr val="000000"/>
                          </a:solidFill>
                          <a:latin typeface="Arial"/>
                          <a:ea typeface="Arial"/>
                        </a:rPr>
                        <a:t>Προτεινόμενη CPU</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600" spc="-1" strike="noStrike">
                          <a:solidFill>
                            <a:srgbClr val="000000"/>
                          </a:solidFill>
                          <a:latin typeface="Arial"/>
                          <a:ea typeface="Arial"/>
                        </a:rPr>
                        <a:t>Επεξεργαστές</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600" spc="-1" strike="noStrike">
                          <a:solidFill>
                            <a:srgbClr val="000000"/>
                          </a:solidFill>
                          <a:latin typeface="Arial"/>
                          <a:ea typeface="Arial"/>
                        </a:rPr>
                        <a:t>Ζωή Μπαταρίας</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r>
              <a:tr h="46620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Στ. Εργασίας / Παιχνίδια</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Core i5 / i7 HQ </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000" spc="-1" strike="noStrike">
                          <a:solidFill>
                            <a:srgbClr val="000000"/>
                          </a:solidFill>
                          <a:latin typeface="Arial"/>
                          <a:ea typeface="Arial"/>
                        </a:rPr>
                        <a:t>Core i7-7820HK, </a:t>
                      </a:r>
                      <a:endParaRPr b="0" lang="el-GR" sz="1000" spc="-1" strike="noStrike">
                        <a:latin typeface="Arial"/>
                      </a:endParaRPr>
                    </a:p>
                    <a:p>
                      <a:pPr algn="ctr">
                        <a:lnSpc>
                          <a:spcPct val="100000"/>
                        </a:lnSpc>
                        <a:tabLst>
                          <a:tab algn="l" pos="0"/>
                        </a:tabLst>
                      </a:pPr>
                      <a:r>
                        <a:rPr b="0" lang="en-GB" sz="1000" spc="-1" strike="noStrike">
                          <a:solidFill>
                            <a:srgbClr val="000000"/>
                          </a:solidFill>
                          <a:latin typeface="Arial"/>
                          <a:ea typeface="Arial"/>
                        </a:rPr>
                        <a:t>Core i5-7440HQ</a:t>
                      </a:r>
                      <a:endParaRPr b="0" lang="el-GR" sz="10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3-8 hours</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6620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Καθημερινή χρήση - ταχύς</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Core i5 U</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000" spc="-1" strike="noStrike">
                          <a:solidFill>
                            <a:srgbClr val="000000"/>
                          </a:solidFill>
                          <a:latin typeface="Arial"/>
                          <a:ea typeface="Arial"/>
                        </a:rPr>
                        <a:t>Core i7-7500U, </a:t>
                      </a:r>
                      <a:endParaRPr b="0" lang="el-GR" sz="1000" spc="-1" strike="noStrike">
                        <a:latin typeface="Arial"/>
                      </a:endParaRPr>
                    </a:p>
                    <a:p>
                      <a:pPr algn="ctr">
                        <a:lnSpc>
                          <a:spcPct val="100000"/>
                        </a:lnSpc>
                        <a:tabLst>
                          <a:tab algn="l" pos="0"/>
                        </a:tabLst>
                      </a:pPr>
                      <a:r>
                        <a:rPr b="0" lang="en-GB" sz="1000" spc="-1" strike="noStrike">
                          <a:solidFill>
                            <a:srgbClr val="000000"/>
                          </a:solidFill>
                          <a:latin typeface="Arial"/>
                          <a:ea typeface="Arial"/>
                        </a:rPr>
                        <a:t>Core i7-8550U</a:t>
                      </a:r>
                      <a:endParaRPr b="0" lang="el-GR" sz="10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5-17 hours</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6620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Καθημερινή χρήση</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Core i3 U </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000" spc="-1" strike="noStrike">
                          <a:solidFill>
                            <a:srgbClr val="000000"/>
                          </a:solidFill>
                          <a:latin typeface="Arial"/>
                          <a:ea typeface="Arial"/>
                        </a:rPr>
                        <a:t>Core i5-7200U, </a:t>
                      </a:r>
                      <a:endParaRPr b="0" lang="el-GR" sz="1000" spc="-1" strike="noStrike">
                        <a:latin typeface="Arial"/>
                      </a:endParaRPr>
                    </a:p>
                    <a:p>
                      <a:pPr algn="ctr">
                        <a:lnSpc>
                          <a:spcPct val="100000"/>
                        </a:lnSpc>
                        <a:tabLst>
                          <a:tab algn="l" pos="0"/>
                        </a:tabLst>
                      </a:pPr>
                      <a:r>
                        <a:rPr b="0" lang="en-GB" sz="1000" spc="-1" strike="noStrike">
                          <a:solidFill>
                            <a:srgbClr val="000000"/>
                          </a:solidFill>
                          <a:latin typeface="Arial"/>
                          <a:ea typeface="Arial"/>
                        </a:rPr>
                        <a:t>Core i5-8250U</a:t>
                      </a:r>
                      <a:endParaRPr b="0" lang="el-GR" sz="10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5-17  hours</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6620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Πολύ λεπτός</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Core m / Core i5 / i7 Y </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000" spc="-1" strike="noStrike">
                          <a:solidFill>
                            <a:srgbClr val="000000"/>
                          </a:solidFill>
                          <a:latin typeface="Arial"/>
                          <a:ea typeface="Arial"/>
                        </a:rPr>
                        <a:t>Core m3, </a:t>
                      </a:r>
                      <a:endParaRPr b="0" lang="el-GR" sz="1000" spc="-1" strike="noStrike">
                        <a:latin typeface="Arial"/>
                      </a:endParaRPr>
                    </a:p>
                    <a:p>
                      <a:pPr algn="ctr">
                        <a:lnSpc>
                          <a:spcPct val="100000"/>
                        </a:lnSpc>
                        <a:tabLst>
                          <a:tab algn="l" pos="0"/>
                        </a:tabLst>
                      </a:pPr>
                      <a:r>
                        <a:rPr b="0" lang="en-GB" sz="1000" spc="-1" strike="noStrike">
                          <a:solidFill>
                            <a:srgbClr val="000000"/>
                          </a:solidFill>
                          <a:latin typeface="Arial"/>
                          <a:ea typeface="Arial"/>
                        </a:rPr>
                        <a:t>Core i5-7Y54</a:t>
                      </a:r>
                      <a:endParaRPr b="0" lang="el-GR" sz="10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5-9 hours </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6620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Φθηνά Laptops</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Celeron, Pentium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000" spc="-1" strike="noStrike">
                          <a:solidFill>
                            <a:srgbClr val="000000"/>
                          </a:solidFill>
                          <a:latin typeface="Arial"/>
                          <a:ea typeface="Arial"/>
                        </a:rPr>
                        <a:t>Celeron N3050, </a:t>
                      </a:r>
                      <a:endParaRPr b="0" lang="el-GR" sz="1000" spc="-1" strike="noStrike">
                        <a:latin typeface="Arial"/>
                      </a:endParaRPr>
                    </a:p>
                    <a:p>
                      <a:pPr algn="ctr">
                        <a:lnSpc>
                          <a:spcPct val="100000"/>
                        </a:lnSpc>
                        <a:tabLst>
                          <a:tab algn="l" pos="0"/>
                        </a:tabLst>
                      </a:pPr>
                      <a:r>
                        <a:rPr b="0" lang="en-GB" sz="1000" spc="-1" strike="noStrike">
                          <a:solidFill>
                            <a:srgbClr val="000000"/>
                          </a:solidFill>
                          <a:latin typeface="Arial"/>
                          <a:ea typeface="Arial"/>
                        </a:rPr>
                        <a:t>Pentium N4200</a:t>
                      </a:r>
                      <a:endParaRPr b="0" lang="el-GR" sz="10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4-6 hours</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6620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Πολύ φθηνά</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Atom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000" spc="-1" strike="noStrike">
                          <a:solidFill>
                            <a:srgbClr val="000000"/>
                          </a:solidFill>
                          <a:latin typeface="Arial"/>
                          <a:ea typeface="Arial"/>
                        </a:rPr>
                        <a:t>Atom Z3735F, Atom x3, </a:t>
                      </a:r>
                      <a:endParaRPr b="0" lang="el-GR" sz="1000" spc="-1" strike="noStrike">
                        <a:latin typeface="Arial"/>
                      </a:endParaRPr>
                    </a:p>
                    <a:p>
                      <a:pPr algn="ctr">
                        <a:lnSpc>
                          <a:spcPct val="100000"/>
                        </a:lnSpc>
                        <a:tabLst>
                          <a:tab algn="l" pos="0"/>
                        </a:tabLst>
                      </a:pPr>
                      <a:r>
                        <a:rPr b="0" lang="en-GB" sz="1000" spc="-1" strike="noStrike">
                          <a:solidFill>
                            <a:srgbClr val="000000"/>
                          </a:solidFill>
                          <a:latin typeface="Arial"/>
                          <a:ea typeface="Arial"/>
                        </a:rPr>
                        <a:t>Atom x5</a:t>
                      </a:r>
                      <a:endParaRPr b="0" lang="el-GR" sz="10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7-12 hours</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bl>
          </a:graphicData>
        </a:graphic>
      </p:graphicFrame>
      <p:sp>
        <p:nvSpPr>
          <p:cNvPr id="212"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55A6B0F7-85CB-49C5-A4CA-A80C5B8D661E}"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213" name="Google Shape;160;p24"/>
          <p:cNvSpPr/>
          <p:nvPr/>
        </p:nvSpPr>
        <p:spPr>
          <a:xfrm flipH="1" rot="10800000">
            <a:off x="3148560" y="2074320"/>
            <a:ext cx="28080" cy="2376720"/>
          </a:xfrm>
          <a:custGeom>
            <a:avLst/>
            <a:gdLst/>
            <a:ahLst/>
            <a:rect l="l" t="t" r="r" b="b"/>
            <a:pathLst>
              <a:path w="21600" h="21600">
                <a:moveTo>
                  <a:pt x="0" y="0"/>
                </a:moveTo>
                <a:lnTo>
                  <a:pt x="21600" y="21600"/>
                </a:lnTo>
              </a:path>
            </a:pathLst>
          </a:custGeom>
          <a:noFill/>
          <a:ln w="38100">
            <a:solidFill>
              <a:srgbClr val="ff0000"/>
            </a:solidFill>
            <a:round/>
            <a:headEnd len="med" type="triangle" w="med"/>
            <a:tailEnd len="med" type="triangle" w="med"/>
          </a:ln>
        </p:spPr>
        <p:style>
          <a:lnRef idx="0"/>
          <a:fillRef idx="0"/>
          <a:effectRef idx="0"/>
          <a:fontRef idx="minor"/>
        </p:style>
      </p:sp>
      <p:sp>
        <p:nvSpPr>
          <p:cNvPr id="214" name="Google Shape;161;p24"/>
          <p:cNvSpPr/>
          <p:nvPr/>
        </p:nvSpPr>
        <p:spPr>
          <a:xfrm>
            <a:off x="7710480" y="4783320"/>
            <a:ext cx="1285920" cy="365760"/>
          </a:xfrm>
          <a:prstGeom prst="rect">
            <a:avLst/>
          </a:prstGeom>
          <a:solidFill>
            <a:srgbClr val="ffffff"/>
          </a:solidFill>
          <a:ln w="0">
            <a:noFill/>
          </a:ln>
        </p:spPr>
        <p:style>
          <a:lnRef idx="0"/>
          <a:fillRef idx="0"/>
          <a:effectRef idx="0"/>
          <a:fontRef idx="minor"/>
        </p:style>
        <p:txBody>
          <a:bodyPr tIns="91440" bIns="91440" anchor="t">
            <a:spAutoFit/>
          </a:bodyPr>
          <a:p>
            <a:pPr algn="r">
              <a:lnSpc>
                <a:spcPct val="100000"/>
              </a:lnSpc>
              <a:tabLst>
                <a:tab algn="l" pos="0"/>
              </a:tabLst>
            </a:pPr>
            <a:r>
              <a:rPr b="1" lang="en-GB" sz="1200" spc="-1" strike="noStrike">
                <a:solidFill>
                  <a:srgbClr val="ff0000"/>
                </a:solidFill>
                <a:latin typeface="Arial"/>
                <a:ea typeface="Arial"/>
              </a:rPr>
              <a:t>Στοιχεία 2018</a:t>
            </a:r>
            <a:endParaRPr b="0" lang="el-GR" sz="1200" spc="-1" strike="noStrike">
              <a:latin typeface="Arial"/>
            </a:endParaRPr>
          </a:p>
        </p:txBody>
      </p:sp>
      <p:sp>
        <p:nvSpPr>
          <p:cNvPr id="215" name="Google Shape;162;p24"/>
          <p:cNvSpPr/>
          <p:nvPr/>
        </p:nvSpPr>
        <p:spPr>
          <a:xfrm>
            <a:off x="7477200" y="4682880"/>
            <a:ext cx="1857600" cy="552600"/>
          </a:xfrm>
          <a:prstGeom prst="ellipse">
            <a:avLst/>
          </a:prstGeom>
          <a:noFill/>
          <a:ln w="38100">
            <a:solidFill>
              <a:srgbClr val="cc0000"/>
            </a:solidFill>
            <a:round/>
          </a:ln>
        </p:spPr>
        <p:style>
          <a:lnRef idx="0"/>
          <a:fillRef idx="0"/>
          <a:effectRef idx="0"/>
          <a:fontRef idx="minor"/>
        </p:style>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2" presetSubtype="1">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repl">
                                        <p:cTn id="7" dur="1000"/>
                                        <p:tgtEl>
                                          <p:spTgt spid="2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217" name="Google Shape;168;p25"/>
          <p:cNvSpPr/>
          <p:nvPr/>
        </p:nvSpPr>
        <p:spPr>
          <a:xfrm>
            <a:off x="311760" y="84024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Επεξεργαστές Intel Core i για φορητούς υπολογιστές</a:t>
            </a:r>
            <a:endParaRPr b="0" lang="el-GR" sz="2400" spc="-1" strike="noStrike">
              <a:latin typeface="Arial"/>
            </a:endParaRPr>
          </a:p>
        </p:txBody>
      </p:sp>
      <p:graphicFrame>
        <p:nvGraphicFramePr>
          <p:cNvPr id="218" name="Google Shape;169;p25"/>
          <p:cNvGraphicFramePr/>
          <p:nvPr/>
        </p:nvGraphicFramePr>
        <p:xfrm>
          <a:off x="311760" y="1371960"/>
          <a:ext cx="8520120" cy="1385640"/>
        </p:xfrm>
        <a:graphic>
          <a:graphicData uri="http://schemas.openxmlformats.org/drawingml/2006/table">
            <a:tbl>
              <a:tblPr/>
              <a:tblGrid>
                <a:gridCol w="2666880"/>
                <a:gridCol w="2299680"/>
                <a:gridCol w="1677600"/>
                <a:gridCol w="1875960"/>
              </a:tblGrid>
              <a:tr h="408240">
                <a:tc>
                  <a:txBody>
                    <a:bodyPr lIns="91080" rIns="91080" tIns="91080" bIns="91080" anchor="ctr">
                      <a:noAutofit/>
                    </a:bodyPr>
                    <a:p>
                      <a:pPr algn="ctr">
                        <a:lnSpc>
                          <a:spcPct val="100000"/>
                        </a:lnSpc>
                        <a:tabLst>
                          <a:tab algn="l" pos="0"/>
                        </a:tabLst>
                      </a:pPr>
                      <a:r>
                        <a:rPr b="1" lang="en-GB" sz="1600" spc="-1" strike="noStrike">
                          <a:solidFill>
                            <a:srgbClr val="000000"/>
                          </a:solidFill>
                          <a:latin typeface="Arial"/>
                          <a:ea typeface="Arial"/>
                        </a:rPr>
                        <a:t>Χρήση</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600" spc="-1" strike="noStrike">
                          <a:solidFill>
                            <a:srgbClr val="000000"/>
                          </a:solidFill>
                          <a:latin typeface="Arial"/>
                          <a:ea typeface="Arial"/>
                        </a:rPr>
                        <a:t>Προτεινόμενη CPU</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600" spc="-1" strike="noStrike">
                          <a:solidFill>
                            <a:srgbClr val="000000"/>
                          </a:solidFill>
                          <a:latin typeface="Arial"/>
                          <a:ea typeface="Arial"/>
                        </a:rPr>
                        <a:t>Επεξεργαστές</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600" spc="-1" strike="noStrike">
                          <a:solidFill>
                            <a:srgbClr val="000000"/>
                          </a:solidFill>
                          <a:latin typeface="Arial"/>
                          <a:ea typeface="Arial"/>
                        </a:rPr>
                        <a:t>Ζωή Μπαταρίας</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r>
              <a:tr h="40824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Στ. Εργασίας / Παιχνίδια</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Καθημερινή χρήση - ταχύς</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Καθημερινή χρήση</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Πολύ λεπτός</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Φθηνά Laptops</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Πολύ φθηνά</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bl>
          </a:graphicData>
        </a:graphic>
      </p:graphicFrame>
      <p:sp>
        <p:nvSpPr>
          <p:cNvPr id="219"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0506BBB1-EACD-47E1-AC2C-8FF78711D4F1}"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220" name="Google Shape;171;p25"/>
          <p:cNvSpPr/>
          <p:nvPr/>
        </p:nvSpPr>
        <p:spPr>
          <a:xfrm flipH="1" rot="10800000">
            <a:off x="3148560" y="2074320"/>
            <a:ext cx="28080" cy="2376720"/>
          </a:xfrm>
          <a:custGeom>
            <a:avLst/>
            <a:gdLst/>
            <a:ahLst/>
            <a:rect l="l" t="t" r="r" b="b"/>
            <a:pathLst>
              <a:path w="21600" h="21600">
                <a:moveTo>
                  <a:pt x="0" y="0"/>
                </a:moveTo>
                <a:lnTo>
                  <a:pt x="21600" y="21600"/>
                </a:lnTo>
              </a:path>
            </a:pathLst>
          </a:custGeom>
          <a:noFill/>
          <a:ln w="38100">
            <a:solidFill>
              <a:srgbClr val="ff0000"/>
            </a:solidFill>
            <a:round/>
            <a:headEnd len="med" type="triangle" w="med"/>
            <a:tailEnd len="med" type="triangle" w="med"/>
          </a:ln>
        </p:spPr>
        <p:style>
          <a:lnRef idx="0"/>
          <a:fillRef idx="0"/>
          <a:effectRef idx="0"/>
          <a:fontRef idx="minor"/>
        </p:style>
      </p:sp>
      <p:sp>
        <p:nvSpPr>
          <p:cNvPr id="221" name="Google Shape;172;p25"/>
          <p:cNvSpPr/>
          <p:nvPr/>
        </p:nvSpPr>
        <p:spPr>
          <a:xfrm>
            <a:off x="5737680" y="100800"/>
            <a:ext cx="3258720" cy="822600"/>
          </a:xfrm>
          <a:prstGeom prst="rect">
            <a:avLst/>
          </a:prstGeom>
          <a:solidFill>
            <a:srgbClr val="ffe599"/>
          </a:solidFill>
          <a:ln w="19050">
            <a:solidFill>
              <a:srgbClr val="cc0000"/>
            </a:solidFill>
            <a:round/>
          </a:ln>
        </p:spPr>
        <p:style>
          <a:lnRef idx="0"/>
          <a:fillRef idx="0"/>
          <a:effectRef idx="0"/>
          <a:fontRef idx="minor"/>
        </p:style>
        <p:txBody>
          <a:bodyPr tIns="91440" bIns="91440" anchor="t">
            <a:spAutoFit/>
          </a:bodyPr>
          <a:p>
            <a:pPr>
              <a:lnSpc>
                <a:spcPct val="100000"/>
              </a:lnSpc>
              <a:tabLst>
                <a:tab algn="l" pos="0"/>
              </a:tabLst>
            </a:pPr>
            <a:r>
              <a:rPr b="1" i="1" lang="en-GB" sz="1400" spc="-1" strike="noStrike" u="sng">
                <a:solidFill>
                  <a:srgbClr val="cc0000"/>
                </a:solidFill>
                <a:uFillTx/>
                <a:latin typeface="Arial"/>
                <a:ea typeface="Arial"/>
              </a:rPr>
              <a:t>ΕΡΓΑΣΙΑ 3η</a:t>
            </a:r>
            <a:r>
              <a:rPr b="0" i="1" lang="en-GB" sz="1400" spc="-1" strike="noStrike">
                <a:solidFill>
                  <a:srgbClr val="cc0000"/>
                </a:solidFill>
                <a:latin typeface="Arial"/>
                <a:ea typeface="Arial"/>
              </a:rPr>
              <a:t>:</a:t>
            </a:r>
            <a:endParaRPr b="0" lang="el-GR" sz="1400" spc="-1" strike="noStrike">
              <a:latin typeface="Arial"/>
            </a:endParaRPr>
          </a:p>
          <a:p>
            <a:pPr>
              <a:lnSpc>
                <a:spcPct val="100000"/>
              </a:lnSpc>
              <a:tabLst>
                <a:tab algn="l" pos="0"/>
              </a:tabLst>
            </a:pPr>
            <a:r>
              <a:rPr b="0" i="1" lang="en-GB" sz="1400" spc="-1" strike="noStrike">
                <a:solidFill>
                  <a:srgbClr val="cc0000"/>
                </a:solidFill>
                <a:latin typeface="Arial"/>
                <a:ea typeface="Arial"/>
              </a:rPr>
              <a:t>Μετά τις εργασίες 1 και 2 θα συμπληρώσουμε τον πίνακα αυτό.</a:t>
            </a:r>
            <a:endParaRPr b="0" lang="el-GR" sz="1400" spc="-1" strike="noStrike">
              <a:latin typeface="Arial"/>
            </a:endParaRPr>
          </a:p>
        </p:txBody>
      </p:sp>
      <p:sp>
        <p:nvSpPr>
          <p:cNvPr id="222"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16648553-D60D-4D4B-BF93-D92D1CC34277}"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223" name="PlaceHolder 4"/>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2EA2C53E-08DA-41B1-BBEB-D0D521940E54}"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224" name="PlaceHolder 5"/>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10543BE7-A06B-465D-B1DC-C7C3D5B6A23F}"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225" name="Google Shape;176;p25"/>
          <p:cNvSpPr/>
          <p:nvPr/>
        </p:nvSpPr>
        <p:spPr>
          <a:xfrm>
            <a:off x="7710480" y="4677120"/>
            <a:ext cx="1285920" cy="365760"/>
          </a:xfrm>
          <a:prstGeom prst="rect">
            <a:avLst/>
          </a:prstGeom>
          <a:solidFill>
            <a:srgbClr val="ffffff"/>
          </a:solidFill>
          <a:ln w="0">
            <a:noFill/>
          </a:ln>
        </p:spPr>
        <p:style>
          <a:lnRef idx="0"/>
          <a:fillRef idx="0"/>
          <a:effectRef idx="0"/>
          <a:fontRef idx="minor"/>
        </p:style>
        <p:txBody>
          <a:bodyPr tIns="91440" bIns="91440" anchor="t">
            <a:spAutoFit/>
          </a:bodyPr>
          <a:p>
            <a:pPr algn="r">
              <a:lnSpc>
                <a:spcPct val="100000"/>
              </a:lnSpc>
              <a:tabLst>
                <a:tab algn="l" pos="0"/>
              </a:tabLst>
            </a:pPr>
            <a:r>
              <a:rPr b="1" lang="en-GB" sz="1200" spc="-1" strike="noStrike">
                <a:solidFill>
                  <a:srgbClr val="ff0000"/>
                </a:solidFill>
                <a:latin typeface="Arial"/>
                <a:ea typeface="Arial"/>
              </a:rPr>
              <a:t>Στοιχεία 2022</a:t>
            </a:r>
            <a:endParaRPr b="0" lang="el-GR" sz="1200" spc="-1" strike="noStrike">
              <a:latin typeface="Arial"/>
            </a:endParaRPr>
          </a:p>
        </p:txBody>
      </p:sp>
      <p:sp>
        <p:nvSpPr>
          <p:cNvPr id="226" name="Google Shape;177;p25"/>
          <p:cNvSpPr/>
          <p:nvPr/>
        </p:nvSpPr>
        <p:spPr>
          <a:xfrm>
            <a:off x="7477200" y="4606560"/>
            <a:ext cx="1857600" cy="552600"/>
          </a:xfrm>
          <a:prstGeom prst="ellipse">
            <a:avLst/>
          </a:prstGeom>
          <a:noFill/>
          <a:ln w="38100">
            <a:solidFill>
              <a:srgbClr val="cc0000"/>
            </a:solidFill>
            <a:round/>
          </a:ln>
        </p:spPr>
        <p:style>
          <a:lnRef idx="0"/>
          <a:fillRef idx="0"/>
          <a:effectRef idx="0"/>
          <a:fontRef idx="minor"/>
        </p:style>
      </p:sp>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fill="hold">
                      <p:stCondLst>
                        <p:cond delay="indefinite"/>
                      </p:stCondLst>
                      <p:childTnLst>
                        <p:par>
                          <p:cTn id="11" fill="hold">
                            <p:stCondLst>
                              <p:cond delay="0"/>
                            </p:stCondLst>
                            <p:childTnLst>
                              <p:par>
                                <p:cTn id="12" nodeType="clickEffect" fill="hold" presetClass="entr" presetID="10">
                                  <p:stCondLst>
                                    <p:cond delay="0"/>
                                  </p:stCondLst>
                                  <p:childTnLst>
                                    <p:set>
                                      <p:cBhvr>
                                        <p:cTn id="13" dur="1" fill="hold">
                                          <p:stCondLst>
                                            <p:cond delay="0"/>
                                          </p:stCondLst>
                                        </p:cTn>
                                        <p:tgtEl>
                                          <p:spTgt spid="221"/>
                                        </p:tgtEl>
                                        <p:attrNameLst>
                                          <p:attrName>style.visibility</p:attrName>
                                        </p:attrNameLst>
                                      </p:cBhvr>
                                      <p:to>
                                        <p:strVal val="visible"/>
                                      </p:to>
                                    </p:set>
                                    <p:animEffect filter="fade" transition="in">
                                      <p:cBhvr additive="repl">
                                        <p:cTn id="14"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228" name="Google Shape;183;p26"/>
          <p:cNvSpPr/>
          <p:nvPr/>
        </p:nvSpPr>
        <p:spPr>
          <a:xfrm>
            <a:off x="311760" y="84024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Επεξεργαστές AMD Zen για φορητούς υπολογιστές</a:t>
            </a:r>
            <a:endParaRPr b="0" lang="el-GR" sz="2400" spc="-1" strike="noStrike">
              <a:latin typeface="Arial"/>
            </a:endParaRPr>
          </a:p>
        </p:txBody>
      </p:sp>
      <p:graphicFrame>
        <p:nvGraphicFramePr>
          <p:cNvPr id="229" name="Google Shape;184;p26"/>
          <p:cNvGraphicFramePr/>
          <p:nvPr/>
        </p:nvGraphicFramePr>
        <p:xfrm>
          <a:off x="311760" y="1371960"/>
          <a:ext cx="8520120" cy="1385640"/>
        </p:xfrm>
        <a:graphic>
          <a:graphicData uri="http://schemas.openxmlformats.org/drawingml/2006/table">
            <a:tbl>
              <a:tblPr/>
              <a:tblGrid>
                <a:gridCol w="2666880"/>
                <a:gridCol w="2299680"/>
                <a:gridCol w="1677600"/>
                <a:gridCol w="1875960"/>
              </a:tblGrid>
              <a:tr h="408240">
                <a:tc>
                  <a:txBody>
                    <a:bodyPr lIns="91080" rIns="91080" tIns="91080" bIns="91080" anchor="ctr">
                      <a:noAutofit/>
                    </a:bodyPr>
                    <a:p>
                      <a:pPr algn="ctr">
                        <a:lnSpc>
                          <a:spcPct val="100000"/>
                        </a:lnSpc>
                        <a:tabLst>
                          <a:tab algn="l" pos="0"/>
                        </a:tabLst>
                      </a:pPr>
                      <a:r>
                        <a:rPr b="1" lang="en-GB" sz="1600" spc="-1" strike="noStrike">
                          <a:solidFill>
                            <a:srgbClr val="000000"/>
                          </a:solidFill>
                          <a:latin typeface="Arial"/>
                          <a:ea typeface="Arial"/>
                        </a:rPr>
                        <a:t>Χρήση</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600" spc="-1" strike="noStrike">
                          <a:solidFill>
                            <a:srgbClr val="000000"/>
                          </a:solidFill>
                          <a:latin typeface="Arial"/>
                          <a:ea typeface="Arial"/>
                        </a:rPr>
                        <a:t>Προτεινόμενη CPU</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600" spc="-1" strike="noStrike">
                          <a:solidFill>
                            <a:srgbClr val="000000"/>
                          </a:solidFill>
                          <a:latin typeface="Arial"/>
                          <a:ea typeface="Arial"/>
                        </a:rPr>
                        <a:t>Επεξεργαστές</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600" spc="-1" strike="noStrike">
                          <a:solidFill>
                            <a:srgbClr val="000000"/>
                          </a:solidFill>
                          <a:latin typeface="Arial"/>
                          <a:ea typeface="Arial"/>
                        </a:rPr>
                        <a:t>Ζωή Μπαταρίας</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r>
              <a:tr h="40824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Στ. Εργασίας / Παιχνίδια</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Καθημερινή χρήση - ταχύς</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Καθημερινή χρήση</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Πολύ λεπτός</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Φθηνά Laptops</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408240">
                <a:tc>
                  <a:txBody>
                    <a:bodyPr lIns="91080" rIns="91080" tIns="91080" bIns="91080" anchor="ctr">
                      <a:noAutofit/>
                    </a:bodyPr>
                    <a:p>
                      <a:pPr algn="ctr">
                        <a:lnSpc>
                          <a:spcPct val="100000"/>
                        </a:lnSpc>
                        <a:tabLst>
                          <a:tab algn="l" pos="0"/>
                        </a:tabLst>
                      </a:pPr>
                      <a:r>
                        <a:rPr b="0" lang="en-GB" sz="1600" spc="-1" strike="noStrike">
                          <a:solidFill>
                            <a:srgbClr val="000000"/>
                          </a:solidFill>
                          <a:latin typeface="Arial"/>
                          <a:ea typeface="Arial"/>
                        </a:rPr>
                        <a:t>Πολύ φθηνά</a:t>
                      </a:r>
                      <a:endParaRPr b="0" lang="el-GR" sz="16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bl>
          </a:graphicData>
        </a:graphic>
      </p:graphicFrame>
      <p:sp>
        <p:nvSpPr>
          <p:cNvPr id="230"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4A926ED8-BDA1-4071-B34F-D60387F039CC}"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231" name="Google Shape;186;p26"/>
          <p:cNvSpPr/>
          <p:nvPr/>
        </p:nvSpPr>
        <p:spPr>
          <a:xfrm flipH="1" rot="10800000">
            <a:off x="3148560" y="2074320"/>
            <a:ext cx="28080" cy="2376720"/>
          </a:xfrm>
          <a:custGeom>
            <a:avLst/>
            <a:gdLst/>
            <a:ahLst/>
            <a:rect l="l" t="t" r="r" b="b"/>
            <a:pathLst>
              <a:path w="21600" h="21600">
                <a:moveTo>
                  <a:pt x="0" y="0"/>
                </a:moveTo>
                <a:lnTo>
                  <a:pt x="21600" y="21600"/>
                </a:lnTo>
              </a:path>
            </a:pathLst>
          </a:custGeom>
          <a:noFill/>
          <a:ln w="38100">
            <a:solidFill>
              <a:srgbClr val="ff0000"/>
            </a:solidFill>
            <a:round/>
            <a:headEnd len="med" type="triangle" w="med"/>
            <a:tailEnd len="med" type="triangle" w="med"/>
          </a:ln>
        </p:spPr>
        <p:style>
          <a:lnRef idx="0"/>
          <a:fillRef idx="0"/>
          <a:effectRef idx="0"/>
          <a:fontRef idx="minor"/>
        </p:style>
      </p:sp>
      <p:sp>
        <p:nvSpPr>
          <p:cNvPr id="232" name="Google Shape;187;p26"/>
          <p:cNvSpPr/>
          <p:nvPr/>
        </p:nvSpPr>
        <p:spPr>
          <a:xfrm>
            <a:off x="5737680" y="100800"/>
            <a:ext cx="3258720" cy="822600"/>
          </a:xfrm>
          <a:prstGeom prst="rect">
            <a:avLst/>
          </a:prstGeom>
          <a:solidFill>
            <a:srgbClr val="ffe599"/>
          </a:solidFill>
          <a:ln w="19050">
            <a:solidFill>
              <a:srgbClr val="cc0000"/>
            </a:solidFill>
            <a:round/>
          </a:ln>
        </p:spPr>
        <p:style>
          <a:lnRef idx="0"/>
          <a:fillRef idx="0"/>
          <a:effectRef idx="0"/>
          <a:fontRef idx="minor"/>
        </p:style>
        <p:txBody>
          <a:bodyPr tIns="91440" bIns="91440" anchor="t">
            <a:spAutoFit/>
          </a:bodyPr>
          <a:p>
            <a:pPr>
              <a:lnSpc>
                <a:spcPct val="100000"/>
              </a:lnSpc>
              <a:tabLst>
                <a:tab algn="l" pos="0"/>
              </a:tabLst>
            </a:pPr>
            <a:r>
              <a:rPr b="1" i="1" lang="en-GB" sz="1400" spc="-1" strike="noStrike" u="sng">
                <a:solidFill>
                  <a:srgbClr val="cc0000"/>
                </a:solidFill>
                <a:uFillTx/>
                <a:latin typeface="Arial"/>
                <a:ea typeface="Arial"/>
              </a:rPr>
              <a:t>ΕΡΓΑΣΙΑ 3η</a:t>
            </a:r>
            <a:r>
              <a:rPr b="0" i="1" lang="en-GB" sz="1400" spc="-1" strike="noStrike">
                <a:solidFill>
                  <a:srgbClr val="cc0000"/>
                </a:solidFill>
                <a:latin typeface="Arial"/>
                <a:ea typeface="Arial"/>
              </a:rPr>
              <a:t>:</a:t>
            </a:r>
            <a:endParaRPr b="0" lang="el-GR" sz="1400" spc="-1" strike="noStrike">
              <a:latin typeface="Arial"/>
            </a:endParaRPr>
          </a:p>
          <a:p>
            <a:pPr>
              <a:lnSpc>
                <a:spcPct val="100000"/>
              </a:lnSpc>
              <a:tabLst>
                <a:tab algn="l" pos="0"/>
              </a:tabLst>
            </a:pPr>
            <a:r>
              <a:rPr b="0" i="1" lang="en-GB" sz="1400" spc="-1" strike="noStrike">
                <a:solidFill>
                  <a:srgbClr val="cc0000"/>
                </a:solidFill>
                <a:latin typeface="Arial"/>
                <a:ea typeface="Arial"/>
              </a:rPr>
              <a:t>Μετά τις εργασίες 1 και 2 θα συμπληρώσουμε τον πίνακα αυτό.</a:t>
            </a:r>
            <a:endParaRPr b="0" lang="el-GR" sz="1400" spc="-1" strike="noStrike">
              <a:latin typeface="Arial"/>
            </a:endParaRPr>
          </a:p>
        </p:txBody>
      </p:sp>
      <p:sp>
        <p:nvSpPr>
          <p:cNvPr id="233"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C2B28080-AC4F-468D-A68F-12794E5C5848}"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234" name="Google Shape;189;p26"/>
          <p:cNvSpPr/>
          <p:nvPr/>
        </p:nvSpPr>
        <p:spPr>
          <a:xfrm>
            <a:off x="7710480" y="4677120"/>
            <a:ext cx="1285920" cy="365760"/>
          </a:xfrm>
          <a:prstGeom prst="rect">
            <a:avLst/>
          </a:prstGeom>
          <a:solidFill>
            <a:srgbClr val="ffffff"/>
          </a:solidFill>
          <a:ln w="0">
            <a:noFill/>
          </a:ln>
        </p:spPr>
        <p:style>
          <a:lnRef idx="0"/>
          <a:fillRef idx="0"/>
          <a:effectRef idx="0"/>
          <a:fontRef idx="minor"/>
        </p:style>
        <p:txBody>
          <a:bodyPr tIns="91440" bIns="91440" anchor="t">
            <a:spAutoFit/>
          </a:bodyPr>
          <a:p>
            <a:pPr algn="r">
              <a:lnSpc>
                <a:spcPct val="100000"/>
              </a:lnSpc>
              <a:tabLst>
                <a:tab algn="l" pos="0"/>
              </a:tabLst>
            </a:pPr>
            <a:r>
              <a:rPr b="1" lang="en-GB" sz="1200" spc="-1" strike="noStrike">
                <a:solidFill>
                  <a:srgbClr val="ff0000"/>
                </a:solidFill>
                <a:latin typeface="Arial"/>
                <a:ea typeface="Arial"/>
              </a:rPr>
              <a:t>Στοιχεία 2022</a:t>
            </a:r>
            <a:endParaRPr b="0" lang="el-GR" sz="1200" spc="-1" strike="noStrike">
              <a:latin typeface="Arial"/>
            </a:endParaRPr>
          </a:p>
        </p:txBody>
      </p:sp>
      <p:sp>
        <p:nvSpPr>
          <p:cNvPr id="235" name="Google Shape;190;p26"/>
          <p:cNvSpPr/>
          <p:nvPr/>
        </p:nvSpPr>
        <p:spPr>
          <a:xfrm>
            <a:off x="7477200" y="4606560"/>
            <a:ext cx="1857600" cy="552600"/>
          </a:xfrm>
          <a:prstGeom prst="ellipse">
            <a:avLst/>
          </a:prstGeom>
          <a:noFill/>
          <a:ln w="38100">
            <a:solidFill>
              <a:srgbClr val="cc0000"/>
            </a:solidFill>
            <a:round/>
          </a:ln>
        </p:spPr>
        <p:style>
          <a:lnRef idx="0"/>
          <a:fillRef idx="0"/>
          <a:effectRef idx="0"/>
          <a:fontRef idx="minor"/>
        </p:style>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10">
                                  <p:stCondLst>
                                    <p:cond delay="0"/>
                                  </p:stCondLst>
                                  <p:childTnLst>
                                    <p:set>
                                      <p:cBhvr>
                                        <p:cTn id="20" dur="1" fill="hold">
                                          <p:stCondLst>
                                            <p:cond delay="0"/>
                                          </p:stCondLst>
                                        </p:cTn>
                                        <p:tgtEl>
                                          <p:spTgt spid="232"/>
                                        </p:tgtEl>
                                        <p:attrNameLst>
                                          <p:attrName>style.visibility</p:attrName>
                                        </p:attrNameLst>
                                      </p:cBhvr>
                                      <p:to>
                                        <p:strVal val="visible"/>
                                      </p:to>
                                    </p:set>
                                    <p:animEffect filter="fade" transition="in">
                                      <p:cBhvr additive="repl">
                                        <p:cTn id="21"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237" name="Google Shape;196;p27"/>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Επεξεργαστές για επιτραπέζιους υπολογιστές</a:t>
            </a:r>
            <a:endParaRPr b="0" lang="el-GR" sz="2400" spc="-1" strike="noStrike">
              <a:latin typeface="Arial"/>
            </a:endParaRPr>
          </a:p>
        </p:txBody>
      </p:sp>
      <p:sp>
        <p:nvSpPr>
          <p:cNvPr id="238" name="PlaceHolder 2"/>
          <p:cNvSpPr>
            <a:spLocks noGrp="1"/>
          </p:cNvSpPr>
          <p:nvPr>
            <p:ph/>
          </p:nvPr>
        </p:nvSpPr>
        <p:spPr>
          <a:xfrm>
            <a:off x="311760" y="1469520"/>
            <a:ext cx="4536000" cy="354384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Μπορούν να αναπτύσσουν μεγάλες θερμοκρασίες μια και υπάρχουν πολλοί και διαφορετικοί τρόποι </a:t>
            </a:r>
            <a:r>
              <a:rPr b="1" lang="en-GB" sz="1800" spc="-1" strike="noStrike">
                <a:solidFill>
                  <a:srgbClr val="000000"/>
                </a:solidFill>
                <a:latin typeface="Arial"/>
                <a:ea typeface="Arial"/>
              </a:rPr>
              <a:t>ψύξης</a:t>
            </a:r>
            <a:r>
              <a:rPr b="0" lang="en-GB" sz="1800" spc="-1" strike="noStrike">
                <a:solidFill>
                  <a:srgbClr val="000000"/>
                </a:solidFill>
                <a:latin typeface="Arial"/>
                <a:ea typeface="Arial"/>
              </a:rPr>
              <a:t>. Για το λόγο αυτό να μπορούν να υποστούν ευκολότερα </a:t>
            </a:r>
            <a:r>
              <a:rPr b="1" lang="en-GB" sz="1800" spc="-1" strike="noStrike">
                <a:solidFill>
                  <a:srgbClr val="000000"/>
                </a:solidFill>
                <a:latin typeface="Arial"/>
                <a:ea typeface="Arial"/>
              </a:rPr>
              <a:t>overclocking</a:t>
            </a:r>
            <a:r>
              <a:rPr b="0" lang="en-GB" sz="1800" spc="-1" strike="noStrike">
                <a:solidFill>
                  <a:srgbClr val="000000"/>
                </a:solidFill>
                <a:latin typeface="Arial"/>
                <a:ea typeface="Arial"/>
              </a:rPr>
              <a:t>.</a:t>
            </a:r>
            <a:endParaRPr b="0" lang="el-GR" sz="1800" spc="-1" strike="noStrike">
              <a:solidFill>
                <a:srgbClr val="000000"/>
              </a:solidFill>
              <a:latin typeface="Arial"/>
            </a:endParaRPr>
          </a:p>
        </p:txBody>
      </p:sp>
      <p:pic>
        <p:nvPicPr>
          <p:cNvPr id="239" name="Google Shape;198;p27" descr=""/>
          <p:cNvPicPr/>
          <p:nvPr/>
        </p:nvPicPr>
        <p:blipFill>
          <a:blip r:embed="rId1"/>
          <a:stretch/>
        </p:blipFill>
        <p:spPr>
          <a:xfrm>
            <a:off x="4988880" y="1469520"/>
            <a:ext cx="3843000" cy="3673800"/>
          </a:xfrm>
          <a:prstGeom prst="rect">
            <a:avLst/>
          </a:prstGeom>
          <a:ln w="0">
            <a:noFill/>
          </a:ln>
        </p:spPr>
      </p:pic>
      <p:sp>
        <p:nvSpPr>
          <p:cNvPr id="240"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D634A21E-C928-4E40-BB3F-B953E284C156}"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41" name="Google Shape;204;p28"/>
          <p:cNvGraphicFramePr/>
          <p:nvPr/>
        </p:nvGraphicFramePr>
        <p:xfrm>
          <a:off x="311760" y="1697040"/>
          <a:ext cx="8520120" cy="1752120"/>
        </p:xfrm>
        <a:graphic>
          <a:graphicData uri="http://schemas.openxmlformats.org/drawingml/2006/table">
            <a:tbl>
              <a:tblPr/>
              <a:tblGrid>
                <a:gridCol w="5400360"/>
                <a:gridCol w="1597680"/>
                <a:gridCol w="1522080"/>
              </a:tblGrid>
              <a:tr h="694440">
                <a:tc>
                  <a:txBody>
                    <a:bodyPr lIns="91080" rIns="91080" tIns="91080" bIns="91080" anchor="ctr">
                      <a:noAutofit/>
                    </a:bodyPr>
                    <a:p>
                      <a:pPr algn="ctr">
                        <a:lnSpc>
                          <a:spcPct val="100000"/>
                        </a:lnSpc>
                        <a:tabLst>
                          <a:tab algn="l" pos="0"/>
                        </a:tabLst>
                      </a:pPr>
                      <a:r>
                        <a:rPr b="1" lang="en-GB" sz="2400" spc="-1" strike="noStrike">
                          <a:solidFill>
                            <a:srgbClr val="000000"/>
                          </a:solidFill>
                          <a:latin typeface="Arial"/>
                          <a:ea typeface="Arial"/>
                        </a:rPr>
                        <a:t>Χρήση</a:t>
                      </a:r>
                      <a:endParaRPr b="0" lang="el-GR" sz="2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800" spc="-1" strike="noStrike">
                          <a:solidFill>
                            <a:srgbClr val="000000"/>
                          </a:solidFill>
                          <a:latin typeface="Arial"/>
                          <a:ea typeface="Arial"/>
                        </a:rPr>
                        <a:t>6η γενιά</a:t>
                      </a:r>
                      <a:br/>
                      <a:r>
                        <a:rPr b="0" i="1" lang="en-GB" sz="1800" spc="-1" strike="noStrike">
                          <a:solidFill>
                            <a:srgbClr val="000000"/>
                          </a:solidFill>
                          <a:latin typeface="Arial"/>
                          <a:ea typeface="Arial"/>
                        </a:rPr>
                        <a:t>Skylake</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800" spc="-1" strike="noStrike">
                          <a:solidFill>
                            <a:srgbClr val="000000"/>
                          </a:solidFill>
                          <a:latin typeface="Arial"/>
                          <a:ea typeface="Arial"/>
                        </a:rPr>
                        <a:t>7η γενιά</a:t>
                      </a:r>
                      <a:br/>
                      <a:r>
                        <a:rPr b="0" i="1" lang="en-GB" sz="1800" spc="-1" strike="noStrike">
                          <a:solidFill>
                            <a:srgbClr val="000000"/>
                          </a:solidFill>
                          <a:latin typeface="Arial"/>
                          <a:ea typeface="Arial"/>
                        </a:rPr>
                        <a:t>Kaby Lake</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r>
              <a:tr h="694440">
                <a:tc>
                  <a:txBody>
                    <a:bodyPr lIns="91080" rIns="91080" tIns="91080" bIns="91080" anchor="ctr">
                      <a:noAutofit/>
                    </a:bodyPr>
                    <a:p>
                      <a:pPr>
                        <a:lnSpc>
                          <a:spcPct val="100000"/>
                        </a:lnSpc>
                        <a:tabLst>
                          <a:tab algn="l" pos="0"/>
                        </a:tabLst>
                      </a:pPr>
                      <a:r>
                        <a:rPr b="0" lang="en-GB" sz="1800" spc="-1" strike="noStrike">
                          <a:solidFill>
                            <a:srgbClr val="000000"/>
                          </a:solidFill>
                          <a:latin typeface="Arial"/>
                          <a:ea typeface="Arial"/>
                        </a:rPr>
                        <a:t>Για απλές εφαρμογές όπως εφαρμογές γραφείου και πλοήγηση στο Internet.</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Arial"/>
                          <a:ea typeface="Arial"/>
                        </a:rPr>
                        <a:t>i3-6100</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Arial"/>
                          <a:ea typeface="Arial"/>
                        </a:rPr>
                        <a:t>i3-7100</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694440">
                <a:tc>
                  <a:txBody>
                    <a:bodyPr lIns="91080" rIns="91080" tIns="91080" bIns="91080" anchor="ctr">
                      <a:noAutofit/>
                    </a:bodyPr>
                    <a:p>
                      <a:pPr>
                        <a:lnSpc>
                          <a:spcPct val="100000"/>
                        </a:lnSpc>
                        <a:tabLst>
                          <a:tab algn="l" pos="0"/>
                        </a:tabLst>
                      </a:pPr>
                      <a:r>
                        <a:rPr b="0" lang="en-GB" sz="1800" spc="-1" strike="noStrike">
                          <a:solidFill>
                            <a:srgbClr val="000000"/>
                          </a:solidFill>
                          <a:latin typeface="Arial"/>
                          <a:ea typeface="Arial"/>
                        </a:rPr>
                        <a:t>Για παιχνίδια και overclocking. Δεν διατίθεται με σύστημα ψύξης - επιλογή του αγοραστή...</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Arial"/>
                          <a:ea typeface="Arial"/>
                        </a:rPr>
                        <a:t>i5-6600K</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Arial"/>
                          <a:ea typeface="Arial"/>
                        </a:rPr>
                        <a:t>i5-7600K</a:t>
                      </a:r>
                      <a:br/>
                      <a:r>
                        <a:rPr b="0" lang="en-GB" sz="1800" spc="-1" strike="noStrike">
                          <a:solidFill>
                            <a:srgbClr val="000000"/>
                          </a:solidFill>
                          <a:latin typeface="Arial"/>
                          <a:ea typeface="Arial"/>
                        </a:rPr>
                        <a:t>i5-7400</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694440">
                <a:tc>
                  <a:txBody>
                    <a:bodyPr lIns="91080" rIns="91080" tIns="91080" bIns="91080" anchor="ctr">
                      <a:noAutofit/>
                    </a:bodyPr>
                    <a:p>
                      <a:pPr>
                        <a:lnSpc>
                          <a:spcPct val="100000"/>
                        </a:lnSpc>
                        <a:tabLst>
                          <a:tab algn="l" pos="0"/>
                        </a:tabLst>
                      </a:pPr>
                      <a:r>
                        <a:rPr b="0" lang="en-GB" sz="1800" spc="-1" strike="noStrike">
                          <a:solidFill>
                            <a:srgbClr val="000000"/>
                          </a:solidFill>
                          <a:latin typeface="Arial"/>
                          <a:ea typeface="Arial"/>
                        </a:rPr>
                        <a:t>Για βαριές πολυμεσικές εφαρμογές. Δέχεται overclocking και χρειάζεται κατάλληλη ψύξη! </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Arial"/>
                          <a:ea typeface="Arial"/>
                        </a:rPr>
                        <a:t>i7-6700K</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800" spc="-1" strike="noStrike">
                          <a:solidFill>
                            <a:srgbClr val="000000"/>
                          </a:solidFill>
                          <a:latin typeface="Arial"/>
                          <a:ea typeface="Arial"/>
                        </a:rPr>
                        <a:t>i7-7700K</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bl>
          </a:graphicData>
        </a:graphic>
      </p:graphicFrame>
      <p:sp>
        <p:nvSpPr>
          <p:cNvPr id="242"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243" name="Google Shape;206;p28"/>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Επεξεργαστές για επιτραπέζιους υπολογιστές </a:t>
            </a:r>
            <a:endParaRPr b="0" lang="el-GR" sz="2400" spc="-1" strike="noStrike">
              <a:latin typeface="Arial"/>
            </a:endParaRPr>
          </a:p>
        </p:txBody>
      </p:sp>
      <p:sp>
        <p:nvSpPr>
          <p:cNvPr id="244" name="Google Shape;207;p28"/>
          <p:cNvSpPr/>
          <p:nvPr/>
        </p:nvSpPr>
        <p:spPr>
          <a:xfrm>
            <a:off x="5737680" y="100800"/>
            <a:ext cx="3258720" cy="822600"/>
          </a:xfrm>
          <a:prstGeom prst="rect">
            <a:avLst/>
          </a:prstGeom>
          <a:solidFill>
            <a:srgbClr val="ffe599"/>
          </a:solidFill>
          <a:ln w="19050">
            <a:solidFill>
              <a:srgbClr val="cc0000"/>
            </a:solidFill>
            <a:round/>
          </a:ln>
        </p:spPr>
        <p:style>
          <a:lnRef idx="0"/>
          <a:fillRef idx="0"/>
          <a:effectRef idx="0"/>
          <a:fontRef idx="minor"/>
        </p:style>
        <p:txBody>
          <a:bodyPr tIns="91440" bIns="91440" anchor="t">
            <a:spAutoFit/>
          </a:bodyPr>
          <a:p>
            <a:pPr>
              <a:lnSpc>
                <a:spcPct val="100000"/>
              </a:lnSpc>
              <a:tabLst>
                <a:tab algn="l" pos="0"/>
              </a:tabLst>
            </a:pPr>
            <a:r>
              <a:rPr b="1" i="1" lang="en-GB" sz="1400" spc="-1" strike="noStrike" u="sng">
                <a:solidFill>
                  <a:srgbClr val="cc0000"/>
                </a:solidFill>
                <a:uFillTx/>
                <a:latin typeface="Arial"/>
                <a:ea typeface="Arial"/>
              </a:rPr>
              <a:t>ΕΡΓΑΣΙΑ 4η</a:t>
            </a:r>
            <a:r>
              <a:rPr b="0" i="1" lang="en-GB" sz="1400" spc="-1" strike="noStrike">
                <a:solidFill>
                  <a:srgbClr val="cc0000"/>
                </a:solidFill>
                <a:latin typeface="Arial"/>
                <a:ea typeface="Arial"/>
              </a:rPr>
              <a:t>:</a:t>
            </a:r>
            <a:endParaRPr b="0" lang="el-GR" sz="1400" spc="-1" strike="noStrike">
              <a:latin typeface="Arial"/>
            </a:endParaRPr>
          </a:p>
          <a:p>
            <a:pPr>
              <a:lnSpc>
                <a:spcPct val="100000"/>
              </a:lnSpc>
              <a:tabLst>
                <a:tab algn="l" pos="0"/>
              </a:tabLst>
            </a:pPr>
            <a:r>
              <a:rPr b="0" i="1" lang="en-GB" sz="1400" spc="-1" strike="noStrike">
                <a:solidFill>
                  <a:srgbClr val="cc0000"/>
                </a:solidFill>
                <a:latin typeface="Arial"/>
                <a:ea typeface="Arial"/>
              </a:rPr>
              <a:t>Μετά τις εργασίες 1 και 2 θα συμπληρώσουμε τον πίνακα αυτό.</a:t>
            </a:r>
            <a:endParaRPr b="0" lang="el-GR" sz="1400" spc="-1" strike="noStrike">
              <a:latin typeface="Arial"/>
            </a:endParaRPr>
          </a:p>
        </p:txBody>
      </p:sp>
      <p:sp>
        <p:nvSpPr>
          <p:cNvPr id="245"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127C91DF-4579-4C7C-BCA1-AC447DC29DC3}"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246" name="Google Shape;209;p28"/>
          <p:cNvSpPr/>
          <p:nvPr/>
        </p:nvSpPr>
        <p:spPr>
          <a:xfrm>
            <a:off x="7710480" y="4677120"/>
            <a:ext cx="1285920" cy="365760"/>
          </a:xfrm>
          <a:prstGeom prst="rect">
            <a:avLst/>
          </a:prstGeom>
          <a:solidFill>
            <a:srgbClr val="ffffff"/>
          </a:solidFill>
          <a:ln w="0">
            <a:noFill/>
          </a:ln>
        </p:spPr>
        <p:style>
          <a:lnRef idx="0"/>
          <a:fillRef idx="0"/>
          <a:effectRef idx="0"/>
          <a:fontRef idx="minor"/>
        </p:style>
        <p:txBody>
          <a:bodyPr tIns="91440" bIns="91440" anchor="t">
            <a:spAutoFit/>
          </a:bodyPr>
          <a:p>
            <a:pPr algn="r">
              <a:lnSpc>
                <a:spcPct val="100000"/>
              </a:lnSpc>
              <a:tabLst>
                <a:tab algn="l" pos="0"/>
              </a:tabLst>
            </a:pPr>
            <a:r>
              <a:rPr b="1" lang="en-GB" sz="1200" spc="-1" strike="noStrike">
                <a:solidFill>
                  <a:srgbClr val="ff0000"/>
                </a:solidFill>
                <a:latin typeface="Arial"/>
                <a:ea typeface="Arial"/>
              </a:rPr>
              <a:t>Στοιχεία 2018</a:t>
            </a:r>
            <a:endParaRPr b="0" lang="el-GR" sz="1200" spc="-1" strike="noStrike">
              <a:latin typeface="Arial"/>
            </a:endParaRPr>
          </a:p>
        </p:txBody>
      </p:sp>
      <p:sp>
        <p:nvSpPr>
          <p:cNvPr id="247" name="Google Shape;210;p28"/>
          <p:cNvSpPr/>
          <p:nvPr/>
        </p:nvSpPr>
        <p:spPr>
          <a:xfrm>
            <a:off x="7477200" y="4606560"/>
            <a:ext cx="1857600" cy="552600"/>
          </a:xfrm>
          <a:prstGeom prst="ellipse">
            <a:avLst/>
          </a:prstGeom>
          <a:noFill/>
          <a:ln w="38100">
            <a:solidFill>
              <a:srgbClr val="cc0000"/>
            </a:solidFill>
            <a:round/>
          </a:ln>
        </p:spPr>
        <p:style>
          <a:lnRef idx="0"/>
          <a:fillRef idx="0"/>
          <a:effectRef idx="0"/>
          <a:fontRef idx="minor"/>
        </p:style>
      </p:sp>
    </p:spTree>
  </p:cSld>
  <mc:AlternateContent>
    <mc:Choice Requires="p14">
      <p:transition spd="slow" p14:dur="2000"/>
    </mc:Choice>
    <mc:Fallback>
      <p:transition spd="slow"/>
    </mc:Fallback>
  </mc:AlternateContent>
  <p:timing>
    <p:tnLst>
      <p:par>
        <p:cTn id="22" dur="indefinite" restart="never" nodeType="tmRoot">
          <p:childTnLst>
            <p:seq>
              <p:cTn id="23" dur="indefinite" nodeType="mainSeq">
                <p:childTnLst>
                  <p:par>
                    <p:cTn id="24" fill="hold">
                      <p:stCondLst>
                        <p:cond delay="indefinite"/>
                      </p:stCondLst>
                      <p:childTnLst>
                        <p:par>
                          <p:cTn id="25" fill="hold">
                            <p:stCondLst>
                              <p:cond delay="0"/>
                            </p:stCondLst>
                            <p:childTnLst>
                              <p:par>
                                <p:cTn id="26" nodeType="clickEffect" fill="hold" presetClass="entr" presetID="10">
                                  <p:stCondLst>
                                    <p:cond delay="0"/>
                                  </p:stCondLst>
                                  <p:childTnLst>
                                    <p:set>
                                      <p:cBhvr>
                                        <p:cTn id="27" dur="1" fill="hold">
                                          <p:stCondLst>
                                            <p:cond delay="0"/>
                                          </p:stCondLst>
                                        </p:cTn>
                                        <p:tgtEl>
                                          <p:spTgt spid="244"/>
                                        </p:tgtEl>
                                        <p:attrNameLst>
                                          <p:attrName>style.visibility</p:attrName>
                                        </p:attrNameLst>
                                      </p:cBhvr>
                                      <p:to>
                                        <p:strVal val="visible"/>
                                      </p:to>
                                    </p:set>
                                    <p:animEffect filter="fade" transition="in">
                                      <p:cBhvr additive="repl">
                                        <p:cTn id="28"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48" name="Google Shape;215;p29"/>
          <p:cNvGraphicFramePr/>
          <p:nvPr/>
        </p:nvGraphicFramePr>
        <p:xfrm>
          <a:off x="311760" y="1469520"/>
          <a:ext cx="8520120" cy="3444480"/>
        </p:xfrm>
        <a:graphic>
          <a:graphicData uri="http://schemas.openxmlformats.org/drawingml/2006/table">
            <a:tbl>
              <a:tblPr/>
              <a:tblGrid>
                <a:gridCol w="4691160"/>
                <a:gridCol w="1150200"/>
                <a:gridCol w="1339200"/>
                <a:gridCol w="1339560"/>
              </a:tblGrid>
              <a:tr h="865080">
                <a:tc>
                  <a:txBody>
                    <a:bodyPr lIns="91080" rIns="91080" tIns="91080" bIns="91080" anchor="ctr">
                      <a:noAutofit/>
                    </a:bodyPr>
                    <a:p>
                      <a:pPr algn="ctr">
                        <a:lnSpc>
                          <a:spcPct val="100000"/>
                        </a:lnSpc>
                        <a:tabLst>
                          <a:tab algn="l" pos="0"/>
                        </a:tabLst>
                      </a:pPr>
                      <a:r>
                        <a:rPr b="1" lang="en-GB" sz="2400" spc="-1" strike="noStrike">
                          <a:solidFill>
                            <a:srgbClr val="000000"/>
                          </a:solidFill>
                          <a:latin typeface="Arial"/>
                          <a:ea typeface="Arial"/>
                        </a:rPr>
                        <a:t>Χρήση</a:t>
                      </a:r>
                      <a:endParaRPr b="0" lang="el-GR" sz="2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800" spc="-1" strike="noStrike">
                          <a:solidFill>
                            <a:srgbClr val="000000"/>
                          </a:solidFill>
                          <a:latin typeface="Arial"/>
                          <a:ea typeface="Arial"/>
                        </a:rPr>
                        <a:t>INTEL</a:t>
                      </a:r>
                      <a:br/>
                      <a:r>
                        <a:rPr b="1" lang="en-GB" sz="1800" spc="-1" strike="noStrike">
                          <a:solidFill>
                            <a:srgbClr val="000000"/>
                          </a:solidFill>
                          <a:latin typeface="Arial"/>
                          <a:ea typeface="Arial"/>
                        </a:rPr>
                        <a:t>?η γενιά</a:t>
                      </a:r>
                      <a:br/>
                      <a:r>
                        <a:rPr b="0" i="1" lang="en-GB" sz="1200" spc="-1" strike="noStrike">
                          <a:solidFill>
                            <a:srgbClr val="000000"/>
                          </a:solidFill>
                          <a:latin typeface="Arial"/>
                          <a:ea typeface="Arial"/>
                        </a:rPr>
                        <a:t>αρχιτεκτονική</a:t>
                      </a:r>
                      <a:endParaRPr b="0" lang="el-GR" sz="12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800" spc="-1" strike="noStrike">
                          <a:solidFill>
                            <a:srgbClr val="000000"/>
                          </a:solidFill>
                          <a:latin typeface="Arial"/>
                          <a:ea typeface="Arial"/>
                        </a:rPr>
                        <a:t>INTEL</a:t>
                      </a:r>
                      <a:br/>
                      <a:r>
                        <a:rPr b="1" lang="en-GB" sz="1800" spc="-1" strike="noStrike">
                          <a:solidFill>
                            <a:srgbClr val="000000"/>
                          </a:solidFill>
                          <a:latin typeface="Arial"/>
                          <a:ea typeface="Arial"/>
                        </a:rPr>
                        <a:t>?η γενιά</a:t>
                      </a:r>
                      <a:br/>
                      <a:r>
                        <a:rPr b="0" i="1" lang="en-GB" sz="1200" spc="-1" strike="noStrike">
                          <a:solidFill>
                            <a:srgbClr val="000000"/>
                          </a:solidFill>
                          <a:latin typeface="Arial"/>
                          <a:ea typeface="Arial"/>
                        </a:rPr>
                        <a:t>αρχιτεκτονική</a:t>
                      </a:r>
                      <a:endParaRPr b="0" lang="el-GR" sz="12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c>
                  <a:txBody>
                    <a:bodyPr lIns="91080" rIns="91080" tIns="91080" bIns="91080" anchor="ctr">
                      <a:noAutofit/>
                    </a:bodyPr>
                    <a:p>
                      <a:pPr algn="ctr">
                        <a:lnSpc>
                          <a:spcPct val="100000"/>
                        </a:lnSpc>
                        <a:tabLst>
                          <a:tab algn="l" pos="0"/>
                        </a:tabLst>
                      </a:pPr>
                      <a:r>
                        <a:rPr b="1" lang="en-GB" sz="1800" spc="-1" strike="noStrike">
                          <a:solidFill>
                            <a:srgbClr val="000000"/>
                          </a:solidFill>
                          <a:latin typeface="Arial"/>
                          <a:ea typeface="Arial"/>
                        </a:rPr>
                        <a:t>AMD</a:t>
                      </a:r>
                      <a:br/>
                      <a:r>
                        <a:rPr b="1" lang="en-GB" sz="1800" spc="-1" strike="noStrike">
                          <a:solidFill>
                            <a:srgbClr val="000000"/>
                          </a:solidFill>
                          <a:latin typeface="Arial"/>
                          <a:ea typeface="Arial"/>
                        </a:rPr>
                        <a:t>?? γενιά</a:t>
                      </a:r>
                      <a:br/>
                      <a:r>
                        <a:rPr b="0" i="1" lang="en-GB" sz="1200" spc="-1" strike="noStrike">
                          <a:solidFill>
                            <a:srgbClr val="000000"/>
                          </a:solidFill>
                          <a:latin typeface="Arial"/>
                          <a:ea typeface="Arial"/>
                        </a:rPr>
                        <a:t>αρχιτεκτονική</a:t>
                      </a:r>
                      <a:endParaRPr b="0" lang="el-GR" sz="12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d9d9d9"/>
                    </a:solidFill>
                  </a:tcPr>
                </a:tc>
              </a:tr>
              <a:tr h="786960">
                <a:tc>
                  <a:txBody>
                    <a:bodyPr lIns="91080" rIns="91080" tIns="91080" bIns="91080" anchor="ctr">
                      <a:noAutofit/>
                    </a:bodyPr>
                    <a:p>
                      <a:pPr>
                        <a:lnSpc>
                          <a:spcPct val="100000"/>
                        </a:lnSpc>
                        <a:tabLst>
                          <a:tab algn="l" pos="0"/>
                        </a:tabLst>
                      </a:pPr>
                      <a:r>
                        <a:rPr b="0" lang="en-GB" sz="1800" spc="-1" strike="noStrike">
                          <a:solidFill>
                            <a:srgbClr val="000000"/>
                          </a:solidFill>
                          <a:latin typeface="Arial"/>
                          <a:ea typeface="Arial"/>
                        </a:rPr>
                        <a:t>Για απλές εφαρμογές όπως εφαρμογές γραφείου και πλοήγηση στο Internet.</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1082880">
                <a:tc>
                  <a:txBody>
                    <a:bodyPr lIns="91080" rIns="91080" tIns="91080" bIns="91080" anchor="ctr">
                      <a:noAutofit/>
                    </a:bodyPr>
                    <a:p>
                      <a:pPr>
                        <a:lnSpc>
                          <a:spcPct val="100000"/>
                        </a:lnSpc>
                        <a:tabLst>
                          <a:tab algn="l" pos="0"/>
                        </a:tabLst>
                      </a:pPr>
                      <a:r>
                        <a:rPr b="0" lang="en-GB" sz="1800" spc="-1" strike="noStrike">
                          <a:solidFill>
                            <a:srgbClr val="000000"/>
                          </a:solidFill>
                          <a:latin typeface="Arial"/>
                          <a:ea typeface="Arial"/>
                        </a:rPr>
                        <a:t>Για παιχνίδια και overclocking. Δεν διατίθεται με σύστημα ψύξης - επιλογή του αγοραστή...</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786960">
                <a:tc>
                  <a:txBody>
                    <a:bodyPr lIns="91080" rIns="91080" tIns="91080" bIns="91080" anchor="ctr">
                      <a:noAutofit/>
                    </a:bodyPr>
                    <a:p>
                      <a:pPr>
                        <a:lnSpc>
                          <a:spcPct val="100000"/>
                        </a:lnSpc>
                        <a:tabLst>
                          <a:tab algn="l" pos="0"/>
                        </a:tabLst>
                      </a:pPr>
                      <a:r>
                        <a:rPr b="0" lang="en-GB" sz="1800" spc="-1" strike="noStrike">
                          <a:solidFill>
                            <a:srgbClr val="000000"/>
                          </a:solidFill>
                          <a:latin typeface="Arial"/>
                          <a:ea typeface="Arial"/>
                        </a:rPr>
                        <a:t>Για βαριές πολυμεσικές εφαρμογές. Δέχεται overclocking και χρειάζεται κατάλληλη ψύξη! </a:t>
                      </a:r>
                      <a:endParaRPr b="0" lang="el-GR" sz="18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bl>
          </a:graphicData>
        </a:graphic>
      </p:graphicFrame>
      <p:sp>
        <p:nvSpPr>
          <p:cNvPr id="249"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250" name="Google Shape;217;p29"/>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Επεξεργαστές για επιτραπέζιους υπολογιστές </a:t>
            </a:r>
            <a:endParaRPr b="0" lang="el-GR" sz="2400" spc="-1" strike="noStrike">
              <a:latin typeface="Arial"/>
            </a:endParaRPr>
          </a:p>
        </p:txBody>
      </p:sp>
      <p:sp>
        <p:nvSpPr>
          <p:cNvPr id="251"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1385E61D-924D-47DB-B522-B3C02DCAD00A}"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252" name="Google Shape;219;p29"/>
          <p:cNvSpPr/>
          <p:nvPr/>
        </p:nvSpPr>
        <p:spPr>
          <a:xfrm>
            <a:off x="7710480" y="4677120"/>
            <a:ext cx="1285920" cy="365760"/>
          </a:xfrm>
          <a:prstGeom prst="rect">
            <a:avLst/>
          </a:prstGeom>
          <a:solidFill>
            <a:srgbClr val="ffffff"/>
          </a:solidFill>
          <a:ln w="0">
            <a:noFill/>
          </a:ln>
        </p:spPr>
        <p:style>
          <a:lnRef idx="0"/>
          <a:fillRef idx="0"/>
          <a:effectRef idx="0"/>
          <a:fontRef idx="minor"/>
        </p:style>
        <p:txBody>
          <a:bodyPr tIns="91440" bIns="91440" anchor="t">
            <a:spAutoFit/>
          </a:bodyPr>
          <a:p>
            <a:pPr algn="r">
              <a:lnSpc>
                <a:spcPct val="100000"/>
              </a:lnSpc>
              <a:tabLst>
                <a:tab algn="l" pos="0"/>
              </a:tabLst>
            </a:pPr>
            <a:r>
              <a:rPr b="1" lang="en-GB" sz="1200" spc="-1" strike="noStrike">
                <a:solidFill>
                  <a:srgbClr val="ff0000"/>
                </a:solidFill>
                <a:latin typeface="Arial"/>
                <a:ea typeface="Arial"/>
              </a:rPr>
              <a:t>Στοιχεία 2022</a:t>
            </a:r>
            <a:endParaRPr b="0" lang="el-GR" sz="1200" spc="-1" strike="noStrike">
              <a:latin typeface="Arial"/>
            </a:endParaRPr>
          </a:p>
        </p:txBody>
      </p:sp>
      <p:sp>
        <p:nvSpPr>
          <p:cNvPr id="253" name="Google Shape;220;p29"/>
          <p:cNvSpPr/>
          <p:nvPr/>
        </p:nvSpPr>
        <p:spPr>
          <a:xfrm>
            <a:off x="5737680" y="100800"/>
            <a:ext cx="3258720" cy="822600"/>
          </a:xfrm>
          <a:prstGeom prst="rect">
            <a:avLst/>
          </a:prstGeom>
          <a:solidFill>
            <a:srgbClr val="ffe599"/>
          </a:solidFill>
          <a:ln w="19050">
            <a:solidFill>
              <a:srgbClr val="cc0000"/>
            </a:solidFill>
            <a:round/>
          </a:ln>
        </p:spPr>
        <p:style>
          <a:lnRef idx="0"/>
          <a:fillRef idx="0"/>
          <a:effectRef idx="0"/>
          <a:fontRef idx="minor"/>
        </p:style>
        <p:txBody>
          <a:bodyPr tIns="91440" bIns="91440" anchor="t">
            <a:spAutoFit/>
          </a:bodyPr>
          <a:p>
            <a:pPr>
              <a:lnSpc>
                <a:spcPct val="100000"/>
              </a:lnSpc>
              <a:tabLst>
                <a:tab algn="l" pos="0"/>
              </a:tabLst>
            </a:pPr>
            <a:r>
              <a:rPr b="1" i="1" lang="en-GB" sz="1400" spc="-1" strike="noStrike" u="sng">
                <a:solidFill>
                  <a:srgbClr val="cc0000"/>
                </a:solidFill>
                <a:uFillTx/>
                <a:latin typeface="Arial"/>
                <a:ea typeface="Arial"/>
              </a:rPr>
              <a:t>ΕΡΓΑΣΙΑ 4η</a:t>
            </a:r>
            <a:r>
              <a:rPr b="0" i="1" lang="en-GB" sz="1400" spc="-1" strike="noStrike">
                <a:solidFill>
                  <a:srgbClr val="cc0000"/>
                </a:solidFill>
                <a:latin typeface="Arial"/>
                <a:ea typeface="Arial"/>
              </a:rPr>
              <a:t>:</a:t>
            </a:r>
            <a:endParaRPr b="0" lang="el-GR" sz="1400" spc="-1" strike="noStrike">
              <a:latin typeface="Arial"/>
            </a:endParaRPr>
          </a:p>
          <a:p>
            <a:pPr>
              <a:lnSpc>
                <a:spcPct val="100000"/>
              </a:lnSpc>
              <a:tabLst>
                <a:tab algn="l" pos="0"/>
              </a:tabLst>
            </a:pPr>
            <a:r>
              <a:rPr b="0" i="1" lang="en-GB" sz="1400" spc="-1" strike="noStrike">
                <a:solidFill>
                  <a:srgbClr val="cc0000"/>
                </a:solidFill>
                <a:latin typeface="Arial"/>
                <a:ea typeface="Arial"/>
              </a:rPr>
              <a:t>Μετά τις εργασίες 1 και 2 θα συμπληρώσουμε τον πίνακα αυτό.</a:t>
            </a:r>
            <a:endParaRPr b="0" lang="el-GR" sz="1400" spc="-1" strike="noStrike">
              <a:latin typeface="Arial"/>
            </a:endParaRPr>
          </a:p>
        </p:txBody>
      </p:sp>
      <p:sp>
        <p:nvSpPr>
          <p:cNvPr id="254" name="Google Shape;221;p29"/>
          <p:cNvSpPr/>
          <p:nvPr/>
        </p:nvSpPr>
        <p:spPr>
          <a:xfrm>
            <a:off x="7477200" y="4606560"/>
            <a:ext cx="1857600" cy="552600"/>
          </a:xfrm>
          <a:prstGeom prst="ellipse">
            <a:avLst/>
          </a:prstGeom>
          <a:noFill/>
          <a:ln w="38100">
            <a:solidFill>
              <a:srgbClr val="cc0000"/>
            </a:solidFill>
            <a:round/>
          </a:ln>
        </p:spPr>
        <p:style>
          <a:lnRef idx="0"/>
          <a:fillRef idx="0"/>
          <a:effectRef idx="0"/>
          <a:fontRef idx="minor"/>
        </p:style>
      </p:sp>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childTnLst>
                  <p:par>
                    <p:cTn id="31" fill="hold">
                      <p:stCondLst>
                        <p:cond delay="indefinite"/>
                      </p:stCondLst>
                      <p:childTnLst>
                        <p:par>
                          <p:cTn id="32" fill="hold">
                            <p:stCondLst>
                              <p:cond delay="0"/>
                            </p:stCondLst>
                            <p:childTnLst>
                              <p:par>
                                <p:cTn id="33" nodeType="clickEffect" fill="hold" presetClass="entr" presetID="10">
                                  <p:stCondLst>
                                    <p:cond delay="0"/>
                                  </p:stCondLst>
                                  <p:childTnLst>
                                    <p:set>
                                      <p:cBhvr>
                                        <p:cTn id="34" dur="1" fill="hold">
                                          <p:stCondLst>
                                            <p:cond delay="0"/>
                                          </p:stCondLst>
                                        </p:cTn>
                                        <p:tgtEl>
                                          <p:spTgt spid="253"/>
                                        </p:tgtEl>
                                        <p:attrNameLst>
                                          <p:attrName>style.visibility</p:attrName>
                                        </p:attrNameLst>
                                      </p:cBhvr>
                                      <p:to>
                                        <p:strVal val="visible"/>
                                      </p:to>
                                    </p:set>
                                    <p:animEffect filter="fade" transition="in">
                                      <p:cBhvr additive="repl">
                                        <p:cTn id="35" dur="1000"/>
                                        <p:tgtEl>
                                          <p:spTgt spid="253"/>
                                        </p:tgtEl>
                                      </p:cBhvr>
                                    </p:animEffect>
                                  </p:childTnLst>
                                </p:cTn>
                              </p:par>
                            </p:childTnLst>
                          </p:cTn>
                        </p:par>
                        <p:par>
                          <p:cTn id="36" fill="hold">
                            <p:stCondLst>
                              <p:cond delay="1000"/>
                            </p:stCondLst>
                            <p:childTnLst>
                              <p:par>
                                <p:cTn id="37" nodeType="afterEffect" fill="hold" presetClass="entr" presetID="2" presetSubtype="1">
                                  <p:stCondLst>
                                    <p:cond delay="0"/>
                                  </p:stCondLst>
                                  <p:childTnLst>
                                    <p:set>
                                      <p:cBhvr>
                                        <p:cTn id="38" dur="1" fill="hold">
                                          <p:stCondLst>
                                            <p:cond delay="0"/>
                                          </p:stCondLst>
                                        </p:cTn>
                                        <p:tgtEl>
                                          <p:spTgt spid="254"/>
                                        </p:tgtEl>
                                        <p:attrNameLst>
                                          <p:attrName>style.visibility</p:attrName>
                                        </p:attrNameLst>
                                      </p:cBhvr>
                                      <p:to>
                                        <p:strVal val="visible"/>
                                      </p:to>
                                    </p:set>
                                    <p:anim calcmode="lin" valueType="num">
                                      <p:cBhvr additive="repl">
                                        <p:cTn id="39" dur="1000"/>
                                        <p:tgtEl>
                                          <p:spTgt spid="2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5" name="Google Shape;226;p30" descr=""/>
          <p:cNvPicPr/>
          <p:nvPr/>
        </p:nvPicPr>
        <p:blipFill>
          <a:blip r:embed="rId1"/>
          <a:stretch/>
        </p:blipFill>
        <p:spPr>
          <a:xfrm>
            <a:off x="5772240" y="-8640"/>
            <a:ext cx="3371040" cy="2876400"/>
          </a:xfrm>
          <a:prstGeom prst="rect">
            <a:avLst/>
          </a:prstGeom>
          <a:ln w="0">
            <a:noFill/>
          </a:ln>
        </p:spPr>
      </p:pic>
      <p:sp>
        <p:nvSpPr>
          <p:cNvPr id="256" name="PlaceHolder 1"/>
          <p:cNvSpPr>
            <a:spLocks noGrp="1"/>
          </p:cNvSpPr>
          <p:nvPr>
            <p:ph/>
          </p:nvPr>
        </p:nvSpPr>
        <p:spPr>
          <a:xfrm>
            <a:off x="311760" y="1469520"/>
            <a:ext cx="8520120" cy="3543840"/>
          </a:xfrm>
          <a:prstGeom prst="rect">
            <a:avLst/>
          </a:prstGeom>
          <a:noFill/>
          <a:ln w="0">
            <a:noFill/>
          </a:ln>
        </p:spPr>
        <p:txBody>
          <a:bodyPr tIns="91440" bIns="91440" anchor="t">
            <a:noAutofit/>
          </a:bodyPr>
          <a:p>
            <a:pPr>
              <a:lnSpc>
                <a:spcPct val="115000"/>
              </a:lnSpc>
              <a:tabLst>
                <a:tab algn="l" pos="0"/>
              </a:tabLst>
            </a:pPr>
            <a:r>
              <a:rPr b="0" lang="en-GB" sz="1800" spc="-1" strike="noStrike">
                <a:solidFill>
                  <a:srgbClr val="000000"/>
                </a:solidFill>
                <a:latin typeface="Arial"/>
                <a:ea typeface="Arial"/>
              </a:rPr>
              <a:t>Στις αρχές του 21ου αιώνα όλοι οι επεξεργαστές</a:t>
            </a:r>
            <a:br/>
            <a:r>
              <a:rPr b="0" lang="en-GB" sz="1800" spc="-1" strike="noStrike">
                <a:solidFill>
                  <a:srgbClr val="000000"/>
                </a:solidFill>
                <a:latin typeface="Arial"/>
                <a:ea typeface="Arial"/>
              </a:rPr>
              <a:t>αποτελούνταν από έναν πυρήνα ο οποίος ήταν </a:t>
            </a:r>
            <a:br/>
            <a:r>
              <a:rPr b="0" lang="en-GB" sz="1800" spc="-1" strike="noStrike">
                <a:solidFill>
                  <a:srgbClr val="000000"/>
                </a:solidFill>
                <a:latin typeface="Arial"/>
                <a:ea typeface="Arial"/>
              </a:rPr>
              <a:t>υπεύθυνος για να χειρίζεται όλα τα δεδομένα που </a:t>
            </a:r>
            <a:br/>
            <a:r>
              <a:rPr b="0" lang="en-GB" sz="1800" spc="-1" strike="noStrike">
                <a:solidFill>
                  <a:srgbClr val="000000"/>
                </a:solidFill>
                <a:latin typeface="Arial"/>
                <a:ea typeface="Arial"/>
              </a:rPr>
              <a:t>του αποστέλλονταν. </a:t>
            </a:r>
            <a:endParaRPr b="0" lang="el-GR" sz="1800" spc="-1" strike="noStrike">
              <a:solidFill>
                <a:srgbClr val="000000"/>
              </a:solidFill>
              <a:latin typeface="Arial"/>
            </a:endParaRPr>
          </a:p>
          <a:p>
            <a:pPr>
              <a:lnSpc>
                <a:spcPct val="115000"/>
              </a:lnSpc>
              <a:spcBef>
                <a:spcPts val="1599"/>
              </a:spcBef>
              <a:spcAft>
                <a:spcPts val="1599"/>
              </a:spcAft>
              <a:tabLst>
                <a:tab algn="l" pos="0"/>
              </a:tabLst>
            </a:pPr>
            <a:r>
              <a:rPr b="0" lang="en-GB" sz="1800" spc="-1" strike="noStrike" u="sng">
                <a:solidFill>
                  <a:srgbClr val="000000"/>
                </a:solidFill>
                <a:uFillTx/>
                <a:latin typeface="Arial"/>
                <a:ea typeface="Arial"/>
              </a:rPr>
              <a:t>Σήμερα οι επεξεργαστές είναι πολυπύρηνοι και έχουν τη δυνατότητα να εκτελούν διαφορετικές εργασίες σε διαφορετικούς πυρήνες</a:t>
            </a:r>
            <a:r>
              <a:rPr b="0" lang="en-GB" sz="1800" spc="-1" strike="noStrike">
                <a:solidFill>
                  <a:srgbClr val="000000"/>
                </a:solidFill>
                <a:latin typeface="Arial"/>
                <a:ea typeface="Arial"/>
              </a:rPr>
              <a:t>. Αρκεί και το λογισμικό να έχει σχεδιαστεί με τέτοιο τρόπο ώστε να εκμεταλλεύεται την ύπαρξη πολλών πυρήνων - </a:t>
            </a:r>
            <a:r>
              <a:rPr b="0" i="1" lang="en-GB" sz="1800" spc="-1" strike="noStrike">
                <a:solidFill>
                  <a:srgbClr val="000000"/>
                </a:solidFill>
                <a:latin typeface="Arial"/>
                <a:ea typeface="Arial"/>
              </a:rPr>
              <a:t>παράλληλος προγραμματισμός</a:t>
            </a:r>
            <a:r>
              <a:rPr b="0" lang="en-GB" sz="1800" spc="-1" strike="noStrike">
                <a:solidFill>
                  <a:srgbClr val="000000"/>
                </a:solidFill>
                <a:latin typeface="Arial"/>
                <a:ea typeface="Arial"/>
              </a:rPr>
              <a:t>. Αν τα προγράμματα που τρέχουν δεν είναι γραμμένα με την κατάλληλη τεχνοτροπία τότε, δεν χρησιμοποιούνται όλοι οι πυρήνες.</a:t>
            </a:r>
            <a:endParaRPr b="0" lang="el-GR" sz="1800" spc="-1" strike="noStrike">
              <a:solidFill>
                <a:srgbClr val="000000"/>
              </a:solidFill>
              <a:latin typeface="Arial"/>
            </a:endParaRPr>
          </a:p>
        </p:txBody>
      </p:sp>
      <p:sp>
        <p:nvSpPr>
          <p:cNvPr id="257" name="PlaceHolder 2"/>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258" name="Google Shape;229;p30"/>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Πυρήνες</a:t>
            </a:r>
            <a:endParaRPr b="0" lang="el-GR" sz="2400" spc="-1" strike="noStrike">
              <a:latin typeface="Arial"/>
            </a:endParaRPr>
          </a:p>
        </p:txBody>
      </p:sp>
      <p:sp>
        <p:nvSpPr>
          <p:cNvPr id="259" name="Google Shape;230;p30"/>
          <p:cNvSpPr/>
          <p:nvPr/>
        </p:nvSpPr>
        <p:spPr>
          <a:xfrm>
            <a:off x="5736240" y="2352240"/>
            <a:ext cx="1666080" cy="55260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en-GB" sz="1200" spc="-1" strike="noStrike">
                <a:solidFill>
                  <a:srgbClr val="000000"/>
                </a:solidFill>
                <a:latin typeface="Calibri"/>
                <a:ea typeface="Calibri"/>
              </a:rPr>
              <a:t>Intel Nehalem Xeon X5570 2.93GHz</a:t>
            </a:r>
            <a:endParaRPr b="0" lang="el-GR" sz="1200" spc="-1" strike="noStrike">
              <a:latin typeface="Arial"/>
            </a:endParaRPr>
          </a:p>
        </p:txBody>
      </p:sp>
      <p:sp>
        <p:nvSpPr>
          <p:cNvPr id="260"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4CB2034B-5EA7-453A-9B0E-551AD460C000}"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262" name="Google Shape;237;p31"/>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Συχνότητα</a:t>
            </a:r>
            <a:endParaRPr b="0" lang="el-GR" sz="2400" spc="-1" strike="noStrike">
              <a:latin typeface="Arial"/>
            </a:endParaRPr>
          </a:p>
        </p:txBody>
      </p:sp>
      <p:sp>
        <p:nvSpPr>
          <p:cNvPr id="263" name="PlaceHolder 2"/>
          <p:cNvSpPr>
            <a:spLocks noGrp="1"/>
          </p:cNvSpPr>
          <p:nvPr>
            <p:ph/>
          </p:nvPr>
        </p:nvSpPr>
        <p:spPr>
          <a:xfrm>
            <a:off x="311760" y="1469520"/>
            <a:ext cx="8520120" cy="3543840"/>
          </a:xfrm>
          <a:prstGeom prst="rect">
            <a:avLst/>
          </a:prstGeom>
          <a:noFill/>
          <a:ln w="0">
            <a:noFill/>
          </a:ln>
        </p:spPr>
        <p:txBody>
          <a:bodyPr tIns="91440" bIns="91440" anchor="t">
            <a:noAutofit/>
          </a:bodyPr>
          <a:p>
            <a:pPr>
              <a:lnSpc>
                <a:spcPct val="115000"/>
              </a:lnSpc>
              <a:tabLst>
                <a:tab algn="l" pos="0"/>
              </a:tabLst>
            </a:pPr>
            <a:r>
              <a:rPr b="0" lang="en-GB" sz="1800" spc="-1" strike="noStrike">
                <a:solidFill>
                  <a:srgbClr val="000000"/>
                </a:solidFill>
                <a:latin typeface="Arial"/>
                <a:ea typeface="Arial"/>
              </a:rPr>
              <a:t>Η συχνότητα περιγράφει την ταχύτητα επεξεργασίας δεδομένων με την οποία λειτουργεί ένας επεξεργαστής και μετριέται με</a:t>
            </a:r>
            <a:r>
              <a:rPr b="1" lang="en-GB" sz="1800" spc="-1" strike="noStrike">
                <a:solidFill>
                  <a:srgbClr val="cc0000"/>
                </a:solidFill>
                <a:latin typeface="Arial"/>
                <a:ea typeface="Arial"/>
              </a:rPr>
              <a:t> hertz (Hz)</a:t>
            </a:r>
            <a:r>
              <a:rPr b="0" lang="en-GB" sz="1800" spc="-1" strike="noStrike">
                <a:solidFill>
                  <a:srgbClr val="000000"/>
                </a:solidFill>
                <a:latin typeface="Arial"/>
                <a:ea typeface="Arial"/>
              </a:rPr>
              <a:t>. Ανάμεσα </a:t>
            </a:r>
            <a:r>
              <a:rPr b="0" lang="en-GB" sz="1800" spc="-1" strike="noStrike" u="sng">
                <a:solidFill>
                  <a:srgbClr val="000000"/>
                </a:solidFill>
                <a:uFillTx/>
                <a:latin typeface="Arial"/>
                <a:ea typeface="Arial"/>
              </a:rPr>
              <a:t>σε επεξεργαστές ίδιας αρχιτεκτονικής</a:t>
            </a:r>
            <a:r>
              <a:rPr b="0" lang="en-GB" sz="1800" spc="-1" strike="noStrike">
                <a:solidFill>
                  <a:srgbClr val="000000"/>
                </a:solidFill>
                <a:latin typeface="Arial"/>
                <a:ea typeface="Arial"/>
              </a:rPr>
              <a:t> τα περισσότερα Hz υποδηλώνουν και ταχύτερο επεξεργαστή. </a:t>
            </a:r>
            <a:endParaRPr b="0" lang="el-GR" sz="1800" spc="-1" strike="noStrike">
              <a:solidFill>
                <a:srgbClr val="000000"/>
              </a:solidFill>
              <a:latin typeface="Arial"/>
            </a:endParaRPr>
          </a:p>
          <a:p>
            <a:pPr>
              <a:lnSpc>
                <a:spcPct val="115000"/>
              </a:lnSpc>
              <a:spcBef>
                <a:spcPts val="1599"/>
              </a:spcBef>
              <a:spcAft>
                <a:spcPts val="1599"/>
              </a:spcAft>
              <a:tabLst>
                <a:tab algn="l" pos="0"/>
              </a:tabLst>
            </a:pPr>
            <a:r>
              <a:rPr b="0" lang="en-GB" sz="1800" spc="-1" strike="noStrike">
                <a:solidFill>
                  <a:srgbClr val="000000"/>
                </a:solidFill>
                <a:latin typeface="Arial"/>
                <a:ea typeface="Arial"/>
              </a:rPr>
              <a:t>Ανάμεσα σε επεξεργαστές διαφορετικής αρχιτεκτονικής </a:t>
            </a:r>
            <a:br/>
            <a:r>
              <a:rPr b="0" lang="en-GB" sz="1800" spc="-1" strike="noStrike">
                <a:solidFill>
                  <a:srgbClr val="000000"/>
                </a:solidFill>
                <a:latin typeface="Arial"/>
                <a:ea typeface="Arial"/>
              </a:rPr>
              <a:t>αυτό δεν ισχύει. Στις περιπτώσεις αυτές πρέπει να </a:t>
            </a:r>
            <a:br/>
            <a:r>
              <a:rPr b="0" lang="en-GB" sz="1800" spc="-1" strike="noStrike">
                <a:solidFill>
                  <a:srgbClr val="000000"/>
                </a:solidFill>
                <a:latin typeface="Arial"/>
                <a:ea typeface="Arial"/>
              </a:rPr>
              <a:t>ανατρέξουμε σε συγκριτικά τεστ που μπορούμε να </a:t>
            </a:r>
            <a:br/>
            <a:r>
              <a:rPr b="0" lang="en-GB" sz="1800" spc="-1" strike="noStrike">
                <a:solidFill>
                  <a:srgbClr val="000000"/>
                </a:solidFill>
                <a:latin typeface="Arial"/>
                <a:ea typeface="Arial"/>
              </a:rPr>
              <a:t>βρούμε στο Internet (</a:t>
            </a:r>
            <a:r>
              <a:rPr b="1" lang="en-GB" sz="1800" spc="-1" strike="noStrike" u="sng">
                <a:solidFill>
                  <a:srgbClr val="0000ff"/>
                </a:solidFill>
                <a:uFillTx/>
                <a:latin typeface="Arial"/>
                <a:ea typeface="Arial"/>
                <a:hlinkClick r:id="rId1"/>
              </a:rPr>
              <a:t>CPU Benchmarks</a:t>
            </a:r>
            <a:r>
              <a:rPr b="0" lang="en-GB" sz="1800" spc="-1" strike="noStrike">
                <a:solidFill>
                  <a:srgbClr val="000000"/>
                </a:solidFill>
                <a:latin typeface="Arial"/>
                <a:ea typeface="Arial"/>
              </a:rPr>
              <a:t>).</a:t>
            </a:r>
            <a:endParaRPr b="0" lang="el-GR" sz="1800" spc="-1" strike="noStrike">
              <a:solidFill>
                <a:srgbClr val="000000"/>
              </a:solidFill>
              <a:latin typeface="Arial"/>
            </a:endParaRPr>
          </a:p>
        </p:txBody>
      </p:sp>
      <p:pic>
        <p:nvPicPr>
          <p:cNvPr id="264" name="Google Shape;239;p31" descr=""/>
          <p:cNvPicPr/>
          <p:nvPr/>
        </p:nvPicPr>
        <p:blipFill>
          <a:blip r:embed="rId2"/>
          <a:stretch/>
        </p:blipFill>
        <p:spPr>
          <a:xfrm>
            <a:off x="6454080" y="2589480"/>
            <a:ext cx="2421000" cy="2423880"/>
          </a:xfrm>
          <a:prstGeom prst="rect">
            <a:avLst/>
          </a:prstGeom>
          <a:ln w="0">
            <a:noFill/>
          </a:ln>
        </p:spPr>
      </p:pic>
      <p:sp>
        <p:nvSpPr>
          <p:cNvPr id="265" name="Google Shape;240;p31"/>
          <p:cNvSpPr/>
          <p:nvPr/>
        </p:nvSpPr>
        <p:spPr>
          <a:xfrm>
            <a:off x="3673800" y="4460760"/>
            <a:ext cx="2554560" cy="55260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en-GB" sz="1200" spc="-1" strike="noStrike">
                <a:solidFill>
                  <a:srgbClr val="000000"/>
                </a:solidFill>
                <a:latin typeface="Calibri"/>
                <a:ea typeface="Calibri"/>
              </a:rPr>
              <a:t>Intel Core i9-7980XE @ 2.60GHz</a:t>
            </a:r>
            <a:endParaRPr b="0" lang="el-GR" sz="1200" spc="-1" strike="noStrike">
              <a:latin typeface="Arial"/>
            </a:endParaRPr>
          </a:p>
          <a:p>
            <a:pPr algn="ctr">
              <a:lnSpc>
                <a:spcPct val="100000"/>
              </a:lnSpc>
              <a:tabLst>
                <a:tab algn="l" pos="0"/>
              </a:tabLst>
            </a:pPr>
            <a:r>
              <a:rPr b="0" lang="en-GB" sz="1200" spc="-1" strike="noStrike">
                <a:solidFill>
                  <a:srgbClr val="000000"/>
                </a:solidFill>
                <a:latin typeface="Calibri"/>
                <a:ea typeface="Calibri"/>
              </a:rPr>
              <a:t>ο ταχύτερος επεργαστής στις 5/1/18</a:t>
            </a:r>
            <a:endParaRPr b="0" lang="el-GR" sz="1200" spc="-1" strike="noStrike">
              <a:latin typeface="Arial"/>
            </a:endParaRPr>
          </a:p>
        </p:txBody>
      </p:sp>
      <p:sp>
        <p:nvSpPr>
          <p:cNvPr id="266"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565836B3-D679-47C2-8AE8-B589211C00D6}"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430920" y="1406520"/>
            <a:ext cx="8282160" cy="2372040"/>
          </a:xfrm>
          <a:prstGeom prst="rect">
            <a:avLst/>
          </a:prstGeom>
          <a:noFill/>
          <a:ln w="0">
            <a:noFill/>
          </a:ln>
        </p:spPr>
        <p:txBody>
          <a:bodyPr tIns="91440" bIns="91440" anchor="ctr">
            <a:noAutofit/>
          </a:bodyPr>
          <a:p>
            <a:pPr algn="ctr">
              <a:lnSpc>
                <a:spcPct val="100000"/>
              </a:lnSpc>
              <a:tabLst>
                <a:tab algn="l" pos="0"/>
              </a:tabLst>
            </a:pPr>
            <a:r>
              <a:rPr b="1" lang="en-GB" sz="7200" spc="-1" strike="noStrike">
                <a:solidFill>
                  <a:srgbClr val="f8e71c"/>
                </a:solidFill>
                <a:latin typeface="Georgia"/>
                <a:ea typeface="Georgia"/>
              </a:rPr>
              <a:t>2.7</a:t>
            </a:r>
            <a:br/>
            <a:r>
              <a:rPr b="1" lang="en-GB" sz="3600" spc="-1" strike="noStrike">
                <a:solidFill>
                  <a:srgbClr val="ffffff"/>
                </a:solidFill>
                <a:latin typeface="Georgia"/>
                <a:ea typeface="Georgia"/>
              </a:rPr>
              <a:t>Επεξεργαστής (CPU)</a:t>
            </a:r>
            <a:endParaRPr b="0" lang="el-GR" sz="3600" spc="-1" strike="noStrike">
              <a:solidFill>
                <a:srgbClr val="000000"/>
              </a:solidFill>
              <a:latin typeface="Arial"/>
            </a:endParaRPr>
          </a:p>
        </p:txBody>
      </p:sp>
      <p:sp>
        <p:nvSpPr>
          <p:cNvPr id="163"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DA7463AC-DE03-4AB5-A6B1-CCCF3E87CF2A}" type="slidenum">
              <a:rPr b="0" lang="en-GB" sz="1000" spc="-1" strike="noStrike">
                <a:solidFill>
                  <a:srgbClr val="424242"/>
                </a:solidFill>
                <a:latin typeface="Source Code Pro"/>
                <a:ea typeface="Source Code Pro"/>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PlaceHolder 1"/>
          <p:cNvSpPr>
            <a:spLocks noGrp="1"/>
          </p:cNvSpPr>
          <p:nvPr>
            <p:ph/>
          </p:nvPr>
        </p:nvSpPr>
        <p:spPr>
          <a:xfrm>
            <a:off x="311760" y="1469520"/>
            <a:ext cx="8520120" cy="141264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Οι επεξεργαστές παράγουν θερμότητα και για αυτό το λόγο μέσα στις προδιαγραφές τους υπάρχουν συγκεκριμένες αναφορές για την αντοχή τους και τις ανάγκες τους σε ψύξη. Σε κάποιες περιπτώσεις η κατάλληλη ψύξη έρχεται μαζί με τον επεξεργαστή σε άλλες όχι. </a:t>
            </a:r>
            <a:endParaRPr b="0" lang="el-GR" sz="1800" spc="-1" strike="noStrike">
              <a:solidFill>
                <a:srgbClr val="000000"/>
              </a:solidFill>
              <a:latin typeface="Arial"/>
            </a:endParaRPr>
          </a:p>
        </p:txBody>
      </p:sp>
      <p:sp>
        <p:nvSpPr>
          <p:cNvPr id="268" name="PlaceHolder 2"/>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269" name="Google Shape;248;p32"/>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Ψύξη</a:t>
            </a:r>
            <a:endParaRPr b="0" lang="el-GR" sz="2400" spc="-1" strike="noStrike">
              <a:latin typeface="Arial"/>
            </a:endParaRPr>
          </a:p>
        </p:txBody>
      </p:sp>
      <p:pic>
        <p:nvPicPr>
          <p:cNvPr id="270" name="Google Shape;249;p32" descr=""/>
          <p:cNvPicPr/>
          <p:nvPr/>
        </p:nvPicPr>
        <p:blipFill>
          <a:blip r:embed="rId1"/>
          <a:stretch/>
        </p:blipFill>
        <p:spPr>
          <a:xfrm>
            <a:off x="311760" y="2882520"/>
            <a:ext cx="1884240" cy="1955880"/>
          </a:xfrm>
          <a:prstGeom prst="rect">
            <a:avLst/>
          </a:prstGeom>
          <a:ln w="0">
            <a:noFill/>
          </a:ln>
        </p:spPr>
      </p:pic>
      <p:sp>
        <p:nvSpPr>
          <p:cNvPr id="271" name="Google Shape;250;p32"/>
          <p:cNvSpPr/>
          <p:nvPr/>
        </p:nvSpPr>
        <p:spPr>
          <a:xfrm>
            <a:off x="311760" y="4716720"/>
            <a:ext cx="2013480" cy="32904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en-GB" sz="1200" spc="-1" strike="noStrike">
                <a:solidFill>
                  <a:srgbClr val="000000"/>
                </a:solidFill>
                <a:latin typeface="Calibri"/>
                <a:ea typeface="Calibri"/>
              </a:rPr>
              <a:t>ASUS Triton 81 Multi-socket</a:t>
            </a:r>
            <a:endParaRPr b="0" lang="el-GR" sz="1200" spc="-1" strike="noStrike">
              <a:latin typeface="Arial"/>
            </a:endParaRPr>
          </a:p>
        </p:txBody>
      </p:sp>
      <p:pic>
        <p:nvPicPr>
          <p:cNvPr id="272" name="Google Shape;251;p32" descr=""/>
          <p:cNvPicPr/>
          <p:nvPr/>
        </p:nvPicPr>
        <p:blipFill>
          <a:blip r:embed="rId2"/>
          <a:stretch/>
        </p:blipFill>
        <p:spPr>
          <a:xfrm>
            <a:off x="5842080" y="2693880"/>
            <a:ext cx="2990160" cy="2144160"/>
          </a:xfrm>
          <a:prstGeom prst="rect">
            <a:avLst/>
          </a:prstGeom>
          <a:ln w="0">
            <a:noFill/>
          </a:ln>
        </p:spPr>
      </p:pic>
      <p:sp>
        <p:nvSpPr>
          <p:cNvPr id="273" name="Google Shape;252;p32"/>
          <p:cNvSpPr/>
          <p:nvPr/>
        </p:nvSpPr>
        <p:spPr>
          <a:xfrm>
            <a:off x="5976720" y="4770720"/>
            <a:ext cx="2855160" cy="32904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en-GB" sz="1200" spc="-1" strike="noStrike">
                <a:solidFill>
                  <a:srgbClr val="000000"/>
                </a:solidFill>
                <a:latin typeface="Calibri"/>
                <a:ea typeface="Calibri"/>
              </a:rPr>
              <a:t>Asetek RTS2011LC</a:t>
            </a:r>
            <a:endParaRPr b="0" lang="el-GR" sz="1200" spc="-1" strike="noStrike">
              <a:latin typeface="Arial"/>
            </a:endParaRPr>
          </a:p>
        </p:txBody>
      </p:sp>
      <p:pic>
        <p:nvPicPr>
          <p:cNvPr id="274" name="Google Shape;253;p32" descr=""/>
          <p:cNvPicPr/>
          <p:nvPr/>
        </p:nvPicPr>
        <p:blipFill>
          <a:blip r:embed="rId3"/>
          <a:stretch/>
        </p:blipFill>
        <p:spPr>
          <a:xfrm>
            <a:off x="2476440" y="3231000"/>
            <a:ext cx="3085200" cy="1412640"/>
          </a:xfrm>
          <a:prstGeom prst="rect">
            <a:avLst/>
          </a:prstGeom>
          <a:ln w="0">
            <a:noFill/>
          </a:ln>
        </p:spPr>
      </p:pic>
      <p:sp>
        <p:nvSpPr>
          <p:cNvPr id="275" name="Google Shape;254;p32"/>
          <p:cNvSpPr/>
          <p:nvPr/>
        </p:nvSpPr>
        <p:spPr>
          <a:xfrm>
            <a:off x="2591640" y="4716720"/>
            <a:ext cx="2855160" cy="32904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en-GB" sz="1200" spc="-1" strike="noStrike">
                <a:solidFill>
                  <a:srgbClr val="000000"/>
                </a:solidFill>
                <a:latin typeface="Calibri"/>
                <a:ea typeface="Calibri"/>
              </a:rPr>
              <a:t>Scythe Shuriken SCBSK-2100</a:t>
            </a:r>
            <a:endParaRPr b="0" lang="el-GR" sz="1200" spc="-1" strike="noStrike">
              <a:latin typeface="Arial"/>
            </a:endParaRPr>
          </a:p>
        </p:txBody>
      </p:sp>
      <p:sp>
        <p:nvSpPr>
          <p:cNvPr id="276"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CF4A51A5-24E1-4F55-89AC-6F1DB57019B8}"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278" name="Google Shape;261;p33"/>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Cache</a:t>
            </a:r>
            <a:endParaRPr b="0" lang="el-GR" sz="2400" spc="-1" strike="noStrike">
              <a:latin typeface="Arial"/>
            </a:endParaRPr>
          </a:p>
        </p:txBody>
      </p:sp>
      <p:sp>
        <p:nvSpPr>
          <p:cNvPr id="279" name="PlaceHolder 2"/>
          <p:cNvSpPr>
            <a:spLocks noGrp="1"/>
          </p:cNvSpPr>
          <p:nvPr>
            <p:ph/>
          </p:nvPr>
        </p:nvSpPr>
        <p:spPr>
          <a:xfrm>
            <a:off x="311760" y="1469520"/>
            <a:ext cx="8520120" cy="166608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Ενδιάμεση μνήμη, ανάμεσα στον επεξεργαστή και στη RAM. Χρησιμοποιείται για την ελαχιστοποίηση του χρόνου μεταφοράς των δεδομένων από τη RAM στον επεξεργαστή. Η μνήμη αυτή είναι οργανωμένη ιεραρχικά σε διάφορα επίπεδα: </a:t>
            </a:r>
            <a:r>
              <a:rPr b="1" lang="en-GB" sz="1800" spc="-1" strike="noStrike">
                <a:solidFill>
                  <a:srgbClr val="000000"/>
                </a:solidFill>
                <a:latin typeface="Arial"/>
                <a:ea typeface="Arial"/>
              </a:rPr>
              <a:t>L1</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L2</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L3</a:t>
            </a:r>
            <a:r>
              <a:rPr b="0" lang="en-GB" sz="1800" spc="-1" strike="noStrike">
                <a:solidFill>
                  <a:srgbClr val="000000"/>
                </a:solidFill>
                <a:latin typeface="Arial"/>
                <a:ea typeface="Arial"/>
              </a:rPr>
              <a:t> όπου το L1 βρίσκεται μέσα στον πυρήνα επεξεργαστή και το L3 εκτός του επεξεργαστή. </a:t>
            </a:r>
            <a:endParaRPr b="0" lang="el-GR" sz="1800" spc="-1" strike="noStrike">
              <a:solidFill>
                <a:srgbClr val="000000"/>
              </a:solidFill>
              <a:latin typeface="Arial"/>
            </a:endParaRPr>
          </a:p>
        </p:txBody>
      </p:sp>
      <p:sp>
        <p:nvSpPr>
          <p:cNvPr id="280" name="Google Shape;263;p33"/>
          <p:cNvSpPr/>
          <p:nvPr/>
        </p:nvSpPr>
        <p:spPr>
          <a:xfrm>
            <a:off x="311760" y="3348360"/>
            <a:ext cx="870840" cy="1461600"/>
          </a:xfrm>
          <a:prstGeom prst="rect">
            <a:avLst/>
          </a:prstGeom>
          <a:solidFill>
            <a:schemeClr val="lt2"/>
          </a:solidFill>
          <a:ln w="38100">
            <a:solidFill>
              <a:srgbClr val="000000"/>
            </a:solidFill>
            <a:round/>
          </a:ln>
        </p:spPr>
        <p:style>
          <a:lnRef idx="0"/>
          <a:fillRef idx="0"/>
          <a:effectRef idx="0"/>
          <a:fontRef idx="minor"/>
        </p:style>
        <p:txBody>
          <a:bodyPr tIns="91440" bIns="91440" anchor="ctr">
            <a:noAutofit/>
          </a:bodyPr>
          <a:p>
            <a:pPr algn="ctr">
              <a:lnSpc>
                <a:spcPct val="115000"/>
              </a:lnSpc>
              <a:tabLst>
                <a:tab algn="l" pos="0"/>
              </a:tabLst>
            </a:pPr>
            <a:r>
              <a:rPr b="1" lang="en-GB" sz="1800" spc="-1" strike="noStrike">
                <a:solidFill>
                  <a:srgbClr val="ff0000"/>
                </a:solidFill>
                <a:latin typeface="Arial"/>
                <a:ea typeface="Arial"/>
              </a:rPr>
              <a:t>C</a:t>
            </a:r>
            <a:endParaRPr b="0" lang="el-GR" sz="1800" spc="-1" strike="noStrike">
              <a:latin typeface="Arial"/>
            </a:endParaRPr>
          </a:p>
          <a:p>
            <a:pPr algn="ctr">
              <a:lnSpc>
                <a:spcPct val="115000"/>
              </a:lnSpc>
              <a:tabLst>
                <a:tab algn="l" pos="0"/>
              </a:tabLst>
            </a:pPr>
            <a:r>
              <a:rPr b="1" lang="en-GB" sz="1800" spc="-1" strike="noStrike">
                <a:solidFill>
                  <a:srgbClr val="ff0000"/>
                </a:solidFill>
                <a:latin typeface="Arial"/>
                <a:ea typeface="Arial"/>
              </a:rPr>
              <a:t>P</a:t>
            </a:r>
            <a:endParaRPr b="0" lang="el-GR" sz="1800" spc="-1" strike="noStrike">
              <a:latin typeface="Arial"/>
            </a:endParaRPr>
          </a:p>
          <a:p>
            <a:pPr algn="ctr">
              <a:lnSpc>
                <a:spcPct val="115000"/>
              </a:lnSpc>
              <a:tabLst>
                <a:tab algn="l" pos="0"/>
              </a:tabLst>
            </a:pPr>
            <a:r>
              <a:rPr b="1" lang="en-GB" sz="1800" spc="-1" strike="noStrike">
                <a:solidFill>
                  <a:srgbClr val="ff0000"/>
                </a:solidFill>
                <a:latin typeface="Arial"/>
                <a:ea typeface="Arial"/>
              </a:rPr>
              <a:t>U</a:t>
            </a:r>
            <a:endParaRPr b="0" lang="el-GR" sz="1800" spc="-1" strike="noStrike">
              <a:latin typeface="Arial"/>
            </a:endParaRPr>
          </a:p>
        </p:txBody>
      </p:sp>
      <p:sp>
        <p:nvSpPr>
          <p:cNvPr id="281" name="Google Shape;264;p33"/>
          <p:cNvSpPr/>
          <p:nvPr/>
        </p:nvSpPr>
        <p:spPr>
          <a:xfrm>
            <a:off x="4136400" y="3348360"/>
            <a:ext cx="870840" cy="1461600"/>
          </a:xfrm>
          <a:prstGeom prst="rect">
            <a:avLst/>
          </a:prstGeom>
          <a:solidFill>
            <a:srgbClr val="ffff00"/>
          </a:solidFill>
          <a:ln w="38100">
            <a:solidFill>
              <a:srgbClr val="cc0000"/>
            </a:solidFill>
            <a:round/>
          </a:ln>
        </p:spPr>
        <p:style>
          <a:lnRef idx="0"/>
          <a:fillRef idx="0"/>
          <a:effectRef idx="0"/>
          <a:fontRef idx="minor"/>
        </p:style>
        <p:txBody>
          <a:bodyPr tIns="91440" bIns="91440" anchor="ctr">
            <a:noAutofit/>
          </a:bodyPr>
          <a:p>
            <a:pPr algn="ctr">
              <a:lnSpc>
                <a:spcPct val="100000"/>
              </a:lnSpc>
              <a:tabLst>
                <a:tab algn="l" pos="0"/>
              </a:tabLst>
            </a:pPr>
            <a:r>
              <a:rPr b="1" lang="en-GB" sz="1800" spc="-1" strike="noStrike">
                <a:solidFill>
                  <a:srgbClr val="cc0000"/>
                </a:solidFill>
                <a:latin typeface="Arial"/>
                <a:ea typeface="Arial"/>
              </a:rPr>
              <a:t>c</a:t>
            </a:r>
            <a:endParaRPr b="0" lang="el-GR" sz="1800" spc="-1" strike="noStrike">
              <a:latin typeface="Arial"/>
            </a:endParaRPr>
          </a:p>
          <a:p>
            <a:pPr algn="ctr">
              <a:lnSpc>
                <a:spcPct val="100000"/>
              </a:lnSpc>
              <a:tabLst>
                <a:tab algn="l" pos="0"/>
              </a:tabLst>
            </a:pPr>
            <a:r>
              <a:rPr b="1" lang="en-GB" sz="1800" spc="-1" strike="noStrike">
                <a:solidFill>
                  <a:srgbClr val="cc0000"/>
                </a:solidFill>
                <a:latin typeface="Arial"/>
                <a:ea typeface="Arial"/>
              </a:rPr>
              <a:t>a</a:t>
            </a:r>
            <a:endParaRPr b="0" lang="el-GR" sz="1800" spc="-1" strike="noStrike">
              <a:latin typeface="Arial"/>
            </a:endParaRPr>
          </a:p>
          <a:p>
            <a:pPr algn="ctr">
              <a:lnSpc>
                <a:spcPct val="100000"/>
              </a:lnSpc>
              <a:tabLst>
                <a:tab algn="l" pos="0"/>
              </a:tabLst>
            </a:pPr>
            <a:r>
              <a:rPr b="1" lang="en-GB" sz="1800" spc="-1" strike="noStrike">
                <a:solidFill>
                  <a:srgbClr val="cc0000"/>
                </a:solidFill>
                <a:latin typeface="Arial"/>
                <a:ea typeface="Arial"/>
              </a:rPr>
              <a:t>c</a:t>
            </a:r>
            <a:endParaRPr b="0" lang="el-GR" sz="1800" spc="-1" strike="noStrike">
              <a:latin typeface="Arial"/>
            </a:endParaRPr>
          </a:p>
          <a:p>
            <a:pPr algn="ctr">
              <a:lnSpc>
                <a:spcPct val="100000"/>
              </a:lnSpc>
              <a:tabLst>
                <a:tab algn="l" pos="0"/>
              </a:tabLst>
            </a:pPr>
            <a:r>
              <a:rPr b="1" lang="en-GB" sz="1800" spc="-1" strike="noStrike">
                <a:solidFill>
                  <a:srgbClr val="cc0000"/>
                </a:solidFill>
                <a:latin typeface="Arial"/>
                <a:ea typeface="Arial"/>
              </a:rPr>
              <a:t>h</a:t>
            </a:r>
            <a:endParaRPr b="0" lang="el-GR" sz="1800" spc="-1" strike="noStrike">
              <a:latin typeface="Arial"/>
            </a:endParaRPr>
          </a:p>
          <a:p>
            <a:pPr algn="ctr">
              <a:lnSpc>
                <a:spcPct val="100000"/>
              </a:lnSpc>
              <a:tabLst>
                <a:tab algn="l" pos="0"/>
              </a:tabLst>
            </a:pPr>
            <a:r>
              <a:rPr b="1" lang="en-GB" sz="1800" spc="-1" strike="noStrike">
                <a:solidFill>
                  <a:srgbClr val="cc0000"/>
                </a:solidFill>
                <a:latin typeface="Arial"/>
                <a:ea typeface="Arial"/>
              </a:rPr>
              <a:t>e</a:t>
            </a:r>
            <a:endParaRPr b="0" lang="el-GR" sz="1800" spc="-1" strike="noStrike">
              <a:latin typeface="Arial"/>
            </a:endParaRPr>
          </a:p>
        </p:txBody>
      </p:sp>
      <p:sp>
        <p:nvSpPr>
          <p:cNvPr id="282" name="Google Shape;265;p33"/>
          <p:cNvSpPr/>
          <p:nvPr/>
        </p:nvSpPr>
        <p:spPr>
          <a:xfrm>
            <a:off x="7961040" y="3348360"/>
            <a:ext cx="870840" cy="1461600"/>
          </a:xfrm>
          <a:prstGeom prst="rect">
            <a:avLst/>
          </a:prstGeom>
          <a:solidFill>
            <a:srgbClr val="f1c232"/>
          </a:solidFill>
          <a:ln w="38100">
            <a:solidFill>
              <a:srgbClr val="990000"/>
            </a:solidFill>
            <a:round/>
          </a:ln>
        </p:spPr>
        <p:style>
          <a:lnRef idx="0"/>
          <a:fillRef idx="0"/>
          <a:effectRef idx="0"/>
          <a:fontRef idx="minor"/>
        </p:style>
        <p:txBody>
          <a:bodyPr tIns="91440" bIns="91440" anchor="ctr">
            <a:noAutofit/>
          </a:bodyPr>
          <a:p>
            <a:pPr algn="ctr">
              <a:lnSpc>
                <a:spcPct val="100000"/>
              </a:lnSpc>
              <a:tabLst>
                <a:tab algn="l" pos="0"/>
              </a:tabLst>
            </a:pPr>
            <a:r>
              <a:rPr b="1" lang="en-GB" sz="1800" spc="-1" strike="noStrike">
                <a:solidFill>
                  <a:srgbClr val="990000"/>
                </a:solidFill>
                <a:latin typeface="Arial"/>
                <a:ea typeface="Arial"/>
              </a:rPr>
              <a:t>R</a:t>
            </a:r>
            <a:endParaRPr b="0" lang="el-GR" sz="1800" spc="-1" strike="noStrike">
              <a:latin typeface="Arial"/>
            </a:endParaRPr>
          </a:p>
          <a:p>
            <a:pPr algn="ctr">
              <a:lnSpc>
                <a:spcPct val="100000"/>
              </a:lnSpc>
              <a:tabLst>
                <a:tab algn="l" pos="0"/>
              </a:tabLst>
            </a:pPr>
            <a:r>
              <a:rPr b="1" lang="en-GB" sz="1800" spc="-1" strike="noStrike">
                <a:solidFill>
                  <a:srgbClr val="990000"/>
                </a:solidFill>
                <a:latin typeface="Arial"/>
                <a:ea typeface="Arial"/>
              </a:rPr>
              <a:t>A</a:t>
            </a:r>
            <a:endParaRPr b="0" lang="el-GR" sz="1800" spc="-1" strike="noStrike">
              <a:latin typeface="Arial"/>
            </a:endParaRPr>
          </a:p>
          <a:p>
            <a:pPr algn="ctr">
              <a:lnSpc>
                <a:spcPct val="100000"/>
              </a:lnSpc>
              <a:tabLst>
                <a:tab algn="l" pos="0"/>
              </a:tabLst>
            </a:pPr>
            <a:r>
              <a:rPr b="1" lang="en-GB" sz="1800" spc="-1" strike="noStrike">
                <a:solidFill>
                  <a:srgbClr val="990000"/>
                </a:solidFill>
                <a:latin typeface="Arial"/>
                <a:ea typeface="Arial"/>
              </a:rPr>
              <a:t>M</a:t>
            </a:r>
            <a:endParaRPr b="0" lang="el-GR" sz="1800" spc="-1" strike="noStrike">
              <a:latin typeface="Arial"/>
            </a:endParaRPr>
          </a:p>
        </p:txBody>
      </p:sp>
      <p:sp>
        <p:nvSpPr>
          <p:cNvPr id="283" name="Google Shape;266;p33"/>
          <p:cNvSpPr/>
          <p:nvPr/>
        </p:nvSpPr>
        <p:spPr>
          <a:xfrm>
            <a:off x="1462320" y="3605760"/>
            <a:ext cx="2394360" cy="954360"/>
          </a:xfrm>
          <a:prstGeom prst="leftRightArrow">
            <a:avLst>
              <a:gd name="adj1" fmla="val 50000"/>
              <a:gd name="adj2" fmla="val 50000"/>
            </a:avLst>
          </a:prstGeom>
          <a:solidFill>
            <a:srgbClr val="cfe2f3"/>
          </a:solidFill>
          <a:ln w="38100">
            <a:solidFill>
              <a:srgbClr val="0000ff"/>
            </a:solidFill>
            <a:round/>
          </a:ln>
        </p:spPr>
        <p:style>
          <a:lnRef idx="0"/>
          <a:fillRef idx="0"/>
          <a:effectRef idx="0"/>
          <a:fontRef idx="minor"/>
        </p:style>
      </p:sp>
      <p:sp>
        <p:nvSpPr>
          <p:cNvPr id="284" name="Google Shape;267;p33"/>
          <p:cNvSpPr/>
          <p:nvPr/>
        </p:nvSpPr>
        <p:spPr>
          <a:xfrm>
            <a:off x="5286960" y="3605760"/>
            <a:ext cx="2394360" cy="954360"/>
          </a:xfrm>
          <a:prstGeom prst="leftRightArrow">
            <a:avLst>
              <a:gd name="adj1" fmla="val 50000"/>
              <a:gd name="adj2" fmla="val 50000"/>
            </a:avLst>
          </a:prstGeom>
          <a:solidFill>
            <a:srgbClr val="cfe2f3"/>
          </a:solidFill>
          <a:ln w="38100">
            <a:solidFill>
              <a:srgbClr val="0000ff"/>
            </a:solidFill>
            <a:round/>
          </a:ln>
        </p:spPr>
        <p:style>
          <a:lnRef idx="0"/>
          <a:fillRef idx="0"/>
          <a:effectRef idx="0"/>
          <a:fontRef idx="minor"/>
        </p:style>
      </p:sp>
      <p:sp>
        <p:nvSpPr>
          <p:cNvPr id="285"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FE3A5BAE-CAEF-4F31-BAD1-8B91487483AD}"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6" name="Google Shape;273;p34" descr=""/>
          <p:cNvPicPr/>
          <p:nvPr/>
        </p:nvPicPr>
        <p:blipFill>
          <a:blip r:embed="rId1"/>
          <a:stretch/>
        </p:blipFill>
        <p:spPr>
          <a:xfrm>
            <a:off x="152280" y="1088640"/>
            <a:ext cx="3809520" cy="1485720"/>
          </a:xfrm>
          <a:prstGeom prst="rect">
            <a:avLst/>
          </a:prstGeom>
          <a:ln w="0">
            <a:noFill/>
          </a:ln>
        </p:spPr>
      </p:pic>
      <p:pic>
        <p:nvPicPr>
          <p:cNvPr id="287" name="Google Shape;274;p34" descr=""/>
          <p:cNvPicPr/>
          <p:nvPr/>
        </p:nvPicPr>
        <p:blipFill>
          <a:blip r:embed="rId2"/>
          <a:stretch/>
        </p:blipFill>
        <p:spPr>
          <a:xfrm>
            <a:off x="4952880" y="1088640"/>
            <a:ext cx="3733560" cy="1523520"/>
          </a:xfrm>
          <a:prstGeom prst="rect">
            <a:avLst/>
          </a:prstGeom>
          <a:ln w="0">
            <a:noFill/>
          </a:ln>
        </p:spPr>
      </p:pic>
      <p:sp>
        <p:nvSpPr>
          <p:cNvPr id="288"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289" name="Google Shape;276;p34"/>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Cache</a:t>
            </a:r>
            <a:endParaRPr b="0" lang="el-GR" sz="2400" spc="-1" strike="noStrike">
              <a:latin typeface="Arial"/>
            </a:endParaRPr>
          </a:p>
        </p:txBody>
      </p:sp>
      <p:pic>
        <p:nvPicPr>
          <p:cNvPr id="290" name="Google Shape;277;p34" descr=""/>
          <p:cNvPicPr/>
          <p:nvPr/>
        </p:nvPicPr>
        <p:blipFill>
          <a:blip r:embed="rId3"/>
          <a:stretch/>
        </p:blipFill>
        <p:spPr>
          <a:xfrm>
            <a:off x="152280" y="2993400"/>
            <a:ext cx="3723840" cy="1495080"/>
          </a:xfrm>
          <a:prstGeom prst="rect">
            <a:avLst/>
          </a:prstGeom>
          <a:ln w="0">
            <a:noFill/>
          </a:ln>
        </p:spPr>
      </p:pic>
      <p:pic>
        <p:nvPicPr>
          <p:cNvPr id="291" name="Google Shape;278;p34" descr=""/>
          <p:cNvPicPr/>
          <p:nvPr/>
        </p:nvPicPr>
        <p:blipFill>
          <a:blip r:embed="rId4"/>
          <a:stretch/>
        </p:blipFill>
        <p:spPr>
          <a:xfrm>
            <a:off x="4867200" y="2993400"/>
            <a:ext cx="3742920" cy="1523520"/>
          </a:xfrm>
          <a:prstGeom prst="rect">
            <a:avLst/>
          </a:prstGeom>
          <a:ln w="0">
            <a:noFill/>
          </a:ln>
        </p:spPr>
      </p:pic>
      <p:grpSp>
        <p:nvGrpSpPr>
          <p:cNvPr id="292" name="Google Shape;279;p34"/>
          <p:cNvGrpSpPr/>
          <p:nvPr/>
        </p:nvGrpSpPr>
        <p:grpSpPr>
          <a:xfrm>
            <a:off x="152280" y="2466720"/>
            <a:ext cx="4043160" cy="493560"/>
            <a:chOff x="152280" y="2466720"/>
            <a:chExt cx="4043160" cy="493560"/>
          </a:xfrm>
        </p:grpSpPr>
        <p:sp>
          <p:nvSpPr>
            <p:cNvPr id="293" name="Google Shape;280;p34"/>
            <p:cNvSpPr/>
            <p:nvPr/>
          </p:nvSpPr>
          <p:spPr>
            <a:xfrm>
              <a:off x="152280" y="2536200"/>
              <a:ext cx="1286640" cy="42372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9900"/>
                  </a:solidFill>
                  <a:latin typeface="Arial"/>
                  <a:ea typeface="Arial"/>
                </a:rPr>
                <a:t>ΒΗΜΑ 1ο</a:t>
              </a:r>
              <a:endParaRPr b="0" lang="el-GR" sz="1800" spc="-1" strike="noStrike">
                <a:latin typeface="Arial"/>
              </a:endParaRPr>
            </a:p>
          </p:txBody>
        </p:sp>
        <p:sp>
          <p:nvSpPr>
            <p:cNvPr id="294" name="Google Shape;281;p34"/>
            <p:cNvSpPr/>
            <p:nvPr/>
          </p:nvSpPr>
          <p:spPr>
            <a:xfrm>
              <a:off x="1423080" y="2466720"/>
              <a:ext cx="2772360" cy="49356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en-GB" sz="1200" spc="-1" strike="noStrike">
                  <a:solidFill>
                    <a:srgbClr val="000000"/>
                  </a:solidFill>
                  <a:latin typeface="Arial"/>
                  <a:ea typeface="Arial"/>
                </a:rPr>
                <a:t>Όταν η CPU χρειάζεται δεδομένα κοιτάει πρώτα στη μνήμη cache</a:t>
              </a:r>
              <a:endParaRPr b="0" lang="el-GR" sz="1200" spc="-1" strike="noStrike">
                <a:latin typeface="Arial"/>
              </a:endParaRPr>
            </a:p>
          </p:txBody>
        </p:sp>
      </p:grpSp>
      <p:grpSp>
        <p:nvGrpSpPr>
          <p:cNvPr id="295" name="Google Shape;282;p34"/>
          <p:cNvGrpSpPr/>
          <p:nvPr/>
        </p:nvGrpSpPr>
        <p:grpSpPr>
          <a:xfrm>
            <a:off x="152280" y="4371840"/>
            <a:ext cx="4043160" cy="493560"/>
            <a:chOff x="152280" y="4371840"/>
            <a:chExt cx="4043160" cy="493560"/>
          </a:xfrm>
        </p:grpSpPr>
        <p:sp>
          <p:nvSpPr>
            <p:cNvPr id="296" name="Google Shape;283;p34"/>
            <p:cNvSpPr/>
            <p:nvPr/>
          </p:nvSpPr>
          <p:spPr>
            <a:xfrm>
              <a:off x="152280" y="4441320"/>
              <a:ext cx="1286640" cy="42372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9900"/>
                  </a:solidFill>
                  <a:latin typeface="Arial"/>
                  <a:ea typeface="Arial"/>
                </a:rPr>
                <a:t>ΒΗΜΑ 3ο</a:t>
              </a:r>
              <a:endParaRPr b="0" lang="el-GR" sz="1800" spc="-1" strike="noStrike">
                <a:latin typeface="Arial"/>
              </a:endParaRPr>
            </a:p>
          </p:txBody>
        </p:sp>
        <p:sp>
          <p:nvSpPr>
            <p:cNvPr id="297" name="Google Shape;284;p34"/>
            <p:cNvSpPr/>
            <p:nvPr/>
          </p:nvSpPr>
          <p:spPr>
            <a:xfrm>
              <a:off x="1423080" y="4371840"/>
              <a:ext cx="2772360" cy="49356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en-GB" sz="1200" spc="-1" strike="noStrike">
                  <a:solidFill>
                    <a:srgbClr val="000000"/>
                  </a:solidFill>
                  <a:latin typeface="Arial"/>
                  <a:ea typeface="Arial"/>
                </a:rPr>
                <a:t>Η μνήμη RAM στέλνει τα δεδομένα στη CPU και αντίγραφό τους στη cache</a:t>
              </a:r>
              <a:endParaRPr b="0" lang="el-GR" sz="1200" spc="-1" strike="noStrike">
                <a:latin typeface="Arial"/>
              </a:endParaRPr>
            </a:p>
          </p:txBody>
        </p:sp>
      </p:grpSp>
      <p:grpSp>
        <p:nvGrpSpPr>
          <p:cNvPr id="298" name="Google Shape;285;p34"/>
          <p:cNvGrpSpPr/>
          <p:nvPr/>
        </p:nvGrpSpPr>
        <p:grpSpPr>
          <a:xfrm>
            <a:off x="4952880" y="2466720"/>
            <a:ext cx="4043160" cy="493560"/>
            <a:chOff x="4952880" y="2466720"/>
            <a:chExt cx="4043160" cy="493560"/>
          </a:xfrm>
        </p:grpSpPr>
        <p:sp>
          <p:nvSpPr>
            <p:cNvPr id="299" name="Google Shape;286;p34"/>
            <p:cNvSpPr/>
            <p:nvPr/>
          </p:nvSpPr>
          <p:spPr>
            <a:xfrm>
              <a:off x="4952880" y="2536200"/>
              <a:ext cx="1286640" cy="42372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9900"/>
                  </a:solidFill>
                  <a:latin typeface="Arial"/>
                  <a:ea typeface="Arial"/>
                </a:rPr>
                <a:t>ΒΗΜΑ 2ο</a:t>
              </a:r>
              <a:endParaRPr b="0" lang="el-GR" sz="1800" spc="-1" strike="noStrike">
                <a:latin typeface="Arial"/>
              </a:endParaRPr>
            </a:p>
          </p:txBody>
        </p:sp>
        <p:sp>
          <p:nvSpPr>
            <p:cNvPr id="300" name="Google Shape;287;p34"/>
            <p:cNvSpPr/>
            <p:nvPr/>
          </p:nvSpPr>
          <p:spPr>
            <a:xfrm>
              <a:off x="6223680" y="2466720"/>
              <a:ext cx="2772360" cy="49356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en-GB" sz="1200" spc="-1" strike="noStrike">
                  <a:solidFill>
                    <a:srgbClr val="000000"/>
                  </a:solidFill>
                  <a:latin typeface="Arial"/>
                  <a:ea typeface="Arial"/>
                </a:rPr>
                <a:t>Αν τα δεδομένα δεν βρίσκονται στη μνήμη cache τότε ζητούνται από τη RAM</a:t>
              </a:r>
              <a:endParaRPr b="0" lang="el-GR" sz="1200" spc="-1" strike="noStrike">
                <a:latin typeface="Arial"/>
              </a:endParaRPr>
            </a:p>
          </p:txBody>
        </p:sp>
      </p:grpSp>
      <p:grpSp>
        <p:nvGrpSpPr>
          <p:cNvPr id="301" name="Google Shape;288;p34"/>
          <p:cNvGrpSpPr/>
          <p:nvPr/>
        </p:nvGrpSpPr>
        <p:grpSpPr>
          <a:xfrm>
            <a:off x="4952880" y="4371840"/>
            <a:ext cx="4043160" cy="493560"/>
            <a:chOff x="4952880" y="4371840"/>
            <a:chExt cx="4043160" cy="493560"/>
          </a:xfrm>
        </p:grpSpPr>
        <p:sp>
          <p:nvSpPr>
            <p:cNvPr id="302" name="Google Shape;289;p34"/>
            <p:cNvSpPr/>
            <p:nvPr/>
          </p:nvSpPr>
          <p:spPr>
            <a:xfrm>
              <a:off x="4952880" y="4441320"/>
              <a:ext cx="1286640" cy="42372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1800" spc="-1" strike="noStrike">
                  <a:solidFill>
                    <a:srgbClr val="ff9900"/>
                  </a:solidFill>
                  <a:latin typeface="Arial"/>
                  <a:ea typeface="Arial"/>
                </a:rPr>
                <a:t>ΒΗΜΑ 4ο</a:t>
              </a:r>
              <a:endParaRPr b="0" lang="el-GR" sz="1800" spc="-1" strike="noStrike">
                <a:latin typeface="Arial"/>
              </a:endParaRPr>
            </a:p>
          </p:txBody>
        </p:sp>
        <p:sp>
          <p:nvSpPr>
            <p:cNvPr id="303" name="Google Shape;290;p34"/>
            <p:cNvSpPr/>
            <p:nvPr/>
          </p:nvSpPr>
          <p:spPr>
            <a:xfrm>
              <a:off x="6223680" y="4371840"/>
              <a:ext cx="2772360" cy="49356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0" lang="en-GB" sz="1200" spc="-1" strike="noStrike">
                  <a:solidFill>
                    <a:srgbClr val="000000"/>
                  </a:solidFill>
                  <a:latin typeface="Arial"/>
                  <a:ea typeface="Arial"/>
                </a:rPr>
                <a:t>Την επόμενη φορά που η CPU θα χρειαστεί δεδομένα θα τα βρει στη cache</a:t>
              </a:r>
              <a:endParaRPr b="0" lang="el-GR" sz="1200" spc="-1" strike="noStrike">
                <a:latin typeface="Arial"/>
              </a:endParaRPr>
            </a:p>
          </p:txBody>
        </p:sp>
      </p:grpSp>
      <p:sp>
        <p:nvSpPr>
          <p:cNvPr id="304"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6E982E76-F9A5-4886-A2BA-2533B671F209}"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306" name="Google Shape;297;p35"/>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Cache</a:t>
            </a:r>
            <a:endParaRPr b="0" lang="el-GR" sz="2400" spc="-1" strike="noStrike">
              <a:latin typeface="Arial"/>
            </a:endParaRPr>
          </a:p>
        </p:txBody>
      </p:sp>
      <p:pic>
        <p:nvPicPr>
          <p:cNvPr id="307" name="Google Shape;298;p35" descr=""/>
          <p:cNvPicPr/>
          <p:nvPr/>
        </p:nvPicPr>
        <p:blipFill>
          <a:blip r:embed="rId1"/>
          <a:stretch/>
        </p:blipFill>
        <p:spPr>
          <a:xfrm>
            <a:off x="4075560" y="107640"/>
            <a:ext cx="4898880" cy="4928040"/>
          </a:xfrm>
          <a:prstGeom prst="rect">
            <a:avLst/>
          </a:prstGeom>
          <a:ln w="0">
            <a:noFill/>
          </a:ln>
        </p:spPr>
      </p:pic>
      <p:sp>
        <p:nvSpPr>
          <p:cNvPr id="308"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C10734FE-F312-45B7-9979-E59F5D48EC85}"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310" name="Google Shape;305;p36"/>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Cache</a:t>
            </a:r>
            <a:endParaRPr b="0" lang="el-GR" sz="2400" spc="-1" strike="noStrike">
              <a:latin typeface="Arial"/>
            </a:endParaRPr>
          </a:p>
        </p:txBody>
      </p:sp>
      <p:pic>
        <p:nvPicPr>
          <p:cNvPr id="311" name="Google Shape;306;p36" descr="In this video, what is cache memory in CPU, is explained.&#10;&#10;So, in this video, we will see, what is Cache memory in computers, what is the importance of this cache memory, what are the different levels of cache memory that we find inside our computers or laptops and what is the typical size of this cache memory in our computers and laptops.&#10;&#10;Cache Memory:&#10;Cache memory is the small size of RAM inside the processors. This cache memory is SRAM (Static RAM) unlike the DRAM (Dynamic RAM) which we find in normal RAM. This SRAM is quite fast compared to DRAM.&#10;&#10;In computers, we find different levels of cache memory.&#10;Level 1 Cache: &#10;This is fastest among all Caches available in the computer processors. But very small in terms of the size. Typically few KBs.&#10;It is embedded inside the CPU itself and all the cores inside the CPU have their individual L1Cache.&#10;&#10;Level 2 Cache:&#10;This L2 cache could be inside the CPU or it could be outside the CPU. It could be shared among all the cores or it could be individual for each core. It is larger in size compared to L1 cache but it is slow in comparison to L1 cache.&#10;&#10;L3 Cache:&#10;This L3 cache is not available in all the processors, but in some high-end processors, it is available to enhance the performance of the L1 and L2 cache. It slowest among all cache memory. It is outside the CPU and shared between the all the cores of the CPU.&#10;&#10;The timestamped link for the different topics is given below:&#10;&#10;0:38 Different types of memory in computers&#10;&#10;2:40  Cache memory &#10;&#10;3:15  Different Levels of the Cache memory &#10;&#10;This video will be helpful for all to understand, what is cache memory (CPU Cache) in computers and laptops.&#10;&#10;Follow me on YouTube:&#10;https://www.youtube.com/allaboutelectronics&#10;&#10;Follow me on Facebook:&#10;https://www.facebook.com/ALLABOUTELECRONICS/&#10;&#10;Follow me on Instagram:&#10;https://www.instagram.com/all_about.electronics/&#10;&#10;Music Credit:&#10;http://www.bensound.com/"/>
          <p:cNvPicPr/>
          <p:nvPr/>
        </p:nvPicPr>
        <p:blipFill>
          <a:blip r:embed="rId1"/>
          <a:stretch/>
        </p:blipFill>
        <p:spPr>
          <a:xfrm>
            <a:off x="2621880" y="797760"/>
            <a:ext cx="5702760" cy="4277160"/>
          </a:xfrm>
          <a:prstGeom prst="rect">
            <a:avLst/>
          </a:prstGeom>
          <a:ln w="0">
            <a:noFill/>
          </a:ln>
        </p:spPr>
      </p:pic>
      <p:sp>
        <p:nvSpPr>
          <p:cNvPr id="312"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C375193D-5B59-49E2-BAE2-71FB2B382382}"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3" name="Google Shape;312;p37" descr=""/>
          <p:cNvPicPr/>
          <p:nvPr/>
        </p:nvPicPr>
        <p:blipFill>
          <a:blip r:embed="rId1"/>
          <a:stretch/>
        </p:blipFill>
        <p:spPr>
          <a:xfrm>
            <a:off x="1494360" y="152280"/>
            <a:ext cx="6154560" cy="4838400"/>
          </a:xfrm>
          <a:prstGeom prst="rect">
            <a:avLst/>
          </a:prstGeom>
          <a:ln w="0">
            <a:noFill/>
          </a:ln>
        </p:spPr>
      </p:pic>
      <p:sp>
        <p:nvSpPr>
          <p:cNvPr id="314" name="Google Shape;313;p37"/>
          <p:cNvSpPr/>
          <p:nvPr/>
        </p:nvSpPr>
        <p:spPr>
          <a:xfrm>
            <a:off x="166680" y="431640"/>
            <a:ext cx="1893600" cy="112824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0" lang="en-GB" sz="3000" spc="-1" strike="noStrike">
                <a:solidFill>
                  <a:srgbClr val="000000"/>
                </a:solidFill>
                <a:latin typeface="Arial"/>
                <a:ea typeface="Arial"/>
              </a:rPr>
              <a:t>Ιεραρχία</a:t>
            </a:r>
            <a:endParaRPr b="0" lang="el-GR" sz="3000" spc="-1" strike="noStrike">
              <a:latin typeface="Arial"/>
            </a:endParaRPr>
          </a:p>
          <a:p>
            <a:pPr algn="ctr">
              <a:lnSpc>
                <a:spcPct val="100000"/>
              </a:lnSpc>
              <a:tabLst>
                <a:tab algn="l" pos="0"/>
              </a:tabLst>
            </a:pPr>
            <a:r>
              <a:rPr b="0" lang="en-GB" sz="3000" spc="-1" strike="noStrike">
                <a:solidFill>
                  <a:srgbClr val="000000"/>
                </a:solidFill>
                <a:latin typeface="Arial"/>
                <a:ea typeface="Arial"/>
              </a:rPr>
              <a:t>Μνήμης</a:t>
            </a:r>
            <a:endParaRPr b="0" lang="el-GR" sz="3000" spc="-1" strike="noStrike">
              <a:latin typeface="Arial"/>
            </a:endParaRPr>
          </a:p>
        </p:txBody>
      </p:sp>
      <p:sp>
        <p:nvSpPr>
          <p:cNvPr id="315" name="PlaceHolder 1"/>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A33AB3FA-2DBC-4E5F-A18E-127255C32710}"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317" name="Google Shape;320;p38"/>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GPU</a:t>
            </a:r>
            <a:endParaRPr b="0" lang="el-GR" sz="2400" spc="-1" strike="noStrike">
              <a:latin typeface="Arial"/>
            </a:endParaRPr>
          </a:p>
        </p:txBody>
      </p:sp>
      <p:sp>
        <p:nvSpPr>
          <p:cNvPr id="318" name="PlaceHolder 2"/>
          <p:cNvSpPr>
            <a:spLocks noGrp="1"/>
          </p:cNvSpPr>
          <p:nvPr>
            <p:ph/>
          </p:nvPr>
        </p:nvSpPr>
        <p:spPr>
          <a:xfrm>
            <a:off x="311760" y="1469520"/>
            <a:ext cx="8520120" cy="354384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Οι περισσότεροι από τους σημερινούς επεξεργαστές έχουν </a:t>
            </a:r>
            <a:r>
              <a:rPr b="1" lang="en-GB" sz="1800" spc="-1" strike="noStrike">
                <a:solidFill>
                  <a:srgbClr val="000000"/>
                </a:solidFill>
                <a:latin typeface="Arial"/>
                <a:ea typeface="Arial"/>
              </a:rPr>
              <a:t>ενσωματωμένες μονάδες επεξεργασίας γραφικών</a:t>
            </a:r>
            <a:r>
              <a:rPr b="0" lang="en-GB" sz="1800" spc="-1" strike="noStrike">
                <a:solidFill>
                  <a:srgbClr val="000000"/>
                </a:solidFill>
                <a:latin typeface="Arial"/>
                <a:ea typeface="Arial"/>
              </a:rPr>
              <a:t> (GPU), οι οποίες διενεργούν τις λειτουργίες που έχουν σχέση με τα γραφικά. Αν ένας επεξεργαστής δεν έχει GPU τότε την επεξεργασία των γραφικών την αναλαμβάνει (αν υπάρχει) η </a:t>
            </a:r>
            <a:r>
              <a:rPr b="1" lang="en-GB" sz="1800" spc="-1" strike="noStrike">
                <a:solidFill>
                  <a:srgbClr val="000000"/>
                </a:solidFill>
                <a:latin typeface="Arial"/>
                <a:ea typeface="Arial"/>
              </a:rPr>
              <a:t>ενσωματωμένη </a:t>
            </a:r>
            <a:r>
              <a:rPr b="0" lang="en-GB" sz="1800" spc="-1" strike="noStrike">
                <a:solidFill>
                  <a:srgbClr val="000000"/>
                </a:solidFill>
                <a:latin typeface="Arial"/>
                <a:ea typeface="Arial"/>
              </a:rPr>
              <a:t>(στη μητρική)</a:t>
            </a:r>
            <a:r>
              <a:rPr b="1" lang="en-GB" sz="1800" spc="-1" strike="noStrike">
                <a:solidFill>
                  <a:srgbClr val="000000"/>
                </a:solidFill>
                <a:latin typeface="Arial"/>
                <a:ea typeface="Arial"/>
              </a:rPr>
              <a:t> κάρτα γραφικών</a:t>
            </a:r>
            <a:r>
              <a:rPr b="0" lang="en-GB" sz="1800" spc="-1" strike="noStrike">
                <a:solidFill>
                  <a:srgbClr val="000000"/>
                </a:solidFill>
                <a:latin typeface="Arial"/>
                <a:ea typeface="Arial"/>
              </a:rPr>
              <a:t>. Στην περίπτωση που δεν υπάρχει ενσωματωμένη κάρτα γραφικών (on-board), τότε είναι απαραίτητη η προσθήκη μίας ξεχωριστής </a:t>
            </a:r>
            <a:r>
              <a:rPr b="1" lang="en-GB" sz="1800" spc="-1" strike="noStrike">
                <a:solidFill>
                  <a:srgbClr val="000000"/>
                </a:solidFill>
                <a:latin typeface="Arial"/>
                <a:ea typeface="Arial"/>
              </a:rPr>
              <a:t>κάρτας γραφικών</a:t>
            </a:r>
            <a:r>
              <a:rPr b="0" lang="en-GB" sz="1800" spc="-1" strike="noStrike">
                <a:solidFill>
                  <a:srgbClr val="000000"/>
                </a:solidFill>
                <a:latin typeface="Arial"/>
                <a:ea typeface="Arial"/>
              </a:rPr>
              <a:t>. Σε περίπτωση που οι απαιτήσεις των πελατών είναι υψηλές στον τομέα της γραφικής απεικόνισης τότε συνιστάται η αγορά ξεχωριστής κάρτας γραφικών.</a:t>
            </a:r>
            <a:endParaRPr b="0" lang="el-GR" sz="1800" spc="-1" strike="noStrike">
              <a:solidFill>
                <a:srgbClr val="000000"/>
              </a:solidFill>
              <a:latin typeface="Arial"/>
            </a:endParaRPr>
          </a:p>
        </p:txBody>
      </p:sp>
      <p:sp>
        <p:nvSpPr>
          <p:cNvPr id="319"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0E35C283-40A8-4373-AFF5-2B3E1F590A2D}"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321" name="Google Shape;328;p39"/>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GPU</a:t>
            </a:r>
            <a:endParaRPr b="0" lang="el-GR" sz="2400" spc="-1" strike="noStrike">
              <a:latin typeface="Arial"/>
            </a:endParaRPr>
          </a:p>
        </p:txBody>
      </p:sp>
      <p:pic>
        <p:nvPicPr>
          <p:cNvPr id="322" name="Google Shape;329;p39" descr="The Mythbusters, Adam Savage and Jamie Hyneman demonstrate the power of GPU computing."/>
          <p:cNvPicPr/>
          <p:nvPr/>
        </p:nvPicPr>
        <p:blipFill>
          <a:blip r:embed="rId1"/>
          <a:stretch/>
        </p:blipFill>
        <p:spPr>
          <a:xfrm>
            <a:off x="3386160" y="797760"/>
            <a:ext cx="5545440" cy="4159080"/>
          </a:xfrm>
          <a:prstGeom prst="rect">
            <a:avLst/>
          </a:prstGeom>
          <a:ln w="0">
            <a:noFill/>
          </a:ln>
        </p:spPr>
      </p:pic>
      <p:sp>
        <p:nvSpPr>
          <p:cNvPr id="323" name="Google Shape;330;p39"/>
          <p:cNvSpPr/>
          <p:nvPr/>
        </p:nvSpPr>
        <p:spPr>
          <a:xfrm>
            <a:off x="311760" y="4042080"/>
            <a:ext cx="2726640" cy="91512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0" lang="en-GB" sz="2400" spc="-1" strike="noStrike">
                <a:solidFill>
                  <a:srgbClr val="000000"/>
                </a:solidFill>
                <a:latin typeface="Arial"/>
                <a:ea typeface="Arial"/>
              </a:rPr>
              <a:t>GPU versus CPU</a:t>
            </a:r>
            <a:endParaRPr b="0" lang="el-GR" sz="2400" spc="-1" strike="noStrike">
              <a:latin typeface="Arial"/>
            </a:endParaRPr>
          </a:p>
          <a:p>
            <a:pPr algn="ctr">
              <a:lnSpc>
                <a:spcPct val="100000"/>
              </a:lnSpc>
              <a:tabLst>
                <a:tab algn="l" pos="0"/>
              </a:tabLst>
            </a:pPr>
            <a:r>
              <a:rPr b="0" lang="en-GB" sz="2400" spc="-1" strike="noStrike">
                <a:solidFill>
                  <a:srgbClr val="000000"/>
                </a:solidFill>
                <a:latin typeface="Arial"/>
                <a:ea typeface="Arial"/>
              </a:rPr>
              <a:t>12/2009</a:t>
            </a:r>
            <a:endParaRPr b="0" lang="el-GR" sz="2400" spc="-1" strike="noStrike">
              <a:latin typeface="Arial"/>
            </a:endParaRPr>
          </a:p>
          <a:p>
            <a:pPr algn="ctr">
              <a:lnSpc>
                <a:spcPct val="100000"/>
              </a:lnSpc>
              <a:tabLst>
                <a:tab algn="l" pos="0"/>
              </a:tabLst>
            </a:pPr>
            <a:endParaRPr b="0" lang="el-GR" sz="2400" spc="-1" strike="noStrike">
              <a:latin typeface="Arial"/>
            </a:endParaRPr>
          </a:p>
        </p:txBody>
      </p:sp>
      <p:sp>
        <p:nvSpPr>
          <p:cNvPr id="324"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B4357F23-52DA-4419-95A4-C77D4CEFFC69}"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326" name="Google Shape;337;p40"/>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GPU</a:t>
            </a:r>
            <a:endParaRPr b="0" lang="el-GR" sz="2400" spc="-1" strike="noStrike">
              <a:latin typeface="Arial"/>
            </a:endParaRPr>
          </a:p>
        </p:txBody>
      </p:sp>
      <p:sp>
        <p:nvSpPr>
          <p:cNvPr id="327" name="PlaceHolder 2"/>
          <p:cNvSpPr>
            <a:spLocks noGrp="1"/>
          </p:cNvSpPr>
          <p:nvPr>
            <p:ph/>
          </p:nvPr>
        </p:nvSpPr>
        <p:spPr>
          <a:xfrm>
            <a:off x="311760" y="1469520"/>
            <a:ext cx="4574160" cy="354384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Η μονάδα γραφικής επεξεργασίας (GPU - Graphics Processing Unit) είναι ένα εξειδικευμένο ηλεκτρονικό κύκλωμα σχεδιασμένο για την ταχύτατη διαχείριση και τροποποίηση της μνήμης ώστε να επιταχύνεται η δημιουργία εικόνων στις συσκευές απεικόνισης. Η εξέλιξη των GPUs είναι παρόμοια με αυτή των CPUs και ίσως στα GPUs γίνεται καλύτερη διαχείριση των πολυπύρηνων επεξεργαστών.</a:t>
            </a:r>
            <a:endParaRPr b="0" lang="el-GR" sz="1800" spc="-1" strike="noStrike">
              <a:solidFill>
                <a:srgbClr val="000000"/>
              </a:solidFill>
              <a:latin typeface="Arial"/>
            </a:endParaRPr>
          </a:p>
        </p:txBody>
      </p:sp>
      <p:pic>
        <p:nvPicPr>
          <p:cNvPr id="328" name="Google Shape;339;p40" descr=""/>
          <p:cNvPicPr/>
          <p:nvPr/>
        </p:nvPicPr>
        <p:blipFill>
          <a:blip r:embed="rId1"/>
          <a:stretch/>
        </p:blipFill>
        <p:spPr>
          <a:xfrm>
            <a:off x="4832640" y="1629000"/>
            <a:ext cx="3999240" cy="2999520"/>
          </a:xfrm>
          <a:prstGeom prst="rect">
            <a:avLst/>
          </a:prstGeom>
          <a:ln w="0">
            <a:noFill/>
          </a:ln>
        </p:spPr>
      </p:pic>
      <p:sp>
        <p:nvSpPr>
          <p:cNvPr id="329" name="Google Shape;340;p40"/>
          <p:cNvSpPr/>
          <p:nvPr/>
        </p:nvSpPr>
        <p:spPr>
          <a:xfrm>
            <a:off x="4832640" y="4643640"/>
            <a:ext cx="3999240" cy="40896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1" lang="en-GB" sz="1400" spc="-1" strike="noStrike">
                <a:solidFill>
                  <a:srgbClr val="000000"/>
                </a:solidFill>
                <a:latin typeface="Calibri"/>
                <a:ea typeface="Calibri"/>
              </a:rPr>
              <a:t>AMD HD5470 GPU</a:t>
            </a:r>
            <a:endParaRPr b="0" lang="el-GR" sz="1400" spc="-1" strike="noStrike">
              <a:latin typeface="Arial"/>
            </a:endParaRPr>
          </a:p>
        </p:txBody>
      </p:sp>
      <p:sp>
        <p:nvSpPr>
          <p:cNvPr id="330"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6364DC98-53C7-4BC1-B0F4-6C6C48B192C1}"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332" name="Google Shape;347;p41"/>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GPU</a:t>
            </a:r>
            <a:endParaRPr b="0" lang="el-GR" sz="2400" spc="-1" strike="noStrike">
              <a:latin typeface="Arial"/>
            </a:endParaRPr>
          </a:p>
        </p:txBody>
      </p:sp>
      <p:sp>
        <p:nvSpPr>
          <p:cNvPr id="333" name="Google Shape;348;p41"/>
          <p:cNvSpPr/>
          <p:nvPr/>
        </p:nvSpPr>
        <p:spPr>
          <a:xfrm>
            <a:off x="311760" y="3661200"/>
            <a:ext cx="2726640" cy="91512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0" lang="en-GB" sz="2400" spc="-1" strike="noStrike">
                <a:solidFill>
                  <a:srgbClr val="000000"/>
                </a:solidFill>
                <a:latin typeface="Arial"/>
                <a:ea typeface="Arial"/>
              </a:rPr>
              <a:t>2017 NVIDIA's </a:t>
            </a:r>
            <a:endParaRPr b="0" lang="el-GR" sz="2400" spc="-1" strike="noStrike">
              <a:latin typeface="Arial"/>
            </a:endParaRPr>
          </a:p>
          <a:p>
            <a:pPr algn="ctr">
              <a:lnSpc>
                <a:spcPct val="100000"/>
              </a:lnSpc>
              <a:tabLst>
                <a:tab algn="l" pos="0"/>
              </a:tabLst>
            </a:pPr>
            <a:r>
              <a:rPr b="0" lang="en-GB" sz="2400" spc="-1" strike="noStrike">
                <a:solidFill>
                  <a:srgbClr val="000000"/>
                </a:solidFill>
                <a:latin typeface="Arial"/>
                <a:ea typeface="Arial"/>
              </a:rPr>
              <a:t>GPU Technology Conference</a:t>
            </a:r>
            <a:endParaRPr b="0" lang="el-GR" sz="2400" spc="-1" strike="noStrike">
              <a:latin typeface="Arial"/>
            </a:endParaRPr>
          </a:p>
        </p:txBody>
      </p:sp>
      <p:pic>
        <p:nvPicPr>
          <p:cNvPr id="334" name="Google Shape;349;p41" descr="*Jensen Huang&#10;&#10;Subscribe to Engadget on YouTube: http://engt.co/subscribe&#10;&#10;Get More Engadget: &#10;• Like us on Facebook: http://www.facebook.com/engadget&#10;• Follow us on Twitter: http://www.twitter.com/engadget&#10;• Follow us on Instagram: http://www.instagram.com/engadget&#10;• Add us on Snapchat: https://www.snapchat.com/add/engadgetHQ&#10;• Read more: http://www.engadget.com&#10;&#10;Engadget is the definitive guide to this connected life."/>
          <p:cNvPicPr/>
          <p:nvPr/>
        </p:nvPicPr>
        <p:blipFill>
          <a:blip r:embed="rId1"/>
          <a:stretch/>
        </p:blipFill>
        <p:spPr>
          <a:xfrm>
            <a:off x="3191040" y="689400"/>
            <a:ext cx="5735520" cy="4301280"/>
          </a:xfrm>
          <a:prstGeom prst="rect">
            <a:avLst/>
          </a:prstGeom>
          <a:ln w="0">
            <a:noFill/>
          </a:ln>
        </p:spPr>
      </p:pic>
      <p:sp>
        <p:nvSpPr>
          <p:cNvPr id="335"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EA9DB029-E74B-47F0-A97E-E9087E883C9B}"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165" name="PlaceHolder 2"/>
          <p:cNvSpPr>
            <a:spLocks noGrp="1"/>
          </p:cNvSpPr>
          <p:nvPr>
            <p:ph/>
          </p:nvPr>
        </p:nvSpPr>
        <p:spPr>
          <a:xfrm>
            <a:off x="311760" y="2987280"/>
            <a:ext cx="8346240" cy="175068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Τα βασικά ζητήματα που πρέπει πρωταρχικά να καθοριστούν για τη μελέτη μιας αγοράς ενός επεξεργαστή είναι για </a:t>
            </a:r>
            <a:r>
              <a:rPr b="1" lang="en-GB" sz="1800" spc="-1" strike="noStrike">
                <a:solidFill>
                  <a:srgbClr val="000000"/>
                </a:solidFill>
                <a:latin typeface="Arial"/>
                <a:ea typeface="Arial"/>
              </a:rPr>
              <a:t>τι είδους εργασίες θα χρησιμοποιηθεί</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το λογισμικό που θα “τρέχει”</a:t>
            </a:r>
            <a:r>
              <a:rPr b="0" lang="en-GB" sz="1800" spc="-1" strike="noStrike">
                <a:solidFill>
                  <a:srgbClr val="000000"/>
                </a:solidFill>
                <a:latin typeface="Arial"/>
                <a:ea typeface="Arial"/>
              </a:rPr>
              <a:t> και φυσικά η συνολική ταχύτητά του.</a:t>
            </a:r>
            <a:endParaRPr b="0" lang="el-GR" sz="1800" spc="-1" strike="noStrike">
              <a:solidFill>
                <a:srgbClr val="000000"/>
              </a:solidFill>
              <a:latin typeface="Arial"/>
            </a:endParaRPr>
          </a:p>
        </p:txBody>
      </p:sp>
      <p:pic>
        <p:nvPicPr>
          <p:cNvPr id="166" name="Google Shape;77;p15" descr=""/>
          <p:cNvPicPr/>
          <p:nvPr/>
        </p:nvPicPr>
        <p:blipFill>
          <a:blip r:embed="rId1"/>
          <a:stretch/>
        </p:blipFill>
        <p:spPr>
          <a:xfrm>
            <a:off x="4719960" y="2520"/>
            <a:ext cx="4263480" cy="2916360"/>
          </a:xfrm>
          <a:prstGeom prst="rect">
            <a:avLst/>
          </a:prstGeom>
          <a:ln w="0">
            <a:noFill/>
          </a:ln>
        </p:spPr>
      </p:pic>
      <p:sp>
        <p:nvSpPr>
          <p:cNvPr id="167" name="PlaceHolder 3"/>
          <p:cNvSpPr>
            <a:spLocks noGrp="1"/>
          </p:cNvSpPr>
          <p:nvPr>
            <p:ph/>
          </p:nvPr>
        </p:nvSpPr>
        <p:spPr>
          <a:xfrm>
            <a:off x="311760" y="991080"/>
            <a:ext cx="3687480" cy="208008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Ο επεξεργαστής καθορίζει τον </a:t>
            </a:r>
            <a:r>
              <a:rPr b="0" lang="en-GB" sz="1800" spc="-1" strike="noStrike" u="sng">
                <a:solidFill>
                  <a:srgbClr val="000000"/>
                </a:solidFill>
                <a:uFillTx/>
                <a:latin typeface="Arial"/>
                <a:ea typeface="Arial"/>
              </a:rPr>
              <a:t>όγκο των πληροφοριών</a:t>
            </a:r>
            <a:r>
              <a:rPr b="0" lang="en-GB" sz="1800" spc="-1" strike="noStrike">
                <a:solidFill>
                  <a:srgbClr val="000000"/>
                </a:solidFill>
                <a:latin typeface="Arial"/>
                <a:ea typeface="Arial"/>
              </a:rPr>
              <a:t> που ο υπολογιστής μπορεί να επεξεργαστεί σε ένα συγκεκριμένο χρόνο καθώς και την </a:t>
            </a:r>
            <a:r>
              <a:rPr b="0" lang="en-GB" sz="1800" spc="-1" strike="noStrike" u="sng">
                <a:solidFill>
                  <a:srgbClr val="000000"/>
                </a:solidFill>
                <a:uFillTx/>
                <a:latin typeface="Arial"/>
                <a:ea typeface="Arial"/>
              </a:rPr>
              <a:t>ταχύτητα</a:t>
            </a:r>
            <a:r>
              <a:rPr b="0" lang="en-GB" sz="1800" spc="-1" strike="noStrike">
                <a:solidFill>
                  <a:srgbClr val="000000"/>
                </a:solidFill>
                <a:latin typeface="Arial"/>
                <a:ea typeface="Arial"/>
              </a:rPr>
              <a:t> με την οποία θα το κάνει αυτό.</a:t>
            </a:r>
            <a:endParaRPr b="0" lang="el-GR" sz="1800" spc="-1" strike="noStrike">
              <a:solidFill>
                <a:srgbClr val="000000"/>
              </a:solidFill>
              <a:latin typeface="Arial"/>
            </a:endParaRPr>
          </a:p>
        </p:txBody>
      </p:sp>
      <p:sp>
        <p:nvSpPr>
          <p:cNvPr id="168" name="PlaceHolder 4"/>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28EB12F0-BBD8-4DC1-8B5C-FD7C734DB6B2}"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PlaceHolder 1"/>
          <p:cNvSpPr>
            <a:spLocks noGrp="1"/>
          </p:cNvSpPr>
          <p:nvPr>
            <p:ph/>
          </p:nvPr>
        </p:nvSpPr>
        <p:spPr>
          <a:xfrm>
            <a:off x="311760" y="1469520"/>
            <a:ext cx="8520120" cy="354384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Ο επεξεργαστής αποτελεί τον “εγκέφαλο” του υπολογιστή και είναι το σημαντικότερο εξάρτημά του. Όταν, ως </a:t>
            </a:r>
            <a:r>
              <a:rPr b="1" lang="en-GB" sz="1800" spc="-1" strike="noStrike">
                <a:solidFill>
                  <a:srgbClr val="000000"/>
                </a:solidFill>
                <a:latin typeface="Arial"/>
                <a:ea typeface="Arial"/>
              </a:rPr>
              <a:t>τεχνικοί πωλήσεων</a:t>
            </a:r>
            <a:r>
              <a:rPr b="0" lang="en-GB" sz="1800" spc="-1" strike="noStrike">
                <a:solidFill>
                  <a:srgbClr val="000000"/>
                </a:solidFill>
                <a:latin typeface="Arial"/>
                <a:ea typeface="Arial"/>
              </a:rPr>
              <a:t>, προτείνουμε έναν επεξεργαστή για τον υπολογιστή ενός πελάτη θα πρέπει να έχουμε υπόψη ότι </a:t>
            </a:r>
            <a:r>
              <a:rPr b="0" lang="en-GB" sz="1800" spc="-1" strike="noStrike" u="sng">
                <a:solidFill>
                  <a:srgbClr val="000000"/>
                </a:solidFill>
                <a:uFillTx/>
                <a:latin typeface="Arial"/>
                <a:ea typeface="Arial"/>
              </a:rPr>
              <a:t>οι μελέτες των υπολογιστικών συστημάτων πρέπει να ισορροπούν τις </a:t>
            </a:r>
            <a:r>
              <a:rPr b="1" lang="en-GB" sz="1800" spc="-1" strike="noStrike" u="sng">
                <a:solidFill>
                  <a:srgbClr val="000000"/>
                </a:solidFill>
                <a:uFillTx/>
                <a:latin typeface="Arial"/>
                <a:ea typeface="Arial"/>
              </a:rPr>
              <a:t>ανάγκες </a:t>
            </a:r>
            <a:r>
              <a:rPr b="0" lang="en-GB" sz="1800" spc="-1" strike="noStrike" u="sng">
                <a:solidFill>
                  <a:srgbClr val="000000"/>
                </a:solidFill>
                <a:uFillTx/>
                <a:latin typeface="Arial"/>
                <a:ea typeface="Arial"/>
              </a:rPr>
              <a:t>των πελατών, το </a:t>
            </a:r>
            <a:r>
              <a:rPr b="1" lang="en-GB" sz="1800" spc="-1" strike="noStrike" u="sng">
                <a:solidFill>
                  <a:srgbClr val="000000"/>
                </a:solidFill>
                <a:uFillTx/>
                <a:latin typeface="Arial"/>
                <a:ea typeface="Arial"/>
              </a:rPr>
              <a:t>κόστος </a:t>
            </a:r>
            <a:r>
              <a:rPr b="0" lang="en-GB" sz="1800" spc="-1" strike="noStrike" u="sng">
                <a:solidFill>
                  <a:srgbClr val="000000"/>
                </a:solidFill>
                <a:uFillTx/>
                <a:latin typeface="Arial"/>
                <a:ea typeface="Arial"/>
              </a:rPr>
              <a:t>και την </a:t>
            </a:r>
            <a:r>
              <a:rPr b="1" lang="en-GB" sz="1800" spc="-1" strike="noStrike" u="sng">
                <a:solidFill>
                  <a:srgbClr val="000000"/>
                </a:solidFill>
                <a:uFillTx/>
                <a:latin typeface="Arial"/>
                <a:ea typeface="Arial"/>
              </a:rPr>
              <a:t>απόδοση</a:t>
            </a:r>
            <a:r>
              <a:rPr b="0" lang="en-GB" sz="1800" spc="-1" strike="noStrike">
                <a:solidFill>
                  <a:srgbClr val="000000"/>
                </a:solidFill>
                <a:latin typeface="Arial"/>
                <a:ea typeface="Arial"/>
              </a:rPr>
              <a:t>. Θα ήταν υπερβολή να προτείνουμε πάντα ό,τι ταχύτερο και ακριβότερο υπάρχει στην αγορά διότι μακροπρόθεσμα θα χάσουμε την επαγγελματική μας αξιοπιστία!</a:t>
            </a:r>
            <a:endParaRPr b="0" lang="el-GR" sz="1800" spc="-1" strike="noStrike">
              <a:solidFill>
                <a:srgbClr val="000000"/>
              </a:solidFill>
              <a:latin typeface="Arial"/>
            </a:endParaRPr>
          </a:p>
        </p:txBody>
      </p:sp>
      <p:sp>
        <p:nvSpPr>
          <p:cNvPr id="337" name="PlaceHolder 2"/>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338" name="Google Shape;357;p42"/>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Πως επιλέγουμε επεξεργαστή</a:t>
            </a:r>
            <a:endParaRPr b="0" lang="el-GR" sz="2400" spc="-1" strike="noStrike">
              <a:latin typeface="Arial"/>
            </a:endParaRPr>
          </a:p>
        </p:txBody>
      </p:sp>
      <p:sp>
        <p:nvSpPr>
          <p:cNvPr id="339"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C391D2E5-2576-4E30-A1D5-5BF6C98A0ECA}"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PlaceHolder 1"/>
          <p:cNvSpPr>
            <a:spLocks noGrp="1"/>
          </p:cNvSpPr>
          <p:nvPr>
            <p:ph/>
          </p:nvPr>
        </p:nvSpPr>
        <p:spPr>
          <a:xfrm>
            <a:off x="311760" y="1469520"/>
            <a:ext cx="8520120" cy="3543840"/>
          </a:xfrm>
          <a:prstGeom prst="rect">
            <a:avLst/>
          </a:prstGeom>
          <a:noFill/>
          <a:ln w="0">
            <a:noFill/>
          </a:ln>
        </p:spPr>
        <p:txBody>
          <a:bodyPr tIns="91440" bIns="91440" anchor="t">
            <a:noAutofit/>
          </a:bodyPr>
          <a:p>
            <a:pPr>
              <a:lnSpc>
                <a:spcPct val="115000"/>
              </a:lnSpc>
              <a:tabLst>
                <a:tab algn="l" pos="0"/>
              </a:tabLst>
            </a:pPr>
            <a:r>
              <a:rPr b="0" lang="en-GB" sz="1800" spc="-1" strike="noStrike">
                <a:solidFill>
                  <a:srgbClr val="000000"/>
                </a:solidFill>
                <a:latin typeface="Arial"/>
                <a:ea typeface="Arial"/>
              </a:rPr>
              <a:t>Το 90% της αγοράς υπολογιστών αφορά τις παρακάτω κατηγορίες χρηστών:</a:t>
            </a:r>
            <a:endParaRPr b="0" lang="el-GR" sz="1800" spc="-1" strike="noStrike">
              <a:solidFill>
                <a:srgbClr val="000000"/>
              </a:solidFill>
              <a:latin typeface="Arial"/>
            </a:endParaRPr>
          </a:p>
          <a:p>
            <a:pPr marL="457200" indent="-343080">
              <a:lnSpc>
                <a:spcPct val="115000"/>
              </a:lnSpc>
              <a:spcBef>
                <a:spcPts val="1599"/>
              </a:spcBef>
              <a:buClr>
                <a:srgbClr val="000000"/>
              </a:buClr>
              <a:buFont typeface="Arial"/>
              <a:buAutoNum type="arabicPeriod"/>
              <a:tabLst>
                <a:tab algn="l" pos="0"/>
              </a:tabLst>
            </a:pPr>
            <a:r>
              <a:rPr b="0" lang="en-GB" sz="1800" spc="-1" strike="noStrike">
                <a:solidFill>
                  <a:srgbClr val="000000"/>
                </a:solidFill>
                <a:latin typeface="Arial"/>
                <a:ea typeface="Arial"/>
              </a:rPr>
              <a:t>Οικιακοί χρήστες (για σερφάρισμα)</a:t>
            </a:r>
            <a:endParaRPr b="0" lang="el-GR" sz="1800" spc="-1" strike="noStrike">
              <a:solidFill>
                <a:srgbClr val="000000"/>
              </a:solidFill>
              <a:latin typeface="Arial"/>
            </a:endParaRPr>
          </a:p>
          <a:p>
            <a:pPr marL="457200" indent="-343080">
              <a:lnSpc>
                <a:spcPct val="115000"/>
              </a:lnSpc>
              <a:buClr>
                <a:srgbClr val="000000"/>
              </a:buClr>
              <a:buFont typeface="Arial"/>
              <a:buAutoNum type="arabicPeriod"/>
              <a:tabLst>
                <a:tab algn="l" pos="0"/>
              </a:tabLst>
            </a:pPr>
            <a:r>
              <a:rPr b="0" lang="en-GB" sz="1800" spc="-1" strike="noStrike">
                <a:solidFill>
                  <a:srgbClr val="000000"/>
                </a:solidFill>
                <a:latin typeface="Arial"/>
                <a:ea typeface="Arial"/>
              </a:rPr>
              <a:t>Οικιακοί χρήστες για αυτοματισμό γραφείου</a:t>
            </a:r>
            <a:endParaRPr b="0" lang="el-GR" sz="1800" spc="-1" strike="noStrike">
              <a:solidFill>
                <a:srgbClr val="000000"/>
              </a:solidFill>
              <a:latin typeface="Arial"/>
            </a:endParaRPr>
          </a:p>
          <a:p>
            <a:pPr marL="457200" indent="-343080">
              <a:lnSpc>
                <a:spcPct val="115000"/>
              </a:lnSpc>
              <a:buClr>
                <a:srgbClr val="000000"/>
              </a:buClr>
              <a:buFont typeface="Arial"/>
              <a:buAutoNum type="arabicPeriod"/>
              <a:tabLst>
                <a:tab algn="l" pos="0"/>
              </a:tabLst>
            </a:pPr>
            <a:r>
              <a:rPr b="0" lang="en-GB" sz="1800" spc="-1" strike="noStrike">
                <a:solidFill>
                  <a:srgbClr val="000000"/>
                </a:solidFill>
                <a:latin typeface="Arial"/>
                <a:ea typeface="Arial"/>
              </a:rPr>
              <a:t>Χρήστες σε μικρές εταιρίες</a:t>
            </a:r>
            <a:endParaRPr b="0" lang="el-GR" sz="1800" spc="-1" strike="noStrike">
              <a:solidFill>
                <a:srgbClr val="000000"/>
              </a:solidFill>
              <a:latin typeface="Arial"/>
            </a:endParaRPr>
          </a:p>
          <a:p>
            <a:pPr marL="457200" indent="-343080">
              <a:lnSpc>
                <a:spcPct val="115000"/>
              </a:lnSpc>
              <a:buClr>
                <a:srgbClr val="000000"/>
              </a:buClr>
              <a:buFont typeface="Arial"/>
              <a:buAutoNum type="arabicPeriod"/>
              <a:tabLst>
                <a:tab algn="l" pos="0"/>
              </a:tabLst>
            </a:pPr>
            <a:r>
              <a:rPr b="0" lang="en-GB" sz="1800" spc="-1" strike="noStrike">
                <a:solidFill>
                  <a:srgbClr val="000000"/>
                </a:solidFill>
                <a:latin typeface="Arial"/>
                <a:ea typeface="Arial"/>
              </a:rPr>
              <a:t>Χρήστες σε μεγάλες εταιρίες</a:t>
            </a:r>
            <a:endParaRPr b="0" lang="el-GR" sz="1800" spc="-1" strike="noStrike">
              <a:solidFill>
                <a:srgbClr val="000000"/>
              </a:solidFill>
              <a:latin typeface="Arial"/>
            </a:endParaRPr>
          </a:p>
          <a:p>
            <a:pPr marL="457200" indent="-343080">
              <a:lnSpc>
                <a:spcPct val="115000"/>
              </a:lnSpc>
              <a:buClr>
                <a:srgbClr val="000000"/>
              </a:buClr>
              <a:buFont typeface="Arial"/>
              <a:buAutoNum type="arabicPeriod"/>
              <a:tabLst>
                <a:tab algn="l" pos="0"/>
              </a:tabLst>
            </a:pPr>
            <a:r>
              <a:rPr b="0" lang="en-GB" sz="1800" spc="-1" strike="noStrike">
                <a:solidFill>
                  <a:srgbClr val="000000"/>
                </a:solidFill>
                <a:latin typeface="Arial"/>
                <a:ea typeface="Arial"/>
              </a:rPr>
              <a:t>Χομπίστες - Gamers</a:t>
            </a:r>
            <a:endParaRPr b="0" lang="el-GR" sz="1800" spc="-1" strike="noStrike">
              <a:solidFill>
                <a:srgbClr val="000000"/>
              </a:solidFill>
              <a:latin typeface="Arial"/>
            </a:endParaRPr>
          </a:p>
          <a:p>
            <a:pPr marL="457200" indent="-343080">
              <a:lnSpc>
                <a:spcPct val="115000"/>
              </a:lnSpc>
              <a:buClr>
                <a:srgbClr val="000000"/>
              </a:buClr>
              <a:buFont typeface="Arial"/>
              <a:buAutoNum type="arabicPeriod"/>
              <a:tabLst>
                <a:tab algn="l" pos="0"/>
              </a:tabLst>
            </a:pPr>
            <a:r>
              <a:rPr b="0" lang="en-GB" sz="1800" spc="-1" strike="noStrike">
                <a:solidFill>
                  <a:srgbClr val="000000"/>
                </a:solidFill>
                <a:latin typeface="Arial"/>
                <a:ea typeface="Arial"/>
              </a:rPr>
              <a:t>Για χρήση Server</a:t>
            </a:r>
            <a:endParaRPr b="0" lang="el-GR" sz="1800" spc="-1" strike="noStrike">
              <a:solidFill>
                <a:srgbClr val="000000"/>
              </a:solidFill>
              <a:latin typeface="Arial"/>
            </a:endParaRPr>
          </a:p>
        </p:txBody>
      </p:sp>
      <p:sp>
        <p:nvSpPr>
          <p:cNvPr id="341" name="PlaceHolder 2"/>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sp>
        <p:nvSpPr>
          <p:cNvPr id="342" name="Google Shape;365;p43"/>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Πως επιλέγουμε επεξεργαστή</a:t>
            </a:r>
            <a:endParaRPr b="0" lang="el-GR" sz="2400" spc="-1" strike="noStrike">
              <a:latin typeface="Arial"/>
            </a:endParaRPr>
          </a:p>
        </p:txBody>
      </p:sp>
      <p:sp>
        <p:nvSpPr>
          <p:cNvPr id="343" name="Google Shape;366;p43"/>
          <p:cNvSpPr/>
          <p:nvPr/>
        </p:nvSpPr>
        <p:spPr>
          <a:xfrm>
            <a:off x="311760" y="4044960"/>
            <a:ext cx="8520120" cy="968400"/>
          </a:xfrm>
          <a:prstGeom prst="rect">
            <a:avLst/>
          </a:prstGeom>
          <a:solidFill>
            <a:srgbClr val="ff9900"/>
          </a:solidFill>
          <a:ln w="19050">
            <a:solidFill>
              <a:srgbClr val="000000"/>
            </a:solidFill>
            <a:round/>
          </a:ln>
        </p:spPr>
        <p:style>
          <a:lnRef idx="0"/>
          <a:fillRef idx="0"/>
          <a:effectRef idx="0"/>
          <a:fontRef idx="minor"/>
        </p:style>
        <p:txBody>
          <a:bodyPr tIns="91440" bIns="91440" anchor="t">
            <a:noAutofit/>
          </a:bodyPr>
          <a:p>
            <a:pPr>
              <a:lnSpc>
                <a:spcPct val="115000"/>
              </a:lnSpc>
              <a:spcAft>
                <a:spcPts val="1599"/>
              </a:spcAft>
              <a:tabLst>
                <a:tab algn="l" pos="0"/>
              </a:tabLst>
            </a:pPr>
            <a:r>
              <a:rPr b="0" lang="en-GB" sz="1800" spc="-1" strike="noStrike" u="sng">
                <a:solidFill>
                  <a:srgbClr val="000000"/>
                </a:solidFill>
                <a:uFillTx/>
                <a:latin typeface="Arial"/>
                <a:ea typeface="Arial"/>
              </a:rPr>
              <a:t>Ποιους επεξεργαστές</a:t>
            </a:r>
            <a:r>
              <a:rPr b="0" lang="en-GB" sz="1800" spc="-1" strike="noStrike">
                <a:solidFill>
                  <a:srgbClr val="000000"/>
                </a:solidFill>
                <a:latin typeface="Arial"/>
                <a:ea typeface="Arial"/>
              </a:rPr>
              <a:t> από τους </a:t>
            </a:r>
            <a:r>
              <a:rPr b="1" lang="en-GB" sz="1800" spc="-1" strike="noStrike">
                <a:solidFill>
                  <a:srgbClr val="000000"/>
                </a:solidFill>
                <a:latin typeface="Arial"/>
                <a:ea typeface="Arial"/>
              </a:rPr>
              <a:t>Celeron</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Core i3</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Core i5</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Core i7</a:t>
            </a:r>
            <a:r>
              <a:rPr b="0" lang="en-GB" sz="1800" spc="-1" strike="noStrike">
                <a:solidFill>
                  <a:srgbClr val="000000"/>
                </a:solidFill>
                <a:latin typeface="Arial"/>
                <a:ea typeface="Arial"/>
              </a:rPr>
              <a:t>, </a:t>
            </a:r>
            <a:r>
              <a:rPr b="1" lang="en-GB" sz="1800" spc="-1" strike="noStrike">
                <a:solidFill>
                  <a:srgbClr val="000000"/>
                </a:solidFill>
                <a:latin typeface="Arial"/>
                <a:ea typeface="Arial"/>
              </a:rPr>
              <a:t>Core i9 </a:t>
            </a:r>
            <a:r>
              <a:rPr b="0" lang="en-GB" sz="1800" spc="-1" strike="noStrike">
                <a:solidFill>
                  <a:srgbClr val="000000"/>
                </a:solidFill>
                <a:latin typeface="Arial"/>
                <a:ea typeface="Arial"/>
              </a:rPr>
              <a:t>ή </a:t>
            </a:r>
            <a:r>
              <a:rPr b="1" lang="en-GB" sz="1800" spc="-1" strike="noStrike">
                <a:solidFill>
                  <a:srgbClr val="000000"/>
                </a:solidFill>
                <a:latin typeface="Arial"/>
                <a:ea typeface="Arial"/>
              </a:rPr>
              <a:t>Xeon</a:t>
            </a:r>
            <a:r>
              <a:rPr b="0" lang="en-GB" sz="1800" spc="-1" strike="noStrike">
                <a:solidFill>
                  <a:srgbClr val="000000"/>
                </a:solidFill>
                <a:latin typeface="Arial"/>
                <a:ea typeface="Arial"/>
              </a:rPr>
              <a:t>, θα προτείνατε για τις παραπάνω κατηγορίες και </a:t>
            </a:r>
            <a:r>
              <a:rPr b="0" lang="en-GB" sz="1800" spc="-1" strike="noStrike" u="sng">
                <a:solidFill>
                  <a:srgbClr val="000000"/>
                </a:solidFill>
                <a:uFillTx/>
                <a:latin typeface="Arial"/>
                <a:ea typeface="Arial"/>
              </a:rPr>
              <a:t>γιατί</a:t>
            </a:r>
            <a:r>
              <a:rPr b="0" lang="en-GB" sz="1800" spc="-1" strike="noStrike">
                <a:solidFill>
                  <a:srgbClr val="000000"/>
                </a:solidFill>
                <a:latin typeface="Arial"/>
                <a:ea typeface="Arial"/>
              </a:rPr>
              <a:t>;</a:t>
            </a:r>
            <a:endParaRPr b="0" lang="el-GR" sz="1800" spc="-1" strike="noStrike">
              <a:latin typeface="Arial"/>
            </a:endParaRPr>
          </a:p>
        </p:txBody>
      </p:sp>
      <p:sp>
        <p:nvSpPr>
          <p:cNvPr id="344" name="PlaceHolder 3"/>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0F0B2642-BE16-4E0B-A2A4-33BEA2E5C5CB}"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Google Shape;372;p44"/>
          <p:cNvSpPr/>
          <p:nvPr/>
        </p:nvSpPr>
        <p:spPr>
          <a:xfrm>
            <a:off x="311760" y="916560"/>
            <a:ext cx="8520120" cy="55260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2400" spc="-1" strike="noStrike">
                <a:solidFill>
                  <a:srgbClr val="000000"/>
                </a:solidFill>
                <a:latin typeface="Arial"/>
                <a:ea typeface="Arial"/>
              </a:rPr>
              <a:t>Περισσότερες πληροφορίες ...</a:t>
            </a:r>
            <a:endParaRPr b="0" lang="el-GR" sz="2400" spc="-1" strike="noStrike">
              <a:latin typeface="Arial"/>
            </a:endParaRPr>
          </a:p>
        </p:txBody>
      </p:sp>
      <p:sp>
        <p:nvSpPr>
          <p:cNvPr id="346"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pic>
        <p:nvPicPr>
          <p:cNvPr id="347" name="Google Shape;374;p44" descr=""/>
          <p:cNvPicPr/>
          <p:nvPr/>
        </p:nvPicPr>
        <p:blipFill>
          <a:blip r:embed="rId1"/>
          <a:stretch/>
        </p:blipFill>
        <p:spPr>
          <a:xfrm>
            <a:off x="642960" y="1850400"/>
            <a:ext cx="7857720" cy="2752200"/>
          </a:xfrm>
          <a:prstGeom prst="rect">
            <a:avLst/>
          </a:prstGeom>
          <a:ln w="38100">
            <a:solidFill>
              <a:srgbClr val="0000ff"/>
            </a:solidFill>
            <a:round/>
          </a:ln>
        </p:spPr>
      </p:pic>
      <p:sp>
        <p:nvSpPr>
          <p:cNvPr id="348"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B9574DCB-4DA0-4AE4-82BC-4890011B3B6A}"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a:t>
            </a:r>
            <a:endParaRPr b="0" lang="el-GR" sz="2400" spc="-1" strike="noStrike">
              <a:solidFill>
                <a:srgbClr val="000000"/>
              </a:solidFill>
              <a:latin typeface="Arial"/>
            </a:endParaRPr>
          </a:p>
        </p:txBody>
      </p:sp>
      <p:pic>
        <p:nvPicPr>
          <p:cNvPr id="170" name="Google Shape;85;p16" descr="How a CPU is Made - CPU Manufacturing&#10;Central Processing Unit&#10;Subscribe Here because amazing videos will come soon: http://www.youtube.com/user/benyamin225?sub_confirmation=1&#10;FaceBook: http://www.facebook.com/hadronmesons&#10;&#10;Visit HadronMesons Channel for more Cool Videos&#10;http://www.youtube.com/user/benyamin225&#10;&#10;+HadronMesons: http://plus.google.com/u/0/b/117590295194139172797/+benyamin225&#10;&#10;E-Mail: hadronmesons@gmail.com&#10;&#10;Global Foundries shows how a CPU is made with all major steps of the process. Source: http://www.globalfoundries.com/&#10;&#10;How a CPU is made&#10;how to make CPU&#10;make cpu&#10;how cpu made&#10;CPU&#10;How a CPU working&#10;from sand to CPU&#10;making CPU&#10;Central processing unit&#10;CPU factory&#10;how CPUs are made&#10;how cpu is manufactured&#10;how cpu is made hd&#10;how cpu works&#10;what is CPU&#10;clean room&#10;intel&#10;cpu manufacturing process&#10;how intel make cpu&#10;make cpu&#10;cpu factory&#10;what is a cpu?&#10;AMD&#10;intel&#10;electronics&#10;hardware &#10;cpu hardware&#10;computers&#10;Nvidia&#10;Notebook&#10;Ram&#10;Laptop&#10;cpu industry&#10;&#10;Benyamin Amiri"/>
          <p:cNvPicPr/>
          <p:nvPr/>
        </p:nvPicPr>
        <p:blipFill>
          <a:blip r:embed="rId1"/>
          <a:stretch/>
        </p:blipFill>
        <p:spPr>
          <a:xfrm>
            <a:off x="3472920" y="874080"/>
            <a:ext cx="5445360" cy="4083840"/>
          </a:xfrm>
          <a:prstGeom prst="rect">
            <a:avLst/>
          </a:prstGeom>
          <a:ln w="0">
            <a:noFill/>
          </a:ln>
        </p:spPr>
      </p:pic>
      <p:sp>
        <p:nvSpPr>
          <p:cNvPr id="171" name="Google Shape;86;p16"/>
          <p:cNvSpPr/>
          <p:nvPr/>
        </p:nvSpPr>
        <p:spPr>
          <a:xfrm>
            <a:off x="106200" y="1498680"/>
            <a:ext cx="3219120" cy="2152080"/>
          </a:xfrm>
          <a:prstGeom prst="rect">
            <a:avLst/>
          </a:prstGeom>
          <a:noFill/>
          <a:ln w="0">
            <a:noFill/>
          </a:ln>
        </p:spPr>
        <p:style>
          <a:lnRef idx="0"/>
          <a:fillRef idx="0"/>
          <a:effectRef idx="0"/>
          <a:fontRef idx="minor"/>
        </p:style>
        <p:txBody>
          <a:bodyPr tIns="91440" bIns="91440" anchor="t">
            <a:noAutofit/>
          </a:bodyPr>
          <a:p>
            <a:pPr algn="ctr">
              <a:lnSpc>
                <a:spcPct val="100000"/>
              </a:lnSpc>
              <a:tabLst>
                <a:tab algn="l" pos="0"/>
              </a:tabLst>
            </a:pPr>
            <a:r>
              <a:rPr b="0" lang="en-GB" sz="3000" spc="-1" strike="noStrike">
                <a:solidFill>
                  <a:srgbClr val="000000"/>
                </a:solidFill>
                <a:latin typeface="Arial"/>
                <a:ea typeface="Arial"/>
              </a:rPr>
              <a:t>Πώς κατασκευάζεται ένας επεξεργαστής</a:t>
            </a:r>
            <a:endParaRPr b="0" lang="el-GR" sz="3000" spc="-1" strike="noStrike">
              <a:latin typeface="Arial"/>
            </a:endParaRPr>
          </a:p>
        </p:txBody>
      </p:sp>
      <p:sp>
        <p:nvSpPr>
          <p:cNvPr id="172"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D4E14042-DDA0-4E55-AF74-731942942215}"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p:nvPr>
        </p:nvSpPr>
        <p:spPr>
          <a:xfrm>
            <a:off x="5417280" y="991080"/>
            <a:ext cx="3654360" cy="1198800"/>
          </a:xfrm>
          <a:prstGeom prst="rect">
            <a:avLst/>
          </a:prstGeom>
          <a:noFill/>
          <a:ln w="0">
            <a:noFill/>
          </a:ln>
        </p:spPr>
        <p:txBody>
          <a:bodyPr tIns="91440" bIns="91440" anchor="t">
            <a:noAutofit/>
          </a:bodyPr>
          <a:p>
            <a:pPr>
              <a:lnSpc>
                <a:spcPct val="115000"/>
              </a:lnSpc>
              <a:spcAft>
                <a:spcPts val="1599"/>
              </a:spcAft>
              <a:tabLst>
                <a:tab algn="l" pos="0"/>
              </a:tabLst>
            </a:pPr>
            <a:r>
              <a:rPr b="0" lang="en-GB" sz="1800" spc="-1" strike="noStrike">
                <a:solidFill>
                  <a:srgbClr val="000000"/>
                </a:solidFill>
                <a:latin typeface="Arial"/>
                <a:ea typeface="Arial"/>
              </a:rPr>
              <a:t>Ως προς τους επεξεργαστές </a:t>
            </a:r>
            <a:br/>
            <a:r>
              <a:rPr b="1" lang="en-GB" sz="1800" spc="-1" strike="noStrike">
                <a:solidFill>
                  <a:srgbClr val="cc0000"/>
                </a:solidFill>
                <a:latin typeface="Arial"/>
                <a:ea typeface="Arial"/>
              </a:rPr>
              <a:t>Core i</a:t>
            </a:r>
            <a:r>
              <a:rPr b="0" lang="en-GB" sz="1800" spc="-1" strike="noStrike">
                <a:solidFill>
                  <a:srgbClr val="000000"/>
                </a:solidFill>
                <a:latin typeface="Arial"/>
                <a:ea typeface="Arial"/>
              </a:rPr>
              <a:t> της </a:t>
            </a:r>
            <a:r>
              <a:rPr b="1" lang="en-GB" sz="1800" spc="-1" strike="noStrike">
                <a:solidFill>
                  <a:srgbClr val="000000"/>
                </a:solidFill>
                <a:latin typeface="Arial"/>
                <a:ea typeface="Arial"/>
              </a:rPr>
              <a:t>Intel </a:t>
            </a:r>
            <a:r>
              <a:rPr b="0" lang="en-GB" sz="1800" spc="-1" strike="noStrike">
                <a:solidFill>
                  <a:srgbClr val="000000"/>
                </a:solidFill>
                <a:latin typeface="Arial"/>
                <a:ea typeface="Arial"/>
              </a:rPr>
              <a:t>βρισκόμαστε </a:t>
            </a:r>
            <a:br/>
            <a:r>
              <a:rPr b="0" lang="en-GB" sz="1800" spc="-1" strike="noStrike">
                <a:solidFill>
                  <a:srgbClr val="000000"/>
                </a:solidFill>
                <a:latin typeface="Arial"/>
                <a:ea typeface="Arial"/>
              </a:rPr>
              <a:t>στην </a:t>
            </a:r>
            <a:r>
              <a:rPr b="1" lang="en-GB" sz="1800" spc="-1" strike="noStrike">
                <a:solidFill>
                  <a:srgbClr val="000000"/>
                </a:solidFill>
                <a:latin typeface="Arial"/>
                <a:ea typeface="Arial"/>
              </a:rPr>
              <a:t>11-13η</a:t>
            </a:r>
            <a:r>
              <a:rPr b="0" lang="en-GB" sz="1800" spc="-1" strike="noStrike">
                <a:solidFill>
                  <a:srgbClr val="000000"/>
                </a:solidFill>
                <a:latin typeface="Arial"/>
                <a:ea typeface="Arial"/>
              </a:rPr>
              <a:t> γενιά. </a:t>
            </a:r>
            <a:r>
              <a:rPr b="1" lang="en-GB" sz="1200" spc="-1" strike="noStrike">
                <a:solidFill>
                  <a:srgbClr val="ff0000"/>
                </a:solidFill>
                <a:highlight>
                  <a:srgbClr val="ffff00"/>
                </a:highlight>
                <a:latin typeface="Arial"/>
                <a:ea typeface="Arial"/>
              </a:rPr>
              <a:t>[Ιανουάριος 2022]</a:t>
            </a:r>
            <a:endParaRPr b="0" lang="el-GR" sz="1200" spc="-1" strike="noStrike">
              <a:solidFill>
                <a:srgbClr val="000000"/>
              </a:solidFill>
              <a:latin typeface="Arial"/>
            </a:endParaRPr>
          </a:p>
        </p:txBody>
      </p:sp>
      <p:sp>
        <p:nvSpPr>
          <p:cNvPr id="174" name="PlaceHolder 2"/>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 INTEL Core i</a:t>
            </a:r>
            <a:endParaRPr b="0" lang="el-GR" sz="2400" spc="-1" strike="noStrike">
              <a:solidFill>
                <a:srgbClr val="000000"/>
              </a:solidFill>
              <a:latin typeface="Arial"/>
            </a:endParaRPr>
          </a:p>
        </p:txBody>
      </p:sp>
      <p:graphicFrame>
        <p:nvGraphicFramePr>
          <p:cNvPr id="175" name="Google Shape;94;p17"/>
          <p:cNvGraphicFramePr/>
          <p:nvPr/>
        </p:nvGraphicFramePr>
        <p:xfrm>
          <a:off x="311760" y="685800"/>
          <a:ext cx="5093640" cy="4190760"/>
        </p:xfrm>
        <a:graphic>
          <a:graphicData uri="http://schemas.openxmlformats.org/drawingml/2006/table">
            <a:tbl>
              <a:tblPr/>
              <a:tblGrid>
                <a:gridCol w="703800"/>
                <a:gridCol w="913320"/>
                <a:gridCol w="1515600"/>
                <a:gridCol w="1960920"/>
              </a:tblGrid>
              <a:tr h="382320">
                <a:tc>
                  <a:txBody>
                    <a:bodyPr lIns="91080" rIns="91080" tIns="91080" bIns="91080" anchor="ctr">
                      <a:noAutofit/>
                    </a:bodyPr>
                    <a:p>
                      <a:pPr algn="ctr">
                        <a:lnSpc>
                          <a:spcPct val="100000"/>
                        </a:lnSpc>
                        <a:tabLst>
                          <a:tab algn="l" pos="0"/>
                        </a:tabLst>
                      </a:pPr>
                      <a:r>
                        <a:rPr b="1" lang="en-GB" sz="1400" spc="-1" strike="noStrike">
                          <a:solidFill>
                            <a:srgbClr val="000000"/>
                          </a:solidFill>
                          <a:latin typeface="Arial"/>
                          <a:ea typeface="Arial"/>
                        </a:rPr>
                        <a:t>Γενιά</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400" spc="-1" strike="noStrike">
                          <a:solidFill>
                            <a:srgbClr val="000000"/>
                          </a:solidFill>
                          <a:latin typeface="Arial"/>
                          <a:ea typeface="Arial"/>
                        </a:rPr>
                        <a:t>Έτος</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400" spc="-1" strike="noStrike">
                          <a:solidFill>
                            <a:srgbClr val="000000"/>
                          </a:solidFill>
                          <a:latin typeface="Arial"/>
                          <a:ea typeface="Arial"/>
                        </a:rPr>
                        <a:t>Ολοκλήρωση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nSpc>
                          <a:spcPct val="100000"/>
                        </a:lnSpc>
                        <a:tabLst>
                          <a:tab algn="l" pos="0"/>
                        </a:tabLst>
                      </a:pPr>
                      <a:r>
                        <a:rPr b="1" lang="en-GB" sz="1400" spc="-1" strike="noStrike">
                          <a:solidFill>
                            <a:srgbClr val="000000"/>
                          </a:solidFill>
                          <a:latin typeface="Arial"/>
                          <a:ea typeface="Arial"/>
                        </a:rPr>
                        <a:t>Αρχιτεκτονική</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r>
              <a:tr h="3823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2011</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32nm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Sandy Bridge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3η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2012</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22nm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Ivy Bridge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4η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2013</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22nm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Haswell</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5η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2014</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14nm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Broadwell</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6η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2015</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14nm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Skylake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7η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2016</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14nm</a:t>
                      </a:r>
                      <a:r>
                        <a:rPr b="0" lang="en-GB" sz="1400" spc="-1" strike="noStrike">
                          <a:solidFill>
                            <a:srgbClr val="0000ff"/>
                          </a:solidFill>
                          <a:latin typeface="Arial"/>
                          <a:ea typeface="Arial"/>
                        </a:rPr>
                        <a:t>+</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Kaby Lake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rowSpan="4">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8η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2017</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14nm</a:t>
                      </a:r>
                      <a:r>
                        <a:rPr b="0" lang="en-GB" sz="1400" spc="-1" strike="noStrike">
                          <a:solidFill>
                            <a:srgbClr val="0000ff"/>
                          </a:solidFill>
                          <a:latin typeface="Arial"/>
                          <a:ea typeface="Arial"/>
                        </a:rPr>
                        <a:t>+</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Kaby Lake Refresh</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vMerge="1">
                  <a:tcPr anchor="t" marL="90000" marR="90000">
                    <a:solidFill>
                      <a:srgbClr val="729fcf"/>
                    </a:solid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2017</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14nm</a:t>
                      </a:r>
                      <a:r>
                        <a:rPr b="0" lang="en-GB" sz="1400" spc="-1" strike="noStrike">
                          <a:solidFill>
                            <a:srgbClr val="0000ff"/>
                          </a:solidFill>
                          <a:latin typeface="Arial"/>
                          <a:ea typeface="Arial"/>
                        </a:rPr>
                        <a:t>++</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Coffee Lake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vMerge="1">
                  <a:tcPr anchor="t" marL="90000" marR="90000">
                    <a:solidFill>
                      <a:srgbClr val="729fcf"/>
                    </a:solid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2017</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14nm</a:t>
                      </a:r>
                      <a:r>
                        <a:rPr b="0" lang="en-GB" sz="1400" spc="-1" strike="noStrike">
                          <a:solidFill>
                            <a:srgbClr val="0000ff"/>
                          </a:solidFill>
                          <a:latin typeface="Arial"/>
                          <a:ea typeface="Arial"/>
                        </a:rPr>
                        <a:t>++</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Amber Lake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vMerge="1">
                  <a:tcPr anchor="t" marL="90000" marR="90000">
                    <a:solidFill>
                      <a:srgbClr val="729fcf"/>
                    </a:solid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2018</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ff0000"/>
                          </a:solidFill>
                          <a:latin typeface="Arial"/>
                          <a:ea typeface="Arial"/>
                        </a:rPr>
                        <a:t>κάτω από 14nm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Whiskey Lake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bl>
          </a:graphicData>
        </a:graphic>
      </p:graphicFrame>
      <p:sp>
        <p:nvSpPr>
          <p:cNvPr id="176" name="PlaceHolder 3"/>
          <p:cNvSpPr>
            <a:spLocks noGrp="1"/>
          </p:cNvSpPr>
          <p:nvPr>
            <p:ph/>
          </p:nvPr>
        </p:nvSpPr>
        <p:spPr>
          <a:xfrm>
            <a:off x="5417280" y="3440520"/>
            <a:ext cx="3687480" cy="1527120"/>
          </a:xfrm>
          <a:prstGeom prst="rect">
            <a:avLst/>
          </a:prstGeom>
          <a:noFill/>
          <a:ln w="0">
            <a:noFill/>
          </a:ln>
        </p:spPr>
        <p:txBody>
          <a:bodyPr tIns="91440" bIns="91440" anchor="t">
            <a:noAutofit/>
          </a:bodyPr>
          <a:p>
            <a:pPr>
              <a:lnSpc>
                <a:spcPct val="115000"/>
              </a:lnSpc>
              <a:spcAft>
                <a:spcPts val="1599"/>
              </a:spcAft>
              <a:tabLst>
                <a:tab algn="l" pos="0"/>
              </a:tabLst>
            </a:pPr>
            <a:r>
              <a:rPr b="1" lang="en-GB" sz="1600" spc="-1" strike="noStrike">
                <a:solidFill>
                  <a:srgbClr val="0000ff"/>
                </a:solidFill>
                <a:latin typeface="Arial"/>
                <a:ea typeface="Arial"/>
              </a:rPr>
              <a:t>+</a:t>
            </a:r>
            <a:r>
              <a:rPr b="0" lang="en-GB" sz="1600" spc="-1" strike="noStrike">
                <a:solidFill>
                  <a:srgbClr val="000000"/>
                </a:solidFill>
                <a:latin typeface="Arial"/>
                <a:ea typeface="Arial"/>
              </a:rPr>
              <a:t>: </a:t>
            </a:r>
            <a:r>
              <a:rPr b="0" i="1" lang="en-GB" sz="1600" spc="-1" strike="noStrike">
                <a:solidFill>
                  <a:srgbClr val="0000ff"/>
                </a:solidFill>
                <a:latin typeface="Arial"/>
                <a:ea typeface="Arial"/>
              </a:rPr>
              <a:t>“βελτιστοποιημένος επεξεργαστής”</a:t>
            </a:r>
            <a:r>
              <a:rPr b="0" lang="en-GB" sz="1600" spc="-1" strike="noStrike">
                <a:solidFill>
                  <a:srgbClr val="0000ff"/>
                </a:solidFill>
                <a:latin typeface="Arial"/>
                <a:ea typeface="Arial"/>
              </a:rPr>
              <a:t> </a:t>
            </a:r>
            <a:r>
              <a:rPr b="0" lang="en-GB" sz="1600" spc="-1" strike="noStrike">
                <a:solidFill>
                  <a:srgbClr val="000000"/>
                </a:solidFill>
                <a:latin typeface="Arial"/>
                <a:ea typeface="Arial"/>
              </a:rPr>
              <a:t>δηλαδή, λειτουργεί με καλύτερη αποδοτικότητα ισχύος (ίδια συχνότητα με λιγότερη ισχύ ή μεγαλύτερη συχνότητα με την ίδια ισχύ).</a:t>
            </a:r>
            <a:endParaRPr b="0" lang="el-GR" sz="1600" spc="-1" strike="noStrike">
              <a:solidFill>
                <a:srgbClr val="000000"/>
              </a:solidFill>
              <a:latin typeface="Arial"/>
            </a:endParaRPr>
          </a:p>
        </p:txBody>
      </p:sp>
      <p:sp>
        <p:nvSpPr>
          <p:cNvPr id="177" name="PlaceHolder 4"/>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8E7EE4FE-1AEA-4D5F-B6DB-410F31C72070}"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178" name="Google Shape;97;p17"/>
          <p:cNvSpPr/>
          <p:nvPr/>
        </p:nvSpPr>
        <p:spPr>
          <a:xfrm flipH="1">
            <a:off x="3192840" y="1293120"/>
            <a:ext cx="360" cy="3128400"/>
          </a:xfrm>
          <a:custGeom>
            <a:avLst/>
            <a:gdLst/>
            <a:ahLst/>
            <a:rect l="l" t="t" r="r" b="b"/>
            <a:pathLst>
              <a:path w="21600" h="21600">
                <a:moveTo>
                  <a:pt x="0" y="0"/>
                </a:moveTo>
                <a:lnTo>
                  <a:pt x="21600" y="21600"/>
                </a:lnTo>
              </a:path>
            </a:pathLst>
          </a:custGeom>
          <a:noFill/>
          <a:ln w="38100">
            <a:solidFill>
              <a:srgbClr val="ff0000"/>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 INTEL Core i</a:t>
            </a:r>
            <a:endParaRPr b="0" lang="el-GR" sz="2400" spc="-1" strike="noStrike">
              <a:solidFill>
                <a:srgbClr val="000000"/>
              </a:solidFill>
              <a:latin typeface="Arial"/>
            </a:endParaRPr>
          </a:p>
        </p:txBody>
      </p:sp>
      <p:graphicFrame>
        <p:nvGraphicFramePr>
          <p:cNvPr id="180" name="Google Shape;103;p18"/>
          <p:cNvGraphicFramePr/>
          <p:nvPr/>
        </p:nvGraphicFramePr>
        <p:xfrm>
          <a:off x="311760" y="685800"/>
          <a:ext cx="5093640" cy="3047760"/>
        </p:xfrm>
        <a:graphic>
          <a:graphicData uri="http://schemas.openxmlformats.org/drawingml/2006/table">
            <a:tbl>
              <a:tblPr/>
              <a:tblGrid>
                <a:gridCol w="703800"/>
                <a:gridCol w="913320"/>
                <a:gridCol w="1515600"/>
                <a:gridCol w="1960920"/>
              </a:tblGrid>
              <a:tr h="382320">
                <a:tc>
                  <a:txBody>
                    <a:bodyPr lIns="91080" rIns="91080" tIns="91080" bIns="91080" anchor="ctr">
                      <a:noAutofit/>
                    </a:bodyPr>
                    <a:p>
                      <a:pPr algn="ctr">
                        <a:lnSpc>
                          <a:spcPct val="100000"/>
                        </a:lnSpc>
                        <a:tabLst>
                          <a:tab algn="l" pos="0"/>
                        </a:tabLst>
                      </a:pPr>
                      <a:r>
                        <a:rPr b="1" lang="en-GB" sz="1400" spc="-1" strike="noStrike">
                          <a:solidFill>
                            <a:srgbClr val="000000"/>
                          </a:solidFill>
                          <a:latin typeface="Arial"/>
                          <a:ea typeface="Arial"/>
                        </a:rPr>
                        <a:t>Γενιά</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400" spc="-1" strike="noStrike">
                          <a:solidFill>
                            <a:srgbClr val="000000"/>
                          </a:solidFill>
                          <a:latin typeface="Arial"/>
                          <a:ea typeface="Arial"/>
                        </a:rPr>
                        <a:t>Έτος</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400" spc="-1" strike="noStrike">
                          <a:solidFill>
                            <a:srgbClr val="000000"/>
                          </a:solidFill>
                          <a:latin typeface="Arial"/>
                          <a:ea typeface="Arial"/>
                        </a:rPr>
                        <a:t>Ολοκλήρωση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nSpc>
                          <a:spcPct val="100000"/>
                        </a:lnSpc>
                        <a:tabLst>
                          <a:tab algn="l" pos="0"/>
                        </a:tabLst>
                      </a:pPr>
                      <a:r>
                        <a:rPr b="1" lang="en-GB" sz="1400" spc="-1" strike="noStrike">
                          <a:solidFill>
                            <a:srgbClr val="000000"/>
                          </a:solidFill>
                          <a:latin typeface="Arial"/>
                          <a:ea typeface="Arial"/>
                        </a:rPr>
                        <a:t>Αρχιτεκτονική</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r>
              <a:tr h="382320">
                <a:tc rowSpan="2">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9η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2018</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14nm​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Skylake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781920">
                <a:tc vMerge="1">
                  <a:tcPr anchor="t" marL="90000" marR="90000">
                    <a:solidFill>
                      <a:srgbClr val="729fcf"/>
                    </a:solid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2019</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14nm</a:t>
                      </a:r>
                      <a:r>
                        <a:rPr b="0" lang="en-GB" sz="1400" spc="-1" strike="noStrike">
                          <a:solidFill>
                            <a:srgbClr val="0000ff"/>
                          </a:solidFill>
                          <a:latin typeface="Arial"/>
                          <a:ea typeface="Arial"/>
                        </a:rPr>
                        <a:t>++</a:t>
                      </a:r>
                      <a:br/>
                      <a:r>
                        <a:rPr b="0" lang="en-GB" sz="1400" spc="-1" strike="noStrike">
                          <a:solidFill>
                            <a:srgbClr val="000000"/>
                          </a:solidFill>
                          <a:latin typeface="Arial"/>
                          <a:ea typeface="Arial"/>
                        </a:rPr>
                        <a:t>υποστήριξη </a:t>
                      </a:r>
                      <a:r>
                        <a:rPr b="0" lang="en-GB" sz="1400" spc="-1" strike="noStrike">
                          <a:solidFill>
                            <a:srgbClr val="ff0000"/>
                          </a:solidFill>
                          <a:latin typeface="Arial"/>
                          <a:ea typeface="Arial"/>
                        </a:rPr>
                        <a:t>Turbo Boost</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Coffee Lake Refresh</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rowSpan="5">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10η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2019</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10nm​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Cascade Lake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vMerge="1">
                  <a:tcPr anchor="t" marL="90000" marR="90000">
                    <a:solidFill>
                      <a:srgbClr val="729fcf"/>
                    </a:solid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2019</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10nm​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Ice Lake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vMerge="1">
                  <a:tcPr anchor="t" marL="90000" marR="90000">
                    <a:solidFill>
                      <a:srgbClr val="729fcf"/>
                    </a:solid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2019</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14nm</a:t>
                      </a:r>
                      <a:r>
                        <a:rPr b="0" lang="en-GB" sz="1400" spc="-1" strike="noStrike">
                          <a:solidFill>
                            <a:srgbClr val="0000ff"/>
                          </a:solidFill>
                          <a:latin typeface="Arial"/>
                          <a:ea typeface="Arial"/>
                        </a:rPr>
                        <a:t>++</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Comet Lake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vMerge="1">
                  <a:tcPr anchor="t" marL="90000" marR="90000">
                    <a:solidFill>
                      <a:srgbClr val="729fcf"/>
                    </a:solid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2020</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14nm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Comet Lake Refresh</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vMerge="1">
                  <a:tcPr anchor="t" marL="90000" marR="90000">
                    <a:solidFill>
                      <a:srgbClr val="729fcf"/>
                    </a:solid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2020</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10nm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Amber Lake Refresh</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bl>
          </a:graphicData>
        </a:graphic>
      </p:graphicFrame>
      <p:sp>
        <p:nvSpPr>
          <p:cNvPr id="181"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8152B7DD-1476-4727-B981-792710B9C96E}"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 INTEL Core i</a:t>
            </a:r>
            <a:endParaRPr b="0" lang="el-GR" sz="2400" spc="-1" strike="noStrike">
              <a:solidFill>
                <a:srgbClr val="000000"/>
              </a:solidFill>
              <a:latin typeface="Arial"/>
            </a:endParaRPr>
          </a:p>
        </p:txBody>
      </p:sp>
      <p:graphicFrame>
        <p:nvGraphicFramePr>
          <p:cNvPr id="183" name="Google Shape;110;p19"/>
          <p:cNvGraphicFramePr/>
          <p:nvPr/>
        </p:nvGraphicFramePr>
        <p:xfrm>
          <a:off x="311760" y="685800"/>
          <a:ext cx="5093640" cy="2285640"/>
        </p:xfrm>
        <a:graphic>
          <a:graphicData uri="http://schemas.openxmlformats.org/drawingml/2006/table">
            <a:tbl>
              <a:tblPr/>
              <a:tblGrid>
                <a:gridCol w="703800"/>
                <a:gridCol w="913320"/>
                <a:gridCol w="1515600"/>
                <a:gridCol w="1960920"/>
              </a:tblGrid>
              <a:tr h="382320">
                <a:tc>
                  <a:txBody>
                    <a:bodyPr lIns="91080" rIns="91080" tIns="91080" bIns="91080" anchor="ctr">
                      <a:noAutofit/>
                    </a:bodyPr>
                    <a:p>
                      <a:pPr algn="ctr">
                        <a:lnSpc>
                          <a:spcPct val="100000"/>
                        </a:lnSpc>
                        <a:tabLst>
                          <a:tab algn="l" pos="0"/>
                        </a:tabLst>
                      </a:pPr>
                      <a:r>
                        <a:rPr b="1" lang="en-GB" sz="1400" spc="-1" strike="noStrike">
                          <a:solidFill>
                            <a:srgbClr val="000000"/>
                          </a:solidFill>
                          <a:latin typeface="Arial"/>
                          <a:ea typeface="Arial"/>
                        </a:rPr>
                        <a:t>Γενιά</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400" spc="-1" strike="noStrike">
                          <a:solidFill>
                            <a:srgbClr val="000000"/>
                          </a:solidFill>
                          <a:latin typeface="Arial"/>
                          <a:ea typeface="Arial"/>
                        </a:rPr>
                        <a:t>Έτος</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400" spc="-1" strike="noStrike">
                          <a:solidFill>
                            <a:srgbClr val="000000"/>
                          </a:solidFill>
                          <a:latin typeface="Arial"/>
                          <a:ea typeface="Arial"/>
                        </a:rPr>
                        <a:t>Ολοκλήρωση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nSpc>
                          <a:spcPct val="100000"/>
                        </a:lnSpc>
                        <a:tabLst>
                          <a:tab algn="l" pos="0"/>
                        </a:tabLst>
                      </a:pPr>
                      <a:r>
                        <a:rPr b="1" lang="en-GB" sz="1400" spc="-1" strike="noStrike">
                          <a:solidFill>
                            <a:srgbClr val="000000"/>
                          </a:solidFill>
                          <a:latin typeface="Arial"/>
                          <a:ea typeface="Arial"/>
                        </a:rPr>
                        <a:t>Αρχιτεκτονική</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r>
              <a:tr h="582120">
                <a:tc rowSpan="2">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11η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2020</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10nm </a:t>
                      </a:r>
                      <a:br/>
                      <a:r>
                        <a:rPr b="0" lang="en-GB" sz="1400" spc="-1" strike="noStrike">
                          <a:solidFill>
                            <a:srgbClr val="ff0000"/>
                          </a:solidFill>
                          <a:latin typeface="Arial"/>
                          <a:ea typeface="Arial"/>
                        </a:rPr>
                        <a:t>SuperFin</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Tiger Lake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vMerge="1">
                  <a:tcPr anchor="t" marL="90000" marR="90000">
                    <a:solidFill>
                      <a:srgbClr val="729fcf"/>
                    </a:solid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2021</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14nm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Rocket Lake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5821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12η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2021</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10nm</a:t>
                      </a:r>
                      <a:r>
                        <a:rPr b="0" lang="en-GB" sz="1400" spc="-1" strike="noStrike">
                          <a:solidFill>
                            <a:srgbClr val="0000ff"/>
                          </a:solidFill>
                          <a:latin typeface="Arial"/>
                          <a:ea typeface="Arial"/>
                        </a:rPr>
                        <a:t>++</a:t>
                      </a:r>
                      <a:r>
                        <a:rPr b="0" lang="en-GB" sz="1400" spc="-1" strike="noStrike">
                          <a:solidFill>
                            <a:srgbClr val="000000"/>
                          </a:solidFill>
                          <a:latin typeface="Arial"/>
                          <a:ea typeface="Arial"/>
                        </a:rPr>
                        <a:t> </a:t>
                      </a:r>
                      <a:r>
                        <a:rPr b="1" lang="en-GB" sz="1400" spc="-1" strike="noStrike">
                          <a:solidFill>
                            <a:srgbClr val="ff0000"/>
                          </a:solidFill>
                          <a:highlight>
                            <a:srgbClr val="ffff00"/>
                          </a:highlight>
                          <a:latin typeface="Arial"/>
                          <a:ea typeface="Arial"/>
                        </a:rPr>
                        <a:t>;</a:t>
                      </a:r>
                      <a:r>
                        <a:rPr b="0" lang="en-GB" sz="1400" spc="-1" strike="noStrike">
                          <a:solidFill>
                            <a:srgbClr val="000000"/>
                          </a:solidFill>
                          <a:latin typeface="Arial"/>
                          <a:ea typeface="Arial"/>
                        </a:rPr>
                        <a:t>​</a:t>
                      </a:r>
                      <a:endParaRPr b="0" lang="el-GR" sz="1400" spc="-1" strike="noStrike">
                        <a:latin typeface="Arial"/>
                      </a:endParaRPr>
                    </a:p>
                    <a:p>
                      <a:pPr algn="ctr">
                        <a:lnSpc>
                          <a:spcPct val="100000"/>
                        </a:lnSpc>
                        <a:tabLst>
                          <a:tab algn="l" pos="0"/>
                        </a:tabLst>
                      </a:pPr>
                      <a:r>
                        <a:rPr b="0" lang="en-GB" sz="1400" spc="-1" strike="noStrike">
                          <a:solidFill>
                            <a:srgbClr val="000000"/>
                          </a:solidFill>
                          <a:latin typeface="Arial"/>
                          <a:ea typeface="Arial"/>
                        </a:rPr>
                        <a:t>10nm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Alder Lake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23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13η</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2022 </a:t>
                      </a:r>
                      <a:r>
                        <a:rPr b="1" lang="en-GB" sz="1400" spc="-1" strike="noStrike">
                          <a:solidFill>
                            <a:srgbClr val="ff0000"/>
                          </a:solidFill>
                          <a:highlight>
                            <a:srgbClr val="ffff00"/>
                          </a:highlight>
                          <a:latin typeface="Arial"/>
                          <a:ea typeface="Arial"/>
                        </a:rPr>
                        <a:t>;</a:t>
                      </a:r>
                      <a:r>
                        <a:rPr b="0" lang="en-GB" sz="1400" spc="-1" strike="noStrike">
                          <a:solidFill>
                            <a:srgbClr val="000000"/>
                          </a:solidFill>
                          <a:latin typeface="Arial"/>
                          <a:ea typeface="Arial"/>
                        </a:rPr>
                        <a:t>​</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1" lang="en-GB" sz="1400" spc="-1" strike="noStrike">
                          <a:solidFill>
                            <a:srgbClr val="ff0000"/>
                          </a:solidFill>
                          <a:highlight>
                            <a:srgbClr val="ffff00"/>
                          </a:highlight>
                          <a:latin typeface="Arial"/>
                          <a:ea typeface="Arial"/>
                        </a:rPr>
                        <a:t>;</a:t>
                      </a:r>
                      <a:r>
                        <a:rPr b="0" lang="en-GB" sz="1400" spc="-1" strike="noStrike">
                          <a:solidFill>
                            <a:srgbClr val="000000"/>
                          </a:solidFill>
                          <a:latin typeface="Arial"/>
                          <a:ea typeface="Arial"/>
                        </a:rPr>
                        <a:t>​</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nSpc>
                          <a:spcPct val="100000"/>
                        </a:lnSpc>
                        <a:tabLst>
                          <a:tab algn="l" pos="0"/>
                        </a:tabLst>
                      </a:pPr>
                      <a:r>
                        <a:rPr b="0" i="1" lang="en-GB" sz="1400" spc="-1" strike="noStrike">
                          <a:solidFill>
                            <a:srgbClr val="000000"/>
                          </a:solidFill>
                          <a:latin typeface="Arial"/>
                          <a:ea typeface="Arial"/>
                        </a:rPr>
                        <a:t>Raptor Lake</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380880">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bl>
          </a:graphicData>
        </a:graphic>
      </p:graphicFrame>
      <p:sp>
        <p:nvSpPr>
          <p:cNvPr id="184"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01F1D594-689D-417A-89B9-A2895467FDEA}"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185" name="Google Shape;112;p19"/>
          <p:cNvSpPr/>
          <p:nvPr/>
        </p:nvSpPr>
        <p:spPr>
          <a:xfrm>
            <a:off x="6361200" y="4170600"/>
            <a:ext cx="2659680" cy="640080"/>
          </a:xfrm>
          <a:prstGeom prst="rect">
            <a:avLst/>
          </a:prstGeom>
          <a:noFill/>
          <a:ln w="19050">
            <a:solidFill>
              <a:srgbClr val="ffffff"/>
            </a:solidFill>
            <a:round/>
          </a:ln>
        </p:spPr>
        <p:style>
          <a:lnRef idx="0"/>
          <a:fillRef idx="0"/>
          <a:effectRef idx="0"/>
          <a:fontRef idx="minor"/>
        </p:style>
        <p:txBody>
          <a:bodyPr tIns="91440" bIns="91440" anchor="t">
            <a:spAutoFit/>
          </a:bodyPr>
          <a:p>
            <a:pPr>
              <a:lnSpc>
                <a:spcPct val="100000"/>
              </a:lnSpc>
              <a:tabLst>
                <a:tab algn="l" pos="0"/>
              </a:tabLst>
            </a:pPr>
            <a:r>
              <a:rPr b="1" lang="en-GB" sz="1000" spc="-1" strike="noStrike">
                <a:solidFill>
                  <a:srgbClr val="cc0000"/>
                </a:solidFill>
                <a:highlight>
                  <a:srgbClr val="ffffff"/>
                </a:highlight>
                <a:latin typeface="Arial"/>
                <a:ea typeface="Arial"/>
              </a:rPr>
              <a:t>Συμπληρώθηκε από τους μαθητές και τις μαθήτριες της Β' Πληροφορικής 2021-22 τον Ιανουάριος 2022</a:t>
            </a:r>
            <a:endParaRPr b="0" lang="el-GR" sz="1000" spc="-1" strike="noStrike">
              <a:latin typeface="Arial"/>
            </a:endParaRPr>
          </a:p>
        </p:txBody>
      </p:sp>
      <p:sp>
        <p:nvSpPr>
          <p:cNvPr id="186" name="Google Shape;113;p19"/>
          <p:cNvSpPr/>
          <p:nvPr/>
        </p:nvSpPr>
        <p:spPr>
          <a:xfrm>
            <a:off x="5762160" y="3985920"/>
            <a:ext cx="3258720" cy="822600"/>
          </a:xfrm>
          <a:prstGeom prst="rect">
            <a:avLst/>
          </a:prstGeom>
          <a:solidFill>
            <a:srgbClr val="ffe599"/>
          </a:solidFill>
          <a:ln w="19050">
            <a:solidFill>
              <a:srgbClr val="cc0000"/>
            </a:solidFill>
            <a:round/>
          </a:ln>
        </p:spPr>
        <p:style>
          <a:lnRef idx="0"/>
          <a:fillRef idx="0"/>
          <a:effectRef idx="0"/>
          <a:fontRef idx="minor"/>
        </p:style>
        <p:txBody>
          <a:bodyPr tIns="91440" bIns="91440" anchor="t">
            <a:spAutoFit/>
          </a:bodyPr>
          <a:p>
            <a:pPr>
              <a:lnSpc>
                <a:spcPct val="100000"/>
              </a:lnSpc>
              <a:tabLst>
                <a:tab algn="l" pos="0"/>
              </a:tabLst>
            </a:pPr>
            <a:r>
              <a:rPr b="1" i="1" lang="en-GB" sz="1400" spc="-1" strike="noStrike" u="sng">
                <a:solidFill>
                  <a:srgbClr val="cc0000"/>
                </a:solidFill>
                <a:uFillTx/>
                <a:latin typeface="Arial"/>
                <a:ea typeface="Arial"/>
              </a:rPr>
              <a:t>ΕΡΓΑΣΙΑ 1η</a:t>
            </a:r>
            <a:r>
              <a:rPr b="0" i="1" lang="en-GB" sz="1400" spc="-1" strike="noStrike">
                <a:solidFill>
                  <a:srgbClr val="cc0000"/>
                </a:solidFill>
                <a:latin typeface="Arial"/>
                <a:ea typeface="Arial"/>
              </a:rPr>
              <a:t>:</a:t>
            </a:r>
            <a:endParaRPr b="0" lang="el-GR" sz="1400" spc="-1" strike="noStrike">
              <a:latin typeface="Arial"/>
            </a:endParaRPr>
          </a:p>
          <a:p>
            <a:pPr>
              <a:lnSpc>
                <a:spcPct val="100000"/>
              </a:lnSpc>
              <a:tabLst>
                <a:tab algn="l" pos="0"/>
              </a:tabLst>
            </a:pPr>
            <a:r>
              <a:rPr b="0" i="1" lang="en-GB" sz="1400" spc="-1" strike="noStrike">
                <a:solidFill>
                  <a:srgbClr val="cc0000"/>
                </a:solidFill>
                <a:latin typeface="Arial"/>
                <a:ea typeface="Arial"/>
              </a:rPr>
              <a:t>Να συμπληρωθεί ο πίνακας και να ελεγχθούν οι δύο τελευταίες γενιές</a:t>
            </a:r>
            <a:endParaRPr b="0" lang="el-GR" sz="1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 AMD Ryzen</a:t>
            </a:r>
            <a:endParaRPr b="0" lang="el-GR" sz="2400" spc="-1" strike="noStrike">
              <a:solidFill>
                <a:srgbClr val="000000"/>
              </a:solidFill>
              <a:latin typeface="Arial"/>
            </a:endParaRPr>
          </a:p>
        </p:txBody>
      </p:sp>
      <p:graphicFrame>
        <p:nvGraphicFramePr>
          <p:cNvPr id="188" name="Google Shape;119;p20"/>
          <p:cNvGraphicFramePr/>
          <p:nvPr/>
        </p:nvGraphicFramePr>
        <p:xfrm>
          <a:off x="311760" y="685800"/>
          <a:ext cx="8520120" cy="1935000"/>
        </p:xfrm>
        <a:graphic>
          <a:graphicData uri="http://schemas.openxmlformats.org/drawingml/2006/table">
            <a:tbl>
              <a:tblPr/>
              <a:tblGrid>
                <a:gridCol w="690840"/>
                <a:gridCol w="611640"/>
                <a:gridCol w="1266120"/>
                <a:gridCol w="1322640"/>
                <a:gridCol w="687600"/>
                <a:gridCol w="874440"/>
                <a:gridCol w="1041840"/>
                <a:gridCol w="2025000"/>
              </a:tblGrid>
              <a:tr h="380880">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Γενιά</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Έτος</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Ολοκλήρωση</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Αρχιτεκτονική</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Cores</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Socket</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TDP</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Κωδική ονομασία</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r>
              <a:tr h="8917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Ryzen 1000</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2017</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14 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u="sng">
                          <a:solidFill>
                            <a:srgbClr val="0000ff"/>
                          </a:solidFill>
                          <a:uFillTx/>
                          <a:latin typeface="Arial"/>
                          <a:ea typeface="Arial"/>
                          <a:hlinkClick r:id="rId1"/>
                        </a:rPr>
                        <a:t>Zen</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2-32</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AM4</a:t>
                      </a:r>
                      <a:br/>
                      <a:r>
                        <a:rPr b="0" lang="en-GB" sz="1400" spc="-1" strike="noStrike">
                          <a:solidFill>
                            <a:srgbClr val="000000"/>
                          </a:solidFill>
                          <a:latin typeface="Arial"/>
                          <a:ea typeface="Arial"/>
                        </a:rPr>
                        <a:t>TR4</a:t>
                      </a:r>
                      <a:br/>
                      <a:r>
                        <a:rPr b="0" lang="en-GB" sz="1400" spc="-1" strike="noStrike">
                          <a:solidFill>
                            <a:srgbClr val="000000"/>
                          </a:solidFill>
                          <a:latin typeface="Arial"/>
                          <a:ea typeface="Arial"/>
                        </a:rPr>
                        <a:t>SP3</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95W</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1" lang="en-GB" sz="1000" spc="-1" strike="noStrike">
                          <a:solidFill>
                            <a:srgbClr val="000000"/>
                          </a:solidFill>
                          <a:latin typeface="Arial"/>
                          <a:ea typeface="Arial"/>
                        </a:rPr>
                        <a:t>Summit Ridge</a:t>
                      </a:r>
                      <a:r>
                        <a:rPr b="0" lang="en-GB" sz="1000" spc="-1" strike="noStrike">
                          <a:solidFill>
                            <a:srgbClr val="000000"/>
                          </a:solidFill>
                          <a:latin typeface="Arial"/>
                          <a:ea typeface="Arial"/>
                        </a:rPr>
                        <a:t> (Desktop)</a:t>
                      </a:r>
                      <a:endParaRPr b="0" lang="el-GR" sz="1000" spc="-1" strike="noStrike">
                        <a:latin typeface="Arial"/>
                      </a:endParaRPr>
                    </a:p>
                    <a:p>
                      <a:pPr algn="ctr">
                        <a:lnSpc>
                          <a:spcPct val="100000"/>
                        </a:lnSpc>
                        <a:tabLst>
                          <a:tab algn="l" pos="0"/>
                        </a:tabLst>
                      </a:pPr>
                      <a:r>
                        <a:rPr b="0" lang="en-GB" sz="1000" spc="-1" strike="noStrike">
                          <a:solidFill>
                            <a:srgbClr val="000000"/>
                          </a:solidFill>
                          <a:latin typeface="Arial"/>
                          <a:ea typeface="Arial"/>
                        </a:rPr>
                        <a:t>Whitehaven (HEDT)</a:t>
                      </a:r>
                      <a:endParaRPr b="0" lang="el-GR" sz="1000" spc="-1" strike="noStrike">
                        <a:latin typeface="Arial"/>
                      </a:endParaRPr>
                    </a:p>
                    <a:p>
                      <a:pPr algn="ctr">
                        <a:lnSpc>
                          <a:spcPct val="100000"/>
                        </a:lnSpc>
                        <a:tabLst>
                          <a:tab algn="l" pos="0"/>
                        </a:tabLst>
                      </a:pPr>
                      <a:r>
                        <a:rPr b="0" lang="en-GB" sz="1000" spc="-1" strike="noStrike">
                          <a:solidFill>
                            <a:srgbClr val="000000"/>
                          </a:solidFill>
                          <a:latin typeface="Arial"/>
                          <a:ea typeface="Arial"/>
                        </a:rPr>
                        <a:t>Raven Ridge (APU/Embedded)</a:t>
                      </a:r>
                      <a:endParaRPr b="0" lang="el-GR" sz="1000" spc="-1" strike="noStrike">
                        <a:latin typeface="Arial"/>
                      </a:endParaRPr>
                    </a:p>
                    <a:p>
                      <a:pPr algn="ctr">
                        <a:lnSpc>
                          <a:spcPct val="100000"/>
                        </a:lnSpc>
                        <a:tabLst>
                          <a:tab algn="l" pos="0"/>
                        </a:tabLst>
                      </a:pPr>
                      <a:r>
                        <a:rPr b="1" lang="en-GB" sz="1000" spc="-1" strike="noStrike">
                          <a:solidFill>
                            <a:srgbClr val="000000"/>
                          </a:solidFill>
                          <a:latin typeface="Arial"/>
                          <a:ea typeface="Arial"/>
                        </a:rPr>
                        <a:t>Naples </a:t>
                      </a:r>
                      <a:r>
                        <a:rPr b="0" lang="en-GB" sz="1000" spc="-1" strike="noStrike">
                          <a:solidFill>
                            <a:srgbClr val="000000"/>
                          </a:solidFill>
                          <a:latin typeface="Arial"/>
                          <a:ea typeface="Arial"/>
                        </a:rPr>
                        <a:t>(Server CPU)</a:t>
                      </a:r>
                      <a:endParaRPr b="0" lang="el-GR" sz="1000" spc="-1" strike="noStrike">
                        <a:latin typeface="Arial"/>
                      </a:endParaRPr>
                    </a:p>
                    <a:p>
                      <a:pPr algn="ctr">
                        <a:lnSpc>
                          <a:spcPct val="100000"/>
                        </a:lnSpc>
                        <a:tabLst>
                          <a:tab algn="l" pos="0"/>
                        </a:tabLst>
                      </a:pPr>
                      <a:r>
                        <a:rPr b="0" lang="en-GB" sz="1000" spc="-1" strike="noStrike">
                          <a:solidFill>
                            <a:srgbClr val="000000"/>
                          </a:solidFill>
                          <a:latin typeface="Arial"/>
                          <a:ea typeface="Arial"/>
                        </a:rPr>
                        <a:t>Snowy Owl (Server APU)</a:t>
                      </a:r>
                      <a:endParaRPr b="0" lang="el-GR" sz="10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7819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Ryzen 2000</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2018</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12 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u="sng">
                          <a:solidFill>
                            <a:srgbClr val="0000ff"/>
                          </a:solidFill>
                          <a:uFillTx/>
                          <a:latin typeface="Arial"/>
                          <a:ea typeface="Arial"/>
                          <a:hlinkClick r:id="rId2"/>
                        </a:rPr>
                        <a:t>Zen+</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2-32</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AM4</a:t>
                      </a:r>
                      <a:br/>
                      <a:r>
                        <a:rPr b="0" lang="en-GB" sz="1400" spc="-1" strike="noStrike">
                          <a:solidFill>
                            <a:srgbClr val="000000"/>
                          </a:solidFill>
                          <a:latin typeface="Arial"/>
                          <a:ea typeface="Arial"/>
                        </a:rPr>
                        <a:t>TR4</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45W</a:t>
                      </a:r>
                      <a:br/>
                      <a:r>
                        <a:rPr b="0" lang="en-GB" sz="1400" spc="-1" strike="noStrike">
                          <a:solidFill>
                            <a:srgbClr val="000000"/>
                          </a:solidFill>
                          <a:latin typeface="Arial"/>
                          <a:ea typeface="Arial"/>
                        </a:rPr>
                        <a:t>-</a:t>
                      </a:r>
                      <a:br/>
                      <a:r>
                        <a:rPr b="0" lang="en-GB" sz="1400" spc="-1" strike="noStrike">
                          <a:solidFill>
                            <a:srgbClr val="000000"/>
                          </a:solidFill>
                          <a:latin typeface="Arial"/>
                          <a:ea typeface="Arial"/>
                        </a:rPr>
                        <a:t>250W</a:t>
                      </a:r>
                      <a:r>
                        <a:rPr b="1" lang="en-GB" sz="1400" spc="-1" strike="noStrike" baseline="30000">
                          <a:solidFill>
                            <a:srgbClr val="ff0000"/>
                          </a:solidFill>
                          <a:latin typeface="Arial"/>
                          <a:ea typeface="Arial"/>
                        </a:rPr>
                        <a:t>A</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1" lang="en-GB" sz="1000" spc="-1" strike="noStrike">
                          <a:solidFill>
                            <a:srgbClr val="000000"/>
                          </a:solidFill>
                          <a:latin typeface="Arial"/>
                          <a:ea typeface="Arial"/>
                        </a:rPr>
                        <a:t>Pinnacle Ridge</a:t>
                      </a:r>
                      <a:r>
                        <a:rPr b="0" lang="en-GB" sz="1000" spc="-1" strike="noStrike">
                          <a:solidFill>
                            <a:srgbClr val="000000"/>
                          </a:solidFill>
                          <a:latin typeface="Arial"/>
                          <a:ea typeface="Arial"/>
                        </a:rPr>
                        <a:t> (Desktop)</a:t>
                      </a:r>
                      <a:endParaRPr b="0" lang="el-GR" sz="1000" spc="-1" strike="noStrike">
                        <a:latin typeface="Arial"/>
                      </a:endParaRPr>
                    </a:p>
                    <a:p>
                      <a:pPr algn="ctr">
                        <a:lnSpc>
                          <a:spcPct val="100000"/>
                        </a:lnSpc>
                        <a:tabLst>
                          <a:tab algn="l" pos="0"/>
                        </a:tabLst>
                      </a:pPr>
                      <a:r>
                        <a:rPr b="0" lang="en-GB" sz="1000" spc="-1" strike="noStrike">
                          <a:solidFill>
                            <a:srgbClr val="000000"/>
                          </a:solidFill>
                          <a:latin typeface="Arial"/>
                          <a:ea typeface="Arial"/>
                        </a:rPr>
                        <a:t>Colfax (HEDT)</a:t>
                      </a:r>
                      <a:endParaRPr b="0" lang="el-GR" sz="1000" spc="-1" strike="noStrike">
                        <a:latin typeface="Arial"/>
                      </a:endParaRPr>
                    </a:p>
                    <a:p>
                      <a:pPr algn="ctr">
                        <a:lnSpc>
                          <a:spcPct val="100000"/>
                        </a:lnSpc>
                        <a:tabLst>
                          <a:tab algn="l" pos="0"/>
                        </a:tabLst>
                      </a:pPr>
                      <a:r>
                        <a:rPr b="0" lang="en-GB" sz="1000" spc="-1" strike="noStrike">
                          <a:solidFill>
                            <a:srgbClr val="000000"/>
                          </a:solidFill>
                          <a:latin typeface="Arial"/>
                          <a:ea typeface="Arial"/>
                        </a:rPr>
                        <a:t>Picasso (APU/Embedded)</a:t>
                      </a:r>
                      <a:endParaRPr b="0" lang="el-GR" sz="10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7819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Ryzen 3000</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2019</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12 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u="sng">
                          <a:solidFill>
                            <a:srgbClr val="0000ff"/>
                          </a:solidFill>
                          <a:uFillTx/>
                          <a:latin typeface="Arial"/>
                          <a:ea typeface="Arial"/>
                          <a:hlinkClick r:id="rId3"/>
                        </a:rPr>
                        <a:t>Zen 2</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4-64</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AM4</a:t>
                      </a:r>
                      <a:endParaRPr b="0" lang="el-GR" sz="1400" spc="-1" strike="noStrike">
                        <a:latin typeface="Arial"/>
                      </a:endParaRPr>
                    </a:p>
                    <a:p>
                      <a:pPr algn="ctr">
                        <a:lnSpc>
                          <a:spcPct val="100000"/>
                        </a:lnSpc>
                        <a:tabLst>
                          <a:tab algn="l" pos="0"/>
                        </a:tabLst>
                      </a:pPr>
                      <a:r>
                        <a:rPr b="0" lang="en-GB" sz="1400" spc="-1" strike="noStrike">
                          <a:solidFill>
                            <a:srgbClr val="000000"/>
                          </a:solidFill>
                          <a:latin typeface="Arial"/>
                          <a:ea typeface="Arial"/>
                        </a:rPr>
                        <a:t>sTRX4</a:t>
                      </a:r>
                      <a:endParaRPr b="0" lang="el-GR" sz="1400" spc="-1" strike="noStrike">
                        <a:latin typeface="Arial"/>
                      </a:endParaRPr>
                    </a:p>
                    <a:p>
                      <a:pPr algn="ctr">
                        <a:lnSpc>
                          <a:spcPct val="100000"/>
                        </a:lnSpc>
                        <a:tabLst>
                          <a:tab algn="l" pos="0"/>
                        </a:tabLst>
                      </a:pPr>
                      <a:r>
                        <a:rPr b="0" lang="en-GB" sz="1400" spc="-1" strike="noStrike">
                          <a:solidFill>
                            <a:srgbClr val="000000"/>
                          </a:solidFill>
                          <a:latin typeface="Arial"/>
                          <a:ea typeface="Arial"/>
                        </a:rPr>
                        <a:t>sWRX8</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65W</a:t>
                      </a:r>
                      <a:endParaRPr b="0" lang="el-GR" sz="1400" spc="-1" strike="noStrike">
                        <a:latin typeface="Arial"/>
                      </a:endParaRPr>
                    </a:p>
                    <a:p>
                      <a:pPr algn="ctr">
                        <a:lnSpc>
                          <a:spcPct val="100000"/>
                        </a:lnSpc>
                        <a:tabLst>
                          <a:tab algn="l" pos="0"/>
                        </a:tabLst>
                      </a:pPr>
                      <a:r>
                        <a:rPr b="0" lang="en-GB" sz="1400" spc="-1" strike="noStrike">
                          <a:solidFill>
                            <a:srgbClr val="000000"/>
                          </a:solidFill>
                          <a:latin typeface="Arial"/>
                          <a:ea typeface="Arial"/>
                        </a:rPr>
                        <a:t>-</a:t>
                      </a:r>
                      <a:endParaRPr b="0" lang="el-GR" sz="1400" spc="-1" strike="noStrike">
                        <a:latin typeface="Arial"/>
                      </a:endParaRPr>
                    </a:p>
                    <a:p>
                      <a:pPr algn="ctr">
                        <a:lnSpc>
                          <a:spcPct val="100000"/>
                        </a:lnSpc>
                        <a:tabLst>
                          <a:tab algn="l" pos="0"/>
                        </a:tabLst>
                      </a:pPr>
                      <a:r>
                        <a:rPr b="0" lang="en-GB" sz="1400" spc="-1" strike="noStrike">
                          <a:solidFill>
                            <a:srgbClr val="000000"/>
                          </a:solidFill>
                          <a:latin typeface="Arial"/>
                          <a:ea typeface="Arial"/>
                        </a:rPr>
                        <a:t>280W</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1" lang="en-GB" sz="1000" spc="-1" strike="noStrike">
                          <a:solidFill>
                            <a:srgbClr val="000000"/>
                          </a:solidFill>
                          <a:latin typeface="Arial"/>
                          <a:ea typeface="Arial"/>
                        </a:rPr>
                        <a:t>Matisse </a:t>
                      </a:r>
                      <a:r>
                        <a:rPr b="0" lang="en-GB" sz="1000" spc="-1" strike="noStrike">
                          <a:solidFill>
                            <a:srgbClr val="000000"/>
                          </a:solidFill>
                          <a:latin typeface="Arial"/>
                          <a:ea typeface="Arial"/>
                        </a:rPr>
                        <a:t>(Desktop)</a:t>
                      </a:r>
                      <a:endParaRPr b="0" lang="el-GR" sz="1000" spc="-1" strike="noStrike">
                        <a:latin typeface="Arial"/>
                      </a:endParaRPr>
                    </a:p>
                    <a:p>
                      <a:pPr algn="ctr">
                        <a:lnSpc>
                          <a:spcPct val="100000"/>
                        </a:lnSpc>
                        <a:tabLst>
                          <a:tab algn="l" pos="0"/>
                        </a:tabLst>
                      </a:pPr>
                      <a:r>
                        <a:rPr b="1" lang="en-GB" sz="1000" spc="-1" strike="noStrike">
                          <a:solidFill>
                            <a:srgbClr val="000000"/>
                          </a:solidFill>
                          <a:latin typeface="Arial"/>
                          <a:ea typeface="Arial"/>
                        </a:rPr>
                        <a:t>Picasso </a:t>
                      </a:r>
                      <a:r>
                        <a:rPr b="0" lang="en-GB" sz="1000" spc="-1" strike="noStrike">
                          <a:solidFill>
                            <a:srgbClr val="000000"/>
                          </a:solidFill>
                          <a:latin typeface="Arial"/>
                          <a:ea typeface="Arial"/>
                        </a:rPr>
                        <a:t>(mobile APU)</a:t>
                      </a:r>
                      <a:endParaRPr b="0" lang="el-GR" sz="10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5821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Ryzen 4000</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2020</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u="sng">
                          <a:solidFill>
                            <a:srgbClr val="0000ff"/>
                          </a:solidFill>
                          <a:uFillTx/>
                          <a:latin typeface="Arial"/>
                          <a:ea typeface="Arial"/>
                          <a:hlinkClick r:id="rId4"/>
                        </a:rPr>
                        <a:t>Zen 2</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4-8</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1" lang="en-GB" sz="1000" spc="-1" strike="noStrike">
                          <a:solidFill>
                            <a:srgbClr val="000000"/>
                          </a:solidFill>
                          <a:latin typeface="Arial"/>
                          <a:ea typeface="Arial"/>
                        </a:rPr>
                        <a:t>Renoir </a:t>
                      </a:r>
                      <a:r>
                        <a:rPr b="0" lang="en-GB" sz="1000" spc="-1" strike="noStrike">
                          <a:solidFill>
                            <a:srgbClr val="000000"/>
                          </a:solidFill>
                          <a:latin typeface="Arial"/>
                          <a:ea typeface="Arial"/>
                        </a:rPr>
                        <a:t>(Desktop)</a:t>
                      </a:r>
                      <a:endParaRPr b="0" lang="el-GR" sz="10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bl>
          </a:graphicData>
        </a:graphic>
      </p:graphicFrame>
      <p:sp>
        <p:nvSpPr>
          <p:cNvPr id="189"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037A58C9-80C4-41F1-A410-5435CF433218}"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190" name="Google Shape;121;p20"/>
          <p:cNvSpPr/>
          <p:nvPr/>
        </p:nvSpPr>
        <p:spPr>
          <a:xfrm>
            <a:off x="280080" y="4446720"/>
            <a:ext cx="8242200" cy="60948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1200" spc="-1" strike="noStrike">
                <a:solidFill>
                  <a:srgbClr val="ff0000"/>
                </a:solidFill>
                <a:latin typeface="Arial"/>
                <a:ea typeface="Arial"/>
              </a:rPr>
              <a:t>A</a:t>
            </a:r>
            <a:r>
              <a:rPr b="0" lang="en-GB" sz="1200" spc="-1" strike="noStrike">
                <a:solidFill>
                  <a:srgbClr val="000000"/>
                </a:solidFill>
                <a:latin typeface="Arial"/>
                <a:ea typeface="Arial"/>
              </a:rPr>
              <a:t>: </a:t>
            </a:r>
            <a:r>
              <a:rPr b="1" lang="en-GB" sz="1200" spc="-1" strike="noStrike">
                <a:solidFill>
                  <a:srgbClr val="000000"/>
                </a:solidFill>
                <a:latin typeface="Arial"/>
                <a:ea typeface="Arial"/>
              </a:rPr>
              <a:t>Ryzen Threadripper 2990WX</a:t>
            </a:r>
            <a:endParaRPr b="0" lang="el-GR" sz="1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311760" y="67680"/>
            <a:ext cx="8520120" cy="729720"/>
          </a:xfrm>
          <a:prstGeom prst="rect">
            <a:avLst/>
          </a:prstGeom>
          <a:noFill/>
          <a:ln w="0">
            <a:noFill/>
          </a:ln>
        </p:spPr>
        <p:txBody>
          <a:bodyPr tIns="91440" bIns="91440" anchor="t">
            <a:noAutofit/>
          </a:bodyPr>
          <a:p>
            <a:pPr>
              <a:lnSpc>
                <a:spcPct val="100000"/>
              </a:lnSpc>
              <a:tabLst>
                <a:tab algn="l" pos="0"/>
              </a:tabLst>
            </a:pPr>
            <a:r>
              <a:rPr b="1" lang="en-GB" sz="2400" spc="-1" strike="noStrike">
                <a:solidFill>
                  <a:srgbClr val="cc0000"/>
                </a:solidFill>
                <a:latin typeface="Georgia"/>
                <a:ea typeface="Georgia"/>
              </a:rPr>
              <a:t>2.7 Επεξεργαστές AMD Ryzen</a:t>
            </a:r>
            <a:endParaRPr b="0" lang="el-GR" sz="2400" spc="-1" strike="noStrike">
              <a:solidFill>
                <a:srgbClr val="000000"/>
              </a:solidFill>
              <a:latin typeface="Arial"/>
            </a:endParaRPr>
          </a:p>
        </p:txBody>
      </p:sp>
      <p:graphicFrame>
        <p:nvGraphicFramePr>
          <p:cNvPr id="192" name="Google Shape;127;p21"/>
          <p:cNvGraphicFramePr/>
          <p:nvPr/>
        </p:nvGraphicFramePr>
        <p:xfrm>
          <a:off x="311760" y="685800"/>
          <a:ext cx="8520120" cy="1539000"/>
        </p:xfrm>
        <a:graphic>
          <a:graphicData uri="http://schemas.openxmlformats.org/drawingml/2006/table">
            <a:tbl>
              <a:tblPr/>
              <a:tblGrid>
                <a:gridCol w="690840"/>
                <a:gridCol w="611640"/>
                <a:gridCol w="1266120"/>
                <a:gridCol w="1322640"/>
                <a:gridCol w="687600"/>
                <a:gridCol w="874440"/>
                <a:gridCol w="1041840"/>
                <a:gridCol w="2025000"/>
              </a:tblGrid>
              <a:tr h="380880">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Γενιά</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Έτος</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Ολοκλήρωση</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Αρχιτεκτονική</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Cores</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Socket</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TDP</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c>
                  <a:txBody>
                    <a:bodyPr lIns="91080" rIns="91080" tIns="91080" bIns="91080" anchor="ctr">
                      <a:noAutofit/>
                    </a:bodyPr>
                    <a:p>
                      <a:pPr algn="ctr">
                        <a:lnSpc>
                          <a:spcPct val="100000"/>
                        </a:lnSpc>
                        <a:tabLst>
                          <a:tab algn="l" pos="0"/>
                        </a:tabLst>
                      </a:pPr>
                      <a:r>
                        <a:rPr b="1" lang="en-GB" sz="1300" spc="-1" strike="noStrike">
                          <a:solidFill>
                            <a:srgbClr val="000000"/>
                          </a:solidFill>
                          <a:latin typeface="Arial"/>
                          <a:ea typeface="Arial"/>
                        </a:rPr>
                        <a:t>Κωδική ονομασία</a:t>
                      </a:r>
                      <a:endParaRPr b="0" lang="el-GR" sz="13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solidFill>
                      <a:srgbClr val="cccccc"/>
                    </a:solidFill>
                  </a:tcPr>
                </a:tc>
              </a:tr>
              <a:tr h="7819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Ryzen 5000</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2020</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7 nm</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u="sng">
                          <a:solidFill>
                            <a:srgbClr val="0000ff"/>
                          </a:solidFill>
                          <a:uFillTx/>
                          <a:latin typeface="Arial"/>
                          <a:ea typeface="Arial"/>
                          <a:hlinkClick r:id="rId1"/>
                        </a:rPr>
                        <a:t>Zen 3</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6-16</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AM4</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65W</a:t>
                      </a:r>
                      <a:endParaRPr b="0" lang="el-GR" sz="1400" spc="-1" strike="noStrike">
                        <a:latin typeface="Arial"/>
                      </a:endParaRPr>
                    </a:p>
                    <a:p>
                      <a:pPr algn="ctr">
                        <a:lnSpc>
                          <a:spcPct val="100000"/>
                        </a:lnSpc>
                        <a:tabLst>
                          <a:tab algn="l" pos="0"/>
                        </a:tabLst>
                      </a:pPr>
                      <a:r>
                        <a:rPr b="0" lang="en-GB" sz="1400" spc="-1" strike="noStrike">
                          <a:solidFill>
                            <a:srgbClr val="000000"/>
                          </a:solidFill>
                          <a:latin typeface="Arial"/>
                          <a:ea typeface="Arial"/>
                        </a:rPr>
                        <a:t>-</a:t>
                      </a:r>
                      <a:endParaRPr b="0" lang="el-GR" sz="1400" spc="-1" strike="noStrike">
                        <a:latin typeface="Arial"/>
                      </a:endParaRPr>
                    </a:p>
                    <a:p>
                      <a:pPr algn="ctr">
                        <a:lnSpc>
                          <a:spcPct val="100000"/>
                        </a:lnSpc>
                        <a:tabLst>
                          <a:tab algn="l" pos="0"/>
                        </a:tabLst>
                      </a:pPr>
                      <a:r>
                        <a:rPr b="0" lang="en-GB" sz="1400" spc="-1" strike="noStrike">
                          <a:solidFill>
                            <a:srgbClr val="000000"/>
                          </a:solidFill>
                          <a:latin typeface="Arial"/>
                          <a:ea typeface="Arial"/>
                        </a:rPr>
                        <a:t>105W</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1" lang="en-GB" sz="1000" spc="-1" strike="noStrike">
                          <a:solidFill>
                            <a:srgbClr val="000000"/>
                          </a:solidFill>
                          <a:latin typeface="Arial"/>
                          <a:ea typeface="Arial"/>
                        </a:rPr>
                        <a:t>Vermeer </a:t>
                      </a:r>
                      <a:r>
                        <a:rPr b="0" lang="en-GB" sz="1000" spc="-1" strike="noStrike">
                          <a:solidFill>
                            <a:srgbClr val="000000"/>
                          </a:solidFill>
                          <a:latin typeface="Arial"/>
                          <a:ea typeface="Arial"/>
                        </a:rPr>
                        <a:t>(desktop)</a:t>
                      </a:r>
                      <a:endParaRPr b="0" lang="el-GR" sz="1000" spc="-1" strike="noStrike">
                        <a:latin typeface="Arial"/>
                      </a:endParaRPr>
                    </a:p>
                    <a:p>
                      <a:pPr algn="ctr">
                        <a:lnSpc>
                          <a:spcPct val="100000"/>
                        </a:lnSpc>
                        <a:tabLst>
                          <a:tab algn="l" pos="0"/>
                        </a:tabLst>
                      </a:pPr>
                      <a:r>
                        <a:rPr b="0" lang="en-GB" sz="1000" spc="-1" strike="noStrike">
                          <a:solidFill>
                            <a:srgbClr val="000000"/>
                          </a:solidFill>
                          <a:latin typeface="Arial"/>
                          <a:ea typeface="Arial"/>
                        </a:rPr>
                        <a:t>Chagall (HEDT)</a:t>
                      </a:r>
                      <a:endParaRPr b="0" lang="el-GR" sz="1000" spc="-1" strike="noStrike">
                        <a:latin typeface="Arial"/>
                      </a:endParaRPr>
                    </a:p>
                    <a:p>
                      <a:pPr algn="ctr">
                        <a:lnSpc>
                          <a:spcPct val="100000"/>
                        </a:lnSpc>
                        <a:tabLst>
                          <a:tab algn="l" pos="0"/>
                        </a:tabLst>
                      </a:pPr>
                      <a:r>
                        <a:rPr b="1" lang="en-GB" sz="1000" spc="-1" strike="noStrike">
                          <a:solidFill>
                            <a:srgbClr val="000000"/>
                          </a:solidFill>
                          <a:latin typeface="Arial"/>
                          <a:ea typeface="Arial"/>
                        </a:rPr>
                        <a:t>Milan </a:t>
                      </a:r>
                      <a:r>
                        <a:rPr b="0" lang="en-GB" sz="1000" spc="-1" strike="noStrike">
                          <a:solidFill>
                            <a:srgbClr val="000000"/>
                          </a:solidFill>
                          <a:latin typeface="Arial"/>
                          <a:ea typeface="Arial"/>
                        </a:rPr>
                        <a:t>(server)</a:t>
                      </a:r>
                      <a:endParaRPr b="0" lang="el-GR" sz="1000" spc="-1" strike="noStrike">
                        <a:latin typeface="Arial"/>
                      </a:endParaRPr>
                    </a:p>
                    <a:p>
                      <a:pPr algn="ctr">
                        <a:lnSpc>
                          <a:spcPct val="100000"/>
                        </a:lnSpc>
                        <a:tabLst>
                          <a:tab algn="l" pos="0"/>
                        </a:tabLst>
                      </a:pPr>
                      <a:r>
                        <a:rPr b="0" lang="en-GB" sz="1000" spc="-1" strike="noStrike">
                          <a:solidFill>
                            <a:srgbClr val="000000"/>
                          </a:solidFill>
                          <a:latin typeface="Arial"/>
                          <a:ea typeface="Arial"/>
                        </a:rPr>
                        <a:t>Vermeer ()</a:t>
                      </a:r>
                      <a:endParaRPr b="0" lang="el-GR" sz="10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5821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Ryzen 6000</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2022</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r h="582120">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Ryzen 7000</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xBody>
                    <a:bodyPr lIns="91080" rIns="91080" tIns="91080" bIns="91080" anchor="ctr">
                      <a:noAutofit/>
                    </a:bodyPr>
                    <a:p>
                      <a:pPr algn="ctr">
                        <a:lnSpc>
                          <a:spcPct val="100000"/>
                        </a:lnSpc>
                        <a:tabLst>
                          <a:tab algn="l" pos="0"/>
                        </a:tabLst>
                      </a:pPr>
                      <a:r>
                        <a:rPr b="0" lang="en-GB" sz="1400" spc="-1" strike="noStrike">
                          <a:solidFill>
                            <a:srgbClr val="000000"/>
                          </a:solidFill>
                          <a:latin typeface="Arial"/>
                          <a:ea typeface="Arial"/>
                        </a:rPr>
                        <a:t>2022</a:t>
                      </a:r>
                      <a:endParaRPr b="0" lang="el-GR" sz="1400" spc="-1" strike="noStrike">
                        <a:latin typeface="Arial"/>
                      </a:endParaRPr>
                    </a:p>
                  </a:txBody>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c>
                  <a:tcPr anchor="ctr" marL="91080" marR="91080">
                    <a:lnL w="18720">
                      <a:solidFill>
                        <a:srgbClr val="000000"/>
                      </a:solidFill>
                    </a:lnL>
                    <a:lnR w="18720">
                      <a:solidFill>
                        <a:srgbClr val="000000"/>
                      </a:solidFill>
                    </a:lnR>
                    <a:lnT w="18720">
                      <a:solidFill>
                        <a:srgbClr val="000000"/>
                      </a:solidFill>
                    </a:lnT>
                    <a:lnB w="18720">
                      <a:solidFill>
                        <a:srgbClr val="000000"/>
                      </a:solidFill>
                    </a:lnB>
                    <a:noFill/>
                  </a:tcPr>
                </a:tc>
              </a:tr>
            </a:tbl>
          </a:graphicData>
        </a:graphic>
      </p:graphicFrame>
      <p:sp>
        <p:nvSpPr>
          <p:cNvPr id="193" name="PlaceHolder 2"/>
          <p:cNvSpPr>
            <a:spLocks noGrp="1"/>
          </p:cNvSpPr>
          <p:nvPr>
            <p:ph type="sldNum"/>
          </p:nvPr>
        </p:nvSpPr>
        <p:spPr>
          <a:xfrm>
            <a:off x="8472600" y="4663080"/>
            <a:ext cx="548280" cy="393120"/>
          </a:xfrm>
          <a:prstGeom prst="rect">
            <a:avLst/>
          </a:prstGeom>
          <a:noFill/>
          <a:ln w="0">
            <a:noFill/>
          </a:ln>
        </p:spPr>
        <p:txBody>
          <a:bodyPr tIns="91440" bIns="91440" anchor="ctr">
            <a:noAutofit/>
          </a:bodyPr>
          <a:p>
            <a:pPr algn="r">
              <a:lnSpc>
                <a:spcPct val="100000"/>
              </a:lnSpc>
              <a:tabLst>
                <a:tab algn="l" pos="0"/>
              </a:tabLst>
            </a:pPr>
            <a:fld id="{C2F3EED4-5AC0-4CB5-850B-F1B2778613B6}" type="slidenum">
              <a:rPr b="1" lang="en-GB" sz="1000" spc="-1" strike="noStrike">
                <a:solidFill>
                  <a:srgbClr val="cc0000"/>
                </a:solidFill>
                <a:latin typeface="Arial"/>
                <a:ea typeface="Arial"/>
              </a:rPr>
              <a:t>&lt;αριθμός&gt;</a:t>
            </a:fld>
            <a:endParaRPr b="0" lang="el-GR" sz="1000" spc="-1" strike="noStrike">
              <a:latin typeface="Times New Roman"/>
            </a:endParaRPr>
          </a:p>
        </p:txBody>
      </p:sp>
      <p:sp>
        <p:nvSpPr>
          <p:cNvPr id="194" name="Google Shape;129;p21"/>
          <p:cNvSpPr/>
          <p:nvPr/>
        </p:nvSpPr>
        <p:spPr>
          <a:xfrm>
            <a:off x="280080" y="4446720"/>
            <a:ext cx="8242200" cy="609480"/>
          </a:xfrm>
          <a:prstGeom prst="rect">
            <a:avLst/>
          </a:prstGeom>
          <a:noFill/>
          <a:ln w="0">
            <a:noFill/>
          </a:ln>
        </p:spPr>
        <p:style>
          <a:lnRef idx="0"/>
          <a:fillRef idx="0"/>
          <a:effectRef idx="0"/>
          <a:fontRef idx="minor"/>
        </p:style>
        <p:txBody>
          <a:bodyPr tIns="91440" bIns="91440" anchor="t">
            <a:noAutofit/>
          </a:bodyPr>
          <a:p>
            <a:pPr>
              <a:lnSpc>
                <a:spcPct val="100000"/>
              </a:lnSpc>
              <a:tabLst>
                <a:tab algn="l" pos="0"/>
              </a:tabLst>
            </a:pPr>
            <a:r>
              <a:rPr b="1" lang="en-GB" sz="1200" spc="-1" strike="noStrike">
                <a:solidFill>
                  <a:srgbClr val="ff0000"/>
                </a:solidFill>
                <a:latin typeface="Arial"/>
                <a:ea typeface="Arial"/>
              </a:rPr>
              <a:t>A</a:t>
            </a:r>
            <a:r>
              <a:rPr b="0" lang="en-GB" sz="1200" spc="-1" strike="noStrike">
                <a:solidFill>
                  <a:srgbClr val="000000"/>
                </a:solidFill>
                <a:latin typeface="Arial"/>
                <a:ea typeface="Arial"/>
              </a:rPr>
              <a:t>: </a:t>
            </a:r>
            <a:r>
              <a:rPr b="1" lang="en-GB" sz="1200" spc="-1" strike="noStrike">
                <a:solidFill>
                  <a:srgbClr val="000000"/>
                </a:solidFill>
                <a:latin typeface="Arial"/>
                <a:ea typeface="Arial"/>
              </a:rPr>
              <a:t>Ryzen Threadripper 2990WX</a:t>
            </a:r>
            <a:endParaRPr b="0" lang="el-GR" sz="1200" spc="-1" strike="noStrike">
              <a:latin typeface="Arial"/>
            </a:endParaRPr>
          </a:p>
        </p:txBody>
      </p:sp>
      <p:sp>
        <p:nvSpPr>
          <p:cNvPr id="195" name="Google Shape;130;p21"/>
          <p:cNvSpPr/>
          <p:nvPr/>
        </p:nvSpPr>
        <p:spPr>
          <a:xfrm>
            <a:off x="6361200" y="4170600"/>
            <a:ext cx="2659680" cy="640080"/>
          </a:xfrm>
          <a:prstGeom prst="rect">
            <a:avLst/>
          </a:prstGeom>
          <a:noFill/>
          <a:ln w="19050">
            <a:solidFill>
              <a:srgbClr val="ffffff"/>
            </a:solidFill>
            <a:round/>
          </a:ln>
        </p:spPr>
        <p:style>
          <a:lnRef idx="0"/>
          <a:fillRef idx="0"/>
          <a:effectRef idx="0"/>
          <a:fontRef idx="minor"/>
        </p:style>
        <p:txBody>
          <a:bodyPr tIns="91440" bIns="91440" anchor="t">
            <a:spAutoFit/>
          </a:bodyPr>
          <a:p>
            <a:pPr>
              <a:lnSpc>
                <a:spcPct val="100000"/>
              </a:lnSpc>
              <a:tabLst>
                <a:tab algn="l" pos="0"/>
              </a:tabLst>
            </a:pPr>
            <a:r>
              <a:rPr b="1" lang="en-GB" sz="1000" spc="-1" strike="noStrike">
                <a:solidFill>
                  <a:srgbClr val="cc0000"/>
                </a:solidFill>
                <a:highlight>
                  <a:srgbClr val="ffffff"/>
                </a:highlight>
                <a:latin typeface="Arial"/>
                <a:ea typeface="Arial"/>
              </a:rPr>
              <a:t>Συμπληρώθηκε από τους μαθητές και τις μαθήτριες της Β' Πληροφορικής 2021-22 τον Ιανουάριος 2022</a:t>
            </a:r>
            <a:endParaRPr b="0" lang="el-GR" sz="1000" spc="-1" strike="noStrike">
              <a:latin typeface="Arial"/>
            </a:endParaRPr>
          </a:p>
        </p:txBody>
      </p:sp>
      <p:sp>
        <p:nvSpPr>
          <p:cNvPr id="196" name="Google Shape;131;p21"/>
          <p:cNvSpPr/>
          <p:nvPr/>
        </p:nvSpPr>
        <p:spPr>
          <a:xfrm>
            <a:off x="5762160" y="3985920"/>
            <a:ext cx="3258720" cy="822600"/>
          </a:xfrm>
          <a:prstGeom prst="rect">
            <a:avLst/>
          </a:prstGeom>
          <a:solidFill>
            <a:srgbClr val="ffe599"/>
          </a:solidFill>
          <a:ln w="19050">
            <a:solidFill>
              <a:srgbClr val="cc0000"/>
            </a:solidFill>
            <a:round/>
          </a:ln>
        </p:spPr>
        <p:style>
          <a:lnRef idx="0"/>
          <a:fillRef idx="0"/>
          <a:effectRef idx="0"/>
          <a:fontRef idx="minor"/>
        </p:style>
        <p:txBody>
          <a:bodyPr tIns="91440" bIns="91440" anchor="t">
            <a:spAutoFit/>
          </a:bodyPr>
          <a:p>
            <a:pPr>
              <a:lnSpc>
                <a:spcPct val="100000"/>
              </a:lnSpc>
              <a:tabLst>
                <a:tab algn="l" pos="0"/>
              </a:tabLst>
            </a:pPr>
            <a:r>
              <a:rPr b="1" i="1" lang="en-GB" sz="1400" spc="-1" strike="noStrike" u="sng">
                <a:solidFill>
                  <a:srgbClr val="cc0000"/>
                </a:solidFill>
                <a:uFillTx/>
                <a:latin typeface="Arial"/>
                <a:ea typeface="Arial"/>
              </a:rPr>
              <a:t>ΕΡΓΑΣΙΑ 1η</a:t>
            </a:r>
            <a:r>
              <a:rPr b="0" i="1" lang="en-GB" sz="1400" spc="-1" strike="noStrike">
                <a:solidFill>
                  <a:srgbClr val="cc0000"/>
                </a:solidFill>
                <a:latin typeface="Arial"/>
                <a:ea typeface="Arial"/>
              </a:rPr>
              <a:t>:</a:t>
            </a:r>
            <a:endParaRPr b="0" lang="el-GR" sz="1400" spc="-1" strike="noStrike">
              <a:latin typeface="Arial"/>
            </a:endParaRPr>
          </a:p>
          <a:p>
            <a:pPr>
              <a:lnSpc>
                <a:spcPct val="100000"/>
              </a:lnSpc>
              <a:tabLst>
                <a:tab algn="l" pos="0"/>
              </a:tabLst>
            </a:pPr>
            <a:r>
              <a:rPr b="0" i="1" lang="en-GB" sz="1400" spc="-1" strike="noStrike">
                <a:solidFill>
                  <a:srgbClr val="cc0000"/>
                </a:solidFill>
                <a:latin typeface="Arial"/>
                <a:ea typeface="Arial"/>
              </a:rPr>
              <a:t>Να συμπληρωθεί ο πίνακας και να ελεγχθούν οι δύο τελευταίες γενιές</a:t>
            </a:r>
            <a:endParaRPr b="0" lang="el-GR" sz="1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LibreOffice/7.2.0.4$Windows_X86_64 LibreOffice_project/9a9c6381e3f7a62afc1329bd359cc48accb6435b</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el-GR</dc:language>
  <cp:lastModifiedBy/>
  <dcterms:modified xsi:type="dcterms:W3CDTF">2024-12-04T19:16:51Z</dcterms:modified>
  <cp:revision>1</cp:revision>
  <dc:subject/>
  <dc:title/>
</cp:coreProperties>
</file>