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media/image1.jpeg" ContentType="image/jpeg"/>
  <Override PartName="/ppt/media/image17.jpeg" ContentType="image/jpeg"/>
  <Override PartName="/ppt/media/image3.png" ContentType="image/png"/>
  <Override PartName="/ppt/media/image2.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8.jpeg" ContentType="image/jpeg"/>
  <Override PartName="/ppt/media/image19.jpeg" ContentType="image/jpeg"/>
  <Override PartName="/ppt/media/image20.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9144000" cy="51435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27" name="PlaceHolder 2"/>
          <p:cNvSpPr>
            <a:spLocks noGrp="1"/>
          </p:cNvSpPr>
          <p:nvPr>
            <p:ph/>
          </p:nvPr>
        </p:nvSpPr>
        <p:spPr>
          <a:xfrm>
            <a:off x="311760" y="99108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28" name="PlaceHolder 3"/>
          <p:cNvSpPr>
            <a:spLocks noGrp="1"/>
          </p:cNvSpPr>
          <p:nvPr>
            <p:ph/>
          </p:nvPr>
        </p:nvSpPr>
        <p:spPr>
          <a:xfrm>
            <a:off x="311760" y="306756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30"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1"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2" name="PlaceHolder 4"/>
          <p:cNvSpPr>
            <a:spLocks noGrp="1"/>
          </p:cNvSpPr>
          <p:nvPr>
            <p:ph/>
          </p:nvPr>
        </p:nvSpPr>
        <p:spPr>
          <a:xfrm>
            <a:off x="31176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3" name="PlaceHolder 5"/>
          <p:cNvSpPr>
            <a:spLocks noGrp="1"/>
          </p:cNvSpPr>
          <p:nvPr>
            <p:ph/>
          </p:nvPr>
        </p:nvSpPr>
        <p:spPr>
          <a:xfrm>
            <a:off x="467784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35" name="PlaceHolder 2"/>
          <p:cNvSpPr>
            <a:spLocks noGrp="1"/>
          </p:cNvSpPr>
          <p:nvPr>
            <p:ph/>
          </p:nvPr>
        </p:nvSpPr>
        <p:spPr>
          <a:xfrm>
            <a:off x="31176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6" name="PlaceHolder 3"/>
          <p:cNvSpPr>
            <a:spLocks noGrp="1"/>
          </p:cNvSpPr>
          <p:nvPr>
            <p:ph/>
          </p:nvPr>
        </p:nvSpPr>
        <p:spPr>
          <a:xfrm>
            <a:off x="319248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7" name="PlaceHolder 4"/>
          <p:cNvSpPr>
            <a:spLocks noGrp="1"/>
          </p:cNvSpPr>
          <p:nvPr>
            <p:ph/>
          </p:nvPr>
        </p:nvSpPr>
        <p:spPr>
          <a:xfrm>
            <a:off x="607320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8" name="PlaceHolder 5"/>
          <p:cNvSpPr>
            <a:spLocks noGrp="1"/>
          </p:cNvSpPr>
          <p:nvPr>
            <p:ph/>
          </p:nvPr>
        </p:nvSpPr>
        <p:spPr>
          <a:xfrm>
            <a:off x="31176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39" name="PlaceHolder 6"/>
          <p:cNvSpPr>
            <a:spLocks noGrp="1"/>
          </p:cNvSpPr>
          <p:nvPr>
            <p:ph/>
          </p:nvPr>
        </p:nvSpPr>
        <p:spPr>
          <a:xfrm>
            <a:off x="319248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40" name="PlaceHolder 7"/>
          <p:cNvSpPr>
            <a:spLocks noGrp="1"/>
          </p:cNvSpPr>
          <p:nvPr>
            <p:ph/>
          </p:nvPr>
        </p:nvSpPr>
        <p:spPr>
          <a:xfrm>
            <a:off x="607320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46" name="PlaceHolder 2"/>
          <p:cNvSpPr>
            <a:spLocks noGrp="1"/>
          </p:cNvSpPr>
          <p:nvPr>
            <p:ph type="subTitle"/>
          </p:nvPr>
        </p:nvSpPr>
        <p:spPr>
          <a:xfrm>
            <a:off x="311760" y="991080"/>
            <a:ext cx="8520120" cy="3975480"/>
          </a:xfrm>
          <a:prstGeom prst="rect">
            <a:avLst/>
          </a:prstGeom>
          <a:noFill/>
          <a:ln w="0">
            <a:noFill/>
          </a:ln>
        </p:spPr>
        <p:txBody>
          <a:bodyPr lIns="0" rIns="0" tIns="0" bIns="0" anchor="ctr">
            <a:noAutofit/>
          </a:bodyP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48" name="PlaceHolder 2"/>
          <p:cNvSpPr>
            <a:spLocks noGrp="1"/>
          </p:cNvSpPr>
          <p:nvPr>
            <p:ph/>
          </p:nvPr>
        </p:nvSpPr>
        <p:spPr>
          <a:xfrm>
            <a:off x="311760" y="991080"/>
            <a:ext cx="852012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50" name="PlaceHolder 2"/>
          <p:cNvSpPr>
            <a:spLocks noGrp="1"/>
          </p:cNvSpPr>
          <p:nvPr>
            <p:ph/>
          </p:nvPr>
        </p:nvSpPr>
        <p:spPr>
          <a:xfrm>
            <a:off x="31176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51" name="PlaceHolder 3"/>
          <p:cNvSpPr>
            <a:spLocks noGrp="1"/>
          </p:cNvSpPr>
          <p:nvPr>
            <p:ph/>
          </p:nvPr>
        </p:nvSpPr>
        <p:spPr>
          <a:xfrm>
            <a:off x="467784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311760" y="67680"/>
            <a:ext cx="8520120" cy="3384000"/>
          </a:xfrm>
          <a:prstGeom prst="rect">
            <a:avLst/>
          </a:prstGeom>
          <a:noFill/>
          <a:ln w="0">
            <a:noFill/>
          </a:ln>
        </p:spPr>
        <p:txBody>
          <a:bodyPr lIns="0" rIns="0" tIns="0" bIns="0" anchor="ctr">
            <a:noAutofit/>
          </a:bodyP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55"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56" name="PlaceHolder 3"/>
          <p:cNvSpPr>
            <a:spLocks noGrp="1"/>
          </p:cNvSpPr>
          <p:nvPr>
            <p:ph/>
          </p:nvPr>
        </p:nvSpPr>
        <p:spPr>
          <a:xfrm>
            <a:off x="467784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57" name="PlaceHolder 4"/>
          <p:cNvSpPr>
            <a:spLocks noGrp="1"/>
          </p:cNvSpPr>
          <p:nvPr>
            <p:ph/>
          </p:nvPr>
        </p:nvSpPr>
        <p:spPr>
          <a:xfrm>
            <a:off x="31176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6" name="PlaceHolder 2"/>
          <p:cNvSpPr>
            <a:spLocks noGrp="1"/>
          </p:cNvSpPr>
          <p:nvPr>
            <p:ph type="subTitle"/>
          </p:nvPr>
        </p:nvSpPr>
        <p:spPr>
          <a:xfrm>
            <a:off x="311760" y="991080"/>
            <a:ext cx="8520120" cy="3975480"/>
          </a:xfrm>
          <a:prstGeom prst="rect">
            <a:avLst/>
          </a:prstGeom>
          <a:noFill/>
          <a:ln w="0">
            <a:noFill/>
          </a:ln>
        </p:spPr>
        <p:txBody>
          <a:bodyPr lIns="0" rIns="0" tIns="0" bIns="0" anchor="ctr">
            <a:noAutofit/>
          </a:bodyP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59" name="PlaceHolder 2"/>
          <p:cNvSpPr>
            <a:spLocks noGrp="1"/>
          </p:cNvSpPr>
          <p:nvPr>
            <p:ph/>
          </p:nvPr>
        </p:nvSpPr>
        <p:spPr>
          <a:xfrm>
            <a:off x="31176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60"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61" name="PlaceHolder 4"/>
          <p:cNvSpPr>
            <a:spLocks noGrp="1"/>
          </p:cNvSpPr>
          <p:nvPr>
            <p:ph/>
          </p:nvPr>
        </p:nvSpPr>
        <p:spPr>
          <a:xfrm>
            <a:off x="467784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63"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64"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65" name="PlaceHolder 4"/>
          <p:cNvSpPr>
            <a:spLocks noGrp="1"/>
          </p:cNvSpPr>
          <p:nvPr>
            <p:ph/>
          </p:nvPr>
        </p:nvSpPr>
        <p:spPr>
          <a:xfrm>
            <a:off x="311760" y="306756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67" name="PlaceHolder 2"/>
          <p:cNvSpPr>
            <a:spLocks noGrp="1"/>
          </p:cNvSpPr>
          <p:nvPr>
            <p:ph/>
          </p:nvPr>
        </p:nvSpPr>
        <p:spPr>
          <a:xfrm>
            <a:off x="311760" y="99108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68" name="PlaceHolder 3"/>
          <p:cNvSpPr>
            <a:spLocks noGrp="1"/>
          </p:cNvSpPr>
          <p:nvPr>
            <p:ph/>
          </p:nvPr>
        </p:nvSpPr>
        <p:spPr>
          <a:xfrm>
            <a:off x="311760" y="306756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70"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1"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2" name="PlaceHolder 4"/>
          <p:cNvSpPr>
            <a:spLocks noGrp="1"/>
          </p:cNvSpPr>
          <p:nvPr>
            <p:ph/>
          </p:nvPr>
        </p:nvSpPr>
        <p:spPr>
          <a:xfrm>
            <a:off x="31176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3" name="PlaceHolder 5"/>
          <p:cNvSpPr>
            <a:spLocks noGrp="1"/>
          </p:cNvSpPr>
          <p:nvPr>
            <p:ph/>
          </p:nvPr>
        </p:nvSpPr>
        <p:spPr>
          <a:xfrm>
            <a:off x="467784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75" name="PlaceHolder 2"/>
          <p:cNvSpPr>
            <a:spLocks noGrp="1"/>
          </p:cNvSpPr>
          <p:nvPr>
            <p:ph/>
          </p:nvPr>
        </p:nvSpPr>
        <p:spPr>
          <a:xfrm>
            <a:off x="31176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6" name="PlaceHolder 3"/>
          <p:cNvSpPr>
            <a:spLocks noGrp="1"/>
          </p:cNvSpPr>
          <p:nvPr>
            <p:ph/>
          </p:nvPr>
        </p:nvSpPr>
        <p:spPr>
          <a:xfrm>
            <a:off x="319248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7" name="PlaceHolder 4"/>
          <p:cNvSpPr>
            <a:spLocks noGrp="1"/>
          </p:cNvSpPr>
          <p:nvPr>
            <p:ph/>
          </p:nvPr>
        </p:nvSpPr>
        <p:spPr>
          <a:xfrm>
            <a:off x="607320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8" name="PlaceHolder 5"/>
          <p:cNvSpPr>
            <a:spLocks noGrp="1"/>
          </p:cNvSpPr>
          <p:nvPr>
            <p:ph/>
          </p:nvPr>
        </p:nvSpPr>
        <p:spPr>
          <a:xfrm>
            <a:off x="31176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79" name="PlaceHolder 6"/>
          <p:cNvSpPr>
            <a:spLocks noGrp="1"/>
          </p:cNvSpPr>
          <p:nvPr>
            <p:ph/>
          </p:nvPr>
        </p:nvSpPr>
        <p:spPr>
          <a:xfrm>
            <a:off x="319248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80" name="PlaceHolder 7"/>
          <p:cNvSpPr>
            <a:spLocks noGrp="1"/>
          </p:cNvSpPr>
          <p:nvPr>
            <p:ph/>
          </p:nvPr>
        </p:nvSpPr>
        <p:spPr>
          <a:xfrm>
            <a:off x="607320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86" name="PlaceHolder 2"/>
          <p:cNvSpPr>
            <a:spLocks noGrp="1"/>
          </p:cNvSpPr>
          <p:nvPr>
            <p:ph type="subTitle"/>
          </p:nvPr>
        </p:nvSpPr>
        <p:spPr>
          <a:xfrm>
            <a:off x="311760" y="991080"/>
            <a:ext cx="8520120" cy="3975480"/>
          </a:xfrm>
          <a:prstGeom prst="rect">
            <a:avLst/>
          </a:prstGeom>
          <a:noFill/>
          <a:ln w="0">
            <a:noFill/>
          </a:ln>
        </p:spPr>
        <p:txBody>
          <a:bodyPr lIns="0" rIns="0" tIns="0" bIns="0" anchor="ctr">
            <a:noAutofit/>
          </a:bodyP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88" name="PlaceHolder 2"/>
          <p:cNvSpPr>
            <a:spLocks noGrp="1"/>
          </p:cNvSpPr>
          <p:nvPr>
            <p:ph/>
          </p:nvPr>
        </p:nvSpPr>
        <p:spPr>
          <a:xfrm>
            <a:off x="311760" y="991080"/>
            <a:ext cx="852012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90" name="PlaceHolder 2"/>
          <p:cNvSpPr>
            <a:spLocks noGrp="1"/>
          </p:cNvSpPr>
          <p:nvPr>
            <p:ph/>
          </p:nvPr>
        </p:nvSpPr>
        <p:spPr>
          <a:xfrm>
            <a:off x="31176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91" name="PlaceHolder 3"/>
          <p:cNvSpPr>
            <a:spLocks noGrp="1"/>
          </p:cNvSpPr>
          <p:nvPr>
            <p:ph/>
          </p:nvPr>
        </p:nvSpPr>
        <p:spPr>
          <a:xfrm>
            <a:off x="467784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8" name="PlaceHolder 2"/>
          <p:cNvSpPr>
            <a:spLocks noGrp="1"/>
          </p:cNvSpPr>
          <p:nvPr>
            <p:ph/>
          </p:nvPr>
        </p:nvSpPr>
        <p:spPr>
          <a:xfrm>
            <a:off x="311760" y="991080"/>
            <a:ext cx="852012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311760" y="67680"/>
            <a:ext cx="8520120" cy="3384000"/>
          </a:xfrm>
          <a:prstGeom prst="rect">
            <a:avLst/>
          </a:prstGeom>
          <a:noFill/>
          <a:ln w="0">
            <a:noFill/>
          </a:ln>
        </p:spPr>
        <p:txBody>
          <a:bodyPr lIns="0" rIns="0" tIns="0" bIns="0" anchor="ctr">
            <a:noAutofit/>
          </a:bodyP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95"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96" name="PlaceHolder 3"/>
          <p:cNvSpPr>
            <a:spLocks noGrp="1"/>
          </p:cNvSpPr>
          <p:nvPr>
            <p:ph/>
          </p:nvPr>
        </p:nvSpPr>
        <p:spPr>
          <a:xfrm>
            <a:off x="467784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97" name="PlaceHolder 4"/>
          <p:cNvSpPr>
            <a:spLocks noGrp="1"/>
          </p:cNvSpPr>
          <p:nvPr>
            <p:ph/>
          </p:nvPr>
        </p:nvSpPr>
        <p:spPr>
          <a:xfrm>
            <a:off x="31176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99" name="PlaceHolder 2"/>
          <p:cNvSpPr>
            <a:spLocks noGrp="1"/>
          </p:cNvSpPr>
          <p:nvPr>
            <p:ph/>
          </p:nvPr>
        </p:nvSpPr>
        <p:spPr>
          <a:xfrm>
            <a:off x="31176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00"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01" name="PlaceHolder 4"/>
          <p:cNvSpPr>
            <a:spLocks noGrp="1"/>
          </p:cNvSpPr>
          <p:nvPr>
            <p:ph/>
          </p:nvPr>
        </p:nvSpPr>
        <p:spPr>
          <a:xfrm>
            <a:off x="467784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03"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04"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05" name="PlaceHolder 4"/>
          <p:cNvSpPr>
            <a:spLocks noGrp="1"/>
          </p:cNvSpPr>
          <p:nvPr>
            <p:ph/>
          </p:nvPr>
        </p:nvSpPr>
        <p:spPr>
          <a:xfrm>
            <a:off x="311760" y="306756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07" name="PlaceHolder 2"/>
          <p:cNvSpPr>
            <a:spLocks noGrp="1"/>
          </p:cNvSpPr>
          <p:nvPr>
            <p:ph/>
          </p:nvPr>
        </p:nvSpPr>
        <p:spPr>
          <a:xfrm>
            <a:off x="311760" y="99108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08" name="PlaceHolder 3"/>
          <p:cNvSpPr>
            <a:spLocks noGrp="1"/>
          </p:cNvSpPr>
          <p:nvPr>
            <p:ph/>
          </p:nvPr>
        </p:nvSpPr>
        <p:spPr>
          <a:xfrm>
            <a:off x="311760" y="306756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10"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1"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2" name="PlaceHolder 4"/>
          <p:cNvSpPr>
            <a:spLocks noGrp="1"/>
          </p:cNvSpPr>
          <p:nvPr>
            <p:ph/>
          </p:nvPr>
        </p:nvSpPr>
        <p:spPr>
          <a:xfrm>
            <a:off x="31176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3" name="PlaceHolder 5"/>
          <p:cNvSpPr>
            <a:spLocks noGrp="1"/>
          </p:cNvSpPr>
          <p:nvPr>
            <p:ph/>
          </p:nvPr>
        </p:nvSpPr>
        <p:spPr>
          <a:xfrm>
            <a:off x="467784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15" name="PlaceHolder 2"/>
          <p:cNvSpPr>
            <a:spLocks noGrp="1"/>
          </p:cNvSpPr>
          <p:nvPr>
            <p:ph/>
          </p:nvPr>
        </p:nvSpPr>
        <p:spPr>
          <a:xfrm>
            <a:off x="31176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6" name="PlaceHolder 3"/>
          <p:cNvSpPr>
            <a:spLocks noGrp="1"/>
          </p:cNvSpPr>
          <p:nvPr>
            <p:ph/>
          </p:nvPr>
        </p:nvSpPr>
        <p:spPr>
          <a:xfrm>
            <a:off x="319248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7" name="PlaceHolder 4"/>
          <p:cNvSpPr>
            <a:spLocks noGrp="1"/>
          </p:cNvSpPr>
          <p:nvPr>
            <p:ph/>
          </p:nvPr>
        </p:nvSpPr>
        <p:spPr>
          <a:xfrm>
            <a:off x="6073200" y="99108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8" name="PlaceHolder 5"/>
          <p:cNvSpPr>
            <a:spLocks noGrp="1"/>
          </p:cNvSpPr>
          <p:nvPr>
            <p:ph/>
          </p:nvPr>
        </p:nvSpPr>
        <p:spPr>
          <a:xfrm>
            <a:off x="31176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9" name="PlaceHolder 6"/>
          <p:cNvSpPr>
            <a:spLocks noGrp="1"/>
          </p:cNvSpPr>
          <p:nvPr>
            <p:ph/>
          </p:nvPr>
        </p:nvSpPr>
        <p:spPr>
          <a:xfrm>
            <a:off x="319248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20" name="PlaceHolder 7"/>
          <p:cNvSpPr>
            <a:spLocks noGrp="1"/>
          </p:cNvSpPr>
          <p:nvPr>
            <p:ph/>
          </p:nvPr>
        </p:nvSpPr>
        <p:spPr>
          <a:xfrm>
            <a:off x="6073200" y="3067560"/>
            <a:ext cx="274320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0" name="PlaceHolder 2"/>
          <p:cNvSpPr>
            <a:spLocks noGrp="1"/>
          </p:cNvSpPr>
          <p:nvPr>
            <p:ph/>
          </p:nvPr>
        </p:nvSpPr>
        <p:spPr>
          <a:xfrm>
            <a:off x="31176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1" name="PlaceHolder 3"/>
          <p:cNvSpPr>
            <a:spLocks noGrp="1"/>
          </p:cNvSpPr>
          <p:nvPr>
            <p:ph/>
          </p:nvPr>
        </p:nvSpPr>
        <p:spPr>
          <a:xfrm>
            <a:off x="467784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11760" y="67680"/>
            <a:ext cx="8520120" cy="3384000"/>
          </a:xfrm>
          <a:prstGeom prst="rect">
            <a:avLst/>
          </a:prstGeom>
          <a:noFill/>
          <a:ln w="0">
            <a:noFill/>
          </a:ln>
        </p:spPr>
        <p:txBody>
          <a:bodyPr lIns="0" rIns="0" tIns="0" bIns="0" anchor="ctr">
            <a:noAutofit/>
          </a:bodyPr>
          <a:p>
            <a:pPr algn="ctr"/>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5"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6" name="PlaceHolder 3"/>
          <p:cNvSpPr>
            <a:spLocks noGrp="1"/>
          </p:cNvSpPr>
          <p:nvPr>
            <p:ph/>
          </p:nvPr>
        </p:nvSpPr>
        <p:spPr>
          <a:xfrm>
            <a:off x="467784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17" name="PlaceHolder 4"/>
          <p:cNvSpPr>
            <a:spLocks noGrp="1"/>
          </p:cNvSpPr>
          <p:nvPr>
            <p:ph/>
          </p:nvPr>
        </p:nvSpPr>
        <p:spPr>
          <a:xfrm>
            <a:off x="31176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19" name="PlaceHolder 2"/>
          <p:cNvSpPr>
            <a:spLocks noGrp="1"/>
          </p:cNvSpPr>
          <p:nvPr>
            <p:ph/>
          </p:nvPr>
        </p:nvSpPr>
        <p:spPr>
          <a:xfrm>
            <a:off x="311760" y="991080"/>
            <a:ext cx="4157640" cy="397548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20"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21" name="PlaceHolder 4"/>
          <p:cNvSpPr>
            <a:spLocks noGrp="1"/>
          </p:cNvSpPr>
          <p:nvPr>
            <p:ph/>
          </p:nvPr>
        </p:nvSpPr>
        <p:spPr>
          <a:xfrm>
            <a:off x="4677840" y="306756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11760" y="67680"/>
            <a:ext cx="8520120" cy="729720"/>
          </a:xfrm>
          <a:prstGeom prst="rect">
            <a:avLst/>
          </a:prstGeom>
          <a:noFill/>
          <a:ln w="0">
            <a:noFill/>
          </a:ln>
        </p:spPr>
        <p:txBody>
          <a:bodyPr lIns="0" rIns="0" tIns="0" bIns="0" anchor="ctr">
            <a:noAutofit/>
          </a:bodyPr>
          <a:p>
            <a:endParaRPr b="0" lang="el-GR" sz="1400" spc="-1" strike="noStrike">
              <a:solidFill>
                <a:srgbClr val="000000"/>
              </a:solidFill>
              <a:latin typeface="Arial"/>
            </a:endParaRPr>
          </a:p>
        </p:txBody>
      </p:sp>
      <p:sp>
        <p:nvSpPr>
          <p:cNvPr id="23" name="PlaceHolder 2"/>
          <p:cNvSpPr>
            <a:spLocks noGrp="1"/>
          </p:cNvSpPr>
          <p:nvPr>
            <p:ph/>
          </p:nvPr>
        </p:nvSpPr>
        <p:spPr>
          <a:xfrm>
            <a:off x="31176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24" name="PlaceHolder 3"/>
          <p:cNvSpPr>
            <a:spLocks noGrp="1"/>
          </p:cNvSpPr>
          <p:nvPr>
            <p:ph/>
          </p:nvPr>
        </p:nvSpPr>
        <p:spPr>
          <a:xfrm>
            <a:off x="4677840" y="991080"/>
            <a:ext cx="415764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
        <p:nvSpPr>
          <p:cNvPr id="25" name="PlaceHolder 4"/>
          <p:cNvSpPr>
            <a:spLocks noGrp="1"/>
          </p:cNvSpPr>
          <p:nvPr>
            <p:ph/>
          </p:nvPr>
        </p:nvSpPr>
        <p:spPr>
          <a:xfrm>
            <a:off x="311760" y="3067560"/>
            <a:ext cx="8520120" cy="1896120"/>
          </a:xfrm>
          <a:prstGeom prst="rect">
            <a:avLst/>
          </a:prstGeom>
          <a:noFill/>
          <a:ln w="0">
            <a:noFill/>
          </a:ln>
        </p:spPr>
        <p:txBody>
          <a:bodyPr lIns="0" rIns="0" tIns="0" bIns="0" anchor="t">
            <a:normAutofit/>
          </a:bodyPr>
          <a:p>
            <a:endParaRPr b="0" lang="el-GR"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Google Shape;10;p2"/>
          <p:cNvSpPr/>
          <p:nvPr/>
        </p:nvSpPr>
        <p:spPr>
          <a:xfrm rot="10800000">
            <a:off x="4226400" y="2934000"/>
            <a:ext cx="691560" cy="388080"/>
          </a:xfrm>
          <a:prstGeom prst="triangle">
            <a:avLst>
              <a:gd name="adj" fmla="val 50000"/>
            </a:avLst>
          </a:prstGeom>
          <a:solidFill>
            <a:srgbClr val="cc0000"/>
          </a:solidFill>
          <a:ln w="0">
            <a:noFill/>
          </a:ln>
        </p:spPr>
        <p:style>
          <a:lnRef idx="0"/>
          <a:fillRef idx="0"/>
          <a:effectRef idx="0"/>
          <a:fontRef idx="minor"/>
        </p:style>
      </p:sp>
      <p:sp>
        <p:nvSpPr>
          <p:cNvPr id="1" name="Google Shape;11;p2"/>
          <p:cNvSpPr/>
          <p:nvPr/>
        </p:nvSpPr>
        <p:spPr>
          <a:xfrm>
            <a:off x="0" y="0"/>
            <a:ext cx="9143640" cy="3123720"/>
          </a:xfrm>
          <a:prstGeom prst="rect">
            <a:avLst/>
          </a:prstGeom>
          <a:solidFill>
            <a:srgbClr val="cc0000"/>
          </a:solidFill>
          <a:ln w="0">
            <a:noFill/>
          </a:ln>
        </p:spPr>
        <p:style>
          <a:lnRef idx="0"/>
          <a:fillRef idx="0"/>
          <a:effectRef idx="0"/>
          <a:fontRef idx="minor"/>
        </p:style>
      </p:sp>
      <p:sp>
        <p:nvSpPr>
          <p:cNvPr id="2" name="PlaceHolder 1"/>
          <p:cNvSpPr>
            <a:spLocks noGrp="1"/>
          </p:cNvSpPr>
          <p:nvPr>
            <p:ph type="title"/>
          </p:nvPr>
        </p:nvSpPr>
        <p:spPr>
          <a:xfrm>
            <a:off x="411120" y="644400"/>
            <a:ext cx="8282160" cy="2108520"/>
          </a:xfrm>
          <a:prstGeom prst="rect">
            <a:avLst/>
          </a:prstGeom>
          <a:noFill/>
          <a:ln w="0">
            <a:noFill/>
          </a:ln>
        </p:spPr>
        <p:txBody>
          <a:bodyPr tIns="91440" bIns="91440" anchor="b">
            <a:noAutofit/>
          </a:bodyPr>
          <a:p>
            <a:r>
              <a:rPr b="0" lang="el-GR" sz="6000" spc="-1" strike="noStrike">
                <a:solidFill>
                  <a:srgbClr val="000000"/>
                </a:solidFill>
                <a:latin typeface="Arial"/>
              </a:rPr>
              <a:t>Πατήστε για επεξεργασία της μορφής κειμένου του τίτλου</a:t>
            </a:r>
            <a:endParaRPr b="0" lang="el-GR" sz="6000" spc="-1" strike="noStrike">
              <a:solidFill>
                <a:srgbClr val="000000"/>
              </a:solidFill>
              <a:latin typeface="Arial"/>
            </a:endParaRPr>
          </a:p>
        </p:txBody>
      </p:sp>
      <p:sp>
        <p:nvSpPr>
          <p:cNvPr id="3" name="PlaceHolder 2"/>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48D188B4-E78B-4F1E-9CA4-B68DD4B9B63D}" type="slidenum">
              <a:rPr b="0" lang="en-GB" sz="1000" spc="-1" strike="noStrike">
                <a:solidFill>
                  <a:srgbClr val="424242"/>
                </a:solidFill>
                <a:latin typeface="Source Code Pro"/>
                <a:ea typeface="Source Code Pro"/>
              </a:rPr>
              <a:t>1</a:t>
            </a:fld>
            <a:endParaRPr b="0" lang="el-GR" sz="1000" spc="-1" strike="noStrike">
              <a:latin typeface="Times New Roman"/>
            </a:endParaRPr>
          </a:p>
        </p:txBody>
      </p:sp>
      <p:sp>
        <p:nvSpPr>
          <p:cNvPr id="4" name="PlaceHolder 3"/>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1400" spc="-1" strike="noStrike">
                <a:solidFill>
                  <a:srgbClr val="000000"/>
                </a:solidFill>
                <a:latin typeface="Arial"/>
              </a:rPr>
              <a:t>Πατήστε για επεξεργασία της μορφής κειμένου διάρθρωσης</a:t>
            </a:r>
            <a:endParaRPr b="0" lang="el-GR"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1400" spc="-1" strike="noStrike">
                <a:solidFill>
                  <a:srgbClr val="000000"/>
                </a:solidFill>
                <a:latin typeface="Arial"/>
              </a:rPr>
              <a:t>Δεύτερο επίπεδο διάρθρωσης</a:t>
            </a:r>
            <a:endParaRPr b="0" lang="el-GR"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400" spc="-1" strike="noStrike">
                <a:solidFill>
                  <a:srgbClr val="000000"/>
                </a:solidFill>
                <a:latin typeface="Arial"/>
              </a:rPr>
              <a:t>Τρίτο επίπεδο διάρθρωσης</a:t>
            </a:r>
            <a:endParaRPr b="0" lang="el-GR"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400" spc="-1" strike="noStrike">
                <a:solidFill>
                  <a:srgbClr val="000000"/>
                </a:solidFill>
                <a:latin typeface="Arial"/>
              </a:rPr>
              <a:t>Τέταρτο επίπεδο διάρθρωσης</a:t>
            </a:r>
            <a:endParaRPr b="0" lang="el-GR"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Πέμπτο επίπεδο διάρθρωσης</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Έκτο επίπεδο διάρθρωσης</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Έβδομο επίπεδο διάρθρωσης</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Google Shape;16;p3"/>
          <p:cNvSpPr/>
          <p:nvPr/>
        </p:nvSpPr>
        <p:spPr>
          <a:xfrm>
            <a:off x="0" y="1235160"/>
            <a:ext cx="9143640" cy="2673000"/>
          </a:xfrm>
          <a:prstGeom prst="rect">
            <a:avLst/>
          </a:prstGeom>
          <a:solidFill>
            <a:srgbClr val="cc0000"/>
          </a:solidFill>
          <a:ln w="0">
            <a:noFill/>
          </a:ln>
        </p:spPr>
        <p:style>
          <a:lnRef idx="0"/>
          <a:fillRef idx="0"/>
          <a:effectRef idx="0"/>
          <a:fontRef idx="minor"/>
        </p:style>
      </p:sp>
      <p:sp>
        <p:nvSpPr>
          <p:cNvPr id="42" name="PlaceHolder 1"/>
          <p:cNvSpPr>
            <a:spLocks noGrp="1"/>
          </p:cNvSpPr>
          <p:nvPr>
            <p:ph type="title"/>
          </p:nvPr>
        </p:nvSpPr>
        <p:spPr>
          <a:xfrm>
            <a:off x="430920" y="1406520"/>
            <a:ext cx="8282160" cy="2372040"/>
          </a:xfrm>
          <a:prstGeom prst="rect">
            <a:avLst/>
          </a:prstGeom>
          <a:noFill/>
          <a:ln w="0">
            <a:noFill/>
          </a:ln>
        </p:spPr>
        <p:txBody>
          <a:bodyPr tIns="91440" bIns="91440" anchor="ctr">
            <a:noAutofit/>
          </a:bodyPr>
          <a:p>
            <a:r>
              <a:rPr b="0" lang="el-GR" sz="3600" spc="-1" strike="noStrike">
                <a:solidFill>
                  <a:srgbClr val="000000"/>
                </a:solidFill>
                <a:latin typeface="Arial"/>
              </a:rPr>
              <a:t>Πατήστε για επεξεργασία της μορφής κειμένου του τίτλου</a:t>
            </a:r>
            <a:endParaRPr b="0" lang="el-GR" sz="3600" spc="-1" strike="noStrike">
              <a:solidFill>
                <a:srgbClr val="000000"/>
              </a:solidFill>
              <a:latin typeface="Arial"/>
            </a:endParaRPr>
          </a:p>
        </p:txBody>
      </p:sp>
      <p:sp>
        <p:nvSpPr>
          <p:cNvPr id="43" name="PlaceHolder 2"/>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A148F733-28F4-45DF-8176-544E6F793321}" type="slidenum">
              <a:rPr b="0" lang="en-GB" sz="1000" spc="-1" strike="noStrike">
                <a:solidFill>
                  <a:srgbClr val="424242"/>
                </a:solidFill>
                <a:latin typeface="Source Code Pro"/>
                <a:ea typeface="Source Code Pro"/>
              </a:rPr>
              <a:t>&lt;αριθμός&gt;</a:t>
            </a:fld>
            <a:endParaRPr b="0" lang="el-GR" sz="1000" spc="-1" strike="noStrike">
              <a:latin typeface="Times New Roman"/>
            </a:endParaRPr>
          </a:p>
        </p:txBody>
      </p:sp>
      <p:sp>
        <p:nvSpPr>
          <p:cNvPr id="44" name="PlaceHolder 3"/>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1400" spc="-1" strike="noStrike">
                <a:solidFill>
                  <a:srgbClr val="000000"/>
                </a:solidFill>
                <a:latin typeface="Arial"/>
              </a:rPr>
              <a:t>Πατήστε για επεξεργασία της μορφής κειμένου διάρθρωσης</a:t>
            </a:r>
            <a:endParaRPr b="0" lang="el-GR"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1400" spc="-1" strike="noStrike">
                <a:solidFill>
                  <a:srgbClr val="000000"/>
                </a:solidFill>
                <a:latin typeface="Arial"/>
              </a:rPr>
              <a:t>Δεύτερο επίπεδο διάρθρωσης</a:t>
            </a:r>
            <a:endParaRPr b="0" lang="el-GR"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400" spc="-1" strike="noStrike">
                <a:solidFill>
                  <a:srgbClr val="000000"/>
                </a:solidFill>
                <a:latin typeface="Arial"/>
              </a:rPr>
              <a:t>Τρίτο επίπεδο διάρθρωσης</a:t>
            </a:r>
            <a:endParaRPr b="0" lang="el-GR"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400" spc="-1" strike="noStrike">
                <a:solidFill>
                  <a:srgbClr val="000000"/>
                </a:solidFill>
                <a:latin typeface="Arial"/>
              </a:rPr>
              <a:t>Τέταρτο επίπεδο διάρθρωσης</a:t>
            </a:r>
            <a:endParaRPr b="0" lang="el-GR"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Πέμπτο επίπεδο διάρθρωσης</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Έκτο επίπεδο διάρθρωσης</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Έβδομο επίπεδο διάρθρωσης</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 name="Google Shape;20;p4"/>
          <p:cNvSpPr/>
          <p:nvPr/>
        </p:nvSpPr>
        <p:spPr>
          <a:xfrm>
            <a:off x="429120" y="894600"/>
            <a:ext cx="613800" cy="360"/>
          </a:xfrm>
          <a:custGeom>
            <a:avLst/>
            <a:gdLst/>
            <a:ahLst/>
            <a:rect l="l" t="t" r="r" b="b"/>
            <a:pathLst>
              <a:path w="21600" h="21600">
                <a:moveTo>
                  <a:pt x="0" y="0"/>
                </a:moveTo>
                <a:lnTo>
                  <a:pt x="21600" y="21600"/>
                </a:lnTo>
              </a:path>
            </a:pathLst>
          </a:custGeom>
          <a:noFill/>
          <a:ln w="19050">
            <a:solidFill>
              <a:srgbClr val="cc0000"/>
            </a:solidFill>
            <a:prstDash val="lgDash"/>
            <a:round/>
          </a:ln>
        </p:spPr>
        <p:style>
          <a:lnRef idx="0"/>
          <a:fillRef idx="0"/>
          <a:effectRef idx="0"/>
          <a:fontRef idx="minor"/>
        </p:style>
      </p:sp>
      <p:sp>
        <p:nvSpPr>
          <p:cNvPr id="82"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r>
              <a:rPr b="0" lang="el-GR" sz="3000" spc="-1" strike="noStrike">
                <a:solidFill>
                  <a:srgbClr val="000000"/>
                </a:solidFill>
                <a:latin typeface="Arial"/>
              </a:rPr>
              <a:t>Πατήστε για επεξεργασία της μορφής κειμένου του τίτλου</a:t>
            </a:r>
            <a:endParaRPr b="0" lang="el-GR" sz="3000" spc="-1" strike="noStrike">
              <a:solidFill>
                <a:srgbClr val="000000"/>
              </a:solidFill>
              <a:latin typeface="Arial"/>
            </a:endParaRPr>
          </a:p>
        </p:txBody>
      </p:sp>
      <p:sp>
        <p:nvSpPr>
          <p:cNvPr id="83" name="PlaceHolder 2"/>
          <p:cNvSpPr>
            <a:spLocks noGrp="1"/>
          </p:cNvSpPr>
          <p:nvPr>
            <p:ph type="body"/>
          </p:nvPr>
        </p:nvSpPr>
        <p:spPr>
          <a:xfrm>
            <a:off x="311760" y="991080"/>
            <a:ext cx="8520120" cy="3975480"/>
          </a:xfrm>
          <a:prstGeom prst="rect">
            <a:avLst/>
          </a:prstGeom>
          <a:noFill/>
          <a:ln w="0">
            <a:noFill/>
          </a:ln>
        </p:spPr>
        <p:txBody>
          <a:bodyPr tIns="91440" bIns="91440" anchor="t">
            <a:noAutofit/>
          </a:bodyPr>
          <a:p>
            <a:pPr marL="432000" indent="-324000">
              <a:spcBef>
                <a:spcPts val="1417"/>
              </a:spcBef>
              <a:buClr>
                <a:srgbClr val="000000"/>
              </a:buClr>
              <a:buSzPct val="45000"/>
              <a:buFont typeface="Wingdings" charset="2"/>
              <a:buChar char=""/>
            </a:pPr>
            <a:r>
              <a:rPr b="0" lang="el-GR" sz="1800" spc="-1" strike="noStrike">
                <a:solidFill>
                  <a:srgbClr val="000000"/>
                </a:solidFill>
                <a:latin typeface="Arial"/>
              </a:rPr>
              <a:t>Πατήστε για επεξεργασία της μορφής κειμένου διάρθρωσης</a:t>
            </a:r>
            <a:endParaRPr b="0" lang="el-G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1800" spc="-1" strike="noStrike">
                <a:solidFill>
                  <a:srgbClr val="000000"/>
                </a:solidFill>
                <a:latin typeface="Arial"/>
              </a:rPr>
              <a:t>Δεύτερο επίπεδο διάρθρωσης</a:t>
            </a:r>
            <a:endParaRPr b="0" lang="el-G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Τρίτο επίπεδο διάρθρωσης</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Τέταρτο επίπεδο διάρθρωσης</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1800" spc="-1" strike="noStrike">
                <a:solidFill>
                  <a:srgbClr val="000000"/>
                </a:solidFill>
                <a:latin typeface="Arial"/>
              </a:rPr>
              <a:t>Πέμπτο επίπεδο διάρθρωσης</a:t>
            </a:r>
            <a:endParaRPr b="0" lang="el-G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1800" spc="-1" strike="noStrike">
                <a:solidFill>
                  <a:srgbClr val="000000"/>
                </a:solidFill>
                <a:latin typeface="Arial"/>
              </a:rPr>
              <a:t>Έκτο επίπεδο διάρθρωσης</a:t>
            </a:r>
            <a:endParaRPr b="0" lang="el-G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1800" spc="-1" strike="noStrike">
                <a:solidFill>
                  <a:srgbClr val="000000"/>
                </a:solidFill>
                <a:latin typeface="Arial"/>
              </a:rPr>
              <a:t>Έβδομο επίπεδο διάρθρωσης</a:t>
            </a:r>
            <a:endParaRPr b="0" lang="el-GR" sz="1800" spc="-1" strike="noStrike">
              <a:solidFill>
                <a:srgbClr val="000000"/>
              </a:solidFill>
              <a:latin typeface="Arial"/>
            </a:endParaRPr>
          </a:p>
        </p:txBody>
      </p:sp>
      <p:sp>
        <p:nvSpPr>
          <p:cNvPr id="84"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783EDB52-76EF-495D-9A78-900F26B8A9E2}"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7.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7.xml"/>
</Relationships>
</file>

<file path=ppt/slides/_rels/slide1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7.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7.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1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7.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1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27.xml"/>
</Relationships>
</file>

<file path=ppt/slides/_rels/slide2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27.xml"/>
</Relationships>
</file>

<file path=ppt/slides/_rels/slide2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27.xml"/>
</Relationships>
</file>

<file path=ppt/slides/_rels/slide23.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slideLayout" Target="../slideLayouts/slideLayout27.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7.xml"/>
</Relationships>
</file>

<file path=ppt/slides/_rels/slide4.xml.rels><?xml version="1.0" encoding="UTF-8"?>
<Relationships xmlns="http://schemas.openxmlformats.org/package/2006/relationships"><Relationship Id="rId1" Type="http://schemas.openxmlformats.org/officeDocument/2006/relationships/hyperlink" Target="https://el.wikipedia.org/wiki/Firmware" TargetMode="External"/><Relationship Id="rId2" Type="http://schemas.openxmlformats.org/officeDocument/2006/relationships/slideLayout" Target="../slideLayouts/slideLayout27.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7.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7.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7.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7.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311760" y="121320"/>
            <a:ext cx="8520120" cy="2817720"/>
          </a:xfrm>
          <a:prstGeom prst="rect">
            <a:avLst/>
          </a:prstGeom>
          <a:noFill/>
          <a:ln w="0">
            <a:noFill/>
          </a:ln>
        </p:spPr>
        <p:txBody>
          <a:bodyPr tIns="91440" bIns="91440" anchor="ctr">
            <a:noAutofit/>
          </a:bodyPr>
          <a:p>
            <a:pPr algn="ctr">
              <a:lnSpc>
                <a:spcPct val="100000"/>
              </a:lnSpc>
              <a:tabLst>
                <a:tab algn="l" pos="0"/>
              </a:tabLst>
            </a:pPr>
            <a:r>
              <a:rPr b="1" lang="en-GB" sz="3600" spc="-1" strike="noStrike">
                <a:solidFill>
                  <a:srgbClr val="ffffff"/>
                </a:solidFill>
                <a:latin typeface="Georgia"/>
                <a:ea typeface="Georgia"/>
              </a:rPr>
              <a:t>Τεχνικά θέματα Πωλήσεων </a:t>
            </a:r>
            <a:br/>
            <a:r>
              <a:rPr b="1" lang="en-GB" sz="3600" spc="-1" strike="noStrike">
                <a:solidFill>
                  <a:srgbClr val="ffffff"/>
                </a:solidFill>
                <a:latin typeface="Georgia"/>
                <a:ea typeface="Georgia"/>
              </a:rPr>
              <a:t>&amp; Προδιαγραφών </a:t>
            </a:r>
            <a:br/>
            <a:r>
              <a:rPr b="1" lang="en-GB" sz="3600" spc="-1" strike="noStrike">
                <a:solidFill>
                  <a:srgbClr val="ffffff"/>
                </a:solidFill>
                <a:latin typeface="Georgia"/>
                <a:ea typeface="Georgia"/>
              </a:rPr>
              <a:t>Υλικού - Λογισμικού</a:t>
            </a:r>
            <a:endParaRPr b="0" lang="el-GR" sz="3600" spc="-1" strike="noStrike">
              <a:solidFill>
                <a:srgbClr val="000000"/>
              </a:solidFill>
              <a:latin typeface="Arial"/>
            </a:endParaRPr>
          </a:p>
        </p:txBody>
      </p:sp>
      <p:sp>
        <p:nvSpPr>
          <p:cNvPr id="122" name="PlaceHolder 2"/>
          <p:cNvSpPr>
            <a:spLocks noGrp="1"/>
          </p:cNvSpPr>
          <p:nvPr>
            <p:ph type="subTitle"/>
          </p:nvPr>
        </p:nvSpPr>
        <p:spPr>
          <a:xfrm>
            <a:off x="311760" y="3748680"/>
            <a:ext cx="8520120" cy="792360"/>
          </a:xfrm>
          <a:prstGeom prst="rect">
            <a:avLst/>
          </a:prstGeom>
          <a:noFill/>
          <a:ln w="0">
            <a:noFill/>
          </a:ln>
        </p:spPr>
        <p:txBody>
          <a:bodyPr tIns="91440" bIns="91440" anchor="ctr">
            <a:noAutofit/>
          </a:bodyPr>
          <a:p>
            <a:pPr algn="ctr"/>
            <a:endParaRPr b="0" lang="el-GR" sz="3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Google Shape;137;p22" descr=""/>
          <p:cNvPicPr/>
          <p:nvPr/>
        </p:nvPicPr>
        <p:blipFill>
          <a:blip r:embed="rId1"/>
          <a:stretch/>
        </p:blipFill>
        <p:spPr>
          <a:xfrm>
            <a:off x="1612080" y="1920600"/>
            <a:ext cx="7531560" cy="3222720"/>
          </a:xfrm>
          <a:prstGeom prst="rect">
            <a:avLst/>
          </a:prstGeom>
          <a:ln w="0">
            <a:noFill/>
          </a:ln>
        </p:spPr>
      </p:pic>
      <p:sp>
        <p:nvSpPr>
          <p:cNvPr id="160" name="PlaceHolder 1"/>
          <p:cNvSpPr>
            <a:spLocks noGrp="1"/>
          </p:cNvSpPr>
          <p:nvPr>
            <p:ph/>
          </p:nvPr>
        </p:nvSpPr>
        <p:spPr>
          <a:xfrm>
            <a:off x="311760" y="1517040"/>
            <a:ext cx="3172320" cy="302760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u="sng">
                <a:solidFill>
                  <a:srgbClr val="000000"/>
                </a:solidFill>
                <a:uFillTx/>
                <a:latin typeface="Calibri"/>
                <a:ea typeface="Calibri"/>
              </a:rPr>
              <a:t>Χαρακτηριστικά</a:t>
            </a:r>
            <a:br/>
            <a:r>
              <a:rPr b="0" lang="en-GB" sz="1400" spc="-1" strike="noStrike">
                <a:solidFill>
                  <a:srgbClr val="000000"/>
                </a:solidFill>
                <a:latin typeface="Calibri"/>
                <a:ea typeface="Calibri"/>
              </a:rPr>
              <a:t>Κυκλοφόρησε: </a:t>
            </a:r>
            <a:r>
              <a:rPr b="1" lang="en-GB" sz="1400" spc="-1" strike="noStrike">
                <a:solidFill>
                  <a:srgbClr val="000000"/>
                </a:solidFill>
                <a:latin typeface="Calibri"/>
                <a:ea typeface="Calibri"/>
              </a:rPr>
              <a:t>2000</a:t>
            </a:r>
            <a:br/>
            <a:r>
              <a:rPr b="0" lang="en-GB" sz="1400" spc="-1" strike="noStrike">
                <a:solidFill>
                  <a:srgbClr val="000000"/>
                </a:solidFill>
                <a:latin typeface="Calibri"/>
                <a:ea typeface="Calibri"/>
              </a:rPr>
              <a:t>Κατανάλωση: </a:t>
            </a:r>
            <a:r>
              <a:rPr b="1" lang="en-GB" sz="1400" spc="-1" strike="noStrike">
                <a:solidFill>
                  <a:srgbClr val="000000"/>
                </a:solidFill>
                <a:latin typeface="Calibri"/>
                <a:ea typeface="Calibri"/>
              </a:rPr>
              <a:t>2.5 V</a:t>
            </a:r>
            <a:br/>
            <a:r>
              <a:rPr b="0" lang="en-GB" sz="1400" spc="-1" strike="noStrike">
                <a:solidFill>
                  <a:srgbClr val="000000"/>
                </a:solidFill>
                <a:latin typeface="Calibri"/>
                <a:ea typeface="Calibri"/>
              </a:rPr>
              <a:t>Ταχύτερη έκδοση: </a:t>
            </a:r>
            <a:r>
              <a:rPr b="1" lang="en-GB" sz="1400" spc="-1" strike="noStrike">
                <a:solidFill>
                  <a:srgbClr val="000000"/>
                </a:solidFill>
                <a:latin typeface="Calibri"/>
                <a:ea typeface="Calibri"/>
              </a:rPr>
              <a:t>DDR-400 PC-3200</a:t>
            </a:r>
            <a:br/>
            <a:r>
              <a:rPr b="0" lang="en-GB" sz="1400" spc="-1" strike="noStrike">
                <a:solidFill>
                  <a:srgbClr val="000000"/>
                </a:solidFill>
                <a:latin typeface="Calibri"/>
                <a:ea typeface="Calibri"/>
              </a:rPr>
              <a:t>Ταχύτητα μεταφοράς: </a:t>
            </a:r>
            <a:r>
              <a:rPr b="1" lang="en-GB" sz="1400" spc="-1" strike="noStrike">
                <a:solidFill>
                  <a:srgbClr val="000000"/>
                </a:solidFill>
                <a:latin typeface="Calibri"/>
                <a:ea typeface="Calibri"/>
              </a:rPr>
              <a:t>3.2 GΒ/s</a:t>
            </a:r>
            <a:endParaRPr b="0" lang="el-GR" sz="1400" spc="-1" strike="noStrike">
              <a:solidFill>
                <a:srgbClr val="000000"/>
              </a:solidFill>
              <a:latin typeface="Arial"/>
            </a:endParaRPr>
          </a:p>
        </p:txBody>
      </p:sp>
      <p:sp>
        <p:nvSpPr>
          <p:cNvPr id="161"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62"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DDR-SDRAM</a:t>
            </a:r>
            <a:endParaRPr b="0" lang="el-GR" sz="1800" spc="-1" strike="noStrike">
              <a:solidFill>
                <a:srgbClr val="000000"/>
              </a:solidFill>
              <a:latin typeface="Arial"/>
            </a:endParaRPr>
          </a:p>
        </p:txBody>
      </p:sp>
      <p:sp>
        <p:nvSpPr>
          <p:cNvPr id="163"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DB24AF2C-830A-4213-A6AD-C25F3FBC4297}"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p:nvPr>
        </p:nvSpPr>
        <p:spPr>
          <a:xfrm>
            <a:off x="311760" y="1517040"/>
            <a:ext cx="3172320" cy="302760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u="sng">
                <a:solidFill>
                  <a:srgbClr val="000000"/>
                </a:solidFill>
                <a:uFillTx/>
                <a:latin typeface="Calibri"/>
                <a:ea typeface="Calibri"/>
              </a:rPr>
              <a:t>Χαρακτηριστικά</a:t>
            </a:r>
            <a:br/>
            <a:r>
              <a:rPr b="0" lang="en-GB" sz="1400" spc="-1" strike="noStrike">
                <a:solidFill>
                  <a:srgbClr val="000000"/>
                </a:solidFill>
                <a:latin typeface="Calibri"/>
                <a:ea typeface="Calibri"/>
              </a:rPr>
              <a:t>Κυκλοφόρησε: </a:t>
            </a:r>
            <a:r>
              <a:rPr b="1" lang="en-GB" sz="1400" spc="-1" strike="noStrike">
                <a:solidFill>
                  <a:srgbClr val="000000"/>
                </a:solidFill>
                <a:latin typeface="Calibri"/>
                <a:ea typeface="Calibri"/>
              </a:rPr>
              <a:t>2003</a:t>
            </a:r>
            <a:br/>
            <a:r>
              <a:rPr b="0" lang="en-GB" sz="1400" spc="-1" strike="noStrike">
                <a:solidFill>
                  <a:srgbClr val="000000"/>
                </a:solidFill>
                <a:latin typeface="Calibri"/>
                <a:ea typeface="Calibri"/>
              </a:rPr>
              <a:t>Κατανάλωση: </a:t>
            </a:r>
            <a:r>
              <a:rPr b="1" lang="en-GB" sz="1400" spc="-1" strike="noStrike">
                <a:solidFill>
                  <a:srgbClr val="000000"/>
                </a:solidFill>
                <a:latin typeface="Calibri"/>
                <a:ea typeface="Calibri"/>
              </a:rPr>
              <a:t>1.8 V</a:t>
            </a:r>
            <a:br/>
            <a:r>
              <a:rPr b="0" lang="en-GB" sz="1400" spc="-1" strike="noStrike">
                <a:solidFill>
                  <a:srgbClr val="000000"/>
                </a:solidFill>
                <a:latin typeface="Calibri"/>
                <a:ea typeface="Calibri"/>
              </a:rPr>
              <a:t>Ταχύτερη έκδοση: </a:t>
            </a:r>
            <a:r>
              <a:rPr b="1" lang="en-GB" sz="1400" spc="-1" strike="noStrike">
                <a:solidFill>
                  <a:srgbClr val="000000"/>
                </a:solidFill>
                <a:latin typeface="Calibri"/>
                <a:ea typeface="Calibri"/>
              </a:rPr>
              <a:t>DDR2-1066</a:t>
            </a:r>
            <a:br/>
            <a:r>
              <a:rPr b="0" lang="en-GB" sz="1400" spc="-1" strike="noStrike">
                <a:solidFill>
                  <a:srgbClr val="000000"/>
                </a:solidFill>
                <a:latin typeface="Calibri"/>
                <a:ea typeface="Calibri"/>
              </a:rPr>
              <a:t>Ταχύτητα μεταφοράς: </a:t>
            </a:r>
            <a:r>
              <a:rPr b="1" lang="en-GB" sz="1400" spc="-1" strike="noStrike">
                <a:solidFill>
                  <a:srgbClr val="000000"/>
                </a:solidFill>
                <a:latin typeface="Calibri"/>
                <a:ea typeface="Calibri"/>
              </a:rPr>
              <a:t>8.5 GΒ/s</a:t>
            </a:r>
            <a:endParaRPr b="0" lang="el-GR" sz="1400" spc="-1" strike="noStrike">
              <a:solidFill>
                <a:srgbClr val="000000"/>
              </a:solidFill>
              <a:latin typeface="Arial"/>
            </a:endParaRPr>
          </a:p>
        </p:txBody>
      </p:sp>
      <p:sp>
        <p:nvSpPr>
          <p:cNvPr id="165"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66"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DDR2-SDRAM</a:t>
            </a:r>
            <a:endParaRPr b="0" lang="el-GR" sz="1800" spc="-1" strike="noStrike">
              <a:solidFill>
                <a:srgbClr val="000000"/>
              </a:solidFill>
              <a:latin typeface="Arial"/>
            </a:endParaRPr>
          </a:p>
        </p:txBody>
      </p:sp>
      <p:pic>
        <p:nvPicPr>
          <p:cNvPr id="167" name="Google Shape;149;p23" descr=""/>
          <p:cNvPicPr/>
          <p:nvPr/>
        </p:nvPicPr>
        <p:blipFill>
          <a:blip r:embed="rId1"/>
          <a:stretch/>
        </p:blipFill>
        <p:spPr>
          <a:xfrm>
            <a:off x="2359080" y="1320840"/>
            <a:ext cx="6784560" cy="3822120"/>
          </a:xfrm>
          <a:prstGeom prst="rect">
            <a:avLst/>
          </a:prstGeom>
          <a:ln w="0">
            <a:noFill/>
          </a:ln>
        </p:spPr>
      </p:pic>
      <p:sp>
        <p:nvSpPr>
          <p:cNvPr id="168"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7D6920BC-3323-4D99-915D-EAFFFC0E1022}"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Google Shape;155;p24" descr=""/>
          <p:cNvPicPr/>
          <p:nvPr/>
        </p:nvPicPr>
        <p:blipFill>
          <a:blip r:embed="rId1"/>
          <a:stretch/>
        </p:blipFill>
        <p:spPr>
          <a:xfrm>
            <a:off x="2644560" y="1557360"/>
            <a:ext cx="6419520" cy="3546720"/>
          </a:xfrm>
          <a:prstGeom prst="rect">
            <a:avLst/>
          </a:prstGeom>
          <a:ln w="0">
            <a:noFill/>
          </a:ln>
        </p:spPr>
      </p:pic>
      <p:sp>
        <p:nvSpPr>
          <p:cNvPr id="170" name="PlaceHolder 1"/>
          <p:cNvSpPr>
            <a:spLocks noGrp="1"/>
          </p:cNvSpPr>
          <p:nvPr>
            <p:ph/>
          </p:nvPr>
        </p:nvSpPr>
        <p:spPr>
          <a:xfrm>
            <a:off x="311760" y="1517040"/>
            <a:ext cx="3172320" cy="302760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u="sng">
                <a:solidFill>
                  <a:srgbClr val="000000"/>
                </a:solidFill>
                <a:uFillTx/>
                <a:latin typeface="Calibri"/>
                <a:ea typeface="Calibri"/>
              </a:rPr>
              <a:t>Χαρακτηριστικά</a:t>
            </a:r>
            <a:br/>
            <a:r>
              <a:rPr b="0" lang="en-GB" sz="1400" spc="-1" strike="noStrike">
                <a:solidFill>
                  <a:srgbClr val="000000"/>
                </a:solidFill>
                <a:latin typeface="Calibri"/>
                <a:ea typeface="Calibri"/>
              </a:rPr>
              <a:t>Κυκλοφόρησε: </a:t>
            </a:r>
            <a:r>
              <a:rPr b="1" lang="en-GB" sz="1400" spc="-1" strike="noStrike">
                <a:solidFill>
                  <a:srgbClr val="000000"/>
                </a:solidFill>
                <a:latin typeface="Calibri"/>
                <a:ea typeface="Calibri"/>
              </a:rPr>
              <a:t>2007</a:t>
            </a:r>
            <a:br/>
            <a:r>
              <a:rPr b="0" lang="en-GB" sz="1400" spc="-1" strike="noStrike">
                <a:solidFill>
                  <a:srgbClr val="000000"/>
                </a:solidFill>
                <a:latin typeface="Calibri"/>
                <a:ea typeface="Calibri"/>
              </a:rPr>
              <a:t>Κατανάλωση: </a:t>
            </a:r>
            <a:r>
              <a:rPr b="1" lang="en-GB" sz="1400" spc="-1" strike="noStrike">
                <a:solidFill>
                  <a:srgbClr val="000000"/>
                </a:solidFill>
                <a:latin typeface="Calibri"/>
                <a:ea typeface="Calibri"/>
              </a:rPr>
              <a:t>1.8 V</a:t>
            </a:r>
            <a:br/>
            <a:r>
              <a:rPr b="0" lang="en-GB" sz="1400" spc="-1" strike="noStrike">
                <a:solidFill>
                  <a:srgbClr val="000000"/>
                </a:solidFill>
                <a:latin typeface="Calibri"/>
                <a:ea typeface="Calibri"/>
              </a:rPr>
              <a:t>Ταχύτερη έκδοση: </a:t>
            </a:r>
            <a:r>
              <a:rPr b="1" lang="en-GB" sz="1400" spc="-1" strike="noStrike">
                <a:solidFill>
                  <a:srgbClr val="000000"/>
                </a:solidFill>
                <a:latin typeface="Calibri"/>
                <a:ea typeface="Calibri"/>
              </a:rPr>
              <a:t>DDR3-2133</a:t>
            </a:r>
            <a:br/>
            <a:r>
              <a:rPr b="0" lang="en-GB" sz="1400" spc="-1" strike="noStrike">
                <a:solidFill>
                  <a:srgbClr val="000000"/>
                </a:solidFill>
                <a:latin typeface="Calibri"/>
                <a:ea typeface="Calibri"/>
              </a:rPr>
              <a:t>Μέγιστη Ταχύτητα μεταφοράς: </a:t>
            </a:r>
            <a:r>
              <a:rPr b="1" lang="en-GB" sz="1400" spc="-1" strike="noStrike">
                <a:solidFill>
                  <a:srgbClr val="000000"/>
                </a:solidFill>
                <a:latin typeface="Calibri"/>
                <a:ea typeface="Calibri"/>
              </a:rPr>
              <a:t>17 GΒ/s</a:t>
            </a:r>
            <a:endParaRPr b="0" lang="el-GR" sz="1400" spc="-1" strike="noStrike">
              <a:solidFill>
                <a:srgbClr val="000000"/>
              </a:solidFill>
              <a:latin typeface="Arial"/>
            </a:endParaRPr>
          </a:p>
        </p:txBody>
      </p:sp>
      <p:sp>
        <p:nvSpPr>
          <p:cNvPr id="171"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72"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DDR3-SDRAM</a:t>
            </a:r>
            <a:endParaRPr b="0" lang="el-GR" sz="1800" spc="-1" strike="noStrike">
              <a:solidFill>
                <a:srgbClr val="000000"/>
              </a:solidFill>
              <a:latin typeface="Arial"/>
            </a:endParaRPr>
          </a:p>
        </p:txBody>
      </p:sp>
      <p:sp>
        <p:nvSpPr>
          <p:cNvPr id="173"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4572EB29-C988-4A32-82E4-1704673D932D}"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Google Shape;164;p25" descr=""/>
          <p:cNvPicPr/>
          <p:nvPr/>
        </p:nvPicPr>
        <p:blipFill>
          <a:blip r:embed="rId1"/>
          <a:stretch/>
        </p:blipFill>
        <p:spPr>
          <a:xfrm>
            <a:off x="3517200" y="1113840"/>
            <a:ext cx="5573160" cy="3364200"/>
          </a:xfrm>
          <a:prstGeom prst="rect">
            <a:avLst/>
          </a:prstGeom>
          <a:ln w="0">
            <a:noFill/>
          </a:ln>
        </p:spPr>
      </p:pic>
      <p:sp>
        <p:nvSpPr>
          <p:cNvPr id="175" name="PlaceHolder 1"/>
          <p:cNvSpPr>
            <a:spLocks noGrp="1"/>
          </p:cNvSpPr>
          <p:nvPr>
            <p:ph/>
          </p:nvPr>
        </p:nvSpPr>
        <p:spPr>
          <a:xfrm>
            <a:off x="311760" y="1517040"/>
            <a:ext cx="4091040" cy="302760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u="sng">
                <a:solidFill>
                  <a:srgbClr val="000000"/>
                </a:solidFill>
                <a:uFillTx/>
                <a:latin typeface="Calibri"/>
                <a:ea typeface="Calibri"/>
              </a:rPr>
              <a:t>Χαρακτηριστικά</a:t>
            </a:r>
            <a:br/>
            <a:r>
              <a:rPr b="0" lang="en-GB" sz="1400" spc="-1" strike="noStrike">
                <a:solidFill>
                  <a:srgbClr val="000000"/>
                </a:solidFill>
                <a:latin typeface="Calibri"/>
                <a:ea typeface="Calibri"/>
              </a:rPr>
              <a:t>Κυκλοφόρησε: </a:t>
            </a:r>
            <a:r>
              <a:rPr b="1" lang="en-GB" sz="1400" spc="-1" strike="noStrike">
                <a:solidFill>
                  <a:srgbClr val="000000"/>
                </a:solidFill>
                <a:latin typeface="Calibri"/>
                <a:ea typeface="Calibri"/>
              </a:rPr>
              <a:t>2014</a:t>
            </a:r>
            <a:br/>
            <a:r>
              <a:rPr b="0" lang="en-GB" sz="1400" spc="-1" strike="noStrike">
                <a:solidFill>
                  <a:srgbClr val="000000"/>
                </a:solidFill>
                <a:latin typeface="Calibri"/>
                <a:ea typeface="Calibri"/>
              </a:rPr>
              <a:t>Κατανάλωση: </a:t>
            </a:r>
            <a:r>
              <a:rPr b="1" lang="en-GB" sz="1400" spc="-1" strike="noStrike">
                <a:solidFill>
                  <a:srgbClr val="000000"/>
                </a:solidFill>
                <a:latin typeface="Calibri"/>
                <a:ea typeface="Calibri"/>
              </a:rPr>
              <a:t>1.2 V</a:t>
            </a:r>
            <a:br/>
            <a:r>
              <a:rPr b="0" lang="en-GB" sz="1400" spc="-1" strike="noStrike">
                <a:solidFill>
                  <a:srgbClr val="000000"/>
                </a:solidFill>
                <a:latin typeface="Calibri"/>
                <a:ea typeface="Calibri"/>
              </a:rPr>
              <a:t>Ταχύτερη έκδοση: </a:t>
            </a:r>
            <a:r>
              <a:rPr b="1" lang="en-GB" sz="1400" spc="-1" strike="noStrike">
                <a:solidFill>
                  <a:srgbClr val="000000"/>
                </a:solidFill>
                <a:latin typeface="Calibri"/>
                <a:ea typeface="Calibri"/>
              </a:rPr>
              <a:t>DDR4-3200</a:t>
            </a:r>
            <a:br/>
            <a:r>
              <a:rPr b="0" lang="en-GB" sz="1400" spc="-1" strike="noStrike">
                <a:solidFill>
                  <a:srgbClr val="000000"/>
                </a:solidFill>
                <a:latin typeface="Calibri"/>
                <a:ea typeface="Calibri"/>
              </a:rPr>
              <a:t>Μέγιστη Ταχύτητα μεταφοράς: </a:t>
            </a:r>
            <a:r>
              <a:rPr b="1" lang="en-GB" sz="1400" spc="-1" strike="noStrike">
                <a:solidFill>
                  <a:srgbClr val="000000"/>
                </a:solidFill>
                <a:latin typeface="Calibri"/>
                <a:ea typeface="Calibri"/>
              </a:rPr>
              <a:t>25.6 GΒ/s</a:t>
            </a:r>
            <a:endParaRPr b="0" lang="el-GR" sz="1400" spc="-1" strike="noStrike">
              <a:solidFill>
                <a:srgbClr val="000000"/>
              </a:solidFill>
              <a:latin typeface="Arial"/>
            </a:endParaRPr>
          </a:p>
        </p:txBody>
      </p:sp>
      <p:sp>
        <p:nvSpPr>
          <p:cNvPr id="176"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77"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highlight>
                  <a:srgbClr val="ffff00"/>
                </a:highlight>
                <a:latin typeface="Calibri"/>
                <a:ea typeface="Calibri"/>
              </a:rPr>
              <a:t>DDR4-SDRAM</a:t>
            </a:r>
            <a:endParaRPr b="0" lang="el-GR" sz="1800" spc="-1" strike="noStrike">
              <a:solidFill>
                <a:srgbClr val="000000"/>
              </a:solidFill>
              <a:latin typeface="Arial"/>
            </a:endParaRPr>
          </a:p>
        </p:txBody>
      </p:sp>
      <p:sp>
        <p:nvSpPr>
          <p:cNvPr id="178" name="Google Shape;168;p25"/>
          <p:cNvSpPr/>
          <p:nvPr/>
        </p:nvSpPr>
        <p:spPr>
          <a:xfrm>
            <a:off x="3517200" y="4545000"/>
            <a:ext cx="5573520" cy="469440"/>
          </a:xfrm>
          <a:prstGeom prst="rect">
            <a:avLst/>
          </a:prstGeom>
          <a:noFill/>
          <a:ln w="0">
            <a:noFill/>
          </a:ln>
        </p:spPr>
        <p:style>
          <a:lnRef idx="0"/>
          <a:fillRef idx="0"/>
          <a:effectRef idx="0"/>
          <a:fontRef idx="minor"/>
        </p:style>
        <p:txBody>
          <a:bodyPr tIns="91440" bIns="91440" anchor="t">
            <a:noAutofit/>
          </a:bodyPr>
          <a:p>
            <a:pPr algn="ctr">
              <a:lnSpc>
                <a:spcPct val="100000"/>
              </a:lnSpc>
              <a:tabLst>
                <a:tab algn="l" pos="0"/>
              </a:tabLst>
            </a:pPr>
            <a:r>
              <a:rPr b="1" lang="en-GB" sz="1400" spc="-1" strike="noStrike">
                <a:solidFill>
                  <a:srgbClr val="000000"/>
                </a:solidFill>
                <a:latin typeface="Calibri"/>
                <a:ea typeface="Calibri"/>
              </a:rPr>
              <a:t>DDR4-3200 PC4-25600</a:t>
            </a:r>
            <a:endParaRPr b="0" lang="el-GR" sz="1400" spc="-1" strike="noStrike">
              <a:latin typeface="Arial"/>
            </a:endParaRPr>
          </a:p>
        </p:txBody>
      </p:sp>
      <p:sp>
        <p:nvSpPr>
          <p:cNvPr id="179"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E023F930-771F-48F4-93B3-FD1F76280441}"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80" name="Google Shape;170;p25"/>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p:nvPr>
        </p:nvSpPr>
        <p:spPr>
          <a:xfrm>
            <a:off x="311760" y="1517040"/>
            <a:ext cx="4091040" cy="302760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u="sng">
                <a:solidFill>
                  <a:srgbClr val="000000"/>
                </a:solidFill>
                <a:uFillTx/>
                <a:latin typeface="Calibri"/>
                <a:ea typeface="Calibri"/>
              </a:rPr>
              <a:t>Χαρακτηριστικά</a:t>
            </a:r>
            <a:br/>
            <a:r>
              <a:rPr b="0" lang="en-GB" sz="1400" spc="-1" strike="noStrike">
                <a:solidFill>
                  <a:srgbClr val="000000"/>
                </a:solidFill>
                <a:latin typeface="Calibri"/>
                <a:ea typeface="Calibri"/>
              </a:rPr>
              <a:t>Κυκλοφορεί: </a:t>
            </a:r>
            <a:r>
              <a:rPr b="1" lang="en-GB" sz="1400" spc="-1" strike="noStrike">
                <a:solidFill>
                  <a:srgbClr val="000000"/>
                </a:solidFill>
                <a:latin typeface="Calibri"/>
                <a:ea typeface="Calibri"/>
              </a:rPr>
              <a:t>2020</a:t>
            </a:r>
            <a:br/>
            <a:r>
              <a:rPr b="0" lang="en-GB" sz="1400" spc="-1" strike="noStrike">
                <a:solidFill>
                  <a:srgbClr val="000000"/>
                </a:solidFill>
                <a:latin typeface="Calibri"/>
                <a:ea typeface="Calibri"/>
              </a:rPr>
              <a:t>Κατανάλωση: </a:t>
            </a:r>
            <a:r>
              <a:rPr b="1" lang="en-GB" sz="1400" spc="-1" strike="noStrike">
                <a:solidFill>
                  <a:srgbClr val="000000"/>
                </a:solidFill>
                <a:latin typeface="Calibri"/>
                <a:ea typeface="Calibri"/>
              </a:rPr>
              <a:t>-</a:t>
            </a:r>
            <a:br/>
            <a:r>
              <a:rPr b="0" lang="en-GB" sz="1400" spc="-1" strike="noStrike">
                <a:solidFill>
                  <a:srgbClr val="000000"/>
                </a:solidFill>
                <a:latin typeface="Calibri"/>
                <a:ea typeface="Calibri"/>
              </a:rPr>
              <a:t>Ταχύτερη έκδοση: </a:t>
            </a:r>
            <a:r>
              <a:rPr b="1" lang="en-GB" sz="1400" spc="-1" strike="noStrike">
                <a:solidFill>
                  <a:srgbClr val="000000"/>
                </a:solidFill>
                <a:latin typeface="Calibri"/>
                <a:ea typeface="Calibri"/>
              </a:rPr>
              <a:t>-</a:t>
            </a:r>
            <a:br/>
            <a:r>
              <a:rPr b="0" lang="en-GB" sz="1400" spc="-1" strike="noStrike">
                <a:solidFill>
                  <a:srgbClr val="000000"/>
                </a:solidFill>
                <a:latin typeface="Calibri"/>
                <a:ea typeface="Calibri"/>
              </a:rPr>
              <a:t>Μέγιστη Ταχύτητα μεταφοράς: </a:t>
            </a:r>
            <a:r>
              <a:rPr b="1" lang="en-GB" sz="1400" spc="-1" strike="noStrike">
                <a:solidFill>
                  <a:srgbClr val="000000"/>
                </a:solidFill>
                <a:latin typeface="Calibri"/>
                <a:ea typeface="Calibri"/>
              </a:rPr>
              <a:t>-</a:t>
            </a:r>
            <a:endParaRPr b="0" lang="el-GR" sz="1400" spc="-1" strike="noStrike">
              <a:solidFill>
                <a:srgbClr val="000000"/>
              </a:solidFill>
              <a:latin typeface="Arial"/>
            </a:endParaRPr>
          </a:p>
        </p:txBody>
      </p:sp>
      <p:sp>
        <p:nvSpPr>
          <p:cNvPr id="182"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83"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DDR5-SDRAM</a:t>
            </a:r>
            <a:endParaRPr b="0" lang="el-GR" sz="1800" spc="-1" strike="noStrike">
              <a:solidFill>
                <a:srgbClr val="000000"/>
              </a:solidFill>
              <a:latin typeface="Arial"/>
            </a:endParaRPr>
          </a:p>
        </p:txBody>
      </p:sp>
      <p:sp>
        <p:nvSpPr>
          <p:cNvPr id="184"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126C3069-F59B-4EAF-BF9A-5354A7A152BD}"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Google Shape;183;p27" descr=""/>
          <p:cNvPicPr/>
          <p:nvPr/>
        </p:nvPicPr>
        <p:blipFill>
          <a:blip r:embed="rId1"/>
          <a:stretch/>
        </p:blipFill>
        <p:spPr>
          <a:xfrm>
            <a:off x="4561560" y="730080"/>
            <a:ext cx="4582080" cy="3553200"/>
          </a:xfrm>
          <a:prstGeom prst="rect">
            <a:avLst/>
          </a:prstGeom>
          <a:ln w="0">
            <a:noFill/>
          </a:ln>
        </p:spPr>
      </p:pic>
      <p:sp>
        <p:nvSpPr>
          <p:cNvPr id="186" name="PlaceHolder 1"/>
          <p:cNvSpPr>
            <a:spLocks noGrp="1"/>
          </p:cNvSpPr>
          <p:nvPr>
            <p:ph/>
          </p:nvPr>
        </p:nvSpPr>
        <p:spPr>
          <a:xfrm>
            <a:off x="311760" y="1451160"/>
            <a:ext cx="4381920" cy="3515760"/>
          </a:xfrm>
          <a:prstGeom prst="rect">
            <a:avLst/>
          </a:prstGeom>
          <a:noFill/>
          <a:ln w="0">
            <a:noFill/>
          </a:ln>
        </p:spPr>
        <p:txBody>
          <a:bodyPr tIns="91440" bIns="91440" anchor="t">
            <a:noAutofit/>
          </a:bodyPr>
          <a:p>
            <a:pPr>
              <a:lnSpc>
                <a:spcPct val="115000"/>
              </a:lnSpc>
              <a:spcAft>
                <a:spcPts val="1599"/>
              </a:spcAft>
              <a:tabLst>
                <a:tab algn="l" pos="0"/>
              </a:tabLst>
            </a:pPr>
            <a:r>
              <a:rPr b="0" lang="en-GB" sz="1800" spc="-1" strike="noStrike">
                <a:solidFill>
                  <a:srgbClr val="000000"/>
                </a:solidFill>
                <a:latin typeface="Arial"/>
                <a:ea typeface="Arial"/>
              </a:rPr>
              <a:t>Είναι μια μικρότερη από μια συνηθισμένη DIMM (περίπου στο μισό μέγεθος). Οι </a:t>
            </a:r>
            <a:r>
              <a:rPr b="1" lang="en-GB" sz="1800" spc="-1" strike="noStrike">
                <a:solidFill>
                  <a:srgbClr val="cc0000"/>
                </a:solidFill>
                <a:latin typeface="Arial"/>
                <a:ea typeface="Arial"/>
              </a:rPr>
              <a:t>SO-DIMM</a:t>
            </a:r>
            <a:r>
              <a:rPr b="0" lang="en-GB" sz="1800" spc="-1" strike="noStrike">
                <a:solidFill>
                  <a:srgbClr val="000000"/>
                </a:solidFill>
                <a:latin typeface="Arial"/>
                <a:ea typeface="Arial"/>
              </a:rPr>
              <a:t>s χρησιμοποιούνται σε συστήματα που έχουν περιορισμένο χώρο (φορητούς υπολογιστές, δρομολογητές κ.λπ. Παρόλο που είναι μικρότερες δεν έχουν χαμηλότερη απόδοση από τις DIMM. </a:t>
            </a:r>
            <a:endParaRPr b="0" lang="el-GR" sz="1800" spc="-1" strike="noStrike">
              <a:solidFill>
                <a:srgbClr val="000000"/>
              </a:solidFill>
              <a:latin typeface="Arial"/>
            </a:endParaRPr>
          </a:p>
        </p:txBody>
      </p:sp>
      <p:sp>
        <p:nvSpPr>
          <p:cNvPr id="187"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88"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Τεχνολογίες Small Outline-DIMM</a:t>
            </a:r>
            <a:endParaRPr b="0" lang="el-GR" sz="1800" spc="-1" strike="noStrike">
              <a:solidFill>
                <a:srgbClr val="000000"/>
              </a:solidFill>
              <a:latin typeface="Arial"/>
            </a:endParaRPr>
          </a:p>
        </p:txBody>
      </p:sp>
      <p:sp>
        <p:nvSpPr>
          <p:cNvPr id="189" name="Google Shape;187;p27"/>
          <p:cNvSpPr/>
          <p:nvPr/>
        </p:nvSpPr>
        <p:spPr>
          <a:xfrm>
            <a:off x="4832640" y="4033800"/>
            <a:ext cx="4164840" cy="980640"/>
          </a:xfrm>
          <a:prstGeom prst="rect">
            <a:avLst/>
          </a:prstGeom>
          <a:noFill/>
          <a:ln w="0">
            <a:noFill/>
          </a:ln>
        </p:spPr>
        <p:style>
          <a:lnRef idx="0"/>
          <a:fillRef idx="0"/>
          <a:effectRef idx="0"/>
          <a:fontRef idx="minor"/>
        </p:style>
        <p:txBody>
          <a:bodyPr tIns="91440" bIns="91440" anchor="t">
            <a:noAutofit/>
          </a:bodyPr>
          <a:p>
            <a:pPr algn="ctr">
              <a:lnSpc>
                <a:spcPct val="100000"/>
              </a:lnSpc>
              <a:tabLst>
                <a:tab algn="l" pos="0"/>
              </a:tabLst>
            </a:pPr>
            <a:r>
              <a:rPr b="1" lang="en-GB" sz="1400" spc="-1" strike="noStrike">
                <a:solidFill>
                  <a:srgbClr val="000000"/>
                </a:solidFill>
                <a:latin typeface="Calibri"/>
                <a:ea typeface="Calibri"/>
              </a:rPr>
              <a:t>16GB AData DDR4 SO-DIMM </a:t>
            </a:r>
            <a:endParaRPr b="0" lang="el-GR" sz="1400" spc="-1" strike="noStrike">
              <a:latin typeface="Arial"/>
            </a:endParaRPr>
          </a:p>
          <a:p>
            <a:pPr algn="ctr">
              <a:lnSpc>
                <a:spcPct val="100000"/>
              </a:lnSpc>
              <a:tabLst>
                <a:tab algn="l" pos="0"/>
              </a:tabLst>
            </a:pPr>
            <a:r>
              <a:rPr b="1" lang="en-GB" sz="1400" spc="-1" strike="noStrike">
                <a:solidFill>
                  <a:srgbClr val="000000"/>
                </a:solidFill>
                <a:latin typeface="Calibri"/>
                <a:ea typeface="Calibri"/>
              </a:rPr>
              <a:t>Laptop Memory Kit </a:t>
            </a:r>
            <a:endParaRPr b="0" lang="el-GR" sz="1400" spc="-1" strike="noStrike">
              <a:latin typeface="Arial"/>
            </a:endParaRPr>
          </a:p>
          <a:p>
            <a:pPr algn="ctr">
              <a:lnSpc>
                <a:spcPct val="100000"/>
              </a:lnSpc>
              <a:tabLst>
                <a:tab algn="l" pos="0"/>
              </a:tabLst>
            </a:pPr>
            <a:r>
              <a:rPr b="1" lang="en-GB" sz="1400" spc="-1" strike="noStrike">
                <a:solidFill>
                  <a:srgbClr val="000000"/>
                </a:solidFill>
                <a:latin typeface="Calibri"/>
                <a:ea typeface="Calibri"/>
              </a:rPr>
              <a:t>2133MHz PC4-17000 CL15 1.2V </a:t>
            </a:r>
            <a:endParaRPr b="0" lang="el-GR" sz="1400" spc="-1" strike="noStrike">
              <a:latin typeface="Arial"/>
            </a:endParaRPr>
          </a:p>
          <a:p>
            <a:pPr algn="ctr">
              <a:lnSpc>
                <a:spcPct val="100000"/>
              </a:lnSpc>
              <a:tabLst>
                <a:tab algn="l" pos="0"/>
              </a:tabLst>
            </a:pPr>
            <a:r>
              <a:rPr b="1" lang="en-GB" sz="1400" spc="-1" strike="noStrike">
                <a:solidFill>
                  <a:srgbClr val="000000"/>
                </a:solidFill>
                <a:latin typeface="Calibri"/>
                <a:ea typeface="Calibri"/>
              </a:rPr>
              <a:t>(2x8GB)</a:t>
            </a:r>
            <a:endParaRPr b="0" lang="el-GR" sz="1400" spc="-1" strike="noStrike">
              <a:latin typeface="Arial"/>
            </a:endParaRPr>
          </a:p>
        </p:txBody>
      </p:sp>
      <p:sp>
        <p:nvSpPr>
          <p:cNvPr id="190"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9CC6F837-D3CC-457D-AE5E-FC4EA13BE60C}"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92"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Πόση μνήμη χρειαζόμαστε; </a:t>
            </a:r>
            <a:endParaRPr b="0" lang="el-GR" sz="1800" spc="-1" strike="noStrike">
              <a:solidFill>
                <a:srgbClr val="000000"/>
              </a:solidFill>
              <a:latin typeface="Arial"/>
            </a:endParaRPr>
          </a:p>
        </p:txBody>
      </p:sp>
      <p:graphicFrame>
        <p:nvGraphicFramePr>
          <p:cNvPr id="193" name="Google Shape;195;p28"/>
          <p:cNvGraphicFramePr/>
          <p:nvPr/>
        </p:nvGraphicFramePr>
        <p:xfrm>
          <a:off x="388080" y="1542960"/>
          <a:ext cx="5027040" cy="1523520"/>
        </p:xfrm>
        <a:graphic>
          <a:graphicData uri="http://schemas.openxmlformats.org/drawingml/2006/table">
            <a:tbl>
              <a:tblPr/>
              <a:tblGrid>
                <a:gridCol w="1284840"/>
                <a:gridCol w="3742560"/>
              </a:tblGrid>
              <a:tr h="522360">
                <a:tc>
                  <a:txBody>
                    <a:bodyPr lIns="91080" rIns="91080" tIns="91080" bIns="91080" anchor="ctr">
                      <a:noAutofit/>
                    </a:bodyPr>
                    <a:p>
                      <a:pPr algn="r">
                        <a:lnSpc>
                          <a:spcPct val="100000"/>
                        </a:lnSpc>
                        <a:tabLst>
                          <a:tab algn="l" pos="0"/>
                        </a:tabLst>
                      </a:pPr>
                      <a:r>
                        <a:rPr b="1" lang="en-GB" sz="2400" spc="-1" strike="noStrike">
                          <a:solidFill>
                            <a:srgbClr val="000000"/>
                          </a:solidFill>
                          <a:highlight>
                            <a:srgbClr val="ffff00"/>
                          </a:highlight>
                          <a:latin typeface="Arial"/>
                          <a:ea typeface="Arial"/>
                        </a:rPr>
                        <a:t>4 GB</a:t>
                      </a:r>
                      <a:endParaRPr b="0" lang="el-GR" sz="24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c>
                  <a:txBody>
                    <a:bodyPr lIns="91080" rIns="91080" tIns="91080" bIns="91080" anchor="ctr">
                      <a:noAutofit/>
                    </a:bodyPr>
                    <a:p>
                      <a:pPr>
                        <a:lnSpc>
                          <a:spcPct val="100000"/>
                        </a:lnSpc>
                        <a:tabLst>
                          <a:tab algn="l" pos="0"/>
                        </a:tabLst>
                      </a:pPr>
                      <a:r>
                        <a:rPr b="0" lang="en-GB" sz="1800" spc="-1" strike="noStrike">
                          <a:solidFill>
                            <a:srgbClr val="000000"/>
                          </a:solidFill>
                          <a:highlight>
                            <a:srgbClr val="ffff00"/>
                          </a:highlight>
                          <a:latin typeface="Arial"/>
                          <a:ea typeface="Arial"/>
                        </a:rPr>
                        <a:t>Για απλή χρήση</a:t>
                      </a:r>
                      <a:endParaRPr b="0" lang="el-GR" sz="18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r>
              <a:tr h="522360">
                <a:tc>
                  <a:txBody>
                    <a:bodyPr lIns="91080" rIns="91080" tIns="91080" bIns="91080" anchor="ctr">
                      <a:noAutofit/>
                    </a:bodyPr>
                    <a:p>
                      <a:pPr algn="r">
                        <a:lnSpc>
                          <a:spcPct val="100000"/>
                        </a:lnSpc>
                        <a:tabLst>
                          <a:tab algn="l" pos="0"/>
                        </a:tabLst>
                      </a:pPr>
                      <a:r>
                        <a:rPr b="1" lang="en-GB" sz="2400" spc="-1" strike="noStrike">
                          <a:solidFill>
                            <a:srgbClr val="000000"/>
                          </a:solidFill>
                          <a:highlight>
                            <a:srgbClr val="ffff00"/>
                          </a:highlight>
                          <a:latin typeface="Arial"/>
                          <a:ea typeface="Arial"/>
                        </a:rPr>
                        <a:t>8 GB</a:t>
                      </a:r>
                      <a:endParaRPr b="0" lang="el-GR" sz="24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c>
                  <a:txBody>
                    <a:bodyPr lIns="91080" rIns="91080" tIns="91080" bIns="91080" anchor="ctr">
                      <a:noAutofit/>
                    </a:bodyPr>
                    <a:p>
                      <a:pPr>
                        <a:lnSpc>
                          <a:spcPct val="100000"/>
                        </a:lnSpc>
                        <a:tabLst>
                          <a:tab algn="l" pos="0"/>
                        </a:tabLst>
                      </a:pPr>
                      <a:r>
                        <a:rPr b="0" lang="en-GB" sz="1800" spc="-1" strike="noStrike">
                          <a:solidFill>
                            <a:srgbClr val="000000"/>
                          </a:solidFill>
                          <a:highlight>
                            <a:srgbClr val="ffff00"/>
                          </a:highlight>
                          <a:latin typeface="Arial"/>
                          <a:ea typeface="Arial"/>
                        </a:rPr>
                        <a:t>Για παιχνίδια</a:t>
                      </a:r>
                      <a:endParaRPr b="0" lang="el-GR" sz="18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r>
              <a:tr h="522360">
                <a:tc>
                  <a:txBody>
                    <a:bodyPr lIns="91080" rIns="91080" tIns="91080" bIns="91080" anchor="ctr">
                      <a:noAutofit/>
                    </a:bodyPr>
                    <a:p>
                      <a:pPr algn="r">
                        <a:lnSpc>
                          <a:spcPct val="100000"/>
                        </a:lnSpc>
                        <a:tabLst>
                          <a:tab algn="l" pos="0"/>
                        </a:tabLst>
                      </a:pPr>
                      <a:r>
                        <a:rPr b="1" lang="en-GB" sz="2400" spc="-1" strike="noStrike">
                          <a:solidFill>
                            <a:srgbClr val="000000"/>
                          </a:solidFill>
                          <a:highlight>
                            <a:srgbClr val="ffff00"/>
                          </a:highlight>
                          <a:latin typeface="Arial"/>
                          <a:ea typeface="Arial"/>
                        </a:rPr>
                        <a:t>16 GB</a:t>
                      </a:r>
                      <a:endParaRPr b="0" lang="el-GR" sz="24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c>
                  <a:txBody>
                    <a:bodyPr lIns="91080" rIns="91080" tIns="91080" bIns="91080" anchor="ctr">
                      <a:noAutofit/>
                    </a:bodyPr>
                    <a:p>
                      <a:pPr>
                        <a:lnSpc>
                          <a:spcPct val="100000"/>
                        </a:lnSpc>
                        <a:tabLst>
                          <a:tab algn="l" pos="0"/>
                        </a:tabLst>
                      </a:pPr>
                      <a:r>
                        <a:rPr b="0" lang="en-GB" sz="1800" spc="-1" strike="noStrike">
                          <a:solidFill>
                            <a:srgbClr val="000000"/>
                          </a:solidFill>
                          <a:highlight>
                            <a:srgbClr val="ffff00"/>
                          </a:highlight>
                          <a:latin typeface="Arial"/>
                          <a:ea typeface="Arial"/>
                        </a:rPr>
                        <a:t>Για επεξεργασία βίντεο, CAD, ...</a:t>
                      </a:r>
                      <a:endParaRPr b="0" lang="el-GR" sz="18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r>
              <a:tr h="522360">
                <a:tc>
                  <a:txBody>
                    <a:bodyPr lIns="91080" rIns="91080" tIns="91080" bIns="91080" anchor="ctr">
                      <a:noAutofit/>
                    </a:bodyPr>
                    <a:p>
                      <a:pPr algn="r">
                        <a:lnSpc>
                          <a:spcPct val="100000"/>
                        </a:lnSpc>
                        <a:tabLst>
                          <a:tab algn="l" pos="0"/>
                        </a:tabLst>
                      </a:pPr>
                      <a:r>
                        <a:rPr b="1" lang="en-GB" sz="2400" spc="-1" strike="noStrike">
                          <a:solidFill>
                            <a:srgbClr val="000000"/>
                          </a:solidFill>
                          <a:highlight>
                            <a:srgbClr val="ffff00"/>
                          </a:highlight>
                          <a:latin typeface="Arial"/>
                          <a:ea typeface="Arial"/>
                        </a:rPr>
                        <a:t>32+ GB</a:t>
                      </a:r>
                      <a:endParaRPr b="0" lang="el-GR" sz="24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c>
                  <a:txBody>
                    <a:bodyPr lIns="91080" rIns="91080" tIns="91080" bIns="91080" anchor="ctr">
                      <a:noAutofit/>
                    </a:bodyPr>
                    <a:p>
                      <a:pPr>
                        <a:lnSpc>
                          <a:spcPct val="100000"/>
                        </a:lnSpc>
                        <a:tabLst>
                          <a:tab algn="l" pos="0"/>
                        </a:tabLst>
                      </a:pPr>
                      <a:r>
                        <a:rPr b="0" lang="en-GB" sz="1800" spc="-1" strike="noStrike">
                          <a:solidFill>
                            <a:srgbClr val="000000"/>
                          </a:solidFill>
                          <a:highlight>
                            <a:srgbClr val="ffff00"/>
                          </a:highlight>
                          <a:latin typeface="Arial"/>
                          <a:ea typeface="Arial"/>
                        </a:rPr>
                        <a:t>Για ειδικές περιπτώσεις...</a:t>
                      </a:r>
                      <a:endParaRPr b="0" lang="el-GR" sz="1800" spc="-1" strike="noStrike">
                        <a:latin typeface="Arial"/>
                      </a:endParaRPr>
                    </a:p>
                  </a:txBody>
                  <a:tcPr anchor="ctr" marL="91080" marR="91080">
                    <a:lnL w="18720">
                      <a:solidFill>
                        <a:srgbClr val="000000"/>
                      </a:solidFill>
                    </a:lnL>
                    <a:lnR w="18720">
                      <a:solidFill>
                        <a:srgbClr val="000000"/>
                      </a:solidFill>
                    </a:lnR>
                    <a:lnT w="18720">
                      <a:solidFill>
                        <a:srgbClr val="000000"/>
                      </a:solidFill>
                    </a:lnT>
                    <a:lnB w="18720">
                      <a:solidFill>
                        <a:srgbClr val="000000"/>
                      </a:solidFill>
                    </a:lnB>
                    <a:noFill/>
                  </a:tcPr>
                </a:tc>
              </a:tr>
            </a:tbl>
          </a:graphicData>
        </a:graphic>
      </p:graphicFrame>
      <p:sp>
        <p:nvSpPr>
          <p:cNvPr id="194"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055E5E64-8C01-45C8-9791-7685637E039D}"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95" name="Google Shape;197;p28"/>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97"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Multi-Channel Architecture</a:t>
            </a:r>
            <a:endParaRPr b="0" lang="el-GR" sz="1800" spc="-1" strike="noStrike">
              <a:solidFill>
                <a:srgbClr val="000000"/>
              </a:solidFill>
              <a:latin typeface="Arial"/>
            </a:endParaRPr>
          </a:p>
        </p:txBody>
      </p:sp>
      <p:pic>
        <p:nvPicPr>
          <p:cNvPr id="198" name="Google Shape;204;p29" descr="Wondering what &quot;channels&quot; are with your memory? Find out here and visit http://www.crucial.com for more information about getting more performance out of your desktop or laptop!&#10;&#10;Follow us on social media to get the latest Crucial news and products!&#10;&#10;Facebook - https://www.facebook.com/CrucialMemory/&#10;Twitter - https://twitter.com/crucialmemory&#10;Google Plus - https://plus.google.com/+crucial&#10;&#10;&#10;Dual, three, and four channel memory may seem like an abstract technical concept, but it’s very important and easy to understand. By taking advantage of memory channels, you can significantly increase your system’s performance. Here’s how memory channels work and why they’re important. &#10;&#10;Think of memory channels like lanes of traffic on a road. When there are more lanes of traffic, a greater number of cars are able to use the road at the same time. &#10;&#10;Memory works the same way, but instead of lanes of traffic there are channels, where data flows to and from the memory controller like a car on a road. &#10;&#10;Dual channel memory means there are two “lanes” of data traffic (as opposed to one), for up to twice the level of performance as single channel memory. &#10;&#10;Likewise, three channel memory means there are three lanes of data traffic.&#10;&#10;The number of memory channels your system is able to support is entirely based on your motherboard. To see if it supports multiple memory channels, just use our award-winning System Scanner tool, which will display your system’s specs in 60 seconds or less.&#10;&#10;If your motherboard supports multiple memory channels, you’ll want to make sure and take advantage of this feature. To do so, you’ll need to purchase and install identical modules in similarly color-coded or numbered slots. &#10;&#10;Some motherboards color code each slot in a memory channel and others simply list numbers next to memory slots that are in the same channel. Check your owner’s manual to see how your motherboard is labelled. If your system is dual channel, two memory slots will work together, and if your motherboard supports three channel memory, three slots will work together and be indicated as such.&#10;&#10;Since memory channels require identical modules, you’ll need to purchase memory in a kit. The best way to do this is to run our System Scanner, then select one of the recommended kit options that’s tailored to maximize your system’s performance. As a true memory manufacturer, we guarantee that the modules you receive in a kit will be identical!&#10;&#10;You can easily find compatible upgrades at Crucial.com in 60 seconds or less with our compatibility tools, which quickly identifies upgrades for more than 100,000 systems. Look up your system with the Crucial Advisor tool (http://www.crucial.com/usa/en/advisor) or download the Crucial System Scanner (http://www.crucial.com/usa/en/systemscanner)to show you which upgrade is right for you. &#10;&#10;Crucial. The memory and storage experts.™&#10;Memory and storage are crucial – your system won’t work without them. Every time you press the power button, load apps, save documents, type, or move your mouse, you’re using memory and storage. When it comes to these components, four factors are crucial: expertise, compatibility, reliability, and commitment. You need all four. As a brand of Micron, we’re part of one of the largest memory manufacturers in the world and we provide the same caliber of components that get pre-built into new computers.  We live and breathe memory and storage, and we’re here to transform your system’s performance."/>
          <p:cNvPicPr/>
          <p:nvPr/>
        </p:nvPicPr>
        <p:blipFill>
          <a:blip r:embed="rId1"/>
          <a:stretch/>
        </p:blipFill>
        <p:spPr>
          <a:xfrm>
            <a:off x="3321000" y="797760"/>
            <a:ext cx="5645160" cy="4233600"/>
          </a:xfrm>
          <a:prstGeom prst="rect">
            <a:avLst/>
          </a:prstGeom>
          <a:ln w="0">
            <a:noFill/>
          </a:ln>
        </p:spPr>
      </p:pic>
      <p:sp>
        <p:nvSpPr>
          <p:cNvPr id="199"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BAFC943F-40B2-4898-8808-1DDC008A1D4D}"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201"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highlight>
                  <a:srgbClr val="ffff00"/>
                </a:highlight>
                <a:latin typeface="Calibri"/>
                <a:ea typeface="Calibri"/>
              </a:rPr>
              <a:t>Single-Channel Architecture</a:t>
            </a:r>
            <a:endParaRPr b="0" lang="el-GR" sz="1800" spc="-1" strike="noStrike">
              <a:solidFill>
                <a:srgbClr val="000000"/>
              </a:solidFill>
              <a:latin typeface="Arial"/>
            </a:endParaRPr>
          </a:p>
        </p:txBody>
      </p:sp>
      <p:grpSp>
        <p:nvGrpSpPr>
          <p:cNvPr id="202" name="Google Shape;212;p30"/>
          <p:cNvGrpSpPr/>
          <p:nvPr/>
        </p:nvGrpSpPr>
        <p:grpSpPr>
          <a:xfrm>
            <a:off x="145080" y="3274200"/>
            <a:ext cx="2274120" cy="563040"/>
            <a:chOff x="145080" y="3274200"/>
            <a:chExt cx="2274120" cy="563040"/>
          </a:xfrm>
        </p:grpSpPr>
        <p:sp>
          <p:nvSpPr>
            <p:cNvPr id="203" name="Google Shape;213;p30"/>
            <p:cNvSpPr/>
            <p:nvPr/>
          </p:nvSpPr>
          <p:spPr>
            <a:xfrm>
              <a:off x="1857600" y="3275640"/>
              <a:ext cx="561600" cy="561600"/>
            </a:xfrm>
            <a:prstGeom prst="rect">
              <a:avLst/>
            </a:prstGeom>
            <a:solidFill>
              <a:schemeClr val="lt2"/>
            </a:solidFill>
            <a:ln w="9525">
              <a:solidFill>
                <a:srgbClr val="000000"/>
              </a:solidFill>
              <a:round/>
            </a:ln>
          </p:spPr>
          <p:style>
            <a:lnRef idx="0"/>
            <a:fillRef idx="0"/>
            <a:effectRef idx="0"/>
            <a:fontRef idx="minor"/>
          </p:style>
        </p:sp>
        <p:sp>
          <p:nvSpPr>
            <p:cNvPr id="204" name="Google Shape;214;p30"/>
            <p:cNvSpPr/>
            <p:nvPr/>
          </p:nvSpPr>
          <p:spPr>
            <a:xfrm>
              <a:off x="145080" y="3274200"/>
              <a:ext cx="1712160" cy="561600"/>
            </a:xfrm>
            <a:prstGeom prst="rect">
              <a:avLst/>
            </a:prstGeom>
            <a:noFill/>
            <a:ln w="0">
              <a:noFill/>
            </a:ln>
          </p:spPr>
          <p:style>
            <a:lnRef idx="0"/>
            <a:fillRef idx="0"/>
            <a:effectRef idx="0"/>
            <a:fontRef idx="minor"/>
          </p:style>
          <p:txBody>
            <a:bodyPr tIns="91440" bIns="91440" anchor="ctr">
              <a:noAutofit/>
            </a:bodyPr>
            <a:p>
              <a:pPr algn="ctr">
                <a:lnSpc>
                  <a:spcPct val="100000"/>
                </a:lnSpc>
                <a:tabLst>
                  <a:tab algn="l" pos="0"/>
                </a:tabLst>
              </a:pPr>
              <a:r>
                <a:rPr b="1" lang="en-GB" sz="1200" spc="-1" strike="noStrike">
                  <a:solidFill>
                    <a:srgbClr val="000000"/>
                  </a:solidFill>
                  <a:latin typeface="Arial"/>
                  <a:ea typeface="Arial"/>
                </a:rPr>
                <a:t>Ελεγκτή μνήμης</a:t>
              </a:r>
              <a:endParaRPr b="0" lang="el-GR" sz="1200" spc="-1" strike="noStrike">
                <a:latin typeface="Arial"/>
              </a:endParaRPr>
            </a:p>
            <a:p>
              <a:pPr algn="ctr">
                <a:lnSpc>
                  <a:spcPct val="100000"/>
                </a:lnSpc>
                <a:tabLst>
                  <a:tab algn="l" pos="0"/>
                </a:tabLst>
              </a:pPr>
              <a:r>
                <a:rPr b="1" lang="en-GB" sz="1200" spc="-1" strike="noStrike">
                  <a:solidFill>
                    <a:srgbClr val="000000"/>
                  </a:solidFill>
                  <a:latin typeface="Arial"/>
                  <a:ea typeface="Arial"/>
                </a:rPr>
                <a:t>(memory controller)</a:t>
              </a:r>
              <a:endParaRPr b="0" lang="el-GR" sz="1200" spc="-1" strike="noStrike">
                <a:latin typeface="Arial"/>
              </a:endParaRPr>
            </a:p>
          </p:txBody>
        </p:sp>
      </p:grpSp>
      <p:grpSp>
        <p:nvGrpSpPr>
          <p:cNvPr id="205" name="Google Shape;215;p30"/>
          <p:cNvGrpSpPr/>
          <p:nvPr/>
        </p:nvGrpSpPr>
        <p:grpSpPr>
          <a:xfrm>
            <a:off x="5573160" y="2125440"/>
            <a:ext cx="1712160" cy="2842560"/>
            <a:chOff x="5573160" y="2125440"/>
            <a:chExt cx="1712160" cy="2842560"/>
          </a:xfrm>
        </p:grpSpPr>
        <p:sp>
          <p:nvSpPr>
            <p:cNvPr id="206" name="Google Shape;216;p30"/>
            <p:cNvSpPr/>
            <p:nvPr/>
          </p:nvSpPr>
          <p:spPr>
            <a:xfrm>
              <a:off x="5573160" y="2125440"/>
              <a:ext cx="1712160" cy="2842560"/>
            </a:xfrm>
            <a:prstGeom prst="rect">
              <a:avLst/>
            </a:prstGeom>
            <a:solidFill>
              <a:schemeClr val="lt2"/>
            </a:solidFill>
            <a:ln w="19050">
              <a:solidFill>
                <a:srgbClr val="000000"/>
              </a:solidFill>
              <a:round/>
            </a:ln>
          </p:spPr>
          <p:style>
            <a:lnRef idx="0"/>
            <a:fillRef idx="0"/>
            <a:effectRef idx="0"/>
            <a:fontRef idx="minor"/>
          </p:style>
        </p:sp>
        <p:grpSp>
          <p:nvGrpSpPr>
            <p:cNvPr id="207" name="Google Shape;217;p30"/>
            <p:cNvGrpSpPr/>
            <p:nvPr/>
          </p:nvGrpSpPr>
          <p:grpSpPr>
            <a:xfrm>
              <a:off x="5672520" y="2204640"/>
              <a:ext cx="1505520" cy="2683800"/>
              <a:chOff x="5672520" y="2204640"/>
              <a:chExt cx="1505520" cy="2683800"/>
            </a:xfrm>
          </p:grpSpPr>
          <p:sp>
            <p:nvSpPr>
              <p:cNvPr id="208" name="Google Shape;218;p30"/>
              <p:cNvSpPr/>
              <p:nvPr/>
            </p:nvSpPr>
            <p:spPr>
              <a:xfrm>
                <a:off x="5672520" y="2204640"/>
                <a:ext cx="667440" cy="2683800"/>
              </a:xfrm>
              <a:prstGeom prst="rect">
                <a:avLst/>
              </a:prstGeom>
              <a:solidFill>
                <a:srgbClr val="e06666"/>
              </a:solidFill>
              <a:ln w="19050">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ffff00"/>
                    </a:solidFill>
                    <a:latin typeface="Arial"/>
                    <a:ea typeface="Arial"/>
                  </a:rPr>
                  <a:t>R</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A</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M</a:t>
                </a:r>
                <a:endParaRPr b="0" lang="el-GR" sz="1400" spc="-1" strike="noStrike">
                  <a:latin typeface="Arial"/>
                </a:endParaRPr>
              </a:p>
              <a:p>
                <a:pPr algn="ctr">
                  <a:lnSpc>
                    <a:spcPct val="100000"/>
                  </a:lnSpc>
                  <a:tabLst>
                    <a:tab algn="l" pos="0"/>
                  </a:tabLst>
                </a:pP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1</a:t>
                </a:r>
                <a:endParaRPr b="0" lang="el-GR" sz="1400" spc="-1" strike="noStrike">
                  <a:latin typeface="Arial"/>
                </a:endParaRPr>
              </a:p>
            </p:txBody>
          </p:sp>
          <p:sp>
            <p:nvSpPr>
              <p:cNvPr id="209" name="Google Shape;219;p30"/>
              <p:cNvSpPr/>
              <p:nvPr/>
            </p:nvSpPr>
            <p:spPr>
              <a:xfrm>
                <a:off x="6510600" y="2204640"/>
                <a:ext cx="667440" cy="2683800"/>
              </a:xfrm>
              <a:prstGeom prst="rect">
                <a:avLst/>
              </a:prstGeom>
              <a:solidFill>
                <a:srgbClr val="e06666"/>
              </a:solidFill>
              <a:ln w="19050">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ffff00"/>
                    </a:solidFill>
                    <a:latin typeface="Arial"/>
                    <a:ea typeface="Arial"/>
                  </a:rPr>
                  <a:t>R</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A</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M</a:t>
                </a:r>
                <a:endParaRPr b="0" lang="el-GR" sz="1400" spc="-1" strike="noStrike">
                  <a:latin typeface="Arial"/>
                </a:endParaRPr>
              </a:p>
              <a:p>
                <a:pPr algn="ctr">
                  <a:lnSpc>
                    <a:spcPct val="100000"/>
                  </a:lnSpc>
                  <a:tabLst>
                    <a:tab algn="l" pos="0"/>
                  </a:tabLst>
                </a:pP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2</a:t>
                </a:r>
                <a:endParaRPr b="0" lang="el-GR" sz="1400" spc="-1" strike="noStrike">
                  <a:latin typeface="Arial"/>
                </a:endParaRPr>
              </a:p>
            </p:txBody>
          </p:sp>
        </p:grpSp>
      </p:grpSp>
      <p:sp>
        <p:nvSpPr>
          <p:cNvPr id="210" name="Google Shape;220;p30"/>
          <p:cNvSpPr/>
          <p:nvPr/>
        </p:nvSpPr>
        <p:spPr>
          <a:xfrm>
            <a:off x="2532240" y="3169800"/>
            <a:ext cx="2994480" cy="845640"/>
          </a:xfrm>
          <a:prstGeom prst="leftRightArrow">
            <a:avLst>
              <a:gd name="adj1" fmla="val 50000"/>
              <a:gd name="adj2" fmla="val 50000"/>
            </a:avLst>
          </a:prstGeom>
          <a:solidFill>
            <a:srgbClr val="ff9900"/>
          </a:solidFill>
          <a:ln w="9525">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000000"/>
                </a:solidFill>
                <a:highlight>
                  <a:srgbClr val="ffff00"/>
                </a:highlight>
                <a:latin typeface="Arial"/>
                <a:ea typeface="Arial"/>
              </a:rPr>
              <a:t>Memory Data Bus (64 bits)</a:t>
            </a:r>
            <a:endParaRPr b="0" lang="el-GR" sz="1400" spc="-1" strike="noStrike">
              <a:latin typeface="Arial"/>
            </a:endParaRPr>
          </a:p>
        </p:txBody>
      </p:sp>
      <p:sp>
        <p:nvSpPr>
          <p:cNvPr id="211" name="Google Shape;221;p30"/>
          <p:cNvSpPr/>
          <p:nvPr/>
        </p:nvSpPr>
        <p:spPr>
          <a:xfrm rot="16200000">
            <a:off x="3709080" y="555480"/>
            <a:ext cx="1149840" cy="4290480"/>
          </a:xfrm>
          <a:prstGeom prst="bentConnector3">
            <a:avLst>
              <a:gd name="adj1" fmla="val 120684"/>
            </a:avLst>
          </a:prstGeom>
          <a:noFill/>
          <a:ln w="19050">
            <a:solidFill>
              <a:srgbClr val="0000ff"/>
            </a:solidFill>
            <a:round/>
          </a:ln>
        </p:spPr>
        <p:style>
          <a:lnRef idx="0"/>
          <a:fillRef idx="0"/>
          <a:effectRef idx="0"/>
          <a:fontRef idx="minor"/>
        </p:style>
      </p:sp>
      <p:sp>
        <p:nvSpPr>
          <p:cNvPr id="212" name="Google Shape;222;p30"/>
          <p:cNvSpPr/>
          <p:nvPr/>
        </p:nvSpPr>
        <p:spPr>
          <a:xfrm>
            <a:off x="3179880" y="1557000"/>
            <a:ext cx="2445840" cy="330120"/>
          </a:xfrm>
          <a:prstGeom prst="rect">
            <a:avLst/>
          </a:prstGeom>
          <a:noFill/>
          <a:ln w="0">
            <a:noFill/>
          </a:ln>
        </p:spPr>
        <p:style>
          <a:lnRef idx="0"/>
          <a:fillRef idx="0"/>
          <a:effectRef idx="0"/>
          <a:fontRef idx="minor"/>
        </p:style>
        <p:txBody>
          <a:bodyPr tIns="91440" bIns="91440" anchor="ctr">
            <a:noAutofit/>
          </a:bodyPr>
          <a:p>
            <a:pPr algn="ctr">
              <a:lnSpc>
                <a:spcPct val="100000"/>
              </a:lnSpc>
              <a:tabLst>
                <a:tab algn="l" pos="0"/>
              </a:tabLst>
            </a:pPr>
            <a:r>
              <a:rPr b="0" lang="en-GB" sz="1400" spc="-1" strike="noStrike">
                <a:solidFill>
                  <a:srgbClr val="0000ff"/>
                </a:solidFill>
                <a:latin typeface="Arial"/>
                <a:ea typeface="Arial"/>
              </a:rPr>
              <a:t>Memory Address Bus</a:t>
            </a:r>
            <a:endParaRPr b="0" lang="el-GR" sz="1400" spc="-1" strike="noStrike">
              <a:latin typeface="Arial"/>
            </a:endParaRPr>
          </a:p>
        </p:txBody>
      </p:sp>
      <p:sp>
        <p:nvSpPr>
          <p:cNvPr id="213"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C8A60039-8E98-47AC-9381-9372DB75175E}"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214" name="Google Shape;224;p30"/>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216"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Dual-Channel Architecture</a:t>
            </a:r>
            <a:endParaRPr b="0" lang="el-GR" sz="1800" spc="-1" strike="noStrike">
              <a:solidFill>
                <a:srgbClr val="000000"/>
              </a:solidFill>
              <a:latin typeface="Arial"/>
            </a:endParaRPr>
          </a:p>
        </p:txBody>
      </p:sp>
      <p:grpSp>
        <p:nvGrpSpPr>
          <p:cNvPr id="217" name="Google Shape;231;p31"/>
          <p:cNvGrpSpPr/>
          <p:nvPr/>
        </p:nvGrpSpPr>
        <p:grpSpPr>
          <a:xfrm>
            <a:off x="145080" y="2813040"/>
            <a:ext cx="2274120" cy="1694520"/>
            <a:chOff x="145080" y="2813040"/>
            <a:chExt cx="2274120" cy="1694520"/>
          </a:xfrm>
        </p:grpSpPr>
        <p:sp>
          <p:nvSpPr>
            <p:cNvPr id="218" name="Google Shape;232;p31"/>
            <p:cNvSpPr/>
            <p:nvPr/>
          </p:nvSpPr>
          <p:spPr>
            <a:xfrm>
              <a:off x="1857600" y="2813040"/>
              <a:ext cx="561600" cy="1694520"/>
            </a:xfrm>
            <a:prstGeom prst="rect">
              <a:avLst/>
            </a:prstGeom>
            <a:solidFill>
              <a:schemeClr val="lt2"/>
            </a:solidFill>
            <a:ln w="9525">
              <a:solidFill>
                <a:srgbClr val="000000"/>
              </a:solidFill>
              <a:round/>
            </a:ln>
          </p:spPr>
          <p:style>
            <a:lnRef idx="0"/>
            <a:fillRef idx="0"/>
            <a:effectRef idx="0"/>
            <a:fontRef idx="minor"/>
          </p:style>
        </p:sp>
        <p:sp>
          <p:nvSpPr>
            <p:cNvPr id="219" name="Google Shape;233;p31"/>
            <p:cNvSpPr/>
            <p:nvPr/>
          </p:nvSpPr>
          <p:spPr>
            <a:xfrm>
              <a:off x="145080" y="3274200"/>
              <a:ext cx="1712160" cy="561600"/>
            </a:xfrm>
            <a:prstGeom prst="rect">
              <a:avLst/>
            </a:prstGeom>
            <a:noFill/>
            <a:ln w="0">
              <a:noFill/>
            </a:ln>
          </p:spPr>
          <p:style>
            <a:lnRef idx="0"/>
            <a:fillRef idx="0"/>
            <a:effectRef idx="0"/>
            <a:fontRef idx="minor"/>
          </p:style>
          <p:txBody>
            <a:bodyPr tIns="91440" bIns="91440" anchor="ctr">
              <a:noAutofit/>
            </a:bodyPr>
            <a:p>
              <a:pPr algn="ctr">
                <a:lnSpc>
                  <a:spcPct val="100000"/>
                </a:lnSpc>
                <a:tabLst>
                  <a:tab algn="l" pos="0"/>
                </a:tabLst>
              </a:pPr>
              <a:r>
                <a:rPr b="1" lang="en-GB" sz="1200" spc="-1" strike="noStrike">
                  <a:solidFill>
                    <a:srgbClr val="000000"/>
                  </a:solidFill>
                  <a:latin typeface="Arial"/>
                  <a:ea typeface="Arial"/>
                </a:rPr>
                <a:t>Ελεγκτή μνήμης</a:t>
              </a:r>
              <a:endParaRPr b="0" lang="el-GR" sz="1200" spc="-1" strike="noStrike">
                <a:latin typeface="Arial"/>
              </a:endParaRPr>
            </a:p>
            <a:p>
              <a:pPr algn="ctr">
                <a:lnSpc>
                  <a:spcPct val="100000"/>
                </a:lnSpc>
                <a:tabLst>
                  <a:tab algn="l" pos="0"/>
                </a:tabLst>
              </a:pPr>
              <a:r>
                <a:rPr b="1" lang="en-GB" sz="1200" spc="-1" strike="noStrike">
                  <a:solidFill>
                    <a:srgbClr val="000000"/>
                  </a:solidFill>
                  <a:latin typeface="Arial"/>
                  <a:ea typeface="Arial"/>
                </a:rPr>
                <a:t>(memory controller)</a:t>
              </a:r>
              <a:endParaRPr b="0" lang="el-GR" sz="1200" spc="-1" strike="noStrike">
                <a:latin typeface="Arial"/>
              </a:endParaRPr>
            </a:p>
          </p:txBody>
        </p:sp>
      </p:grpSp>
      <p:sp>
        <p:nvSpPr>
          <p:cNvPr id="220" name="Google Shape;234;p31"/>
          <p:cNvSpPr/>
          <p:nvPr/>
        </p:nvSpPr>
        <p:spPr>
          <a:xfrm>
            <a:off x="5573160" y="1755000"/>
            <a:ext cx="1712160" cy="3212640"/>
          </a:xfrm>
          <a:prstGeom prst="rect">
            <a:avLst/>
          </a:prstGeom>
          <a:solidFill>
            <a:schemeClr val="lt2"/>
          </a:solidFill>
          <a:ln w="19050">
            <a:solidFill>
              <a:srgbClr val="000000"/>
            </a:solidFill>
            <a:round/>
          </a:ln>
        </p:spPr>
        <p:style>
          <a:lnRef idx="0"/>
          <a:fillRef idx="0"/>
          <a:effectRef idx="0"/>
          <a:fontRef idx="minor"/>
        </p:style>
      </p:sp>
      <p:sp>
        <p:nvSpPr>
          <p:cNvPr id="221" name="Google Shape;235;p31"/>
          <p:cNvSpPr/>
          <p:nvPr/>
        </p:nvSpPr>
        <p:spPr>
          <a:xfrm>
            <a:off x="5672520" y="1823760"/>
            <a:ext cx="667440" cy="2683800"/>
          </a:xfrm>
          <a:prstGeom prst="rect">
            <a:avLst/>
          </a:prstGeom>
          <a:solidFill>
            <a:srgbClr val="e06666"/>
          </a:solidFill>
          <a:ln w="19050">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ffff00"/>
                </a:solidFill>
                <a:latin typeface="Arial"/>
                <a:ea typeface="Arial"/>
              </a:rPr>
              <a:t>R</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A</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M</a:t>
            </a:r>
            <a:endParaRPr b="0" lang="el-GR" sz="1400" spc="-1" strike="noStrike">
              <a:latin typeface="Arial"/>
            </a:endParaRPr>
          </a:p>
          <a:p>
            <a:pPr algn="ctr">
              <a:lnSpc>
                <a:spcPct val="100000"/>
              </a:lnSpc>
              <a:tabLst>
                <a:tab algn="l" pos="0"/>
              </a:tabLst>
            </a:pP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1</a:t>
            </a:r>
            <a:endParaRPr b="0" lang="el-GR" sz="1400" spc="-1" strike="noStrike">
              <a:latin typeface="Arial"/>
            </a:endParaRPr>
          </a:p>
        </p:txBody>
      </p:sp>
      <p:sp>
        <p:nvSpPr>
          <p:cNvPr id="222" name="Google Shape;236;p31"/>
          <p:cNvSpPr/>
          <p:nvPr/>
        </p:nvSpPr>
        <p:spPr>
          <a:xfrm>
            <a:off x="6510600" y="2204640"/>
            <a:ext cx="667440" cy="2683800"/>
          </a:xfrm>
          <a:prstGeom prst="rect">
            <a:avLst/>
          </a:prstGeom>
          <a:solidFill>
            <a:srgbClr val="e06666"/>
          </a:solidFill>
          <a:ln w="19050">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ffff00"/>
                </a:solidFill>
                <a:latin typeface="Arial"/>
                <a:ea typeface="Arial"/>
              </a:rPr>
              <a:t>R</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A</a:t>
            </a: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M</a:t>
            </a:r>
            <a:endParaRPr b="0" lang="el-GR" sz="1400" spc="-1" strike="noStrike">
              <a:latin typeface="Arial"/>
            </a:endParaRPr>
          </a:p>
          <a:p>
            <a:pPr algn="ctr">
              <a:lnSpc>
                <a:spcPct val="100000"/>
              </a:lnSpc>
              <a:tabLst>
                <a:tab algn="l" pos="0"/>
              </a:tabLst>
            </a:pPr>
            <a:endParaRPr b="0" lang="el-GR" sz="1400" spc="-1" strike="noStrike">
              <a:latin typeface="Arial"/>
            </a:endParaRPr>
          </a:p>
          <a:p>
            <a:pPr algn="ctr">
              <a:lnSpc>
                <a:spcPct val="100000"/>
              </a:lnSpc>
              <a:tabLst>
                <a:tab algn="l" pos="0"/>
              </a:tabLst>
            </a:pPr>
            <a:r>
              <a:rPr b="1" lang="en-GB" sz="1400" spc="-1" strike="noStrike">
                <a:solidFill>
                  <a:srgbClr val="ffff00"/>
                </a:solidFill>
                <a:latin typeface="Arial"/>
                <a:ea typeface="Arial"/>
              </a:rPr>
              <a:t>2</a:t>
            </a:r>
            <a:endParaRPr b="0" lang="el-GR" sz="1400" spc="-1" strike="noStrike">
              <a:latin typeface="Arial"/>
            </a:endParaRPr>
          </a:p>
        </p:txBody>
      </p:sp>
      <p:sp>
        <p:nvSpPr>
          <p:cNvPr id="223" name="Google Shape;237;p31"/>
          <p:cNvSpPr/>
          <p:nvPr/>
        </p:nvSpPr>
        <p:spPr>
          <a:xfrm>
            <a:off x="2631240" y="2813040"/>
            <a:ext cx="3040920" cy="845640"/>
          </a:xfrm>
          <a:prstGeom prst="leftRightArrow">
            <a:avLst>
              <a:gd name="adj1" fmla="val 50000"/>
              <a:gd name="adj2" fmla="val 50000"/>
            </a:avLst>
          </a:prstGeom>
          <a:solidFill>
            <a:srgbClr val="ff9900"/>
          </a:solidFill>
          <a:ln w="9525">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000000"/>
                </a:solidFill>
                <a:latin typeface="Arial"/>
                <a:ea typeface="Arial"/>
              </a:rPr>
              <a:t>Memory Data Bus (64 bits)</a:t>
            </a:r>
            <a:endParaRPr b="0" lang="el-GR" sz="1400" spc="-1" strike="noStrike">
              <a:latin typeface="Arial"/>
            </a:endParaRPr>
          </a:p>
        </p:txBody>
      </p:sp>
      <p:sp>
        <p:nvSpPr>
          <p:cNvPr id="224" name="Google Shape;238;p31"/>
          <p:cNvSpPr/>
          <p:nvPr/>
        </p:nvSpPr>
        <p:spPr>
          <a:xfrm flipH="1" rot="10800000">
            <a:off x="2287080" y="1824120"/>
            <a:ext cx="3718440" cy="1001880"/>
          </a:xfrm>
          <a:prstGeom prst="bentConnector4">
            <a:avLst>
              <a:gd name="adj1" fmla="val 177"/>
              <a:gd name="adj2" fmla="val 123758"/>
            </a:avLst>
          </a:prstGeom>
          <a:noFill/>
          <a:ln w="19050">
            <a:solidFill>
              <a:srgbClr val="0000ff"/>
            </a:solidFill>
            <a:round/>
          </a:ln>
        </p:spPr>
        <p:style>
          <a:lnRef idx="0"/>
          <a:fillRef idx="0"/>
          <a:effectRef idx="0"/>
          <a:fontRef idx="minor"/>
        </p:style>
      </p:sp>
      <p:sp>
        <p:nvSpPr>
          <p:cNvPr id="225" name="Google Shape;239;p31"/>
          <p:cNvSpPr/>
          <p:nvPr/>
        </p:nvSpPr>
        <p:spPr>
          <a:xfrm>
            <a:off x="2951280" y="1557000"/>
            <a:ext cx="2445840" cy="330120"/>
          </a:xfrm>
          <a:prstGeom prst="rect">
            <a:avLst/>
          </a:prstGeom>
          <a:noFill/>
          <a:ln w="0">
            <a:noFill/>
          </a:ln>
        </p:spPr>
        <p:style>
          <a:lnRef idx="0"/>
          <a:fillRef idx="0"/>
          <a:effectRef idx="0"/>
          <a:fontRef idx="minor"/>
        </p:style>
        <p:txBody>
          <a:bodyPr tIns="91440" bIns="91440" anchor="ctr">
            <a:noAutofit/>
          </a:bodyPr>
          <a:p>
            <a:pPr algn="ctr">
              <a:lnSpc>
                <a:spcPct val="100000"/>
              </a:lnSpc>
              <a:tabLst>
                <a:tab algn="l" pos="0"/>
              </a:tabLst>
            </a:pPr>
            <a:r>
              <a:rPr b="0" lang="en-GB" sz="1400" spc="-1" strike="noStrike">
                <a:solidFill>
                  <a:srgbClr val="0000ff"/>
                </a:solidFill>
                <a:latin typeface="Arial"/>
                <a:ea typeface="Arial"/>
              </a:rPr>
              <a:t>Memory Address Bus 1</a:t>
            </a:r>
            <a:endParaRPr b="0" lang="el-GR" sz="1400" spc="-1" strike="noStrike">
              <a:latin typeface="Arial"/>
            </a:endParaRPr>
          </a:p>
        </p:txBody>
      </p:sp>
      <p:sp>
        <p:nvSpPr>
          <p:cNvPr id="226" name="Google Shape;240;p31"/>
          <p:cNvSpPr/>
          <p:nvPr/>
        </p:nvSpPr>
        <p:spPr>
          <a:xfrm>
            <a:off x="2631240" y="3837600"/>
            <a:ext cx="3879000" cy="845640"/>
          </a:xfrm>
          <a:prstGeom prst="leftRightArrow">
            <a:avLst>
              <a:gd name="adj1" fmla="val 50000"/>
              <a:gd name="adj2" fmla="val 50000"/>
            </a:avLst>
          </a:prstGeom>
          <a:solidFill>
            <a:srgbClr val="ff9900"/>
          </a:solidFill>
          <a:ln w="9525">
            <a:solidFill>
              <a:srgbClr val="000000"/>
            </a:solidFill>
            <a:round/>
          </a:ln>
        </p:spPr>
        <p:style>
          <a:lnRef idx="0"/>
          <a:fillRef idx="0"/>
          <a:effectRef idx="0"/>
          <a:fontRef idx="minor"/>
        </p:style>
        <p:txBody>
          <a:bodyPr tIns="91440" bIns="91440" anchor="ctr">
            <a:noAutofit/>
          </a:bodyPr>
          <a:p>
            <a:pPr algn="ctr">
              <a:lnSpc>
                <a:spcPct val="100000"/>
              </a:lnSpc>
              <a:tabLst>
                <a:tab algn="l" pos="0"/>
              </a:tabLst>
            </a:pPr>
            <a:r>
              <a:rPr b="1" lang="en-GB" sz="1400" spc="-1" strike="noStrike">
                <a:solidFill>
                  <a:srgbClr val="000000"/>
                </a:solidFill>
                <a:latin typeface="Arial"/>
                <a:ea typeface="Arial"/>
              </a:rPr>
              <a:t>Memory Data Bus (64 bits)</a:t>
            </a:r>
            <a:endParaRPr b="0" lang="el-GR" sz="1400" spc="-1" strike="noStrike">
              <a:latin typeface="Arial"/>
            </a:endParaRPr>
          </a:p>
        </p:txBody>
      </p:sp>
      <p:sp>
        <p:nvSpPr>
          <p:cNvPr id="227" name="Google Shape;241;p31"/>
          <p:cNvSpPr/>
          <p:nvPr/>
        </p:nvSpPr>
        <p:spPr>
          <a:xfrm rot="16200000">
            <a:off x="4187520" y="156240"/>
            <a:ext cx="607680" cy="4705560"/>
          </a:xfrm>
          <a:prstGeom prst="bentConnector3">
            <a:avLst>
              <a:gd name="adj1" fmla="val 227220"/>
            </a:avLst>
          </a:prstGeom>
          <a:noFill/>
          <a:ln w="19050">
            <a:solidFill>
              <a:srgbClr val="0000ff"/>
            </a:solidFill>
            <a:round/>
          </a:ln>
        </p:spPr>
        <p:style>
          <a:lnRef idx="0"/>
          <a:fillRef idx="0"/>
          <a:effectRef idx="0"/>
          <a:fontRef idx="minor"/>
        </p:style>
      </p:sp>
      <p:sp>
        <p:nvSpPr>
          <p:cNvPr id="228" name="Google Shape;242;p31"/>
          <p:cNvSpPr/>
          <p:nvPr/>
        </p:nvSpPr>
        <p:spPr>
          <a:xfrm>
            <a:off x="2951280" y="1099800"/>
            <a:ext cx="2445840" cy="330120"/>
          </a:xfrm>
          <a:prstGeom prst="rect">
            <a:avLst/>
          </a:prstGeom>
          <a:noFill/>
          <a:ln w="0">
            <a:noFill/>
          </a:ln>
        </p:spPr>
        <p:style>
          <a:lnRef idx="0"/>
          <a:fillRef idx="0"/>
          <a:effectRef idx="0"/>
          <a:fontRef idx="minor"/>
        </p:style>
        <p:txBody>
          <a:bodyPr tIns="91440" bIns="91440" anchor="ctr">
            <a:noAutofit/>
          </a:bodyPr>
          <a:p>
            <a:pPr algn="ctr">
              <a:lnSpc>
                <a:spcPct val="100000"/>
              </a:lnSpc>
              <a:tabLst>
                <a:tab algn="l" pos="0"/>
              </a:tabLst>
            </a:pPr>
            <a:r>
              <a:rPr b="0" lang="en-GB" sz="1400" spc="-1" strike="noStrike">
                <a:solidFill>
                  <a:srgbClr val="0000ff"/>
                </a:solidFill>
                <a:latin typeface="Arial"/>
                <a:ea typeface="Arial"/>
              </a:rPr>
              <a:t>Memory Address Bus 2</a:t>
            </a:r>
            <a:endParaRPr b="0" lang="el-GR" sz="1400" spc="-1" strike="noStrike">
              <a:latin typeface="Arial"/>
            </a:endParaRPr>
          </a:p>
        </p:txBody>
      </p:sp>
      <p:sp>
        <p:nvSpPr>
          <p:cNvPr id="229"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440D40EB-691C-4A65-823E-3725D56A844B}"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430920" y="1406520"/>
            <a:ext cx="8282160" cy="2372040"/>
          </a:xfrm>
          <a:prstGeom prst="rect">
            <a:avLst/>
          </a:prstGeom>
          <a:noFill/>
          <a:ln w="0">
            <a:noFill/>
          </a:ln>
        </p:spPr>
        <p:txBody>
          <a:bodyPr tIns="91440" bIns="91440" anchor="ctr">
            <a:noAutofit/>
          </a:bodyPr>
          <a:p>
            <a:pPr algn="ctr">
              <a:lnSpc>
                <a:spcPct val="100000"/>
              </a:lnSpc>
              <a:tabLst>
                <a:tab algn="l" pos="0"/>
              </a:tabLst>
            </a:pPr>
            <a:r>
              <a:rPr b="1" lang="en-GB" sz="7200" spc="-1" strike="noStrike">
                <a:solidFill>
                  <a:srgbClr val="f8e71c"/>
                </a:solidFill>
                <a:latin typeface="Georgia"/>
                <a:ea typeface="Georgia"/>
              </a:rPr>
              <a:t>2.8</a:t>
            </a:r>
            <a:br/>
            <a:r>
              <a:rPr b="1" lang="en-GB" sz="3600" spc="-1" strike="noStrike">
                <a:solidFill>
                  <a:srgbClr val="ffffff"/>
                </a:solidFill>
                <a:latin typeface="Georgia"/>
                <a:ea typeface="Georgia"/>
              </a:rPr>
              <a:t>Μνήμη (RAM)</a:t>
            </a:r>
            <a:endParaRPr b="0" lang="el-GR" sz="3600" spc="-1" strike="noStrike">
              <a:solidFill>
                <a:srgbClr val="000000"/>
              </a:solidFill>
              <a:latin typeface="Arial"/>
            </a:endParaRPr>
          </a:p>
        </p:txBody>
      </p:sp>
      <p:sp>
        <p:nvSpPr>
          <p:cNvPr id="124" name="PlaceHolder 2"/>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9D83FF19-C9DC-4279-9A45-06585F48C89E}" type="slidenum">
              <a:rPr b="0" lang="en-GB" sz="1000" spc="-1" strike="noStrike">
                <a:solidFill>
                  <a:srgbClr val="424242"/>
                </a:solidFill>
                <a:latin typeface="Source Code Pro"/>
                <a:ea typeface="Source Code Pro"/>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231"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highlight>
                  <a:srgbClr val="ffff00"/>
                </a:highlight>
                <a:latin typeface="Calibri"/>
                <a:ea typeface="Calibri"/>
              </a:rPr>
              <a:t>Dual-Channel Architecture</a:t>
            </a:r>
            <a:endParaRPr b="0" lang="el-GR" sz="1800" spc="-1" strike="noStrike">
              <a:solidFill>
                <a:srgbClr val="000000"/>
              </a:solidFill>
              <a:latin typeface="Arial"/>
            </a:endParaRPr>
          </a:p>
        </p:txBody>
      </p:sp>
      <p:sp>
        <p:nvSpPr>
          <p:cNvPr id="232" name="PlaceHolder 3"/>
          <p:cNvSpPr>
            <a:spLocks noGrp="1"/>
          </p:cNvSpPr>
          <p:nvPr>
            <p:ph/>
          </p:nvPr>
        </p:nvSpPr>
        <p:spPr>
          <a:xfrm>
            <a:off x="311760" y="1451160"/>
            <a:ext cx="8520120" cy="3515760"/>
          </a:xfrm>
          <a:prstGeom prst="rect">
            <a:avLst/>
          </a:prstGeom>
          <a:noFill/>
          <a:ln w="0">
            <a:noFill/>
          </a:ln>
        </p:spPr>
        <p:txBody>
          <a:bodyPr tIns="91440" bIns="91440" anchor="t">
            <a:noAutofit/>
          </a:bodyPr>
          <a:p>
            <a:pPr>
              <a:lnSpc>
                <a:spcPct val="115000"/>
              </a:lnSpc>
              <a:spcAft>
                <a:spcPts val="1599"/>
              </a:spcAft>
              <a:tabLst>
                <a:tab algn="l" pos="0"/>
              </a:tabLst>
            </a:pPr>
            <a:r>
              <a:rPr b="0" lang="en-GB" sz="1800" spc="-1" strike="noStrike">
                <a:solidFill>
                  <a:srgbClr val="000000"/>
                </a:solidFill>
                <a:latin typeface="Arial"/>
                <a:ea typeface="Arial"/>
              </a:rPr>
              <a:t>Η αρχιτεκτονική αυτή διπλασιάζει τις γραμμές μεταφοράς δεδομένων (data bus) από 64 σε </a:t>
            </a:r>
            <a:r>
              <a:rPr b="1" lang="en-GB" sz="1800" spc="-1" strike="noStrike">
                <a:solidFill>
                  <a:srgbClr val="9900ff"/>
                </a:solidFill>
                <a:highlight>
                  <a:srgbClr val="ffff00"/>
                </a:highlight>
                <a:latin typeface="Arial"/>
                <a:ea typeface="Arial"/>
              </a:rPr>
              <a:t>128</a:t>
            </a:r>
            <a:r>
              <a:rPr b="0" lang="en-GB" sz="1800" spc="-1" strike="noStrike">
                <a:solidFill>
                  <a:srgbClr val="000000"/>
                </a:solidFill>
                <a:latin typeface="Arial"/>
                <a:ea typeface="Arial"/>
              </a:rPr>
              <a:t>. Έτσι, </a:t>
            </a:r>
            <a:r>
              <a:rPr b="0" lang="en-GB" sz="1800" spc="-1" strike="noStrike">
                <a:solidFill>
                  <a:srgbClr val="000000"/>
                </a:solidFill>
                <a:highlight>
                  <a:srgbClr val="ffff00"/>
                </a:highlight>
                <a:latin typeface="Arial"/>
                <a:ea typeface="Arial"/>
              </a:rPr>
              <a:t>διπλασιάζεται και η ταχύτητα μεταφοράς δεδομένων</a:t>
            </a:r>
            <a:r>
              <a:rPr b="0" lang="en-GB" sz="1800" spc="-1" strike="noStrike">
                <a:solidFill>
                  <a:srgbClr val="000000"/>
                </a:solidFill>
                <a:latin typeface="Arial"/>
                <a:ea typeface="Arial"/>
              </a:rPr>
              <a:t>. Αν για παράδειγμα χρησιμοποιούμε μνήμη </a:t>
            </a:r>
            <a:r>
              <a:rPr b="1" lang="en-GB" sz="1800" spc="-1" strike="noStrike">
                <a:solidFill>
                  <a:srgbClr val="000000"/>
                </a:solidFill>
                <a:latin typeface="Arial"/>
                <a:ea typeface="Arial"/>
              </a:rPr>
              <a:t>DDR3-1333</a:t>
            </a:r>
            <a:r>
              <a:rPr b="0" lang="en-GB" sz="1800" spc="-1" strike="noStrike">
                <a:solidFill>
                  <a:srgbClr val="000000"/>
                </a:solidFill>
                <a:latin typeface="Arial"/>
                <a:ea typeface="Arial"/>
              </a:rPr>
              <a:t>, η μέγιστη θεωρητική ταχύτητα μεταφοράς είναι 10.6 GB/s. Με Dual-Channel πετυχαίνουμε διπλάσια ταχύτητα μεταφοράς:</a:t>
            </a:r>
            <a:r>
              <a:rPr b="1" lang="en-GB" sz="1800" spc="-1" strike="noStrike">
                <a:solidFill>
                  <a:srgbClr val="000000"/>
                </a:solidFill>
                <a:latin typeface="Arial"/>
                <a:ea typeface="Arial"/>
              </a:rPr>
              <a:t>21.3 GB/s</a:t>
            </a:r>
            <a:r>
              <a:rPr b="0" lang="en-GB" sz="1800" spc="-1" strike="noStrike">
                <a:solidFill>
                  <a:srgbClr val="000000"/>
                </a:solidFill>
                <a:latin typeface="Arial"/>
                <a:ea typeface="Arial"/>
              </a:rPr>
              <a:t>. Για να μπορέσει να δουλέψει η τεχνική αυτή </a:t>
            </a:r>
            <a:r>
              <a:rPr b="0" lang="en-GB" sz="1800" spc="-1" strike="noStrike" u="sng">
                <a:solidFill>
                  <a:srgbClr val="000000"/>
                </a:solidFill>
                <a:highlight>
                  <a:srgbClr val="ffff00"/>
                </a:highlight>
                <a:uFillTx/>
                <a:latin typeface="Arial"/>
                <a:ea typeface="Arial"/>
              </a:rPr>
              <a:t>πρέπει να τοποθετήσουμε δύο πανομοιότυπες </a:t>
            </a:r>
            <a:br/>
            <a:r>
              <a:rPr b="0" lang="en-GB" sz="1800" spc="-1" strike="noStrike" u="sng">
                <a:solidFill>
                  <a:srgbClr val="000000"/>
                </a:solidFill>
                <a:highlight>
                  <a:srgbClr val="ffff00"/>
                </a:highlight>
                <a:uFillTx/>
                <a:latin typeface="Arial"/>
                <a:ea typeface="Arial"/>
              </a:rPr>
              <a:t>μονάδες μνήμης σε δύο θέσεις </a:t>
            </a:r>
            <a:br/>
            <a:r>
              <a:rPr b="0" lang="en-GB" sz="1800" spc="-1" strike="noStrike" u="sng">
                <a:solidFill>
                  <a:srgbClr val="000000"/>
                </a:solidFill>
                <a:highlight>
                  <a:srgbClr val="ffff00"/>
                </a:highlight>
                <a:uFillTx/>
                <a:latin typeface="Arial"/>
                <a:ea typeface="Arial"/>
              </a:rPr>
              <a:t>μνήμης του ίδιου χρώματος</a:t>
            </a:r>
            <a:r>
              <a:rPr b="0" lang="en-GB" sz="1800" spc="-1" strike="noStrike">
                <a:solidFill>
                  <a:srgbClr val="000000"/>
                </a:solidFill>
                <a:highlight>
                  <a:srgbClr val="ffff00"/>
                </a:highlight>
                <a:latin typeface="Arial"/>
                <a:ea typeface="Arial"/>
              </a:rPr>
              <a:t>. </a:t>
            </a:r>
            <a:br/>
            <a:r>
              <a:rPr b="0" lang="en-GB" sz="1800" spc="-1" strike="noStrike">
                <a:solidFill>
                  <a:srgbClr val="000000"/>
                </a:solidFill>
                <a:highlight>
                  <a:srgbClr val="ffff00"/>
                </a:highlight>
                <a:latin typeface="Arial"/>
                <a:ea typeface="Arial"/>
              </a:rPr>
              <a:t>Οι μονάδες μνήμης μπορεί να </a:t>
            </a:r>
            <a:br/>
            <a:r>
              <a:rPr b="0" lang="en-GB" sz="1800" spc="-1" strike="noStrike">
                <a:solidFill>
                  <a:srgbClr val="000000"/>
                </a:solidFill>
                <a:highlight>
                  <a:srgbClr val="ffff00"/>
                </a:highlight>
                <a:latin typeface="Arial"/>
                <a:ea typeface="Arial"/>
              </a:rPr>
              <a:t>είναι 4, 6 ή 8 αλλά ανά δύο, </a:t>
            </a:r>
            <a:br/>
            <a:r>
              <a:rPr b="0" lang="en-GB" sz="1800" spc="-1" strike="noStrike" u="sng">
                <a:solidFill>
                  <a:srgbClr val="000000"/>
                </a:solidFill>
                <a:highlight>
                  <a:srgbClr val="ffff00"/>
                </a:highlight>
                <a:uFillTx/>
                <a:latin typeface="Arial"/>
                <a:ea typeface="Arial"/>
              </a:rPr>
              <a:t>πανομοιότυπες</a:t>
            </a:r>
            <a:r>
              <a:rPr b="0" lang="en-GB" sz="1800" spc="-1" strike="noStrike">
                <a:solidFill>
                  <a:srgbClr val="000000"/>
                </a:solidFill>
                <a:highlight>
                  <a:srgbClr val="ffff00"/>
                </a:highlight>
                <a:latin typeface="Arial"/>
                <a:ea typeface="Arial"/>
              </a:rPr>
              <a:t>.</a:t>
            </a:r>
            <a:endParaRPr b="0" lang="el-GR" sz="1800" spc="-1" strike="noStrike">
              <a:solidFill>
                <a:srgbClr val="000000"/>
              </a:solidFill>
              <a:latin typeface="Arial"/>
            </a:endParaRPr>
          </a:p>
        </p:txBody>
      </p:sp>
      <p:pic>
        <p:nvPicPr>
          <p:cNvPr id="233" name="Google Shape;251;p32" descr=""/>
          <p:cNvPicPr/>
          <p:nvPr/>
        </p:nvPicPr>
        <p:blipFill>
          <a:blip r:embed="rId1"/>
          <a:stretch/>
        </p:blipFill>
        <p:spPr>
          <a:xfrm>
            <a:off x="4237920" y="3275640"/>
            <a:ext cx="4822560" cy="1782000"/>
          </a:xfrm>
          <a:prstGeom prst="rect">
            <a:avLst/>
          </a:prstGeom>
          <a:ln w="0">
            <a:noFill/>
          </a:ln>
        </p:spPr>
      </p:pic>
      <p:pic>
        <p:nvPicPr>
          <p:cNvPr id="234" name="Google Shape;252;p32" descr=""/>
          <p:cNvPicPr/>
          <p:nvPr/>
        </p:nvPicPr>
        <p:blipFill>
          <a:blip r:embed="rId2"/>
          <a:stretch/>
        </p:blipFill>
        <p:spPr>
          <a:xfrm>
            <a:off x="5077440" y="67680"/>
            <a:ext cx="3983400" cy="1263960"/>
          </a:xfrm>
          <a:prstGeom prst="rect">
            <a:avLst/>
          </a:prstGeom>
          <a:ln w="0">
            <a:noFill/>
          </a:ln>
        </p:spPr>
      </p:pic>
      <p:sp>
        <p:nvSpPr>
          <p:cNvPr id="235"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01176B55-4FEB-42A2-A348-848C9412290B}"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236" name="Google Shape;254;p32"/>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238"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highlight>
                  <a:srgbClr val="ffff00"/>
                </a:highlight>
                <a:latin typeface="Calibri"/>
                <a:ea typeface="Calibri"/>
              </a:rPr>
              <a:t>Triple-Channel Architecture</a:t>
            </a:r>
            <a:endParaRPr b="0" lang="el-GR" sz="1800" spc="-1" strike="noStrike">
              <a:solidFill>
                <a:srgbClr val="000000"/>
              </a:solidFill>
              <a:latin typeface="Arial"/>
            </a:endParaRPr>
          </a:p>
        </p:txBody>
      </p:sp>
      <p:pic>
        <p:nvPicPr>
          <p:cNvPr id="239" name="Google Shape;261;p33" descr=""/>
          <p:cNvPicPr/>
          <p:nvPr/>
        </p:nvPicPr>
        <p:blipFill>
          <a:blip r:embed="rId1"/>
          <a:stretch/>
        </p:blipFill>
        <p:spPr>
          <a:xfrm>
            <a:off x="4348800" y="1510560"/>
            <a:ext cx="4640400" cy="3480120"/>
          </a:xfrm>
          <a:prstGeom prst="rect">
            <a:avLst/>
          </a:prstGeom>
          <a:ln w="0">
            <a:noFill/>
          </a:ln>
        </p:spPr>
      </p:pic>
      <p:pic>
        <p:nvPicPr>
          <p:cNvPr id="240" name="Google Shape;262;p33" descr=""/>
          <p:cNvPicPr/>
          <p:nvPr/>
        </p:nvPicPr>
        <p:blipFill>
          <a:blip r:embed="rId2"/>
          <a:stretch/>
        </p:blipFill>
        <p:spPr>
          <a:xfrm>
            <a:off x="4348800" y="1510560"/>
            <a:ext cx="4640400" cy="3480120"/>
          </a:xfrm>
          <a:prstGeom prst="rect">
            <a:avLst/>
          </a:prstGeom>
          <a:ln w="0">
            <a:noFill/>
          </a:ln>
        </p:spPr>
      </p:pic>
      <p:sp>
        <p:nvSpPr>
          <p:cNvPr id="241" name="PlaceHolder 3"/>
          <p:cNvSpPr>
            <a:spLocks noGrp="1"/>
          </p:cNvSpPr>
          <p:nvPr>
            <p:ph/>
          </p:nvPr>
        </p:nvSpPr>
        <p:spPr>
          <a:xfrm>
            <a:off x="311760" y="1451160"/>
            <a:ext cx="4036680" cy="3515760"/>
          </a:xfrm>
          <a:prstGeom prst="rect">
            <a:avLst/>
          </a:prstGeom>
          <a:noFill/>
          <a:ln w="0">
            <a:noFill/>
          </a:ln>
        </p:spPr>
        <p:txBody>
          <a:bodyPr tIns="91440" bIns="91440" anchor="t">
            <a:noAutofit/>
          </a:bodyPr>
          <a:p>
            <a:pPr>
              <a:lnSpc>
                <a:spcPct val="115000"/>
              </a:lnSpc>
              <a:spcAft>
                <a:spcPts val="1599"/>
              </a:spcAft>
              <a:tabLst>
                <a:tab algn="l" pos="0"/>
              </a:tabLst>
            </a:pPr>
            <a:r>
              <a:rPr b="0" lang="en-GB" sz="1800" spc="-1" strike="noStrike">
                <a:solidFill>
                  <a:srgbClr val="000000"/>
                </a:solidFill>
                <a:latin typeface="Arial"/>
                <a:ea typeface="Arial"/>
              </a:rPr>
              <a:t>Οι γραμμές μεταφοράς δεδομένων είναι </a:t>
            </a:r>
            <a:r>
              <a:rPr b="0" lang="en-GB" sz="1800" spc="-1" strike="noStrike">
                <a:solidFill>
                  <a:srgbClr val="000000"/>
                </a:solidFill>
                <a:highlight>
                  <a:srgbClr val="ffff00"/>
                </a:highlight>
                <a:latin typeface="Arial"/>
                <a:ea typeface="Arial"/>
              </a:rPr>
              <a:t>192</a:t>
            </a:r>
            <a:r>
              <a:rPr b="0" lang="en-GB" sz="1800" spc="-1" strike="noStrike">
                <a:solidFill>
                  <a:srgbClr val="000000"/>
                </a:solidFill>
                <a:latin typeface="Arial"/>
                <a:ea typeface="Arial"/>
              </a:rPr>
              <a:t> μέσω των οποίων μεταφέ- ρονται δεδομένα από και προς τρεις μονάδες μνήμης. Έτσι, τριπλασιάζεται η ταχύτητα μεταφοράς. Πρωτοεμφανί- στηκε με το </a:t>
            </a:r>
            <a:r>
              <a:rPr b="1" lang="en-GB" sz="1800" spc="-1" strike="noStrike">
                <a:solidFill>
                  <a:srgbClr val="000000"/>
                </a:solidFill>
                <a:latin typeface="Arial"/>
                <a:ea typeface="Arial"/>
              </a:rPr>
              <a:t>Intel socket LGA1366</a:t>
            </a:r>
            <a:r>
              <a:rPr b="0" lang="en-GB" sz="1800" spc="-1" strike="noStrike">
                <a:solidFill>
                  <a:srgbClr val="000000"/>
                </a:solidFill>
                <a:latin typeface="Arial"/>
                <a:ea typeface="Arial"/>
              </a:rPr>
              <a:t> που υπάρχει σε περιορισμένες μητρι- κές οι οποίες φιλοξενούν τον επεξερ- γαστή </a:t>
            </a:r>
            <a:r>
              <a:rPr b="1" lang="en-GB" sz="1800" spc="-1" strike="noStrike">
                <a:solidFill>
                  <a:srgbClr val="000000"/>
                </a:solidFill>
                <a:latin typeface="Arial"/>
                <a:ea typeface="Arial"/>
              </a:rPr>
              <a:t>Core i7</a:t>
            </a:r>
            <a:r>
              <a:rPr b="0" lang="en-GB" sz="1800" spc="-1" strike="noStrike">
                <a:solidFill>
                  <a:srgbClr val="000000"/>
                </a:solidFill>
                <a:latin typeface="Arial"/>
                <a:ea typeface="Arial"/>
              </a:rPr>
              <a:t> και υποστηρίζουν μνήμες </a:t>
            </a:r>
            <a:r>
              <a:rPr b="1" lang="en-GB" sz="1800" spc="-1" strike="noStrike">
                <a:solidFill>
                  <a:srgbClr val="000000"/>
                </a:solidFill>
                <a:latin typeface="Arial"/>
                <a:ea typeface="Arial"/>
              </a:rPr>
              <a:t>DDR3 </a:t>
            </a:r>
            <a:r>
              <a:rPr b="0" lang="en-GB" sz="1800" spc="-1" strike="noStrike">
                <a:solidFill>
                  <a:srgbClr val="000000"/>
                </a:solidFill>
                <a:latin typeface="Arial"/>
                <a:ea typeface="Arial"/>
              </a:rPr>
              <a:t>μέχρι τα 1,066 MHz.</a:t>
            </a:r>
            <a:endParaRPr b="0" lang="el-GR" sz="1800" spc="-1" strike="noStrike">
              <a:solidFill>
                <a:srgbClr val="000000"/>
              </a:solidFill>
              <a:latin typeface="Arial"/>
            </a:endParaRPr>
          </a:p>
        </p:txBody>
      </p:sp>
      <p:pic>
        <p:nvPicPr>
          <p:cNvPr id="242" name="Google Shape;264;p33" descr=""/>
          <p:cNvPicPr/>
          <p:nvPr/>
        </p:nvPicPr>
        <p:blipFill>
          <a:blip r:embed="rId3"/>
          <a:stretch/>
        </p:blipFill>
        <p:spPr>
          <a:xfrm>
            <a:off x="6604560" y="67680"/>
            <a:ext cx="2384640" cy="1211040"/>
          </a:xfrm>
          <a:prstGeom prst="rect">
            <a:avLst/>
          </a:prstGeom>
          <a:ln w="0">
            <a:noFill/>
          </a:ln>
        </p:spPr>
      </p:pic>
      <p:sp>
        <p:nvSpPr>
          <p:cNvPr id="243"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5E085483-7538-4370-A16C-B95977C9F83F}"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244" name="Google Shape;266;p33"/>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240"/>
                                        </p:tgtEl>
                                        <p:attrNameLst>
                                          <p:attrName>style.visibility</p:attrName>
                                        </p:attrNameLst>
                                      </p:cBhvr>
                                      <p:to>
                                        <p:strVal val="visible"/>
                                      </p:to>
                                    </p:set>
                                    <p:animEffect filter="fade" transition="in">
                                      <p:cBhvr additive="repl">
                                        <p:cTn id="7"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p:nvPr>
        </p:nvSpPr>
        <p:spPr>
          <a:xfrm>
            <a:off x="311760" y="1451160"/>
            <a:ext cx="8520120" cy="3515760"/>
          </a:xfrm>
          <a:prstGeom prst="rect">
            <a:avLst/>
          </a:prstGeom>
          <a:noFill/>
          <a:ln w="0">
            <a:noFill/>
          </a:ln>
        </p:spPr>
        <p:txBody>
          <a:bodyPr tIns="91440" bIns="91440" anchor="t">
            <a:noAutofit/>
          </a:bodyPr>
          <a:p>
            <a:pPr>
              <a:lnSpc>
                <a:spcPct val="115000"/>
              </a:lnSpc>
              <a:tabLst>
                <a:tab algn="l" pos="0"/>
              </a:tabLst>
            </a:pPr>
            <a:r>
              <a:rPr b="0" lang="en-GB" sz="1800" spc="-1" strike="noStrike">
                <a:solidFill>
                  <a:srgbClr val="000000"/>
                </a:solidFill>
                <a:latin typeface="Arial"/>
                <a:ea typeface="Arial"/>
              </a:rPr>
              <a:t>Οι γραμμές μεταφοράς δεδομένων είναι </a:t>
            </a:r>
            <a:r>
              <a:rPr b="1" lang="en-GB" sz="1800" spc="-1" strike="noStrike">
                <a:solidFill>
                  <a:srgbClr val="9900ff"/>
                </a:solidFill>
                <a:highlight>
                  <a:srgbClr val="ffff00"/>
                </a:highlight>
                <a:latin typeface="Arial"/>
                <a:ea typeface="Arial"/>
              </a:rPr>
              <a:t>256</a:t>
            </a:r>
            <a:r>
              <a:rPr b="0" lang="en-GB" sz="1800" spc="-1" strike="noStrike">
                <a:solidFill>
                  <a:srgbClr val="9900ff"/>
                </a:solidFill>
                <a:latin typeface="Arial"/>
                <a:ea typeface="Arial"/>
              </a:rPr>
              <a:t> </a:t>
            </a:r>
            <a:r>
              <a:rPr b="0" lang="en-GB" sz="1800" spc="-1" strike="noStrike">
                <a:solidFill>
                  <a:srgbClr val="000000"/>
                </a:solidFill>
                <a:latin typeface="Arial"/>
                <a:ea typeface="Arial"/>
              </a:rPr>
              <a:t>μέσω των οποίων μεταφέρονται δεδομένα από και προς τέσσερις μονάδες μνήμης. Έτσι, τετραπλασιάζεται η ταχύτητα μεταφοράς. Η αρχιτεκτονική αυτή μπορεί να χρησιμοποιηθεί μόνο όταν και οι 4 μονάδες μνήμης (ή πολλαπλάσιος αριθμός του 4) είναι </a:t>
            </a:r>
            <a:r>
              <a:rPr b="0" lang="en-GB" sz="1800" spc="-1" strike="noStrike" u="sng">
                <a:solidFill>
                  <a:srgbClr val="000000"/>
                </a:solidFill>
                <a:uFillTx/>
                <a:latin typeface="Arial"/>
                <a:ea typeface="Arial"/>
              </a:rPr>
              <a:t>πανομοιότυπες</a:t>
            </a:r>
            <a:r>
              <a:rPr b="0" lang="en-GB" sz="1800" spc="-1" strike="noStrike">
                <a:solidFill>
                  <a:srgbClr val="000000"/>
                </a:solidFill>
                <a:latin typeface="Arial"/>
                <a:ea typeface="Arial"/>
              </a:rPr>
              <a:t> σε χωρητικότητα και ταχύτητα και έχουν τοποθετηθεί σε Quad-Channel θέσεις.</a:t>
            </a:r>
            <a:endParaRPr b="0" lang="el-GR" sz="1800" spc="-1" strike="noStrike">
              <a:solidFill>
                <a:srgbClr val="000000"/>
              </a:solidFill>
              <a:latin typeface="Arial"/>
            </a:endParaRPr>
          </a:p>
          <a:p>
            <a:pPr marL="457200" indent="-343080">
              <a:lnSpc>
                <a:spcPct val="115000"/>
              </a:lnSpc>
              <a:spcBef>
                <a:spcPts val="1599"/>
              </a:spcBef>
              <a:buClr>
                <a:srgbClr val="000000"/>
              </a:buClr>
              <a:buFont typeface="Arial"/>
              <a:buChar char="●"/>
              <a:tabLst>
                <a:tab algn="l" pos="0"/>
              </a:tabLst>
            </a:pPr>
            <a:r>
              <a:rPr b="0" lang="en-GB" sz="1800" spc="-1" strike="noStrike">
                <a:solidFill>
                  <a:srgbClr val="000000"/>
                </a:solidFill>
                <a:latin typeface="Arial"/>
                <a:ea typeface="Arial"/>
              </a:rPr>
              <a:t>Όταν δύο πανομοιότυπες μονάδες μνήμης τοποθετούνται στις κατάλληλες θέσεις η αρχιτεκτονική λειτουργεί ως </a:t>
            </a:r>
            <a:r>
              <a:rPr b="1" lang="en-GB" sz="1800" spc="-1" strike="noStrike">
                <a:solidFill>
                  <a:srgbClr val="000000"/>
                </a:solidFill>
                <a:latin typeface="Arial"/>
                <a:ea typeface="Arial"/>
              </a:rPr>
              <a:t>Dual-Channel</a:t>
            </a:r>
            <a:r>
              <a:rPr b="0" lang="en-GB" sz="1800" spc="-1" strike="noStrike">
                <a:solidFill>
                  <a:srgbClr val="000000"/>
                </a:solidFill>
                <a:latin typeface="Arial"/>
                <a:ea typeface="Arial"/>
              </a:rPr>
              <a:t>.</a:t>
            </a:r>
            <a:endParaRPr b="0" lang="el-GR" sz="1800" spc="-1" strike="noStrike">
              <a:solidFill>
                <a:srgbClr val="000000"/>
              </a:solidFill>
              <a:latin typeface="Arial"/>
            </a:endParaRPr>
          </a:p>
          <a:p>
            <a:pPr marL="457200" indent="-343080">
              <a:lnSpc>
                <a:spcPct val="115000"/>
              </a:lnSpc>
              <a:buClr>
                <a:srgbClr val="000000"/>
              </a:buClr>
              <a:buFont typeface="Arial"/>
              <a:buChar char="●"/>
              <a:tabLst>
                <a:tab algn="l" pos="0"/>
              </a:tabLst>
            </a:pPr>
            <a:r>
              <a:rPr b="0" lang="en-GB" sz="1800" spc="-1" strike="noStrike">
                <a:solidFill>
                  <a:srgbClr val="000000"/>
                </a:solidFill>
                <a:latin typeface="Arial"/>
                <a:ea typeface="Arial"/>
              </a:rPr>
              <a:t>Όταν τρεις πανομοιότυπες μονάδες μνήμης τοποθετούνται στις κατάλληλες θέσεις η αρχιτεκτονική λειτουργεί ως </a:t>
            </a:r>
            <a:r>
              <a:rPr b="1" lang="en-GB" sz="1800" spc="-1" strike="noStrike">
                <a:solidFill>
                  <a:srgbClr val="000000"/>
                </a:solidFill>
                <a:latin typeface="Arial"/>
                <a:ea typeface="Arial"/>
              </a:rPr>
              <a:t>Triple-Channel</a:t>
            </a:r>
            <a:r>
              <a:rPr b="0" lang="en-GB" sz="1800" spc="-1" strike="noStrike">
                <a:solidFill>
                  <a:srgbClr val="000000"/>
                </a:solidFill>
                <a:latin typeface="Arial"/>
                <a:ea typeface="Arial"/>
              </a:rPr>
              <a:t>.</a:t>
            </a:r>
            <a:endParaRPr b="0" lang="el-GR" sz="1800" spc="-1" strike="noStrike">
              <a:solidFill>
                <a:srgbClr val="000000"/>
              </a:solidFill>
              <a:latin typeface="Arial"/>
            </a:endParaRPr>
          </a:p>
        </p:txBody>
      </p:sp>
      <p:sp>
        <p:nvSpPr>
          <p:cNvPr id="246"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247"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highlight>
                  <a:srgbClr val="ffff00"/>
                </a:highlight>
                <a:latin typeface="Calibri"/>
                <a:ea typeface="Calibri"/>
              </a:rPr>
              <a:t>Quad-Channel Architecture</a:t>
            </a:r>
            <a:endParaRPr b="0" lang="el-GR" sz="1800" spc="-1" strike="noStrike">
              <a:solidFill>
                <a:srgbClr val="000000"/>
              </a:solidFill>
              <a:latin typeface="Arial"/>
            </a:endParaRPr>
          </a:p>
        </p:txBody>
      </p:sp>
      <p:pic>
        <p:nvPicPr>
          <p:cNvPr id="248" name="Google Shape;274;p34" descr=""/>
          <p:cNvPicPr/>
          <p:nvPr/>
        </p:nvPicPr>
        <p:blipFill>
          <a:blip r:embed="rId1"/>
          <a:stretch/>
        </p:blipFill>
        <p:spPr>
          <a:xfrm>
            <a:off x="7107120" y="191160"/>
            <a:ext cx="1815840" cy="1199160"/>
          </a:xfrm>
          <a:prstGeom prst="rect">
            <a:avLst/>
          </a:prstGeom>
          <a:ln w="0">
            <a:noFill/>
          </a:ln>
        </p:spPr>
      </p:pic>
      <p:sp>
        <p:nvSpPr>
          <p:cNvPr id="249"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3B46FAF2-3BE3-4FC1-B1D7-39E8C79251EF}"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250" name="Google Shape;276;p34"/>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252" name="PlaceHolder 2"/>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Quad-Channel Architecture</a:t>
            </a:r>
            <a:endParaRPr b="0" lang="el-GR" sz="1800" spc="-1" strike="noStrike">
              <a:solidFill>
                <a:srgbClr val="000000"/>
              </a:solidFill>
              <a:latin typeface="Arial"/>
            </a:endParaRPr>
          </a:p>
        </p:txBody>
      </p:sp>
      <p:pic>
        <p:nvPicPr>
          <p:cNvPr id="253" name="Google Shape;283;p35" descr=""/>
          <p:cNvPicPr/>
          <p:nvPr/>
        </p:nvPicPr>
        <p:blipFill>
          <a:blip r:embed="rId1"/>
          <a:stretch/>
        </p:blipFill>
        <p:spPr>
          <a:xfrm>
            <a:off x="7107120" y="191160"/>
            <a:ext cx="1815840" cy="1199160"/>
          </a:xfrm>
          <a:prstGeom prst="rect">
            <a:avLst/>
          </a:prstGeom>
          <a:ln w="0">
            <a:noFill/>
          </a:ln>
        </p:spPr>
      </p:pic>
      <p:pic>
        <p:nvPicPr>
          <p:cNvPr id="254" name="Google Shape;284;p35" descr=""/>
          <p:cNvPicPr/>
          <p:nvPr/>
        </p:nvPicPr>
        <p:blipFill>
          <a:blip r:embed="rId2"/>
          <a:stretch/>
        </p:blipFill>
        <p:spPr>
          <a:xfrm>
            <a:off x="2511720" y="1451160"/>
            <a:ext cx="5168880" cy="3692160"/>
          </a:xfrm>
          <a:prstGeom prst="rect">
            <a:avLst/>
          </a:prstGeom>
          <a:ln w="0">
            <a:noFill/>
          </a:ln>
        </p:spPr>
      </p:pic>
      <p:sp>
        <p:nvSpPr>
          <p:cNvPr id="255" name="Google Shape;285;p35"/>
          <p:cNvSpPr/>
          <p:nvPr/>
        </p:nvSpPr>
        <p:spPr>
          <a:xfrm>
            <a:off x="72720" y="4338720"/>
            <a:ext cx="2353320" cy="600480"/>
          </a:xfrm>
          <a:prstGeom prst="rect">
            <a:avLst/>
          </a:prstGeom>
          <a:noFill/>
          <a:ln w="0">
            <a:noFill/>
          </a:ln>
        </p:spPr>
        <p:style>
          <a:lnRef idx="0"/>
          <a:fillRef idx="0"/>
          <a:effectRef idx="0"/>
          <a:fontRef idx="minor"/>
        </p:style>
        <p:txBody>
          <a:bodyPr tIns="91440" bIns="91440" anchor="t">
            <a:noAutofit/>
          </a:bodyPr>
          <a:p>
            <a:pPr algn="ctr">
              <a:lnSpc>
                <a:spcPct val="100000"/>
              </a:lnSpc>
              <a:tabLst>
                <a:tab algn="l" pos="0"/>
              </a:tabLst>
            </a:pPr>
            <a:r>
              <a:rPr b="1" lang="en-GB" sz="1400" spc="-1" strike="noStrike">
                <a:solidFill>
                  <a:srgbClr val="000000"/>
                </a:solidFill>
                <a:latin typeface="Calibri"/>
                <a:ea typeface="Calibri"/>
              </a:rPr>
              <a:t>G.Skill’s 128 GB (8x16GB)</a:t>
            </a:r>
            <a:endParaRPr b="0" lang="el-GR" sz="1400" spc="-1" strike="noStrike">
              <a:latin typeface="Arial"/>
            </a:endParaRPr>
          </a:p>
          <a:p>
            <a:pPr algn="ctr">
              <a:lnSpc>
                <a:spcPct val="100000"/>
              </a:lnSpc>
              <a:tabLst>
                <a:tab algn="l" pos="0"/>
              </a:tabLst>
            </a:pPr>
            <a:r>
              <a:rPr b="1" lang="en-GB" sz="1400" spc="-1" strike="noStrike">
                <a:solidFill>
                  <a:srgbClr val="000000"/>
                </a:solidFill>
                <a:latin typeface="Calibri"/>
                <a:ea typeface="Calibri"/>
              </a:rPr>
              <a:t>DDR4-3000 Memory Kit</a:t>
            </a:r>
            <a:endParaRPr b="0" lang="el-GR" sz="1400" spc="-1" strike="noStrike">
              <a:latin typeface="Arial"/>
            </a:endParaRPr>
          </a:p>
        </p:txBody>
      </p:sp>
      <p:sp>
        <p:nvSpPr>
          <p:cNvPr id="256"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BA827275-7B43-4CB8-BAE8-BDEE714D5CED}"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pic>
        <p:nvPicPr>
          <p:cNvPr id="126" name="Google Shape;76;p15" descr="This is an animated video RAM tutorial.  Topics include how RAM works, RAM speed, DRAM, SDRAM, Rambus RDRAM, DDR, DDR2, DDR3, DDR4, and ECC.&#10;&#10;30% off with this link ►►http://Trygodaddy.com/powercert and get your Domain Name, Build a Website, or use any of their other services at GoDaddy (affiliate).&#10;&#10;50% off System Mechanic ►►http://Getiolo.com/powercert&#10;&#10;My YouTube Setup&#10;https://www.amazon.com/gp/registry/wishlist/I0ZAXJ8GKJX4/ref=cm_wl_list_o_1?&amp;_encoding=UTF8&amp;tag=powe0ae-20&amp;linkCode=ur2&amp;linkId=51a27c5d268f8344fec155f7c6d29e52&amp;camp=1789&amp;creative=9325"/>
          <p:cNvPicPr/>
          <p:nvPr/>
        </p:nvPicPr>
        <p:blipFill>
          <a:blip r:embed="rId1"/>
          <a:stretch/>
        </p:blipFill>
        <p:spPr>
          <a:xfrm>
            <a:off x="628560" y="1027800"/>
            <a:ext cx="7886520" cy="4007520"/>
          </a:xfrm>
          <a:prstGeom prst="rect">
            <a:avLst/>
          </a:prstGeom>
          <a:ln w="0">
            <a:noFill/>
          </a:ln>
        </p:spPr>
      </p:pic>
      <p:sp>
        <p:nvSpPr>
          <p:cNvPr id="127" name="PlaceHolder 2"/>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DDD32EA1-BED8-4162-BB3C-C1884CC3069F}"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29" name="PlaceHolder 2"/>
          <p:cNvSpPr>
            <a:spLocks noGrp="1"/>
          </p:cNvSpPr>
          <p:nvPr>
            <p:ph/>
          </p:nvPr>
        </p:nvSpPr>
        <p:spPr>
          <a:xfrm>
            <a:off x="311760" y="991080"/>
            <a:ext cx="8520120" cy="3975480"/>
          </a:xfrm>
          <a:prstGeom prst="rect">
            <a:avLst/>
          </a:prstGeom>
          <a:noFill/>
          <a:ln w="0">
            <a:noFill/>
          </a:ln>
        </p:spPr>
        <p:txBody>
          <a:bodyPr tIns="91440" bIns="91440" anchor="t">
            <a:noAutofit/>
          </a:bodyPr>
          <a:p>
            <a:pPr>
              <a:lnSpc>
                <a:spcPct val="100000"/>
              </a:lnSpc>
              <a:tabLst>
                <a:tab algn="l" pos="0"/>
              </a:tabLst>
            </a:pPr>
            <a:r>
              <a:rPr b="0" lang="en-GB" sz="1600" spc="-1" strike="noStrike">
                <a:solidFill>
                  <a:srgbClr val="000000"/>
                </a:solidFill>
                <a:latin typeface="Arial"/>
                <a:ea typeface="Arial"/>
              </a:rPr>
              <a:t>Η Κεντρική Μνήμη του υπολογιστή (</a:t>
            </a:r>
            <a:r>
              <a:rPr b="1" lang="en-GB" sz="1600" spc="-1" strike="noStrike">
                <a:solidFill>
                  <a:srgbClr val="000000"/>
                </a:solidFill>
                <a:latin typeface="Arial"/>
                <a:ea typeface="Arial"/>
              </a:rPr>
              <a:t>RAM</a:t>
            </a:r>
            <a:r>
              <a:rPr b="0" lang="en-GB" sz="1600" spc="-1" strike="noStrike">
                <a:solidFill>
                  <a:srgbClr val="000000"/>
                </a:solidFill>
                <a:latin typeface="Arial"/>
                <a:ea typeface="Arial"/>
              </a:rPr>
              <a:t>) απαρτίζεται από τα ολοκληρωμένα κυκλώματα που εξυπηρετούν τις ανάγκες αποθήκευσης δεδομένων &amp; λογισμικού που είναι απαραίτητα για την λειτουργία του. </a:t>
            </a:r>
            <a:r>
              <a:rPr b="0" lang="en-GB" sz="1600" spc="-1" strike="noStrike">
                <a:solidFill>
                  <a:srgbClr val="000000"/>
                </a:solidFill>
                <a:highlight>
                  <a:srgbClr val="ffff00"/>
                </a:highlight>
                <a:latin typeface="Arial"/>
                <a:ea typeface="Arial"/>
              </a:rPr>
              <a:t>Αυτό που μας ενδιαφέρει για την κεντρική μνήμη είναι η </a:t>
            </a:r>
            <a:r>
              <a:rPr b="1" lang="en-GB" sz="1600" spc="-1" strike="noStrike" u="sng">
                <a:solidFill>
                  <a:srgbClr val="000000"/>
                </a:solidFill>
                <a:highlight>
                  <a:srgbClr val="ffff00"/>
                </a:highlight>
                <a:uFillTx/>
                <a:latin typeface="Arial"/>
                <a:ea typeface="Arial"/>
              </a:rPr>
              <a:t>χωρητικότητά</a:t>
            </a:r>
            <a:r>
              <a:rPr b="0" lang="en-GB" sz="1600" spc="-1" strike="noStrike">
                <a:solidFill>
                  <a:srgbClr val="000000"/>
                </a:solidFill>
                <a:highlight>
                  <a:srgbClr val="ffff00"/>
                </a:highlight>
                <a:latin typeface="Arial"/>
                <a:ea typeface="Arial"/>
              </a:rPr>
              <a:t> της και η </a:t>
            </a:r>
            <a:r>
              <a:rPr b="1" lang="en-GB" sz="1600" spc="-1" strike="noStrike" u="sng">
                <a:solidFill>
                  <a:srgbClr val="000000"/>
                </a:solidFill>
                <a:highlight>
                  <a:srgbClr val="ffff00"/>
                </a:highlight>
                <a:uFillTx/>
                <a:latin typeface="Arial"/>
                <a:ea typeface="Arial"/>
              </a:rPr>
              <a:t>ταχύτητα μετάδοσης δεδομένων</a:t>
            </a:r>
            <a:r>
              <a:rPr b="0" lang="en-GB" sz="1600" spc="-1" strike="noStrike">
                <a:solidFill>
                  <a:srgbClr val="000000"/>
                </a:solidFill>
                <a:highlight>
                  <a:srgbClr val="ffff00"/>
                </a:highlight>
                <a:latin typeface="Arial"/>
                <a:ea typeface="Arial"/>
              </a:rPr>
              <a:t> από και προς τον επεξεργαστή. Όσο μεγαλύτερα είναι, τόσο ταχύτερα “τρέχει” ο υπολογιστής.</a:t>
            </a:r>
            <a:endParaRPr b="0" lang="el-GR" sz="1600" spc="-1" strike="noStrike">
              <a:solidFill>
                <a:srgbClr val="000000"/>
              </a:solidFill>
              <a:latin typeface="Arial"/>
            </a:endParaRPr>
          </a:p>
          <a:p>
            <a:pPr>
              <a:lnSpc>
                <a:spcPct val="100000"/>
              </a:lnSpc>
              <a:spcBef>
                <a:spcPts val="1599"/>
              </a:spcBef>
              <a:spcAft>
                <a:spcPts val="1599"/>
              </a:spcAft>
              <a:tabLst>
                <a:tab algn="l" pos="0"/>
              </a:tabLst>
            </a:pPr>
            <a:r>
              <a:rPr b="0" lang="en-GB" sz="1500" spc="-1" strike="noStrike">
                <a:solidFill>
                  <a:srgbClr val="000000"/>
                </a:solidFill>
                <a:latin typeface="Arial"/>
                <a:ea typeface="Arial"/>
              </a:rPr>
              <a:t>Η μνήμη που είναι μόνιμα εγκατεστημένη πάνω στη μητρική πλακέτα είναι </a:t>
            </a:r>
            <a:r>
              <a:rPr b="1" lang="en-GB" sz="1500" spc="-1" strike="noStrike" u="sng">
                <a:solidFill>
                  <a:srgbClr val="0000ff"/>
                </a:solidFill>
                <a:uFillTx/>
                <a:latin typeface="Arial"/>
                <a:ea typeface="Arial"/>
                <a:hlinkClick r:id="rId1"/>
              </a:rPr>
              <a:t>firmware</a:t>
            </a:r>
            <a:r>
              <a:rPr b="1" lang="en-GB" sz="1500" spc="-1" strike="noStrike">
                <a:solidFill>
                  <a:srgbClr val="000000"/>
                </a:solidFill>
                <a:latin typeface="Arial"/>
                <a:ea typeface="Arial"/>
              </a:rPr>
              <a:t> </a:t>
            </a:r>
            <a:r>
              <a:rPr b="0" lang="en-GB" sz="1500" spc="-1" strike="noStrike">
                <a:solidFill>
                  <a:srgbClr val="000000"/>
                </a:solidFill>
                <a:latin typeface="Arial"/>
                <a:ea typeface="Arial"/>
              </a:rPr>
              <a:t>και ονομάζεται </a:t>
            </a:r>
            <a:r>
              <a:rPr b="1" i="1" lang="en-GB" sz="1500" spc="-1" strike="noStrike">
                <a:solidFill>
                  <a:srgbClr val="000000"/>
                </a:solidFill>
                <a:latin typeface="Arial"/>
                <a:ea typeface="Arial"/>
              </a:rPr>
              <a:t>ROM (Read Only Memory)</a:t>
            </a:r>
            <a:r>
              <a:rPr b="0" lang="en-GB" sz="1500" spc="-1" strike="noStrike">
                <a:solidFill>
                  <a:srgbClr val="000000"/>
                </a:solidFill>
                <a:latin typeface="Arial"/>
                <a:ea typeface="Arial"/>
              </a:rPr>
              <a:t>. Περιέχει όλες τις οδηγίες και τα στοιχεία που χρειάζεται για να ξεκινήσει ο υπολογιστής (</a:t>
            </a:r>
            <a:r>
              <a:rPr b="1" lang="en-GB" sz="1500" spc="-1" strike="noStrike">
                <a:solidFill>
                  <a:srgbClr val="000000"/>
                </a:solidFill>
                <a:latin typeface="Arial"/>
                <a:ea typeface="Arial"/>
              </a:rPr>
              <a:t>BIOS</a:t>
            </a:r>
            <a:r>
              <a:rPr b="0" lang="en-GB" sz="1500" spc="-1" strike="noStrike">
                <a:solidFill>
                  <a:srgbClr val="000000"/>
                </a:solidFill>
                <a:latin typeface="Arial"/>
                <a:ea typeface="Arial"/>
              </a:rPr>
              <a:t>). Το μεγαλύτερο κομμάτι του BIOS βρίσκεται σε μνήμη ROM και δεν “χάνεται” όταν σταματήσει η τροφοδοσία του υπολογιστή με ρεύμα. Κάποιες ρυθμίσεις του BIOS όπως, από ποια δευτερεύουσα μνήμη θα προσπαθήσει να εκκινήσει ο υπολογιστής όταν πατήσουμε τον ανοίξουμε, βρίσκονται σε μνήμη που το περιεχόμενό της τροφοδοτείται από μια μικρή μπαταρία που βρίσκεται πάνω στη μητρική και έχει διάρκεια αρκετά χρόνια.</a:t>
            </a:r>
            <a:br/>
            <a:r>
              <a:rPr b="1" lang="en-GB" sz="1400" spc="-1" strike="noStrike" u="sng">
                <a:solidFill>
                  <a:srgbClr val="000000"/>
                </a:solidFill>
                <a:uFillTx/>
                <a:latin typeface="Calibri"/>
                <a:ea typeface="Calibri"/>
              </a:rPr>
              <a:t>Firmware</a:t>
            </a:r>
            <a:r>
              <a:rPr b="0" lang="en-GB" sz="1400" spc="-1" strike="noStrike">
                <a:solidFill>
                  <a:srgbClr val="000000"/>
                </a:solidFill>
                <a:latin typeface="Calibri"/>
                <a:ea typeface="Calibri"/>
              </a:rPr>
              <a:t>: το λογισμικό των ηλεκτρονικών συσκευών. Είναι ένα είδος λογισμικού το οποίο είναι φτιαγμένο αποκλειστικά και μόνο για ένα μοντέλο συσκευής και δημιουργείται από τις ίδιες τις εταιρίες που φτιάχνουν τις συσκευές.</a:t>
            </a:r>
            <a:endParaRPr b="0" lang="el-GR" sz="1400" spc="-1" strike="noStrike">
              <a:solidFill>
                <a:srgbClr val="000000"/>
              </a:solidFill>
              <a:latin typeface="Arial"/>
            </a:endParaRPr>
          </a:p>
        </p:txBody>
      </p:sp>
      <p:sp>
        <p:nvSpPr>
          <p:cNvPr id="130" name="PlaceHolder 3"/>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AC46AD9C-609D-4BA7-A7DD-88672D5A4BD3}"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31" name="Google Shape;85;p16"/>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pic>
        <p:nvPicPr>
          <p:cNvPr id="133" name="Google Shape;91;p17" descr=""/>
          <p:cNvPicPr/>
          <p:nvPr/>
        </p:nvPicPr>
        <p:blipFill>
          <a:blip r:embed="rId1"/>
          <a:stretch/>
        </p:blipFill>
        <p:spPr>
          <a:xfrm>
            <a:off x="851760" y="950400"/>
            <a:ext cx="7440480" cy="4040280"/>
          </a:xfrm>
          <a:prstGeom prst="rect">
            <a:avLst/>
          </a:prstGeom>
          <a:ln w="0">
            <a:noFill/>
          </a:ln>
        </p:spPr>
      </p:pic>
      <p:sp>
        <p:nvSpPr>
          <p:cNvPr id="134" name="PlaceHolder 2"/>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6E6252B3-6E33-4E4C-9CEF-FE63FC8E2FD2}"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36" name="PlaceHolder 2"/>
          <p:cNvSpPr>
            <a:spLocks noGrp="1"/>
          </p:cNvSpPr>
          <p:nvPr>
            <p:ph/>
          </p:nvPr>
        </p:nvSpPr>
        <p:spPr>
          <a:xfrm>
            <a:off x="311760" y="1517040"/>
            <a:ext cx="8520120" cy="3449520"/>
          </a:xfrm>
          <a:prstGeom prst="rect">
            <a:avLst/>
          </a:prstGeom>
          <a:noFill/>
          <a:ln w="0">
            <a:noFill/>
          </a:ln>
        </p:spPr>
        <p:txBody>
          <a:bodyPr tIns="91440" bIns="91440" anchor="t">
            <a:noAutofit/>
          </a:bodyPr>
          <a:p>
            <a:pPr>
              <a:lnSpc>
                <a:spcPct val="100000"/>
              </a:lnSpc>
              <a:tabLst>
                <a:tab algn="l" pos="0"/>
              </a:tabLst>
            </a:pPr>
            <a:r>
              <a:rPr b="0" lang="en-GB" sz="1800" spc="-1" strike="noStrike">
                <a:solidFill>
                  <a:srgbClr val="000000"/>
                </a:solidFill>
                <a:latin typeface="Arial"/>
                <a:ea typeface="Arial"/>
              </a:rPr>
              <a:t>Η </a:t>
            </a:r>
            <a:r>
              <a:rPr b="1" lang="en-GB" sz="1800" spc="-1" strike="noStrike">
                <a:solidFill>
                  <a:srgbClr val="cc0000"/>
                </a:solidFill>
                <a:highlight>
                  <a:srgbClr val="ffff00"/>
                </a:highlight>
                <a:latin typeface="Arial"/>
                <a:ea typeface="Arial"/>
              </a:rPr>
              <a:t>DRAM </a:t>
            </a:r>
            <a:r>
              <a:rPr b="0" lang="en-GB" sz="1800" spc="-1" strike="noStrike">
                <a:solidFill>
                  <a:srgbClr val="000000"/>
                </a:solidFill>
                <a:highlight>
                  <a:srgbClr val="ffff00"/>
                </a:highlight>
                <a:latin typeface="Arial"/>
                <a:ea typeface="Arial"/>
              </a:rPr>
              <a:t>(D για dynamic δηλ. δυναμική)</a:t>
            </a:r>
            <a:r>
              <a:rPr b="0" lang="en-GB" sz="1800" spc="-1" strike="noStrike">
                <a:solidFill>
                  <a:srgbClr val="000000"/>
                </a:solidFill>
                <a:latin typeface="Arial"/>
                <a:ea typeface="Arial"/>
              </a:rPr>
              <a:t> </a:t>
            </a:r>
            <a:br/>
            <a:r>
              <a:rPr b="0" lang="en-GB" sz="1800" spc="-1" strike="noStrike">
                <a:solidFill>
                  <a:srgbClr val="000000"/>
                </a:solidFill>
                <a:latin typeface="Arial"/>
                <a:ea typeface="Arial"/>
              </a:rPr>
              <a:t>χρησιμοποιεί μικροσκοπικούς πυκνωτές για να </a:t>
            </a:r>
            <a:br/>
            <a:r>
              <a:rPr b="0" lang="en-GB" sz="1800" spc="-1" strike="noStrike">
                <a:solidFill>
                  <a:srgbClr val="000000"/>
                </a:solidFill>
                <a:latin typeface="Arial"/>
                <a:ea typeface="Arial"/>
              </a:rPr>
              <a:t>διατηρεί τα δεδομένα της και για το λόγο αυτό </a:t>
            </a:r>
            <a:br/>
            <a:r>
              <a:rPr b="0" lang="en-GB" sz="1800" spc="-1" strike="noStrike">
                <a:solidFill>
                  <a:srgbClr val="000000"/>
                </a:solidFill>
                <a:highlight>
                  <a:srgbClr val="ffff00"/>
                </a:highlight>
                <a:latin typeface="Arial"/>
                <a:ea typeface="Arial"/>
              </a:rPr>
              <a:t>χρειάζεται συνεχή «ανανέωση» (refresh) με ρεύμα </a:t>
            </a:r>
            <a:br/>
            <a:r>
              <a:rPr b="0" lang="en-GB" sz="1800" spc="-1" strike="noStrike">
                <a:solidFill>
                  <a:srgbClr val="000000"/>
                </a:solidFill>
                <a:highlight>
                  <a:srgbClr val="ffff00"/>
                </a:highlight>
                <a:latin typeface="Arial"/>
                <a:ea typeface="Arial"/>
              </a:rPr>
              <a:t>- χιλιάδες φορές το δευτερόλεπτο. </a:t>
            </a:r>
            <a:br/>
            <a:r>
              <a:rPr b="0" lang="en-GB" sz="1800" spc="-1" strike="noStrike">
                <a:solidFill>
                  <a:srgbClr val="000000"/>
                </a:solidFill>
                <a:highlight>
                  <a:srgbClr val="ffff00"/>
                </a:highlight>
                <a:latin typeface="Arial"/>
                <a:ea typeface="Arial"/>
              </a:rPr>
              <a:t>Είναι η πιο κοινή μορφή (και φθηνή) RAM</a:t>
            </a:r>
            <a:r>
              <a:rPr b="0" lang="en-GB" sz="1800" spc="-1" strike="noStrike">
                <a:solidFill>
                  <a:srgbClr val="000000"/>
                </a:solidFill>
                <a:latin typeface="Arial"/>
                <a:ea typeface="Arial"/>
              </a:rPr>
              <a:t>. </a:t>
            </a:r>
            <a:endParaRPr b="0" lang="el-GR" sz="1800" spc="-1" strike="noStrike">
              <a:solidFill>
                <a:srgbClr val="000000"/>
              </a:solidFill>
              <a:latin typeface="Arial"/>
            </a:endParaRPr>
          </a:p>
          <a:p>
            <a:pPr>
              <a:lnSpc>
                <a:spcPct val="100000"/>
              </a:lnSpc>
              <a:spcBef>
                <a:spcPts val="1599"/>
              </a:spcBef>
              <a:spcAft>
                <a:spcPts val="1599"/>
              </a:spcAft>
              <a:tabLst>
                <a:tab algn="l" pos="0"/>
              </a:tabLst>
            </a:pPr>
            <a:r>
              <a:rPr b="0" lang="en-GB" sz="1800" spc="-1" strike="noStrike">
                <a:solidFill>
                  <a:srgbClr val="000000"/>
                </a:solidFill>
                <a:latin typeface="Arial"/>
                <a:ea typeface="Arial"/>
              </a:rPr>
              <a:t>Η </a:t>
            </a:r>
            <a:r>
              <a:rPr b="1" lang="en-GB" sz="1800" spc="-1" strike="noStrike">
                <a:solidFill>
                  <a:srgbClr val="cc0000"/>
                </a:solidFill>
                <a:highlight>
                  <a:srgbClr val="ffff00"/>
                </a:highlight>
                <a:latin typeface="Arial"/>
                <a:ea typeface="Arial"/>
              </a:rPr>
              <a:t>SRAM</a:t>
            </a:r>
            <a:r>
              <a:rPr b="0" lang="en-GB" sz="1800" spc="-1" strike="noStrike">
                <a:solidFill>
                  <a:srgbClr val="cc0000"/>
                </a:solidFill>
                <a:highlight>
                  <a:srgbClr val="ffff00"/>
                </a:highlight>
                <a:latin typeface="Arial"/>
                <a:ea typeface="Arial"/>
              </a:rPr>
              <a:t> </a:t>
            </a:r>
            <a:r>
              <a:rPr b="0" lang="en-GB" sz="1800" spc="-1" strike="noStrike">
                <a:solidFill>
                  <a:srgbClr val="000000"/>
                </a:solidFill>
                <a:highlight>
                  <a:srgbClr val="ffff00"/>
                </a:highlight>
                <a:latin typeface="Arial"/>
                <a:ea typeface="Arial"/>
              </a:rPr>
              <a:t>(S για static δηλ. στατική) δεν χρειάζεται κάτι τέτοιο. Εφόσον η τροφοδοσία με ρεύμα του υπολογιστή είναι ανοικτή μπορεί να διατηρεί τα δεδομένα της</a:t>
            </a:r>
            <a:r>
              <a:rPr b="0" lang="en-GB" sz="1800" spc="-1" strike="noStrike">
                <a:solidFill>
                  <a:srgbClr val="000000"/>
                </a:solidFill>
                <a:latin typeface="Arial"/>
                <a:ea typeface="Arial"/>
              </a:rPr>
              <a:t>. Είναι πιο δαπανηρή στην κατασκευή της σε σχέση με την DRAM.</a:t>
            </a:r>
            <a:endParaRPr b="0" lang="el-GR" sz="1800" spc="-1" strike="noStrike">
              <a:solidFill>
                <a:srgbClr val="000000"/>
              </a:solidFill>
              <a:latin typeface="Arial"/>
            </a:endParaRPr>
          </a:p>
        </p:txBody>
      </p:sp>
      <p:sp>
        <p:nvSpPr>
          <p:cNvPr id="137"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DRAM - SRAM</a:t>
            </a:r>
            <a:endParaRPr b="0" lang="el-GR" sz="1800" spc="-1" strike="noStrike">
              <a:solidFill>
                <a:srgbClr val="000000"/>
              </a:solidFill>
              <a:latin typeface="Arial"/>
            </a:endParaRPr>
          </a:p>
        </p:txBody>
      </p:sp>
      <p:pic>
        <p:nvPicPr>
          <p:cNvPr id="138" name="Google Shape;100;p18" descr=""/>
          <p:cNvPicPr/>
          <p:nvPr/>
        </p:nvPicPr>
        <p:blipFill>
          <a:blip r:embed="rId1"/>
          <a:stretch/>
        </p:blipFill>
        <p:spPr>
          <a:xfrm>
            <a:off x="5176080" y="49680"/>
            <a:ext cx="3891240" cy="2875320"/>
          </a:xfrm>
          <a:prstGeom prst="rect">
            <a:avLst/>
          </a:prstGeom>
          <a:ln w="0">
            <a:noFill/>
          </a:ln>
        </p:spPr>
      </p:pic>
      <p:sp>
        <p:nvSpPr>
          <p:cNvPr id="139"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6B393ECF-B67C-4DE6-B471-6E44EAC6F7D0}"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40" name="Google Shape;102;p18"/>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p:nvPr>
        </p:nvSpPr>
        <p:spPr>
          <a:xfrm>
            <a:off x="311760" y="1517040"/>
            <a:ext cx="8520120" cy="3449520"/>
          </a:xfrm>
          <a:prstGeom prst="rect">
            <a:avLst/>
          </a:prstGeom>
          <a:noFill/>
          <a:ln w="0">
            <a:noFill/>
          </a:ln>
        </p:spPr>
        <p:txBody>
          <a:bodyPr tIns="91440" bIns="91440" anchor="t">
            <a:noAutofit/>
          </a:bodyPr>
          <a:p>
            <a:pPr>
              <a:lnSpc>
                <a:spcPct val="100000"/>
              </a:lnSpc>
              <a:tabLst>
                <a:tab algn="l" pos="0"/>
              </a:tabLst>
            </a:pPr>
            <a:r>
              <a:rPr b="0" lang="en-GB" sz="1800" spc="-1" strike="noStrike">
                <a:solidFill>
                  <a:srgbClr val="000000"/>
                </a:solidFill>
                <a:latin typeface="Arial"/>
                <a:ea typeface="Arial"/>
              </a:rPr>
              <a:t>Η διαφορά των SDRAM με τις DRAM </a:t>
            </a:r>
            <a:br/>
            <a:r>
              <a:rPr b="0" lang="en-GB" sz="1800" spc="-1" strike="noStrike">
                <a:solidFill>
                  <a:srgbClr val="000000"/>
                </a:solidFill>
                <a:latin typeface="Arial"/>
                <a:ea typeface="Arial"/>
              </a:rPr>
              <a:t>είναι βασικά η ταχύτητα. </a:t>
            </a:r>
            <a:r>
              <a:rPr b="0" lang="en-GB" sz="1800" spc="-1" strike="noStrike">
                <a:solidFill>
                  <a:srgbClr val="000000"/>
                </a:solidFill>
                <a:highlight>
                  <a:srgbClr val="ffff00"/>
                </a:highlight>
                <a:latin typeface="Arial"/>
                <a:ea typeface="Arial"/>
              </a:rPr>
              <a:t>Οι DRAM λειτουργούν</a:t>
            </a:r>
            <a:br/>
            <a:r>
              <a:rPr b="0" lang="en-GB" sz="1800" spc="-1" strike="noStrike">
                <a:solidFill>
                  <a:srgbClr val="000000"/>
                </a:solidFill>
                <a:highlight>
                  <a:srgbClr val="ffff00"/>
                </a:highlight>
                <a:latin typeface="Arial"/>
                <a:ea typeface="Arial"/>
              </a:rPr>
              <a:t>ασύγχρονα με το ρολόι του συστήματος του υπολογιστή.</a:t>
            </a:r>
            <a:br/>
            <a:r>
              <a:rPr b="0" lang="en-GB" sz="1800" spc="-1" strike="noStrike">
                <a:solidFill>
                  <a:srgbClr val="000000"/>
                </a:solidFill>
                <a:latin typeface="Arial"/>
                <a:ea typeface="Arial"/>
              </a:rPr>
              <a:t>Για να μπορέσει να γίνει μετάδοση θα πρέπει η DRAM </a:t>
            </a:r>
            <a:br/>
            <a:r>
              <a:rPr b="0" lang="en-GB" sz="1800" spc="-1" strike="noStrike">
                <a:solidFill>
                  <a:srgbClr val="000000"/>
                </a:solidFill>
                <a:latin typeface="Arial"/>
                <a:ea typeface="Arial"/>
              </a:rPr>
              <a:t>να συντονιστεί με το ρολόι του συστήματος και αυτό </a:t>
            </a:r>
            <a:br/>
            <a:r>
              <a:rPr b="0" lang="en-GB" sz="1800" spc="-1" strike="noStrike">
                <a:solidFill>
                  <a:srgbClr val="000000"/>
                </a:solidFill>
                <a:latin typeface="Arial"/>
                <a:ea typeface="Arial"/>
              </a:rPr>
              <a:t>σημάνει καθυστέρηση και άρα </a:t>
            </a:r>
            <a:r>
              <a:rPr b="0" lang="en-GB" sz="1800" spc="-1" strike="noStrike">
                <a:solidFill>
                  <a:srgbClr val="000000"/>
                </a:solidFill>
                <a:highlight>
                  <a:srgbClr val="ffff00"/>
                </a:highlight>
                <a:latin typeface="Arial"/>
                <a:ea typeface="Arial"/>
              </a:rPr>
              <a:t>χαμηλή ταχύτητα</a:t>
            </a:r>
            <a:r>
              <a:rPr b="0" lang="en-GB" sz="1800" spc="-1" strike="noStrike">
                <a:solidFill>
                  <a:srgbClr val="000000"/>
                </a:solidFill>
                <a:latin typeface="Arial"/>
                <a:ea typeface="Arial"/>
              </a:rPr>
              <a:t>.</a:t>
            </a:r>
            <a:endParaRPr b="0" lang="el-GR" sz="1800" spc="-1" strike="noStrike">
              <a:solidFill>
                <a:srgbClr val="000000"/>
              </a:solidFill>
              <a:latin typeface="Arial"/>
            </a:endParaRPr>
          </a:p>
          <a:p>
            <a:pPr>
              <a:lnSpc>
                <a:spcPct val="100000"/>
              </a:lnSpc>
              <a:spcBef>
                <a:spcPts val="1599"/>
              </a:spcBef>
              <a:spcAft>
                <a:spcPts val="1599"/>
              </a:spcAft>
              <a:tabLst>
                <a:tab algn="l" pos="0"/>
              </a:tabLst>
            </a:pPr>
            <a:r>
              <a:rPr b="0" lang="en-GB" sz="1800" spc="-1" strike="noStrike">
                <a:solidFill>
                  <a:srgbClr val="000000"/>
                </a:solidFill>
                <a:latin typeface="Arial"/>
                <a:ea typeface="Arial"/>
              </a:rPr>
              <a:t>Από τη άλλη πλευρά </a:t>
            </a:r>
            <a:r>
              <a:rPr b="0" lang="en-GB" sz="1800" spc="-1" strike="noStrike">
                <a:solidFill>
                  <a:srgbClr val="000000"/>
                </a:solidFill>
                <a:highlight>
                  <a:srgbClr val="ffff00"/>
                </a:highlight>
                <a:latin typeface="Arial"/>
                <a:ea typeface="Arial"/>
              </a:rPr>
              <a:t>οι </a:t>
            </a:r>
            <a:r>
              <a:rPr b="1" lang="en-GB" sz="1800" spc="-1" strike="noStrike">
                <a:solidFill>
                  <a:srgbClr val="cc0000"/>
                </a:solidFill>
                <a:highlight>
                  <a:srgbClr val="ffff00"/>
                </a:highlight>
                <a:latin typeface="Arial"/>
                <a:ea typeface="Arial"/>
              </a:rPr>
              <a:t>SDRAM </a:t>
            </a:r>
            <a:r>
              <a:rPr b="0" lang="en-GB" sz="1800" spc="-1" strike="noStrike">
                <a:solidFill>
                  <a:srgbClr val="000000"/>
                </a:solidFill>
                <a:highlight>
                  <a:srgbClr val="ffff00"/>
                </a:highlight>
                <a:latin typeface="Arial"/>
                <a:ea typeface="Arial"/>
              </a:rPr>
              <a:t>λειτουργούν συγχρονισμένα με το ρολόι του συστήματος και έτσι δεν υπάρχουν καθυστερήσεις</a:t>
            </a:r>
            <a:r>
              <a:rPr b="0" lang="en-GB" sz="1800" spc="-1" strike="noStrike">
                <a:solidFill>
                  <a:srgbClr val="000000"/>
                </a:solidFill>
                <a:latin typeface="Arial"/>
                <a:ea typeface="Arial"/>
              </a:rPr>
              <a:t>. </a:t>
            </a:r>
            <a:endParaRPr b="0" lang="el-GR" sz="1800" spc="-1" strike="noStrike">
              <a:solidFill>
                <a:srgbClr val="000000"/>
              </a:solidFill>
              <a:latin typeface="Arial"/>
            </a:endParaRPr>
          </a:p>
        </p:txBody>
      </p:sp>
      <p:sp>
        <p:nvSpPr>
          <p:cNvPr id="142"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43"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SDRAM (Synchronous Dynamic RAM)</a:t>
            </a:r>
            <a:endParaRPr b="0" lang="el-GR" sz="1800" spc="-1" strike="noStrike">
              <a:solidFill>
                <a:srgbClr val="000000"/>
              </a:solidFill>
              <a:latin typeface="Arial"/>
            </a:endParaRPr>
          </a:p>
        </p:txBody>
      </p:sp>
      <p:pic>
        <p:nvPicPr>
          <p:cNvPr id="144" name="Google Shape;110;p19" descr=""/>
          <p:cNvPicPr/>
          <p:nvPr/>
        </p:nvPicPr>
        <p:blipFill>
          <a:blip r:embed="rId1"/>
          <a:stretch/>
        </p:blipFill>
        <p:spPr>
          <a:xfrm>
            <a:off x="5176080" y="49680"/>
            <a:ext cx="3891240" cy="2875320"/>
          </a:xfrm>
          <a:prstGeom prst="rect">
            <a:avLst/>
          </a:prstGeom>
          <a:ln w="0">
            <a:noFill/>
          </a:ln>
        </p:spPr>
      </p:pic>
      <p:sp>
        <p:nvSpPr>
          <p:cNvPr id="145"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6398830E-7EB3-4D3C-B68B-C9EF9A97C19C}"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46" name="Google Shape;112;p19"/>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p:nvPr>
        </p:nvSpPr>
        <p:spPr>
          <a:xfrm>
            <a:off x="311760" y="1517040"/>
            <a:ext cx="8520120" cy="1328400"/>
          </a:xfrm>
          <a:prstGeom prst="rect">
            <a:avLst/>
          </a:prstGeom>
          <a:noFill/>
          <a:ln w="0">
            <a:noFill/>
          </a:ln>
        </p:spPr>
        <p:txBody>
          <a:bodyPr tIns="91440" bIns="91440" anchor="t">
            <a:noAutofit/>
          </a:bodyPr>
          <a:p>
            <a:pPr>
              <a:lnSpc>
                <a:spcPct val="100000"/>
              </a:lnSpc>
              <a:tabLst>
                <a:tab algn="l" pos="0"/>
              </a:tabLst>
            </a:pPr>
            <a:r>
              <a:rPr b="0" lang="en-GB" sz="1800" spc="-1" strike="noStrike">
                <a:solidFill>
                  <a:srgbClr val="000000"/>
                </a:solidFill>
                <a:highlight>
                  <a:srgbClr val="ffff00"/>
                </a:highlight>
                <a:latin typeface="Arial"/>
                <a:ea typeface="Arial"/>
              </a:rPr>
              <a:t>Μια </a:t>
            </a:r>
            <a:r>
              <a:rPr b="1" lang="en-GB" sz="1800" spc="-1" strike="noStrike">
                <a:solidFill>
                  <a:srgbClr val="cc0000"/>
                </a:solidFill>
                <a:highlight>
                  <a:srgbClr val="ffff00"/>
                </a:highlight>
                <a:latin typeface="Arial"/>
                <a:ea typeface="Arial"/>
              </a:rPr>
              <a:t>DIMM </a:t>
            </a:r>
            <a:r>
              <a:rPr b="0" lang="en-GB" sz="1800" spc="-1" strike="noStrike">
                <a:solidFill>
                  <a:srgbClr val="000000"/>
                </a:solidFill>
                <a:highlight>
                  <a:srgbClr val="ffff00"/>
                </a:highlight>
                <a:latin typeface="Arial"/>
                <a:ea typeface="Arial"/>
              </a:rPr>
              <a:t>περιλαμβάνει μια σειρά από ολοκληρωμένα κυκλώματα </a:t>
            </a:r>
            <a:r>
              <a:rPr b="1" lang="en-GB" sz="1800" spc="-1" strike="noStrike">
                <a:solidFill>
                  <a:srgbClr val="000000"/>
                </a:solidFill>
                <a:highlight>
                  <a:srgbClr val="ffff00"/>
                </a:highlight>
                <a:latin typeface="Arial"/>
                <a:ea typeface="Arial"/>
              </a:rPr>
              <a:t>SDRAM</a:t>
            </a:r>
            <a:r>
              <a:rPr b="0" lang="en-GB" sz="1800" spc="-1" strike="noStrike">
                <a:solidFill>
                  <a:srgbClr val="000000"/>
                </a:solidFill>
                <a:highlight>
                  <a:srgbClr val="ffff00"/>
                </a:highlight>
                <a:latin typeface="Arial"/>
                <a:ea typeface="Arial"/>
              </a:rPr>
              <a:t>. </a:t>
            </a:r>
            <a:br/>
            <a:r>
              <a:rPr b="0" lang="en-GB" sz="1800" spc="-1" strike="noStrike">
                <a:solidFill>
                  <a:srgbClr val="000000"/>
                </a:solidFill>
                <a:latin typeface="Arial"/>
                <a:ea typeface="Arial"/>
              </a:rPr>
              <a:t>Αυτές οι μονάδες (modules) είναι τοποθετημένες πάνω σε τυπωμένο κύκλωμα. </a:t>
            </a:r>
            <a:br/>
            <a:r>
              <a:rPr b="0" lang="en-GB" sz="1800" spc="-1" strike="noStrike">
                <a:solidFill>
                  <a:srgbClr val="000000"/>
                </a:solidFill>
                <a:latin typeface="Arial"/>
                <a:ea typeface="Arial"/>
              </a:rPr>
              <a:t>Οι </a:t>
            </a:r>
            <a:r>
              <a:rPr b="0" i="1" lang="en-GB" sz="1800" spc="-1" strike="noStrike">
                <a:solidFill>
                  <a:srgbClr val="000000"/>
                </a:solidFill>
                <a:latin typeface="Arial"/>
                <a:ea typeface="Arial"/>
              </a:rPr>
              <a:t>DIMMs </a:t>
            </a:r>
            <a:r>
              <a:rPr b="0" lang="en-GB" sz="1800" spc="-1" strike="noStrike">
                <a:solidFill>
                  <a:srgbClr val="000000"/>
                </a:solidFill>
                <a:latin typeface="Arial"/>
                <a:ea typeface="Arial"/>
              </a:rPr>
              <a:t>αντικατέστησαν τις </a:t>
            </a:r>
            <a:r>
              <a:rPr b="0" i="1" lang="en-GB" sz="1800" spc="-1" strike="noStrike">
                <a:solidFill>
                  <a:srgbClr val="000000"/>
                </a:solidFill>
                <a:latin typeface="Arial"/>
                <a:ea typeface="Arial"/>
              </a:rPr>
              <a:t>SIMMs </a:t>
            </a:r>
            <a:r>
              <a:rPr b="0" lang="en-GB" sz="1800" spc="-1" strike="noStrike">
                <a:solidFill>
                  <a:srgbClr val="000000"/>
                </a:solidFill>
                <a:latin typeface="Arial"/>
                <a:ea typeface="Arial"/>
              </a:rPr>
              <a:t>έχοντας ως βασική διαφορά το εύρος της γραμμής μεταφοράς δεδομένων που από 32 bit έγινε </a:t>
            </a:r>
            <a:r>
              <a:rPr b="1" lang="en-GB" sz="1800" spc="-1" strike="noStrike">
                <a:solidFill>
                  <a:srgbClr val="000000"/>
                </a:solidFill>
                <a:highlight>
                  <a:srgbClr val="ffff00"/>
                </a:highlight>
                <a:latin typeface="Arial"/>
                <a:ea typeface="Arial"/>
              </a:rPr>
              <a:t>64 bit</a:t>
            </a:r>
            <a:r>
              <a:rPr b="0" lang="en-GB" sz="1800" spc="-1" strike="noStrike">
                <a:solidFill>
                  <a:srgbClr val="000000"/>
                </a:solidFill>
                <a:latin typeface="Arial"/>
                <a:ea typeface="Arial"/>
              </a:rPr>
              <a:t>.</a:t>
            </a:r>
            <a:endParaRPr b="0" lang="el-GR" sz="1800" spc="-1" strike="noStrike">
              <a:solidFill>
                <a:srgbClr val="000000"/>
              </a:solidFill>
              <a:latin typeface="Arial"/>
            </a:endParaRPr>
          </a:p>
          <a:p>
            <a:pPr>
              <a:lnSpc>
                <a:spcPct val="100000"/>
              </a:lnSpc>
              <a:spcBef>
                <a:spcPts val="1599"/>
              </a:spcBef>
              <a:spcAft>
                <a:spcPts val="1599"/>
              </a:spcAft>
              <a:tabLst>
                <a:tab algn="l" pos="0"/>
              </a:tabLst>
            </a:pPr>
            <a:endParaRPr b="0" lang="el-GR" sz="1800" spc="-1" strike="noStrike">
              <a:solidFill>
                <a:srgbClr val="000000"/>
              </a:solidFill>
              <a:latin typeface="Arial"/>
            </a:endParaRPr>
          </a:p>
        </p:txBody>
      </p:sp>
      <p:sp>
        <p:nvSpPr>
          <p:cNvPr id="148"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49"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DIMM (Dual In-line Memory Module)</a:t>
            </a:r>
            <a:endParaRPr b="0" lang="el-GR" sz="1800" spc="-1" strike="noStrike">
              <a:solidFill>
                <a:srgbClr val="000000"/>
              </a:solidFill>
              <a:latin typeface="Arial"/>
            </a:endParaRPr>
          </a:p>
        </p:txBody>
      </p:sp>
      <p:pic>
        <p:nvPicPr>
          <p:cNvPr id="150" name="Google Shape;120;p20" descr=""/>
          <p:cNvPicPr/>
          <p:nvPr/>
        </p:nvPicPr>
        <p:blipFill>
          <a:blip r:embed="rId1"/>
          <a:stretch/>
        </p:blipFill>
        <p:spPr>
          <a:xfrm>
            <a:off x="2207520" y="2922120"/>
            <a:ext cx="4728600" cy="1992600"/>
          </a:xfrm>
          <a:prstGeom prst="rect">
            <a:avLst/>
          </a:prstGeom>
          <a:ln w="0">
            <a:noFill/>
          </a:ln>
        </p:spPr>
      </p:pic>
      <p:sp>
        <p:nvSpPr>
          <p:cNvPr id="151"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57DEE290-A1D6-4814-AA4A-9C8992AEFDC1}"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52" name="Google Shape;122;p20"/>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p:nvPr>
        </p:nvSpPr>
        <p:spPr>
          <a:xfrm>
            <a:off x="311760" y="1517040"/>
            <a:ext cx="8520120" cy="1328400"/>
          </a:xfrm>
          <a:prstGeom prst="rect">
            <a:avLst/>
          </a:prstGeom>
          <a:noFill/>
          <a:ln w="0">
            <a:noFill/>
          </a:ln>
        </p:spPr>
        <p:txBody>
          <a:bodyPr tIns="91440" bIns="91440" anchor="t">
            <a:noAutofit/>
          </a:bodyPr>
          <a:p>
            <a:pPr>
              <a:lnSpc>
                <a:spcPct val="100000"/>
              </a:lnSpc>
              <a:spcAft>
                <a:spcPts val="1599"/>
              </a:spcAft>
              <a:tabLst>
                <a:tab algn="l" pos="0"/>
              </a:tabLst>
            </a:pPr>
            <a:r>
              <a:rPr b="0" lang="en-GB" sz="1800" spc="-1" strike="noStrike">
                <a:solidFill>
                  <a:srgbClr val="000000"/>
                </a:solidFill>
                <a:highlight>
                  <a:srgbClr val="ffff00"/>
                </a:highlight>
                <a:latin typeface="Arial"/>
                <a:ea typeface="Arial"/>
              </a:rPr>
              <a:t>Οι </a:t>
            </a:r>
            <a:r>
              <a:rPr b="1" lang="en-GB" sz="1800" spc="-1" strike="noStrike">
                <a:solidFill>
                  <a:srgbClr val="cc0000"/>
                </a:solidFill>
                <a:highlight>
                  <a:srgbClr val="ffff00"/>
                </a:highlight>
                <a:latin typeface="Arial"/>
                <a:ea typeface="Arial"/>
              </a:rPr>
              <a:t>DDR (Double Data Rate)</a:t>
            </a:r>
            <a:r>
              <a:rPr b="0" lang="en-GB" sz="1800" spc="-1" strike="noStrike">
                <a:solidFill>
                  <a:srgbClr val="000000"/>
                </a:solidFill>
                <a:highlight>
                  <a:srgbClr val="ffff00"/>
                </a:highlight>
                <a:latin typeface="Arial"/>
                <a:ea typeface="Arial"/>
              </a:rPr>
              <a:t> μέσα σε έναν “κύκλο ρολογιού” διαβάζουν ή γράφουν τα διπλάσια δεδομένα ενώ οι QDR (Quad Data Rate) τα τετραπλάσια.</a:t>
            </a:r>
            <a:endParaRPr b="0" lang="el-GR" sz="1800" spc="-1" strike="noStrike">
              <a:solidFill>
                <a:srgbClr val="000000"/>
              </a:solidFill>
              <a:latin typeface="Arial"/>
            </a:endParaRPr>
          </a:p>
        </p:txBody>
      </p:sp>
      <p:sp>
        <p:nvSpPr>
          <p:cNvPr id="154" name="PlaceHolder 2"/>
          <p:cNvSpPr>
            <a:spLocks noGrp="1"/>
          </p:cNvSpPr>
          <p:nvPr>
            <p:ph type="title"/>
          </p:nvPr>
        </p:nvSpPr>
        <p:spPr>
          <a:xfrm>
            <a:off x="311760" y="67680"/>
            <a:ext cx="8520120" cy="729720"/>
          </a:xfrm>
          <a:prstGeom prst="rect">
            <a:avLst/>
          </a:prstGeom>
          <a:noFill/>
          <a:ln w="0">
            <a:noFill/>
          </a:ln>
        </p:spPr>
        <p:txBody>
          <a:bodyPr tIns="91440" bIns="91440" anchor="t">
            <a:noAutofit/>
          </a:bodyPr>
          <a:p>
            <a:pPr>
              <a:lnSpc>
                <a:spcPct val="100000"/>
              </a:lnSpc>
              <a:tabLst>
                <a:tab algn="l" pos="0"/>
              </a:tabLst>
            </a:pPr>
            <a:r>
              <a:rPr b="1" lang="en-GB" sz="2400" spc="-1" strike="noStrike">
                <a:solidFill>
                  <a:srgbClr val="cc0000"/>
                </a:solidFill>
                <a:latin typeface="Georgia"/>
                <a:ea typeface="Georgia"/>
              </a:rPr>
              <a:t>2.8 Μνήμη</a:t>
            </a:r>
            <a:endParaRPr b="0" lang="el-GR" sz="2400" spc="-1" strike="noStrike">
              <a:solidFill>
                <a:srgbClr val="000000"/>
              </a:solidFill>
              <a:latin typeface="Arial"/>
            </a:endParaRPr>
          </a:p>
        </p:txBody>
      </p:sp>
      <p:sp>
        <p:nvSpPr>
          <p:cNvPr id="155" name="PlaceHolder 3"/>
          <p:cNvSpPr>
            <a:spLocks noGrp="1"/>
          </p:cNvSpPr>
          <p:nvPr>
            <p:ph/>
          </p:nvPr>
        </p:nvSpPr>
        <p:spPr>
          <a:xfrm>
            <a:off x="311760" y="991080"/>
            <a:ext cx="8520120" cy="459720"/>
          </a:xfrm>
          <a:prstGeom prst="rect">
            <a:avLst/>
          </a:prstGeom>
          <a:noFill/>
          <a:ln w="0">
            <a:noFill/>
          </a:ln>
        </p:spPr>
        <p:txBody>
          <a:bodyPr tIns="91440" bIns="91440" anchor="t">
            <a:noAutofit/>
          </a:bodyPr>
          <a:p>
            <a:pPr>
              <a:lnSpc>
                <a:spcPct val="100000"/>
              </a:lnSpc>
              <a:spcAft>
                <a:spcPts val="1599"/>
              </a:spcAft>
              <a:tabLst>
                <a:tab algn="l" pos="0"/>
              </a:tabLst>
            </a:pPr>
            <a:r>
              <a:rPr b="1" lang="en-GB" sz="1800" spc="-1" strike="noStrike">
                <a:solidFill>
                  <a:srgbClr val="000000"/>
                </a:solidFill>
                <a:latin typeface="Calibri"/>
                <a:ea typeface="Calibri"/>
              </a:rPr>
              <a:t>DDR-SDRAM</a:t>
            </a:r>
            <a:endParaRPr b="0" lang="el-GR" sz="1800" spc="-1" strike="noStrike">
              <a:solidFill>
                <a:srgbClr val="000000"/>
              </a:solidFill>
              <a:latin typeface="Arial"/>
            </a:endParaRPr>
          </a:p>
        </p:txBody>
      </p:sp>
      <p:pic>
        <p:nvPicPr>
          <p:cNvPr id="156" name="Google Shape;130;p21" descr=""/>
          <p:cNvPicPr/>
          <p:nvPr/>
        </p:nvPicPr>
        <p:blipFill>
          <a:blip r:embed="rId1"/>
          <a:stretch/>
        </p:blipFill>
        <p:spPr>
          <a:xfrm>
            <a:off x="1768320" y="2106000"/>
            <a:ext cx="5607000" cy="2882160"/>
          </a:xfrm>
          <a:prstGeom prst="rect">
            <a:avLst/>
          </a:prstGeom>
          <a:ln w="0">
            <a:noFill/>
          </a:ln>
        </p:spPr>
      </p:pic>
      <p:sp>
        <p:nvSpPr>
          <p:cNvPr id="157" name="PlaceHolder 4"/>
          <p:cNvSpPr>
            <a:spLocks noGrp="1"/>
          </p:cNvSpPr>
          <p:nvPr>
            <p:ph type="sldNum"/>
          </p:nvPr>
        </p:nvSpPr>
        <p:spPr>
          <a:xfrm>
            <a:off x="8472600" y="4663080"/>
            <a:ext cx="548280" cy="393120"/>
          </a:xfrm>
          <a:prstGeom prst="rect">
            <a:avLst/>
          </a:prstGeom>
          <a:noFill/>
          <a:ln w="0">
            <a:noFill/>
          </a:ln>
        </p:spPr>
        <p:txBody>
          <a:bodyPr tIns="91440" bIns="91440" anchor="ctr">
            <a:noAutofit/>
          </a:bodyPr>
          <a:p>
            <a:pPr algn="r">
              <a:lnSpc>
                <a:spcPct val="100000"/>
              </a:lnSpc>
              <a:tabLst>
                <a:tab algn="l" pos="0"/>
              </a:tabLst>
            </a:pPr>
            <a:fld id="{56C456DF-0172-42D6-B7C4-2BB75B35C63C}" type="slidenum">
              <a:rPr b="1" lang="en-GB" sz="1000" spc="-1" strike="noStrike">
                <a:solidFill>
                  <a:srgbClr val="cc0000"/>
                </a:solidFill>
                <a:latin typeface="Arial"/>
                <a:ea typeface="Arial"/>
              </a:rPr>
              <a:t>&lt;αριθμός&gt;</a:t>
            </a:fld>
            <a:endParaRPr b="0" lang="el-GR" sz="1000" spc="-1" strike="noStrike">
              <a:latin typeface="Times New Roman"/>
            </a:endParaRPr>
          </a:p>
        </p:txBody>
      </p:sp>
      <p:sp>
        <p:nvSpPr>
          <p:cNvPr id="158" name="Google Shape;132;p21"/>
          <p:cNvSpPr/>
          <p:nvPr/>
        </p:nvSpPr>
        <p:spPr>
          <a:xfrm>
            <a:off x="8060040" y="67680"/>
            <a:ext cx="924120" cy="823320"/>
          </a:xfrm>
          <a:prstGeom prst="star5">
            <a:avLst>
              <a:gd name="adj" fmla="val 19098"/>
              <a:gd name="hf" fmla="val 105146"/>
              <a:gd name="vf" fmla="val 110557"/>
            </a:avLst>
          </a:prstGeom>
          <a:solidFill>
            <a:srgbClr val="ffff00"/>
          </a:solidFill>
          <a:ln w="38100">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LibreOffice/7.2.0.4$Windows_X86_64 LibreOffice_project/9a9c6381e3f7a62afc1329bd359cc48accb6435b</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el-GR</dc:language>
  <cp:lastModifiedBy/>
  <dcterms:modified xsi:type="dcterms:W3CDTF">2024-12-04T19:17:24Z</dcterms:modified>
  <cp:revision>1</cp:revision>
  <dc:subject/>
  <dc:title/>
</cp:coreProperties>
</file>