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2" r:id="rId12"/>
    <p:sldId id="268" r:id="rId13"/>
    <p:sldId id="269" r:id="rId14"/>
    <p:sldId id="270" r:id="rId15"/>
    <p:sldId id="271" r:id="rId16"/>
    <p:sldId id="263" r:id="rId17"/>
    <p:sldId id="272" r:id="rId18"/>
    <p:sldId id="273" r:id="rId19"/>
    <p:sldId id="275" r:id="rId20"/>
    <p:sldId id="276" r:id="rId21"/>
    <p:sldId id="278" r:id="rId22"/>
    <p:sldId id="279" r:id="rId23"/>
    <p:sldId id="277" r:id="rId24"/>
    <p:sldId id="274" r:id="rId25"/>
    <p:sldId id="280" r:id="rId26"/>
    <p:sldId id="281" r:id="rId27"/>
    <p:sldId id="282" r:id="rId28"/>
    <p:sldId id="283" r:id="rId29"/>
    <p:sldId id="291" r:id="rId30"/>
    <p:sldId id="284" r:id="rId31"/>
    <p:sldId id="285" r:id="rId32"/>
    <p:sldId id="290" r:id="rId33"/>
    <p:sldId id="304" r:id="rId34"/>
    <p:sldId id="305" r:id="rId35"/>
    <p:sldId id="289" r:id="rId36"/>
    <p:sldId id="288" r:id="rId37"/>
    <p:sldId id="297" r:id="rId38"/>
    <p:sldId id="287" r:id="rId39"/>
    <p:sldId id="286" r:id="rId40"/>
    <p:sldId id="296" r:id="rId41"/>
    <p:sldId id="295" r:id="rId42"/>
    <p:sldId id="294" r:id="rId43"/>
    <p:sldId id="293" r:id="rId44"/>
    <p:sldId id="292" r:id="rId45"/>
    <p:sldId id="298" r:id="rId46"/>
    <p:sldId id="299" r:id="rId47"/>
    <p:sldId id="300" r:id="rId48"/>
    <p:sldId id="306" r:id="rId49"/>
    <p:sldId id="307" r:id="rId50"/>
    <p:sldId id="308" r:id="rId51"/>
    <p:sldId id="319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20" r:id="rId63"/>
    <p:sldId id="322" r:id="rId6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456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- Ορθογώνιο τρίγωνο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grpSp>
        <p:nvGrpSpPr>
          <p:cNvPr id="2" name="1 - Ομάδα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- Ελεύθερη σχεδίαση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- Ελεύθερη σχεδίαση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- Ελεύθερη σχεδίαση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- Ευθεία γραμμή σύνδεσης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C929BD6-F9F8-4960-957A-828E88BDA5BB}" type="datetimeFigureOut">
              <a:rPr lang="el-GR" smtClean="0"/>
              <a:pPr/>
              <a:t>22/2/2021</a:t>
            </a:fld>
            <a:endParaRPr lang="el-GR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BA29297-6B5A-48B8-8671-6ED4DFA43C3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929BD6-F9F8-4960-957A-828E88BDA5BB}" type="datetimeFigureOut">
              <a:rPr lang="el-GR" smtClean="0"/>
              <a:pPr/>
              <a:t>22/2/2021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A29297-6B5A-48B8-8671-6ED4DFA43C3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929BD6-F9F8-4960-957A-828E88BDA5BB}" type="datetimeFigureOut">
              <a:rPr lang="el-GR" smtClean="0"/>
              <a:pPr/>
              <a:t>22/2/2021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A29297-6B5A-48B8-8671-6ED4DFA43C3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929BD6-F9F8-4960-957A-828E88BDA5BB}" type="datetimeFigureOut">
              <a:rPr lang="el-GR" smtClean="0"/>
              <a:pPr/>
              <a:t>22/2/2021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A29297-6B5A-48B8-8671-6ED4DFA43C3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6 - Τίτλος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929BD6-F9F8-4960-957A-828E88BDA5BB}" type="datetimeFigureOut">
              <a:rPr lang="el-GR" smtClean="0"/>
              <a:pPr/>
              <a:t>22/2/2021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A29297-6B5A-48B8-8671-6ED4DFA43C3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6 - Διάσημα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- Διάσημα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929BD6-F9F8-4960-957A-828E88BDA5BB}" type="datetimeFigureOut">
              <a:rPr lang="el-GR" smtClean="0"/>
              <a:pPr/>
              <a:t>22/2/2021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A29297-6B5A-48B8-8671-6ED4DFA43C3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Τίτλος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929BD6-F9F8-4960-957A-828E88BDA5BB}" type="datetimeFigureOut">
              <a:rPr lang="el-GR" smtClean="0"/>
              <a:pPr/>
              <a:t>22/2/2021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A29297-6B5A-48B8-8671-6ED4DFA43C3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929BD6-F9F8-4960-957A-828E88BDA5BB}" type="datetimeFigureOut">
              <a:rPr lang="el-GR" smtClean="0"/>
              <a:pPr/>
              <a:t>22/2/2021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A29297-6B5A-48B8-8671-6ED4DFA43C3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929BD6-F9F8-4960-957A-828E88BDA5BB}" type="datetimeFigureOut">
              <a:rPr lang="el-GR" smtClean="0"/>
              <a:pPr/>
              <a:t>22/2/2021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A29297-6B5A-48B8-8671-6ED4DFA43C3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C929BD6-F9F8-4960-957A-828E88BDA5BB}" type="datetimeFigureOut">
              <a:rPr lang="el-GR" smtClean="0"/>
              <a:pPr/>
              <a:t>22/2/2021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A29297-6B5A-48B8-8671-6ED4DFA43C3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C929BD6-F9F8-4960-957A-828E88BDA5BB}" type="datetimeFigureOut">
              <a:rPr lang="el-GR" smtClean="0"/>
              <a:pPr/>
              <a:t>22/2/2021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BA29297-6B5A-48B8-8671-6ED4DFA43C3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- Ελεύθερη σχεδίαση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- Ορθογώνιο τρίγωνο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- Ευθεία γραμμή σύνδεσης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- Διάσημα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- Διάσημα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- Ελεύθερη σχεδίαση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- Ελεύθερη σχεδίαση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- Ορθογώνιο τρίγωνο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- Ευθεία γραμμή σύνδεσης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0" name="29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C929BD6-F9F8-4960-957A-828E88BDA5BB}" type="datetimeFigureOut">
              <a:rPr lang="el-GR" smtClean="0"/>
              <a:pPr/>
              <a:t>22/2/2021</a:t>
            </a:fld>
            <a:endParaRPr lang="el-GR"/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BA29297-6B5A-48B8-8671-6ED4DFA43C3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>
                <a:latin typeface="Calibri" pitchFamily="34" charset="0"/>
                <a:cs typeface="Calibri" pitchFamily="34" charset="0"/>
              </a:rPr>
              <a:t>ΑΙΜΑΤΟΛΟΓΙΑ – ΑΙΜΟΔΟΣΙΑ Ι </a:t>
            </a:r>
            <a:br>
              <a:rPr lang="el-GR" dirty="0" smtClean="0">
                <a:latin typeface="Calibri" pitchFamily="34" charset="0"/>
                <a:cs typeface="Calibri" pitchFamily="34" charset="0"/>
              </a:rPr>
            </a:br>
            <a:r>
              <a:rPr lang="el-GR" dirty="0" smtClean="0">
                <a:latin typeface="Calibri" pitchFamily="34" charset="0"/>
                <a:cs typeface="Calibri" pitchFamily="34" charset="0"/>
              </a:rPr>
              <a:t>ΕΡΓΑΣΤΗΡΙΟ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685800" y="3500438"/>
            <a:ext cx="7743852" cy="1310873"/>
          </a:xfrm>
        </p:spPr>
        <p:txBody>
          <a:bodyPr>
            <a:noAutofit/>
          </a:bodyPr>
          <a:lstStyle/>
          <a:p>
            <a:r>
              <a:rPr lang="el-GR" sz="1800" b="1" dirty="0" smtClean="0">
                <a:latin typeface="Calibri" pitchFamily="34" charset="0"/>
              </a:rPr>
              <a:t>Γ΄ ΕΠΑΛ</a:t>
            </a:r>
            <a:endParaRPr lang="el-GR" sz="1800" dirty="0" smtClean="0">
              <a:latin typeface="Calibri" pitchFamily="34" charset="0"/>
            </a:endParaRPr>
          </a:p>
          <a:p>
            <a:r>
              <a:rPr lang="el-GR" sz="1800" b="1" dirty="0" smtClean="0">
                <a:latin typeface="Calibri" pitchFamily="34" charset="0"/>
              </a:rPr>
              <a:t>ΤΟΜΕΑΣ ΥΓΕΙΑΣ - ΠΡΟΝΟΙΑΣ – ΕΥΕΞΙΑΣ</a:t>
            </a:r>
          </a:p>
          <a:p>
            <a:r>
              <a:rPr lang="el-GR" sz="1800" b="1" dirty="0" smtClean="0">
                <a:latin typeface="Calibri" pitchFamily="34" charset="0"/>
              </a:rPr>
              <a:t>ΕΙΔΙΚΟΤΗΤΑ ΒΟΗΘΩΝ ΙΑΤΡΙΚΩΝ ΚΑΙ ΒΙΟΛΟΓΙΚΩΝ ΕΡΓΑΣΤΗΡΙΩΝ</a:t>
            </a:r>
          </a:p>
          <a:p>
            <a:r>
              <a:rPr lang="el-GR" sz="1800" b="1" dirty="0" smtClean="0">
                <a:latin typeface="Calibri" pitchFamily="34" charset="0"/>
              </a:rPr>
              <a:t>Υπεύθυνη καθηγήτρια: Μπάλλα Αικατερίνη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τριχοειδικού αίματος 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Τριχοειδή σωληνάρια 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11" name="10 - Θέση περιεχομένου" descr="Χωρίς τίτλο 12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785786" y="1500174"/>
            <a:ext cx="3455308" cy="3643338"/>
          </a:xfrm>
        </p:spPr>
      </p:pic>
      <p:sp>
        <p:nvSpPr>
          <p:cNvPr id="8" name="7 - Θέση περιεχομένου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l-GR" dirty="0" smtClean="0"/>
              <a:t>   </a:t>
            </a:r>
            <a:r>
              <a:rPr lang="el-GR" u="sng" dirty="0" smtClean="0"/>
              <a:t>Τεχνική:</a:t>
            </a:r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Επιλογή θέσεως της παρακέντησης </a:t>
            </a:r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Καθαρισμός με οινόπνευμα ή αντισηπτικό</a:t>
            </a:r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Παρακέντηση με αποστειρωμένο ειδικό νυστέρι </a:t>
            </a:r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Απόρριψη της πρώτης σταγόνας αίματος</a:t>
            </a:r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Αναρρόφηση μεγάλης σταγόνας με το τριχοειδές ή το σιφώνιο</a:t>
            </a:r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Σκούπισμα με τολύπιο βαμβακιού</a:t>
            </a:r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Εφαρμογή πίεσης μέχρι να σταματήσει η αιμορραγία</a:t>
            </a:r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τριχοειδικού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187716_blood-te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5" y="1357298"/>
            <a:ext cx="6936698" cy="4643470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τριχοειδικού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τριχοειδικού αίματος </a:t>
            </a:r>
            <a:endParaRPr lang="el-GR" dirty="0"/>
          </a:p>
        </p:txBody>
      </p:sp>
      <p:pic>
        <p:nvPicPr>
          <p:cNvPr id="6" name="5 - Θέση περιεχομένου" descr="3739143_diabetes-lancet-prick-finger-for-blood-measurement.jpg"/>
          <p:cNvPicPr>
            <a:picLocks noGrp="1" noChangeAspect="1"/>
          </p:cNvPicPr>
          <p:nvPr>
            <p:ph idx="1"/>
          </p:nvPr>
        </p:nvPicPr>
        <p:blipFill>
          <a:blip r:embed="rId2"/>
          <a:srcRect r="30000"/>
          <a:stretch>
            <a:fillRect/>
          </a:stretch>
        </p:blipFill>
        <p:spPr>
          <a:xfrm>
            <a:off x="928662" y="1357298"/>
            <a:ext cx="7072362" cy="45720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τριχοειδικού αίματος </a:t>
            </a:r>
            <a:endParaRPr lang="el-GR" dirty="0"/>
          </a:p>
        </p:txBody>
      </p:sp>
      <p:pic>
        <p:nvPicPr>
          <p:cNvPr id="5" name="4 - Θέση περιεχομένου" descr="5187726_blood-te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8084" y="1357298"/>
            <a:ext cx="6812940" cy="46434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τριχοειδικού αίματος </a:t>
            </a:r>
            <a:endParaRPr lang="el-GR" dirty="0"/>
          </a:p>
        </p:txBody>
      </p:sp>
      <p:pic>
        <p:nvPicPr>
          <p:cNvPr id="6" name="5 - Θέση περιεχομένου" descr="20489776_finge-rtip-bloo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351" y="1214422"/>
            <a:ext cx="6825673" cy="47863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dirty="0" smtClean="0"/>
              <a:t>   </a:t>
            </a:r>
            <a:r>
              <a:rPr lang="el-GR" u="sng" dirty="0" smtClean="0"/>
              <a:t>Μετρήσεις:</a:t>
            </a:r>
          </a:p>
          <a:p>
            <a:r>
              <a:rPr lang="el-GR" dirty="0" smtClean="0"/>
              <a:t>Προσδιορισμός </a:t>
            </a:r>
            <a:r>
              <a:rPr lang="en-US" dirty="0" smtClean="0"/>
              <a:t>G6PD</a:t>
            </a:r>
          </a:p>
          <a:p>
            <a:r>
              <a:rPr lang="el-GR" dirty="0" smtClean="0"/>
              <a:t>Ομάδες αίματος</a:t>
            </a:r>
          </a:p>
          <a:p>
            <a:r>
              <a:rPr lang="el-GR" dirty="0" err="1" smtClean="0"/>
              <a:t>Μικροαιματοκρίτης</a:t>
            </a:r>
            <a:endParaRPr lang="el-GR" dirty="0" smtClean="0"/>
          </a:p>
          <a:p>
            <a:r>
              <a:rPr lang="el-GR" dirty="0" smtClean="0"/>
              <a:t>Λευκοκυτταρικός τύπος</a:t>
            </a:r>
          </a:p>
          <a:p>
            <a:r>
              <a:rPr lang="el-GR" dirty="0" smtClean="0"/>
              <a:t>Μέτρηση σακχάρου</a:t>
            </a:r>
          </a:p>
          <a:p>
            <a:r>
              <a:rPr lang="el-GR" dirty="0" smtClean="0"/>
              <a:t>Μέτρηση αριθμού λευκών αιμοσφαιρίων κ.λπ.</a:t>
            </a:r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τριχοειδικού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l-GR" dirty="0"/>
          </a:p>
        </p:txBody>
      </p:sp>
      <p:pic>
        <p:nvPicPr>
          <p:cNvPr id="7" name="6 - Θέση περιεχομένου" descr="5187654_blood-te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285861"/>
            <a:ext cx="7072362" cy="46515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el-GR" b="1" dirty="0" smtClean="0">
                <a:latin typeface="Calibri" pitchFamily="34" charset="0"/>
                <a:cs typeface="Calibri" pitchFamily="34" charset="0"/>
              </a:rPr>
              <a:t>    Γενικά: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l-GR" dirty="0" smtClean="0">
                <a:latin typeface="Calibri" pitchFamily="34" charset="0"/>
                <a:cs typeface="Calibri" pitchFamily="34" charset="0"/>
              </a:rPr>
              <a:t>Λήψη φλεβικού αίματος από φλέβες του </a:t>
            </a:r>
            <a:r>
              <a:rPr lang="el-GR" dirty="0" err="1" smtClean="0">
                <a:latin typeface="Calibri" pitchFamily="34" charset="0"/>
                <a:cs typeface="Calibri" pitchFamily="34" charset="0"/>
              </a:rPr>
              <a:t>πήχυ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 και του καρπού </a:t>
            </a:r>
          </a:p>
          <a:p>
            <a:pPr>
              <a:lnSpc>
                <a:spcPct val="150000"/>
              </a:lnSpc>
            </a:pPr>
            <a:r>
              <a:rPr lang="el-GR" dirty="0" smtClean="0">
                <a:latin typeface="Calibri" pitchFamily="34" charset="0"/>
                <a:cs typeface="Calibri" pitchFamily="34" charset="0"/>
              </a:rPr>
              <a:t>Το χέρι ακουμπισμένο στο στατώ</a:t>
            </a:r>
          </a:p>
          <a:p>
            <a:pPr>
              <a:lnSpc>
                <a:spcPct val="150000"/>
              </a:lnSpc>
            </a:pPr>
            <a:r>
              <a:rPr lang="el-GR" dirty="0" smtClean="0">
                <a:latin typeface="Calibri" pitchFamily="34" charset="0"/>
                <a:cs typeface="Calibri" pitchFamily="34" charset="0"/>
              </a:rPr>
              <a:t>Έκταση βραχίονα</a:t>
            </a:r>
          </a:p>
          <a:p>
            <a:pPr>
              <a:lnSpc>
                <a:spcPct val="150000"/>
              </a:lnSpc>
            </a:pPr>
            <a:r>
              <a:rPr lang="el-GR" dirty="0" smtClean="0">
                <a:latin typeface="Calibri" pitchFamily="34" charset="0"/>
                <a:cs typeface="Calibri" pitchFamily="34" charset="0"/>
              </a:rPr>
              <a:t>Παλάμη προς τα πάνω </a:t>
            </a:r>
          </a:p>
          <a:p>
            <a:pPr>
              <a:lnSpc>
                <a:spcPct val="150000"/>
              </a:lnSpc>
            </a:pPr>
            <a:r>
              <a:rPr lang="el-GR" dirty="0" smtClean="0">
                <a:latin typeface="Calibri" pitchFamily="34" charset="0"/>
                <a:cs typeface="Calibri" pitchFamily="34" charset="0"/>
              </a:rPr>
              <a:t>Χρήση ειδικών σωληναρίων με αντιπηκτικό ή όχι</a:t>
            </a:r>
          </a:p>
          <a:p>
            <a:pPr>
              <a:lnSpc>
                <a:spcPct val="150000"/>
              </a:lnSpc>
            </a:pPr>
            <a:r>
              <a:rPr lang="el-GR" dirty="0" smtClean="0">
                <a:latin typeface="Calibri" pitchFamily="34" charset="0"/>
                <a:cs typeface="Calibri" pitchFamily="34" charset="0"/>
              </a:rPr>
              <a:t>Με σύριγγα ή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Vacutainer</a:t>
            </a:r>
            <a:endParaRPr lang="el-GR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Οινόπνευμα 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dirty="0" smtClean="0"/>
              <a:t>Τολύπιο βαμβακιού</a:t>
            </a:r>
            <a:endParaRPr lang="el-GR" dirty="0"/>
          </a:p>
        </p:txBody>
      </p:sp>
      <p:pic>
        <p:nvPicPr>
          <p:cNvPr id="8" name="7 - Θέση περιεχομένου" descr="οινοπνευμα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785786" y="1428736"/>
            <a:ext cx="3500462" cy="3753741"/>
          </a:xfrm>
        </p:spPr>
      </p:pic>
      <p:pic>
        <p:nvPicPr>
          <p:cNvPr id="7" name="6 - Θέση περιεχομένου" descr="0000117_-1g-rs_550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95031" y="1444625"/>
            <a:ext cx="3941763" cy="369888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Calibri" pitchFamily="34" charset="0"/>
                <a:cs typeface="Calibri" pitchFamily="34" charset="0"/>
              </a:rPr>
              <a:t>ΚΕΦΑΛΑΙΟ 13</a:t>
            </a:r>
            <a:r>
              <a:rPr lang="el-GR" baseline="30000" dirty="0" smtClean="0">
                <a:latin typeface="Calibri" pitchFamily="34" charset="0"/>
                <a:cs typeface="Calibri" pitchFamily="34" charset="0"/>
              </a:rPr>
              <a:t>Ο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 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r"/>
            <a:r>
              <a:rPr lang="el-GR" sz="2800" dirty="0" smtClean="0">
                <a:latin typeface="Calibri" pitchFamily="34" charset="0"/>
                <a:cs typeface="Calibri" pitchFamily="34" charset="0"/>
              </a:rPr>
              <a:t>ΣΥΛΛΟΓΗ ΚΑΙ ΠΡΟΕΤΟΙΜΑΣΙΑ ΔΕΙΓΜΑΤΩΝ</a:t>
            </a:r>
            <a:endParaRPr lang="el-GR" sz="28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Ελαστικός επίδεσμος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dirty="0" smtClean="0"/>
              <a:t>Λάστιχο αιμοληψίας </a:t>
            </a:r>
            <a:endParaRPr lang="el-GR" dirty="0"/>
          </a:p>
        </p:txBody>
      </p:sp>
      <p:pic>
        <p:nvPicPr>
          <p:cNvPr id="7" name="6 - Θέση περιεχομένου" descr="ιμαντας αιμοληψίας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l="2828" r="3458"/>
          <a:stretch>
            <a:fillRect/>
          </a:stretch>
        </p:blipFill>
        <p:spPr>
          <a:xfrm>
            <a:off x="428596" y="2214554"/>
            <a:ext cx="4071966" cy="3032603"/>
          </a:xfrm>
        </p:spPr>
      </p:pic>
      <p:pic>
        <p:nvPicPr>
          <p:cNvPr id="8" name="7 - Θέση περιεχομένου" descr="7796244_blood-medical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47683"/>
          <a:stretch>
            <a:fillRect/>
          </a:stretch>
        </p:blipFill>
        <p:spPr>
          <a:xfrm>
            <a:off x="4786314" y="1500174"/>
            <a:ext cx="3786214" cy="3714776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Βελόνες 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dirty="0" smtClean="0"/>
              <a:t>Σύριγγες</a:t>
            </a:r>
            <a:endParaRPr lang="el-GR" dirty="0"/>
          </a:p>
        </p:txBody>
      </p:sp>
      <p:pic>
        <p:nvPicPr>
          <p:cNvPr id="7" name="6 - Θέση περιεχομένου" descr="1468357_syringe-needles (1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r="33517"/>
          <a:stretch>
            <a:fillRect/>
          </a:stretch>
        </p:blipFill>
        <p:spPr>
          <a:xfrm>
            <a:off x="571472" y="1714488"/>
            <a:ext cx="3786214" cy="3308123"/>
          </a:xfrm>
        </p:spPr>
      </p:pic>
      <p:pic>
        <p:nvPicPr>
          <p:cNvPr id="8" name="7 - Θέση περιεχομένου" descr="30322450_several-different-syringes-on-a-white-smooth-table-are-filled-with-mortar-and-ready-for-use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16038" r="38177" b="17138"/>
          <a:stretch>
            <a:fillRect/>
          </a:stretch>
        </p:blipFill>
        <p:spPr>
          <a:xfrm>
            <a:off x="4643438" y="1714488"/>
            <a:ext cx="4000528" cy="32861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Πεταλούδες  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dirty="0" smtClean="0"/>
              <a:t>Βελόνες </a:t>
            </a:r>
            <a:r>
              <a:rPr lang="en-US" dirty="0" err="1" smtClean="0"/>
              <a:t>Vacutainer</a:t>
            </a:r>
            <a:endParaRPr lang="el-GR" dirty="0"/>
          </a:p>
        </p:txBody>
      </p:sp>
      <p:pic>
        <p:nvPicPr>
          <p:cNvPr id="11" name="10 - Θέση περιεχομένου" descr="πεταλούδα αιμοληψίας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0" y="1698574"/>
            <a:ext cx="3971924" cy="3230624"/>
          </a:xfrm>
        </p:spPr>
      </p:pic>
      <p:pic>
        <p:nvPicPr>
          <p:cNvPr id="12" name="11 - Θέση περιεχομένου" descr="13720874_containers-for-blood-test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41191" t="4148" r="2306" b="52293"/>
          <a:stretch>
            <a:fillRect/>
          </a:stretch>
        </p:blipFill>
        <p:spPr>
          <a:xfrm>
            <a:off x="4857752" y="1714488"/>
            <a:ext cx="3714776" cy="32147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Vacutainer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dirty="0" smtClean="0"/>
              <a:t>Σωληνάρια </a:t>
            </a:r>
            <a:endParaRPr lang="el-GR" dirty="0"/>
          </a:p>
        </p:txBody>
      </p:sp>
      <p:pic>
        <p:nvPicPr>
          <p:cNvPr id="10" name="9 - Θέση περιεχομένου" descr="5187714_blood-test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 l="9259" r="7407" b="7407"/>
          <a:stretch>
            <a:fillRect/>
          </a:stretch>
        </p:blipFill>
        <p:spPr>
          <a:xfrm>
            <a:off x="4786314" y="1428736"/>
            <a:ext cx="3786214" cy="3857652"/>
          </a:xfrm>
        </p:spPr>
      </p:pic>
      <p:pic>
        <p:nvPicPr>
          <p:cNvPr id="9" name="8 - Θέση περιεχομένου" descr="1946579_test-tubes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 l="25815" t="8078" r="17603" b="12379"/>
          <a:stretch>
            <a:fillRect/>
          </a:stretch>
        </p:blipFill>
        <p:spPr>
          <a:xfrm>
            <a:off x="571472" y="1428736"/>
            <a:ext cx="3857652" cy="38576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Επιλέγουμε σύριγγα </a:t>
            </a:r>
          </a:p>
          <a:p>
            <a:r>
              <a:rPr lang="el-GR" dirty="0" smtClean="0"/>
              <a:t>Επιλογή </a:t>
            </a:r>
            <a:r>
              <a:rPr lang="el-GR" dirty="0" err="1" smtClean="0"/>
              <a:t>σωληνάρων</a:t>
            </a:r>
            <a:endParaRPr lang="el-GR" dirty="0" smtClean="0"/>
          </a:p>
          <a:p>
            <a:r>
              <a:rPr lang="el-GR" dirty="0" smtClean="0"/>
              <a:t>Τοποθετούμε σε στατώ με την σειρά τα σωληνάρια που θα χρησιμοποιήσουμε</a:t>
            </a:r>
          </a:p>
          <a:p>
            <a:r>
              <a:rPr lang="el-GR" dirty="0" err="1" smtClean="0"/>
              <a:t>Σημανση</a:t>
            </a:r>
            <a:r>
              <a:rPr lang="el-GR" dirty="0" smtClean="0"/>
              <a:t> των </a:t>
            </a:r>
            <a:r>
              <a:rPr lang="el-GR" dirty="0" err="1" smtClean="0"/>
              <a:t>σηληναρίων</a:t>
            </a:r>
            <a:endParaRPr lang="el-GR" dirty="0" smtClean="0"/>
          </a:p>
          <a:p>
            <a:r>
              <a:rPr lang="el-GR" dirty="0" smtClean="0"/>
              <a:t>Επιλογή βελόνας:</a:t>
            </a:r>
            <a:endParaRPr lang="en-US" dirty="0" smtClean="0"/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20-21</a:t>
            </a:r>
            <a:r>
              <a:rPr lang="en-US" dirty="0" smtClean="0"/>
              <a:t>G </a:t>
            </a:r>
            <a:r>
              <a:rPr lang="el-GR" dirty="0" smtClean="0"/>
              <a:t>για φλέβες </a:t>
            </a:r>
            <a:r>
              <a:rPr lang="el-GR" dirty="0" err="1" smtClean="0"/>
              <a:t>πήχυ</a:t>
            </a:r>
            <a:endParaRPr lang="el-GR" dirty="0" smtClean="0"/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25</a:t>
            </a:r>
            <a:r>
              <a:rPr lang="en-US" dirty="0" smtClean="0"/>
              <a:t> G</a:t>
            </a:r>
            <a:r>
              <a:rPr lang="el-GR" dirty="0" smtClean="0"/>
              <a:t> φλέβες καρπού, χεριών και </a:t>
            </a:r>
            <a:r>
              <a:rPr lang="el-GR" dirty="0" err="1" smtClean="0"/>
              <a:t>χωρα</a:t>
            </a:r>
            <a:r>
              <a:rPr lang="el-GR" dirty="0" smtClean="0"/>
              <a:t> σφυρών</a:t>
            </a:r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23 ή 25</a:t>
            </a:r>
            <a:r>
              <a:rPr lang="en-US" dirty="0" smtClean="0"/>
              <a:t> G</a:t>
            </a:r>
            <a:r>
              <a:rPr lang="el-GR" dirty="0" smtClean="0"/>
              <a:t> για παιδιά κάτω των 5 ετών </a:t>
            </a:r>
          </a:p>
          <a:p>
            <a:endParaRPr lang="el-GR" dirty="0" smtClean="0"/>
          </a:p>
          <a:p>
            <a:endParaRPr lang="el-GR" dirty="0" smtClean="0"/>
          </a:p>
          <a:p>
            <a:pPr>
              <a:buNone/>
            </a:pP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Έλεγχος συσκευασίας σύριγγας και βελόνας</a:t>
            </a:r>
          </a:p>
          <a:p>
            <a:r>
              <a:rPr lang="el-GR" dirty="0" smtClean="0"/>
              <a:t>Έλεγχος εμβόλου σύριγγας, για αποφυγή αέρα στη φλέβα</a:t>
            </a:r>
          </a:p>
          <a:p>
            <a:pPr>
              <a:buNone/>
            </a:pPr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pPr>
              <a:buNone/>
            </a:pP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pPr>
              <a:buNone/>
            </a:pPr>
            <a:endParaRPr lang="el-GR" dirty="0" smtClean="0"/>
          </a:p>
        </p:txBody>
      </p:sp>
      <p:pic>
        <p:nvPicPr>
          <p:cNvPr id="5" name="4 - Εικόνα" descr="5187662_blood-te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214422"/>
            <a:ext cx="7929617" cy="478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Στάδια συλλογής αίματος με </a:t>
            </a:r>
            <a:r>
              <a:rPr lang="el-GR" sz="2400" dirty="0" err="1" smtClean="0"/>
              <a:t>φλεβοπαρακέντη</a:t>
            </a:r>
            <a:r>
              <a:rPr lang="el-GR" sz="2400" dirty="0" smtClean="0"/>
              <a:t>:</a:t>
            </a:r>
          </a:p>
          <a:p>
            <a:r>
              <a:rPr lang="el-GR" dirty="0" smtClean="0"/>
              <a:t>Ετοιμασία βελόνας και σύριγγας</a:t>
            </a:r>
          </a:p>
          <a:p>
            <a:r>
              <a:rPr lang="el-GR" dirty="0" smtClean="0"/>
              <a:t>Επιλογή θέση φλεβοπαρακέντησης</a:t>
            </a:r>
          </a:p>
          <a:p>
            <a:r>
              <a:rPr lang="el-GR" dirty="0" smtClean="0"/>
              <a:t>Περίδεση βραχίονα</a:t>
            </a:r>
          </a:p>
          <a:p>
            <a:r>
              <a:rPr lang="el-GR" dirty="0" smtClean="0"/>
              <a:t>Οδηγίες στον ασθενή για </a:t>
            </a:r>
            <a:r>
              <a:rPr lang="el-GR" dirty="0" err="1" smtClean="0"/>
              <a:t>ευθείαση</a:t>
            </a:r>
            <a:r>
              <a:rPr lang="el-GR" dirty="0" smtClean="0"/>
              <a:t> βραχίονα </a:t>
            </a:r>
          </a:p>
          <a:p>
            <a:r>
              <a:rPr lang="el-GR" dirty="0" smtClean="0"/>
              <a:t>Επιλογή φλέβας</a:t>
            </a:r>
          </a:p>
          <a:p>
            <a:r>
              <a:rPr lang="el-GR" dirty="0" smtClean="0"/>
              <a:t>Αντισηψία</a:t>
            </a:r>
          </a:p>
          <a:p>
            <a:r>
              <a:rPr lang="el-GR" dirty="0" smtClean="0"/>
              <a:t>Οδηγίες ασθενή για σφίξιμο παλάμης</a:t>
            </a:r>
          </a:p>
          <a:p>
            <a:endParaRPr lang="el-GR" dirty="0" smtClean="0"/>
          </a:p>
          <a:p>
            <a:pPr>
              <a:buNone/>
            </a:pP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Στάδια συλλογής αίματος με </a:t>
            </a:r>
            <a:r>
              <a:rPr lang="el-GR" sz="2400" dirty="0" err="1" smtClean="0"/>
              <a:t>φλεβοπαρακέντη</a:t>
            </a:r>
            <a:r>
              <a:rPr lang="el-GR" sz="2400" dirty="0" smtClean="0"/>
              <a:t>:</a:t>
            </a:r>
          </a:p>
          <a:p>
            <a:r>
              <a:rPr lang="el-GR" dirty="0" smtClean="0"/>
              <a:t>Εισαγωγή βελόνης στη φλέβα</a:t>
            </a:r>
          </a:p>
          <a:p>
            <a:r>
              <a:rPr lang="el-GR" dirty="0" smtClean="0"/>
              <a:t>Λήψη απαραίτητης ποσότητας</a:t>
            </a:r>
          </a:p>
          <a:p>
            <a:r>
              <a:rPr lang="el-GR" dirty="0" smtClean="0"/>
              <a:t>Αφαίρεση περίδεσης</a:t>
            </a:r>
          </a:p>
          <a:p>
            <a:r>
              <a:rPr lang="el-GR" dirty="0" smtClean="0"/>
              <a:t>Αφαίρεση βελόνης από την φλέβα</a:t>
            </a:r>
          </a:p>
          <a:p>
            <a:r>
              <a:rPr lang="el-GR" dirty="0" smtClean="0"/>
              <a:t>Πίεση στο σημείο με τολύπιο βαμβακιού</a:t>
            </a:r>
          </a:p>
          <a:p>
            <a:r>
              <a:rPr lang="el-GR" dirty="0" smtClean="0"/>
              <a:t>Μετάγγιση αίματος στα σωληνάρια</a:t>
            </a:r>
          </a:p>
          <a:p>
            <a:r>
              <a:rPr lang="el-GR" dirty="0" smtClean="0"/>
              <a:t>Αποστολή των δειγμάτων στο εργαστήριο</a:t>
            </a:r>
          </a:p>
          <a:p>
            <a:endParaRPr lang="el-GR" dirty="0" smtClean="0"/>
          </a:p>
          <a:p>
            <a:endParaRPr lang="el-GR" dirty="0" smtClean="0"/>
          </a:p>
          <a:p>
            <a:pPr>
              <a:buNone/>
            </a:pP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20157682_injection-for-blood-te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428736"/>
            <a:ext cx="7072361" cy="4572032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Font typeface="+mj-lt"/>
              <a:buAutoNum type="arabicPeriod"/>
            </a:pPr>
            <a:r>
              <a:rPr lang="el-GR" dirty="0" smtClean="0"/>
              <a:t>Λήψη τριχοειδικού αίματος – μικροποσότητες</a:t>
            </a:r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Λήψη φλεβικού αίματος με φλεβοπαρακέντηση</a:t>
            </a:r>
          </a:p>
          <a:p>
            <a:pPr marL="624078" indent="-514350">
              <a:buFont typeface="+mj-lt"/>
              <a:buAutoNum type="arabicPeriod"/>
            </a:pPr>
            <a:endParaRPr lang="el-GR" dirty="0" smtClean="0"/>
          </a:p>
          <a:p>
            <a:pPr marL="624078" indent="-514350">
              <a:buNone/>
            </a:pPr>
            <a:r>
              <a:rPr lang="el-GR" u="sng" dirty="0" smtClean="0"/>
              <a:t>Προσοχή!</a:t>
            </a:r>
          </a:p>
          <a:p>
            <a:pPr>
              <a:buNone/>
            </a:pPr>
            <a:r>
              <a:rPr lang="el-GR" dirty="0" smtClean="0"/>
              <a:t>   Η αιμοληψία πρέπει να είναι σύντομη για να μην επιφέρει αλλοιώσεις στη σύνθεση του αίματος και για να αποφεύγεται η κακοποίηση της περιοχής - μικροπήγματα</a:t>
            </a:r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Τρόποι Αιμοληψίας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2655500_blood-sampling-to-chec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588" y="1481138"/>
            <a:ext cx="6893873" cy="4525962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2655432_blood-sampling-to-chec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589" y="1481138"/>
            <a:ext cx="6786822" cy="4525962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23113782_nurse-taking-blood-sample-from-patient-at-the-doctors-offi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709579"/>
            <a:ext cx="6096000" cy="4069080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  <p:pic>
        <p:nvPicPr>
          <p:cNvPr id="6" name="5 - Θέση περιεχομένου" descr="34777534_doctor-injection-needle-on-arm-to-collect-blood-for-test-the-he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428736"/>
            <a:ext cx="6858048" cy="45999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  <p:pic>
        <p:nvPicPr>
          <p:cNvPr id="6" name="5 - Θέση περιεχομένου" descr="34777584_doctor-injection-needle-on-arm-to-collect-blood-for-test-the-he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357298"/>
            <a:ext cx="6894933" cy="46498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4780052_blood-te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428736"/>
            <a:ext cx="6929486" cy="4572032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3720874_containers-for-blood-te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588" y="1357298"/>
            <a:ext cx="6822435" cy="4649802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  <p:pic>
        <p:nvPicPr>
          <p:cNvPr id="6" name="5 - Θέση περιεχομένου" descr="19706042_hand-with-a-blood-sampling-se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285860"/>
            <a:ext cx="6786610" cy="47149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187640_blood-te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1285861"/>
            <a:ext cx="6929486" cy="4772538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187638_blood-te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1428736"/>
            <a:ext cx="6858048" cy="4572032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4629100_blood-examples-making-equipmen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285728"/>
            <a:ext cx="8215370" cy="5463221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187642_blood-te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5" y="1428736"/>
            <a:ext cx="6715172" cy="4500593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187648_blood-te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8084" y="1285860"/>
            <a:ext cx="6955816" cy="4714907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187650_blood-te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8084" y="1357298"/>
            <a:ext cx="6884378" cy="4643469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3543062_nurse-collecting-a-blood-from-a-patien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8084" y="1285860"/>
            <a:ext cx="6812940" cy="4714908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3543068_nurse-collecting-a-blood-from-a-patien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8084" y="1357298"/>
            <a:ext cx="6670064" cy="4643470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7920964_drawing-blood.jpg"/>
          <p:cNvPicPr>
            <a:picLocks noGrp="1" noChangeAspect="1"/>
          </p:cNvPicPr>
          <p:nvPr>
            <p:ph idx="1"/>
          </p:nvPr>
        </p:nvPicPr>
        <p:blipFill>
          <a:blip r:embed="rId2"/>
          <a:srcRect l="15789" t="19973" r="4211" b="21351"/>
          <a:stretch>
            <a:fillRect/>
          </a:stretch>
        </p:blipFill>
        <p:spPr>
          <a:xfrm>
            <a:off x="1214414" y="1214422"/>
            <a:ext cx="6572296" cy="4857784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φλεβικού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3408141_blood-sampl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351" y="1285861"/>
            <a:ext cx="7039987" cy="4730742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Λήψη φλεβικού αίματος </a:t>
            </a:r>
            <a:endParaRPr lang="el-G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l-GR" b="1" dirty="0" smtClean="0"/>
              <a:t>ΠΡΟΣΟΧΗ!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Σύριγγες και βελόνες μιας χρήσεως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Σύντομη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Θερμό περιβάλλον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Ορατές φλέβες όταν:</a:t>
            </a:r>
          </a:p>
          <a:p>
            <a:pPr marL="880110" lvl="1" indent="-514350">
              <a:lnSpc>
                <a:spcPct val="150000"/>
              </a:lnSpc>
              <a:buFont typeface="+mj-lt"/>
              <a:buAutoNum type="arabicPeriod"/>
            </a:pPr>
            <a:r>
              <a:rPr lang="el-GR" sz="2400" dirty="0" smtClean="0"/>
              <a:t>Βραχίονα κρεμασμένο κάθετα 2 - 3 λεπτά</a:t>
            </a:r>
          </a:p>
          <a:p>
            <a:pPr marL="880110" lvl="1" indent="-514350">
              <a:lnSpc>
                <a:spcPct val="150000"/>
              </a:lnSpc>
              <a:buFont typeface="+mj-lt"/>
              <a:buAutoNum type="arabicPeriod"/>
            </a:pPr>
            <a:r>
              <a:rPr lang="el-GR" sz="2400" dirty="0" smtClean="0"/>
              <a:t>Μαλάξεις στο βραχίονα από την περιφέρεια στο κέντρο </a:t>
            </a:r>
          </a:p>
          <a:p>
            <a:pPr marL="880110" lvl="1" indent="-514350">
              <a:lnSpc>
                <a:spcPct val="150000"/>
              </a:lnSpc>
              <a:buFont typeface="+mj-lt"/>
              <a:buAutoNum type="arabicPeriod"/>
            </a:pPr>
            <a:r>
              <a:rPr lang="el-GR" sz="2400" dirty="0" smtClean="0"/>
              <a:t>Ελαφρά κτυπήματα στην περιοχή φλεβοπαρακέντησης</a:t>
            </a:r>
          </a:p>
          <a:p>
            <a:pPr marL="880110" lvl="1" indent="-514350">
              <a:lnSpc>
                <a:spcPct val="150000"/>
              </a:lnSpc>
              <a:buFont typeface="+mj-lt"/>
              <a:buAutoNum type="arabicPeriod"/>
            </a:pPr>
            <a:r>
              <a:rPr lang="el-GR" sz="2400" dirty="0" smtClean="0"/>
              <a:t>Θερμά επιθέματα στην περιοχή φλεβοπαρακέντησης </a:t>
            </a:r>
            <a:endParaRPr lang="el-GR" sz="2400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Λάθη κατά τη φλεβοπαρακέντηση</a:t>
            </a:r>
            <a:endParaRPr lang="el-G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l-GR" b="1" dirty="0" smtClean="0"/>
              <a:t>ΠΡΟΣΟΧΗ!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Φλέβες ορατές στα νέα άτομα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Δυσκολίες σε παχύσαρκα άτομα, ηλικιωμένους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Καθαρά σωληνάρια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Σε ενδοφλέβια χορήγηση ορών και φαρμάκων, φλεβοπαρακέντηση στον άλλο βραχίονα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Αποφυγή της αιμόλυσης των δειγμάτων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Αποφυγή παρατεταμένης περίδεσης του </a:t>
            </a:r>
            <a:r>
              <a:rPr lang="el-GR" dirty="0" err="1" smtClean="0"/>
              <a:t>βργχίονα</a:t>
            </a:r>
            <a:r>
              <a:rPr lang="el-GR" dirty="0" smtClean="0"/>
              <a:t> </a:t>
            </a:r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Λάθη κατά τη φλεβοπαρακέντηση</a:t>
            </a:r>
            <a:endParaRPr lang="el-G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733754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None/>
            </a:pPr>
            <a:r>
              <a:rPr lang="el-GR" b="1" dirty="0" smtClean="0"/>
              <a:t>ΠΡΟΣΟΧΗ!</a:t>
            </a:r>
            <a:endParaRPr lang="el-GR" dirty="0" smtClean="0"/>
          </a:p>
          <a:p>
            <a:pPr>
              <a:lnSpc>
                <a:spcPct val="110000"/>
              </a:lnSpc>
            </a:pPr>
            <a:r>
              <a:rPr lang="el-GR" b="1" dirty="0" smtClean="0"/>
              <a:t>Για την αιμόλυση των δειγμάτων αποφεύγουμε:</a:t>
            </a:r>
          </a:p>
          <a:p>
            <a:pPr marL="880110" lvl="1" indent="-514350">
              <a:lnSpc>
                <a:spcPct val="120000"/>
              </a:lnSpc>
              <a:buFont typeface="+mj-lt"/>
              <a:buAutoNum type="arabicPeriod"/>
            </a:pPr>
            <a:r>
              <a:rPr lang="el-GR" sz="2400" dirty="0" smtClean="0"/>
              <a:t>Το απότομο τράβηγμα του εμβόλου της σύριγγας</a:t>
            </a:r>
          </a:p>
          <a:p>
            <a:pPr marL="880110" lvl="1" indent="-514350">
              <a:lnSpc>
                <a:spcPct val="120000"/>
              </a:lnSpc>
              <a:buFont typeface="+mj-lt"/>
              <a:buAutoNum type="arabicPeriod"/>
            </a:pPr>
            <a:r>
              <a:rPr lang="el-GR" sz="2400" dirty="0" smtClean="0"/>
              <a:t>Βίαιη και απότομη εξώθηση του αίματος από τη σύριγγα στα σωληνάρια</a:t>
            </a:r>
          </a:p>
          <a:p>
            <a:pPr marL="880110" lvl="1" indent="-514350" algn="just">
              <a:lnSpc>
                <a:spcPct val="120000"/>
              </a:lnSpc>
              <a:buFont typeface="+mj-lt"/>
              <a:buAutoNum type="arabicPeriod"/>
            </a:pPr>
            <a:r>
              <a:rPr lang="el-GR" sz="2400" dirty="0" smtClean="0"/>
              <a:t>Βίαιη ανακίνηση των σωληναρίων για την ανάμειξη</a:t>
            </a:r>
          </a:p>
          <a:p>
            <a:pPr marL="880110" lvl="1" indent="-514350">
              <a:lnSpc>
                <a:spcPct val="120000"/>
              </a:lnSpc>
              <a:buFont typeface="+mj-lt"/>
              <a:buAutoNum type="arabicPeriod"/>
            </a:pPr>
            <a:r>
              <a:rPr lang="el-GR" sz="2400" dirty="0" smtClean="0"/>
              <a:t>Την ανακίνηση αίματος που δεν περιέχει αντιπηκτικό</a:t>
            </a:r>
          </a:p>
          <a:p>
            <a:pPr marL="880110" lvl="1" indent="-514350">
              <a:lnSpc>
                <a:spcPct val="120000"/>
              </a:lnSpc>
              <a:buFont typeface="+mj-lt"/>
              <a:buAutoNum type="arabicPeriod"/>
            </a:pPr>
            <a:r>
              <a:rPr lang="el-GR" sz="2400" dirty="0" smtClean="0"/>
              <a:t>Την είσοδο αέρα στα σωληνάρια με κενό αέρος</a:t>
            </a:r>
          </a:p>
          <a:p>
            <a:pPr marL="880110" lvl="1" indent="-514350">
              <a:lnSpc>
                <a:spcPct val="120000"/>
              </a:lnSpc>
              <a:buFont typeface="+mj-lt"/>
              <a:buAutoNum type="arabicPeriod"/>
            </a:pPr>
            <a:r>
              <a:rPr lang="el-GR" sz="2400" dirty="0" smtClean="0"/>
              <a:t>Την είσοδο αέρα στην σύριγγα κατά την λήψη αίματος </a:t>
            </a:r>
          </a:p>
          <a:p>
            <a:pPr marL="880110" lvl="1" indent="-514350">
              <a:lnSpc>
                <a:spcPct val="120000"/>
              </a:lnSpc>
              <a:buFont typeface="+mj-lt"/>
              <a:buAutoNum type="arabicPeriod"/>
            </a:pPr>
            <a:r>
              <a:rPr lang="el-GR" sz="2400" dirty="0" smtClean="0"/>
              <a:t>Υγρασία και μόλυνση σωληναρίων </a:t>
            </a:r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endParaRPr lang="el-GR" dirty="0" smtClean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Λάθη κατά τη φλεβοπαρακέντηση</a:t>
            </a:r>
            <a:endParaRPr lang="el-G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el-GR" dirty="0" smtClean="0"/>
              <a:t>  </a:t>
            </a:r>
            <a:r>
              <a:rPr lang="el-GR" u="sng" dirty="0" smtClean="0"/>
              <a:t>Ενήλικες: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Λήψη με παρακέντηση της ράγας  ενός δακτύλου ή από το λοβό του αυτιού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Προτιμάται ο 3</a:t>
            </a:r>
            <a:r>
              <a:rPr lang="el-GR" baseline="30000" dirty="0" smtClean="0"/>
              <a:t>ος</a:t>
            </a:r>
            <a:r>
              <a:rPr lang="el-GR" dirty="0" smtClean="0"/>
              <a:t> μέσος ή 4</a:t>
            </a:r>
            <a:r>
              <a:rPr lang="el-GR" baseline="30000" dirty="0" smtClean="0"/>
              <a:t>ος</a:t>
            </a:r>
            <a:r>
              <a:rPr lang="el-GR" dirty="0" smtClean="0"/>
              <a:t>  παράμεσος δάχτυλος του αριστερού χεριού</a:t>
            </a:r>
          </a:p>
          <a:p>
            <a:pPr>
              <a:lnSpc>
                <a:spcPct val="150000"/>
              </a:lnSpc>
              <a:buNone/>
            </a:pPr>
            <a:r>
              <a:rPr lang="el-GR" dirty="0" smtClean="0"/>
              <a:t>   </a:t>
            </a:r>
            <a:r>
              <a:rPr lang="el-GR" u="sng" dirty="0" smtClean="0"/>
              <a:t>Βρέφη και παιδιά: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Λήψη από το μεγάλο δάχτυλο του ποδιού ή την πτέρνα, 2 - 3  κοντινά τρυπήματα</a:t>
            </a:r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τριχοειδικού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>
              <a:lnSpc>
                <a:spcPct val="150000"/>
              </a:lnSpc>
            </a:pPr>
            <a:r>
              <a:rPr lang="el-GR" dirty="0" smtClean="0"/>
              <a:t>Διαχωρισμός ορού ή πλάσματος με φυγοκέντρηση</a:t>
            </a:r>
          </a:p>
          <a:p>
            <a:pPr marL="624078" indent="-514350">
              <a:lnSpc>
                <a:spcPct val="150000"/>
              </a:lnSpc>
            </a:pPr>
            <a:r>
              <a:rPr lang="el-GR" dirty="0" smtClean="0"/>
              <a:t>Μεταφορά σε νέο σωληνάριο με τον ίδιο ΑΜ</a:t>
            </a:r>
          </a:p>
          <a:p>
            <a:pPr marL="624078" indent="-514350">
              <a:lnSpc>
                <a:spcPct val="150000"/>
              </a:lnSpc>
            </a:pPr>
            <a:r>
              <a:rPr lang="el-GR" dirty="0" smtClean="0"/>
              <a:t>Μεταφορά σε ψυγείο 4</a:t>
            </a:r>
            <a:r>
              <a:rPr lang="el-GR" baseline="30000" dirty="0" smtClean="0"/>
              <a:t>ο</a:t>
            </a:r>
            <a:r>
              <a:rPr lang="el-GR" dirty="0" smtClean="0"/>
              <a:t> </a:t>
            </a:r>
            <a:r>
              <a:rPr lang="en-US" dirty="0" smtClean="0"/>
              <a:t>C </a:t>
            </a:r>
            <a:r>
              <a:rPr lang="el-GR" dirty="0" smtClean="0"/>
              <a:t>ή κατάψυξη 20</a:t>
            </a:r>
            <a:r>
              <a:rPr lang="el-GR" baseline="30000" dirty="0" smtClean="0"/>
              <a:t>ο</a:t>
            </a:r>
            <a:r>
              <a:rPr lang="el-GR" dirty="0" smtClean="0"/>
              <a:t> </a:t>
            </a:r>
            <a:r>
              <a:rPr lang="en-US" dirty="0" smtClean="0"/>
              <a:t>C</a:t>
            </a:r>
            <a:endParaRPr lang="el-GR" dirty="0" smtClean="0"/>
          </a:p>
          <a:p>
            <a:pPr marL="624078" indent="-514350">
              <a:lnSpc>
                <a:spcPct val="150000"/>
              </a:lnSpc>
            </a:pPr>
            <a:r>
              <a:rPr lang="el-GR" dirty="0" smtClean="0"/>
              <a:t>Δεν καταψύχουμε ολικό αίμα πριν πήξει</a:t>
            </a:r>
          </a:p>
          <a:p>
            <a:pPr marL="624078" indent="-514350">
              <a:lnSpc>
                <a:spcPct val="150000"/>
              </a:lnSpc>
            </a:pPr>
            <a:r>
              <a:rPr lang="el-GR" dirty="0" smtClean="0"/>
              <a:t>Διατήρηση σε πάγο για λίγες ώρες, σε περίπτωση αδυναμίας φυγοκέντρησης</a:t>
            </a:r>
          </a:p>
          <a:p>
            <a:pPr marL="624078" indent="-514350">
              <a:buFont typeface="+mj-lt"/>
              <a:buAutoNum type="arabicPeriod"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endParaRPr lang="el-GR" dirty="0" smtClean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Συντήρηση δειγμάτων</a:t>
            </a:r>
            <a:endParaRPr lang="el-G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19773430_laboratory-paper-and-utensils-for-blood-te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571480"/>
            <a:ext cx="7929618" cy="5288063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 algn="just"/>
            <a:r>
              <a:rPr lang="el-GR" b="1" dirty="0" smtClean="0"/>
              <a:t>Αντιπηκτικά = </a:t>
            </a:r>
            <a:r>
              <a:rPr lang="el-GR" dirty="0" smtClean="0"/>
              <a:t>ουσίες ή μείγμα ουσιών, ζωικής ή χημικής προέλευσης, που εμποδίζουν την πήξη του αίματος , γιατί προκαλούν την καταστροφή των ιόντων ασβεστίου. Βρίσκονται σε μορφή υδατικού διαλύματος η σκόνης.</a:t>
            </a:r>
          </a:p>
          <a:p>
            <a:pPr marL="624078" indent="-514350" algn="just"/>
            <a:r>
              <a:rPr lang="el-GR" dirty="0" smtClean="0"/>
              <a:t>Είδη:</a:t>
            </a:r>
          </a:p>
          <a:p>
            <a:pPr marL="880110" lvl="1" indent="-514350" algn="just">
              <a:buFont typeface="+mj-lt"/>
              <a:buAutoNum type="arabicPeriod"/>
            </a:pPr>
            <a:r>
              <a:rPr lang="el-GR" dirty="0" smtClean="0"/>
              <a:t>Οξαλικά άλατα (</a:t>
            </a:r>
            <a:r>
              <a:rPr lang="en-US" dirty="0" err="1" smtClean="0"/>
              <a:t>Wintrobe</a:t>
            </a:r>
            <a:r>
              <a:rPr lang="en-US" dirty="0" smtClean="0"/>
              <a:t> </a:t>
            </a:r>
            <a:r>
              <a:rPr lang="el-GR" dirty="0" smtClean="0"/>
              <a:t>και οξαλικό νάτριο)</a:t>
            </a:r>
          </a:p>
          <a:p>
            <a:pPr marL="880110" lvl="1" indent="-514350" algn="just">
              <a:buFont typeface="+mj-lt"/>
              <a:buAutoNum type="arabicPeriod"/>
            </a:pPr>
            <a:r>
              <a:rPr lang="el-GR" dirty="0" smtClean="0"/>
              <a:t>Ηπαρίνη</a:t>
            </a:r>
          </a:p>
          <a:p>
            <a:pPr marL="880110" lvl="1" indent="-514350" algn="just">
              <a:buFont typeface="+mj-lt"/>
              <a:buAutoNum type="arabicPeriod"/>
            </a:pPr>
            <a:r>
              <a:rPr lang="en-US" dirty="0" smtClean="0"/>
              <a:t>EDTA</a:t>
            </a:r>
          </a:p>
          <a:p>
            <a:pPr marL="880110" lvl="1" indent="-514350" algn="just">
              <a:buFont typeface="+mj-lt"/>
              <a:buAutoNum type="arabicPeriod"/>
            </a:pPr>
            <a:r>
              <a:rPr lang="el-GR" dirty="0" smtClean="0"/>
              <a:t>Κιτρικό νάτριο</a:t>
            </a:r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endParaRPr lang="el-GR" dirty="0" smtClean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Αντιπηκτικές ουσίες</a:t>
            </a:r>
            <a:endParaRPr lang="el-G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Wintrobe</a:t>
            </a:r>
            <a:r>
              <a:rPr lang="el-GR" dirty="0" smtClean="0"/>
              <a:t> </a:t>
            </a:r>
            <a:r>
              <a:rPr lang="el-GR" dirty="0" smtClean="0">
                <a:sym typeface="Wingdings"/>
              </a:rPr>
              <a:t> προσδιορισμό αιματοκρίτη με </a:t>
            </a:r>
            <a:r>
              <a:rPr lang="el-GR" dirty="0" err="1" smtClean="0">
                <a:sym typeface="Wingdings"/>
              </a:rPr>
              <a:t>μακρομέθοδο</a:t>
            </a:r>
            <a:endParaRPr lang="el-GR" dirty="0" smtClean="0">
              <a:sym typeface="Wingdings"/>
            </a:endParaRPr>
          </a:p>
          <a:p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 smtClean="0"/>
              <a:t>Αντιπηκτικές ουσίες</a:t>
            </a:r>
            <a:endParaRPr lang="el-GR" dirty="0"/>
          </a:p>
        </p:txBody>
      </p:sp>
      <p:pic>
        <p:nvPicPr>
          <p:cNvPr id="4" name="3 - Εικόνα" descr="wintro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2357430"/>
            <a:ext cx="5715040" cy="3771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/>
              <a:t>Οξαλικό νάτριο </a:t>
            </a:r>
            <a:r>
              <a:rPr lang="el-GR" dirty="0" smtClean="0">
                <a:sym typeface="Wingdings"/>
              </a:rPr>
              <a:t> για εξετάσεις ελέγχου του μηχανισμού πήξης, χρόνο προθρομβίνης </a:t>
            </a:r>
          </a:p>
          <a:p>
            <a:pPr>
              <a:buNone/>
            </a:pPr>
            <a:r>
              <a:rPr lang="el-GR" dirty="0" smtClean="0">
                <a:sym typeface="Wingdings"/>
              </a:rPr>
              <a:t>                                 Είναι τοξικό </a:t>
            </a:r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 smtClean="0"/>
              <a:t>Αντιπηκτικές ουσίες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/>
              <a:t>Ηπαρίνη: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σύσταση άλατος με νάτριο, </a:t>
            </a:r>
            <a:r>
              <a:rPr lang="el-GR" dirty="0" err="1" smtClean="0"/>
              <a:t>λίθιο</a:t>
            </a:r>
            <a:r>
              <a:rPr lang="el-GR" dirty="0" smtClean="0"/>
              <a:t> και αμμώνιο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>
                <a:sym typeface="Wingdings"/>
              </a:rPr>
              <a:t>δεν αλλοιώνει το σχήμα και τον όγκο των ερυθρών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>
                <a:sym typeface="Wingdings"/>
              </a:rPr>
              <a:t>δεν ευνοεί την αιμόλυση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>
                <a:sym typeface="Wingdings"/>
              </a:rPr>
              <a:t>δεν είναι τοξική 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>
                <a:sym typeface="Wingdings"/>
              </a:rPr>
              <a:t>φάρμακο σε παθήσεις </a:t>
            </a:r>
          </a:p>
          <a:p>
            <a:pPr>
              <a:buNone/>
            </a:pPr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 smtClean="0"/>
              <a:t>Αντιπηκτικές ουσίες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/>
              <a:t>Ηπαρίνη:</a:t>
            </a:r>
          </a:p>
          <a:p>
            <a:pPr>
              <a:buNone/>
            </a:pPr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 smtClean="0"/>
              <a:t>Αντιπηκτικές ουσίες</a:t>
            </a:r>
            <a:endParaRPr lang="el-GR" dirty="0"/>
          </a:p>
        </p:txBody>
      </p:sp>
      <p:pic>
        <p:nvPicPr>
          <p:cNvPr id="4" name="3 - Εικόνα" descr="Ηπαρινισμένα σωληνάρια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1428736"/>
            <a:ext cx="5286412" cy="478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EDTA</a:t>
            </a:r>
            <a:r>
              <a:rPr lang="el-GR" b="1" dirty="0" smtClean="0"/>
              <a:t>:</a:t>
            </a:r>
            <a:r>
              <a:rPr lang="en-US" b="1" dirty="0" smtClean="0"/>
              <a:t> 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γενική αίματος, αρίθμηση αιμοσφαιρίων και αιμοπεταλίων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Δεν αλλοιώνει την μορφολογία κυττάρων για διάστημα &gt; 12 ώρες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Εμποδίζει την συσσώρευση αιμοπεταλίων σε σωρούς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Προλαμβάνει το σχηματισμό </a:t>
            </a:r>
            <a:r>
              <a:rPr lang="en-US" dirty="0" smtClean="0"/>
              <a:t>ARTIFACT</a:t>
            </a:r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pPr>
              <a:buNone/>
            </a:pPr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 smtClean="0"/>
              <a:t>Αντιπηκτικές ουσίες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 smtClean="0"/>
              <a:t>Κ2 </a:t>
            </a:r>
            <a:r>
              <a:rPr lang="en-US" b="1" dirty="0" smtClean="0"/>
              <a:t>EDTA</a:t>
            </a:r>
            <a:r>
              <a:rPr lang="el-GR" b="1" dirty="0" smtClean="0"/>
              <a:t>:</a:t>
            </a:r>
            <a:r>
              <a:rPr lang="en-US" b="1" dirty="0" smtClean="0"/>
              <a:t> </a:t>
            </a:r>
          </a:p>
          <a:p>
            <a:pPr>
              <a:buNone/>
            </a:pPr>
            <a:endParaRPr lang="el-GR" dirty="0" smtClean="0"/>
          </a:p>
          <a:p>
            <a:endParaRPr lang="el-GR" dirty="0" smtClean="0"/>
          </a:p>
          <a:p>
            <a:pPr>
              <a:buNone/>
            </a:pPr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 smtClean="0"/>
              <a:t>Αντιπηκτικές ουσίες</a:t>
            </a:r>
            <a:endParaRPr lang="el-GR" dirty="0"/>
          </a:p>
        </p:txBody>
      </p:sp>
      <p:pic>
        <p:nvPicPr>
          <p:cNvPr id="4" name="3 - Εικόνα" descr="EDT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1571612"/>
            <a:ext cx="4071966" cy="478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 smtClean="0"/>
              <a:t>Κιτρικό νάτριο:</a:t>
            </a:r>
            <a:r>
              <a:rPr lang="en-US" b="1" dirty="0" smtClean="0"/>
              <a:t> </a:t>
            </a:r>
            <a:endParaRPr lang="el-GR" b="1" dirty="0" smtClean="0"/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Για δοκιμασίες ελέγχου μηχανισμού πήξεως</a:t>
            </a:r>
            <a:endParaRPr lang="en-US" dirty="0" smtClean="0"/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TKE </a:t>
            </a:r>
            <a:endParaRPr lang="el-GR" dirty="0" smtClean="0"/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Διατηρεί τη λειτουργικότητα των αιμοπεταλίων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Διατηρεί σταθερούς του παράγοντες πήξεις </a:t>
            </a:r>
            <a:r>
              <a:rPr lang="en-US" dirty="0" smtClean="0"/>
              <a:t>V </a:t>
            </a:r>
            <a:r>
              <a:rPr lang="el-GR" dirty="0" smtClean="0"/>
              <a:t>και </a:t>
            </a:r>
            <a:r>
              <a:rPr lang="en-US" dirty="0" smtClean="0"/>
              <a:t>VII</a:t>
            </a:r>
          </a:p>
          <a:p>
            <a:endParaRPr lang="en-US" dirty="0" smtClean="0"/>
          </a:p>
          <a:p>
            <a:pPr>
              <a:buNone/>
            </a:pPr>
            <a:endParaRPr lang="el-GR" dirty="0" smtClean="0"/>
          </a:p>
          <a:p>
            <a:endParaRPr lang="el-GR" dirty="0" smtClean="0"/>
          </a:p>
          <a:p>
            <a:pPr>
              <a:buNone/>
            </a:pPr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 smtClean="0"/>
              <a:t>Αντιπηκτικές ουσίες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l-GR" dirty="0" smtClean="0"/>
              <a:t>   </a:t>
            </a:r>
            <a:r>
              <a:rPr lang="el-GR" u="sng" dirty="0" smtClean="0"/>
              <a:t>Υλικά:</a:t>
            </a:r>
          </a:p>
          <a:p>
            <a:r>
              <a:rPr lang="el-GR" dirty="0" smtClean="0"/>
              <a:t>Ειδικά μικρά νυστέρια μιας χρήσεως ή βελόνες μιας χρήσεως (αιμολέττα, σκαρφιστήρας, </a:t>
            </a:r>
            <a:r>
              <a:rPr lang="en-US" dirty="0" smtClean="0"/>
              <a:t>Lancet</a:t>
            </a:r>
            <a:r>
              <a:rPr lang="el-GR" dirty="0" smtClean="0"/>
              <a:t>)</a:t>
            </a:r>
          </a:p>
          <a:p>
            <a:r>
              <a:rPr lang="el-GR" dirty="0" smtClean="0"/>
              <a:t>Οινόπνευμα ή αντισηπτικό</a:t>
            </a:r>
          </a:p>
          <a:p>
            <a:r>
              <a:rPr lang="el-GR" dirty="0" smtClean="0"/>
              <a:t>Τολύπια βαμβακιού και γάζες</a:t>
            </a:r>
          </a:p>
          <a:p>
            <a:r>
              <a:rPr lang="el-GR" dirty="0" smtClean="0"/>
              <a:t>Αντικειμενοφόρες πλάκες και καλυπτρίδες</a:t>
            </a:r>
          </a:p>
          <a:p>
            <a:r>
              <a:rPr lang="el-GR" dirty="0" smtClean="0"/>
              <a:t>Τριχοειδή σωληνάρια </a:t>
            </a:r>
            <a:r>
              <a:rPr lang="el-GR" dirty="0" err="1" smtClean="0"/>
              <a:t>ηπαρινισμένα</a:t>
            </a:r>
            <a:r>
              <a:rPr lang="el-GR" dirty="0" smtClean="0"/>
              <a:t> ή όχι</a:t>
            </a:r>
          </a:p>
          <a:p>
            <a:r>
              <a:rPr lang="el-GR" dirty="0" smtClean="0"/>
              <a:t>Πιπέττα αιμοσφαιρίνης</a:t>
            </a:r>
          </a:p>
          <a:p>
            <a:r>
              <a:rPr lang="el-GR" dirty="0" smtClean="0"/>
              <a:t>Σιφώνια αραίωσης για τη μέτρηση λευκών </a:t>
            </a:r>
            <a:r>
              <a:rPr lang="el-GR" dirty="0" err="1" smtClean="0"/>
              <a:t>αιμοσφαιρίών</a:t>
            </a:r>
            <a:r>
              <a:rPr lang="el-GR" dirty="0" smtClean="0"/>
              <a:t> </a:t>
            </a:r>
          </a:p>
          <a:p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τριχοειδικού αίματος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Αντιπηκτικές ουσίες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Κιτρικό νάτριο - ΤΚΕ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Κιτρικό νάτριο – Πήξη</a:t>
            </a:r>
            <a:endParaRPr lang="el-GR" dirty="0"/>
          </a:p>
        </p:txBody>
      </p:sp>
      <p:pic>
        <p:nvPicPr>
          <p:cNvPr id="7" name="6 - Θέση περιεχομένου" descr="τκε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142976" y="1277404"/>
            <a:ext cx="2714644" cy="4075923"/>
          </a:xfrm>
        </p:spPr>
      </p:pic>
      <p:pic>
        <p:nvPicPr>
          <p:cNvPr id="8" name="7 - Θέση περιεχομένου" descr="πηξη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357817" y="1285860"/>
            <a:ext cx="2450689" cy="4106559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800" dirty="0" smtClean="0"/>
              <a:t>Μέτρηση ερυθρών αιμοσφαιρίων και </a:t>
            </a:r>
            <a:r>
              <a:rPr lang="el-GR" sz="2800" dirty="0" err="1" smtClean="0"/>
              <a:t>ερυθροκυτταρικών</a:t>
            </a:r>
            <a:r>
              <a:rPr lang="el-GR" sz="2800" dirty="0" smtClean="0"/>
              <a:t> δεικτών</a:t>
            </a:r>
          </a:p>
          <a:p>
            <a:r>
              <a:rPr lang="el-GR" sz="2800" dirty="0" smtClean="0"/>
              <a:t>Μελέτη αιματοκρίτη</a:t>
            </a:r>
          </a:p>
          <a:p>
            <a:r>
              <a:rPr lang="el-GR" sz="2800" dirty="0" smtClean="0"/>
              <a:t>Μελέτη αιμοσφαιρίνης</a:t>
            </a:r>
          </a:p>
          <a:p>
            <a:pPr>
              <a:defRPr/>
            </a:pPr>
            <a:r>
              <a:rPr lang="el-GR" sz="2800" dirty="0" smtClean="0"/>
              <a:t>Μέτρηση αριθμού λευκών αιμοσφαιρίων</a:t>
            </a:r>
          </a:p>
          <a:p>
            <a:pPr>
              <a:defRPr/>
            </a:pPr>
            <a:r>
              <a:rPr lang="el-GR" sz="2800" dirty="0" smtClean="0"/>
              <a:t>Λευκοκυτταρικό τύπο</a:t>
            </a:r>
            <a:endParaRPr lang="en-US" sz="2800" dirty="0" smtClean="0"/>
          </a:p>
          <a:p>
            <a:pPr>
              <a:defRPr/>
            </a:pPr>
            <a:r>
              <a:rPr lang="el-GR" sz="2800" dirty="0" smtClean="0"/>
              <a:t>Αρίθμηση αιμοπεταλίων</a:t>
            </a:r>
          </a:p>
          <a:p>
            <a:pPr>
              <a:defRPr/>
            </a:pPr>
            <a:r>
              <a:rPr lang="el-GR" sz="2800" dirty="0" err="1" smtClean="0"/>
              <a:t>Αιμοπεταλιακοί</a:t>
            </a:r>
            <a:r>
              <a:rPr lang="el-GR" sz="2800" dirty="0" smtClean="0"/>
              <a:t> δείκτες</a:t>
            </a:r>
            <a:endParaRPr lang="en-US" sz="2800" dirty="0" smtClean="0"/>
          </a:p>
          <a:p>
            <a:pPr>
              <a:defRPr/>
            </a:pPr>
            <a:r>
              <a:rPr lang="el-GR" sz="2800" dirty="0" smtClean="0"/>
              <a:t>Ιστογράμματα των </a:t>
            </a:r>
            <a:r>
              <a:rPr lang="el-GR" sz="2800" dirty="0" err="1" smtClean="0"/>
              <a:t>αιμοσφιρίων</a:t>
            </a:r>
            <a:endParaRPr lang="el-GR" sz="2800" dirty="0" smtClean="0"/>
          </a:p>
          <a:p>
            <a:pPr>
              <a:defRPr/>
            </a:pPr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Γενική αίματος – </a:t>
            </a:r>
            <a:r>
              <a:rPr lang="el-GR" dirty="0" err="1" smtClean="0"/>
              <a:t>Αιμοδιάγραμμα</a:t>
            </a:r>
            <a:r>
              <a:rPr lang="el-GR" dirty="0" smtClean="0"/>
              <a:t> </a:t>
            </a:r>
            <a:endParaRPr lang="el-GR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γενική αίματος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8" y="1151371"/>
            <a:ext cx="5857916" cy="5451419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Γενική αίματος – </a:t>
            </a:r>
            <a:r>
              <a:rPr lang="el-GR" dirty="0" err="1" smtClean="0"/>
              <a:t>Αιμοδιάγραμμα</a:t>
            </a:r>
            <a:r>
              <a:rPr lang="el-GR" dirty="0" smtClean="0"/>
              <a:t> </a:t>
            </a:r>
            <a:endParaRPr lang="el-GR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genikh a;imatow 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264" y="0"/>
            <a:ext cx="65294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τριχοειδικού αίματος 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 smtClean="0"/>
              <a:t>Σκαρφιστήρες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dirty="0" smtClean="0"/>
              <a:t>Σκαρφιστήρας </a:t>
            </a:r>
            <a:endParaRPr lang="el-GR" dirty="0"/>
          </a:p>
        </p:txBody>
      </p:sp>
      <p:pic>
        <p:nvPicPr>
          <p:cNvPr id="7" name="6 - Θέση περιεχομένου" descr="19706030_hand-with-a-blood-lancet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t="19054"/>
          <a:stretch>
            <a:fillRect/>
          </a:stretch>
        </p:blipFill>
        <p:spPr>
          <a:xfrm>
            <a:off x="857224" y="1571612"/>
            <a:ext cx="3143272" cy="3749324"/>
          </a:xfrm>
        </p:spPr>
      </p:pic>
      <p:pic>
        <p:nvPicPr>
          <p:cNvPr id="8" name="7 - Θέση περιεχομένου" descr="19777054_blood-test-blood-sample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r="40298"/>
          <a:stretch>
            <a:fillRect/>
          </a:stretch>
        </p:blipFill>
        <p:spPr>
          <a:xfrm>
            <a:off x="5143504" y="1571612"/>
            <a:ext cx="3071834" cy="376307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τριχοειδικού αίματος 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Τολύπιο βαμβακιού 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dirty="0" smtClean="0"/>
              <a:t>Αποστειρωμένες γάζες</a:t>
            </a:r>
            <a:endParaRPr lang="el-GR" dirty="0"/>
          </a:p>
        </p:txBody>
      </p:sp>
      <p:pic>
        <p:nvPicPr>
          <p:cNvPr id="11" name="10 - Θέση περιεχομένου" descr="0000117_-1g-rs_550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06412" y="1444625"/>
            <a:ext cx="3941763" cy="3941763"/>
          </a:xfrm>
        </p:spPr>
      </p:pic>
      <p:pic>
        <p:nvPicPr>
          <p:cNvPr id="12" name="11 - Θέση περιεχομένου" descr="32726522_gauze-pads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1428736"/>
            <a:ext cx="4041775" cy="392909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Λήψη τριχοειδικού αίματος 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Αντικειμενοφόρες πλάκες  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dirty="0" smtClean="0"/>
              <a:t>Καλυπτρίδες </a:t>
            </a:r>
            <a:endParaRPr lang="el-GR" dirty="0"/>
          </a:p>
        </p:txBody>
      </p:sp>
      <p:pic>
        <p:nvPicPr>
          <p:cNvPr id="9" name="8 - Θέση περιεχομένου" descr="εξοπλισμός 10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l="2828" r="52967" b="18295"/>
          <a:stretch>
            <a:fillRect/>
          </a:stretch>
        </p:blipFill>
        <p:spPr>
          <a:xfrm>
            <a:off x="714348" y="1571612"/>
            <a:ext cx="3429024" cy="3571900"/>
          </a:xfrm>
        </p:spPr>
      </p:pic>
      <p:pic>
        <p:nvPicPr>
          <p:cNvPr id="10" name="9 - Θέση περιεχομένου" descr="19706118_hand-with-a-micro-cover-glass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29190" y="1571612"/>
            <a:ext cx="3420198" cy="3571900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Συγκέντρωση">
  <a:themeElements>
    <a:clrScheme name="Δικαιοσύνη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Συγκέντρωση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1091</TotalTime>
  <Words>936</Words>
  <Application>Microsoft Office PowerPoint</Application>
  <PresentationFormat>Προβολή στην οθόνη (4:3)</PresentationFormat>
  <Paragraphs>233</Paragraphs>
  <Slides>63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63</vt:i4>
      </vt:variant>
    </vt:vector>
  </HeadingPairs>
  <TitlesOfParts>
    <vt:vector size="64" baseType="lpstr">
      <vt:lpstr>Συγκέντρωση</vt:lpstr>
      <vt:lpstr>ΑΙΜΑΤΟΛΟΓΙΑ – ΑΙΜΟΔΟΣΙΑ Ι  ΕΡΓΑΣΤΗΡΙΟ</vt:lpstr>
      <vt:lpstr>ΚΕΦΑΛΑΙΟ 13Ο  </vt:lpstr>
      <vt:lpstr>Τρόποι Αιμοληψίας</vt:lpstr>
      <vt:lpstr>Διαφάνεια 4</vt:lpstr>
      <vt:lpstr>Λήψη τριχοειδικού αίματος </vt:lpstr>
      <vt:lpstr>Λήψη τριχοειδικού αίματος </vt:lpstr>
      <vt:lpstr>Λήψη τριχοειδικού αίματος </vt:lpstr>
      <vt:lpstr>Λήψη τριχοειδικού αίματος </vt:lpstr>
      <vt:lpstr>Λήψη τριχοειδικού αίματος </vt:lpstr>
      <vt:lpstr>Λήψη τριχοειδικού αίματος </vt:lpstr>
      <vt:lpstr>Λήψη τριχοειδικού αίματος </vt:lpstr>
      <vt:lpstr>Λήψη τριχοειδικού αίματος </vt:lpstr>
      <vt:lpstr>Λήψη τριχοειδικού αίματος </vt:lpstr>
      <vt:lpstr>Λήψη τριχοειδικού αίματος </vt:lpstr>
      <vt:lpstr>Λήψη τριχοειδικού αίματος </vt:lpstr>
      <vt:lpstr>Λήψη τριχοειδικού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Λήψη φλεβικού αίματος </vt:lpstr>
      <vt:lpstr>Λάθη κατά τη φλεβοπαρακέντηση</vt:lpstr>
      <vt:lpstr>Λάθη κατά τη φλεβοπαρακέντηση</vt:lpstr>
      <vt:lpstr>Λάθη κατά τη φλεβοπαρακέντηση</vt:lpstr>
      <vt:lpstr>Συντήρηση δειγμάτων</vt:lpstr>
      <vt:lpstr>Διαφάνεια 51</vt:lpstr>
      <vt:lpstr>Αντιπηκτικές ουσίες</vt:lpstr>
      <vt:lpstr>Αντιπηκτικές ουσίες</vt:lpstr>
      <vt:lpstr>Αντιπηκτικές ουσίες</vt:lpstr>
      <vt:lpstr>Αντιπηκτικές ουσίες</vt:lpstr>
      <vt:lpstr>Αντιπηκτικές ουσίες</vt:lpstr>
      <vt:lpstr>Αντιπηκτικές ουσίες</vt:lpstr>
      <vt:lpstr>Αντιπηκτικές ουσίες</vt:lpstr>
      <vt:lpstr>Αντιπηκτικές ουσίες</vt:lpstr>
      <vt:lpstr>Αντιπηκτικές ουσίες</vt:lpstr>
      <vt:lpstr>Γενική αίματος – Αιμοδιάγραμμα </vt:lpstr>
      <vt:lpstr>Γενική αίματος – Αιμοδιάγραμμα </vt:lpstr>
      <vt:lpstr>Διαφάνεια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ΑΙΜΑΤΟΛΟΓΙΑ – ΑΙΜΟΔΟΣΙΑ Ι  ΕΡΓΑΣΤΗΡΙΟ</dc:title>
  <dc:creator>User</dc:creator>
  <cp:lastModifiedBy>User</cp:lastModifiedBy>
  <cp:revision>91</cp:revision>
  <dcterms:created xsi:type="dcterms:W3CDTF">2021-01-26T11:38:59Z</dcterms:created>
  <dcterms:modified xsi:type="dcterms:W3CDTF">2021-02-22T21:04:06Z</dcterms:modified>
</cp:coreProperties>
</file>