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94" r:id="rId31"/>
    <p:sldId id="287" r:id="rId32"/>
    <p:sldId id="289" r:id="rId33"/>
    <p:sldId id="290" r:id="rId34"/>
    <p:sldId id="301" r:id="rId35"/>
    <p:sldId id="291" r:id="rId36"/>
    <p:sldId id="300" r:id="rId37"/>
    <p:sldId id="299" r:id="rId38"/>
    <p:sldId id="298" r:id="rId39"/>
    <p:sldId id="297" r:id="rId40"/>
    <p:sldId id="296" r:id="rId41"/>
    <p:sldId id="293" r:id="rId42"/>
    <p:sldId id="295" r:id="rId43"/>
    <p:sldId id="292" r:id="rId44"/>
    <p:sldId id="311" r:id="rId45"/>
    <p:sldId id="302" r:id="rId46"/>
    <p:sldId id="303" r:id="rId47"/>
    <p:sldId id="305" r:id="rId48"/>
    <p:sldId id="304" r:id="rId49"/>
    <p:sldId id="308" r:id="rId50"/>
    <p:sldId id="310" r:id="rId51"/>
    <p:sldId id="307" r:id="rId52"/>
    <p:sldId id="306" r:id="rId53"/>
    <p:sldId id="309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Σκούρο στυλ 2 - Έμφαση 1/Έμφαση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Στυλ με θέμα 1 - Έμφαση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3526" autoAdjust="0"/>
  </p:normalViewPr>
  <p:slideViewPr>
    <p:cSldViewPr>
      <p:cViewPr varScale="1">
        <p:scale>
          <a:sx n="34" d="100"/>
          <a:sy n="34" d="100"/>
        </p:scale>
        <p:origin x="-145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7262F-6AF3-4C21-9681-AE7A5CD51D45}" type="datetimeFigureOut">
              <a:rPr lang="el-GR" smtClean="0"/>
              <a:pPr/>
              <a:t>16/3/2021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914D7-DB1E-430C-A566-8F6581A623B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Μικροσκοπικά ή με αναλυτή</a:t>
            </a:r>
          </a:p>
          <a:p>
            <a:r>
              <a:rPr lang="el-GR" dirty="0" err="1" smtClean="0"/>
              <a:t>Ισοτονο</a:t>
            </a:r>
            <a:r>
              <a:rPr lang="el-GR" dirty="0" smtClean="0"/>
              <a:t> διάλυμα </a:t>
            </a:r>
            <a:r>
              <a:rPr lang="en-US" dirty="0" err="1" smtClean="0"/>
              <a:t>nacl</a:t>
            </a:r>
            <a:r>
              <a:rPr lang="en-US" dirty="0" smtClean="0"/>
              <a:t> </a:t>
            </a:r>
            <a:r>
              <a:rPr lang="el-GR" dirty="0" smtClean="0"/>
              <a:t>0,9%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914D7-DB1E-430C-A566-8F6581A623B9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Για την </a:t>
            </a:r>
            <a:r>
              <a:rPr lang="el-GR" dirty="0" err="1" smtClean="0"/>
              <a:t>αναιμια</a:t>
            </a:r>
            <a:r>
              <a:rPr lang="el-GR" dirty="0" smtClean="0"/>
              <a:t> με </a:t>
            </a:r>
            <a:r>
              <a:rPr lang="el-GR" dirty="0" err="1" smtClean="0"/>
              <a:t>τιμη</a:t>
            </a:r>
            <a:r>
              <a:rPr lang="el-GR" dirty="0" smtClean="0"/>
              <a:t> </a:t>
            </a:r>
            <a:r>
              <a:rPr lang="el-GR" dirty="0" err="1" smtClean="0"/>
              <a:t>αιμοσφαιρινης</a:t>
            </a:r>
            <a:r>
              <a:rPr lang="el-GR" dirty="0" smtClean="0"/>
              <a:t> </a:t>
            </a:r>
            <a:r>
              <a:rPr lang="el-GR" dirty="0" err="1" smtClean="0"/>
              <a:t>αιματοκριτη</a:t>
            </a:r>
            <a:r>
              <a:rPr lang="el-GR" dirty="0" smtClean="0"/>
              <a:t> και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ερυθρψν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914D7-DB1E-430C-A566-8F6581A623B9}" type="slidenum">
              <a:rPr lang="el-GR" smtClean="0"/>
              <a:pPr/>
              <a:t>56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914D7-DB1E-430C-A566-8F6581A623B9}" type="slidenum">
              <a:rPr lang="el-GR" smtClean="0"/>
              <a:pPr/>
              <a:t>57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Μέσο</a:t>
            </a:r>
            <a:r>
              <a:rPr lang="el-GR" baseline="0" dirty="0" smtClean="0"/>
              <a:t> βάρος αιμοσφαιρίνης σε κάθε ερυθρό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914D7-DB1E-430C-A566-8F6581A623B9}" type="slidenum">
              <a:rPr lang="el-GR" smtClean="0"/>
              <a:pPr/>
              <a:t>58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914D7-DB1E-430C-A566-8F6581A623B9}" type="slidenum">
              <a:rPr lang="el-GR" smtClean="0"/>
              <a:pPr/>
              <a:t>59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Αιμοσφαιρινη</a:t>
            </a:r>
            <a:r>
              <a:rPr lang="el-GR" dirty="0" smtClean="0"/>
              <a:t> αιματοκρίτης</a:t>
            </a:r>
            <a:r>
              <a:rPr lang="el-GR" baseline="0" dirty="0" smtClean="0"/>
              <a:t> και αριθμός ερυθρών εικόνα για αναιμία</a:t>
            </a:r>
          </a:p>
          <a:p>
            <a:r>
              <a:rPr lang="el-GR" baseline="0" dirty="0" smtClean="0"/>
              <a:t>Έτοιμο στο εμπόριο το διάλυμα</a:t>
            </a:r>
          </a:p>
          <a:p>
            <a:r>
              <a:rPr lang="el-GR" baseline="0" dirty="0" err="1" smtClean="0"/>
              <a:t>Προτυπο</a:t>
            </a:r>
            <a:r>
              <a:rPr lang="el-GR" baseline="0" dirty="0" smtClean="0"/>
              <a:t> διάλυμα περιέχει </a:t>
            </a:r>
            <a:r>
              <a:rPr lang="el-GR" baseline="0" dirty="0" err="1" smtClean="0"/>
              <a:t>κυανομεθαιμοσφαιρίνης</a:t>
            </a:r>
            <a:endParaRPr lang="el-GR" baseline="0" dirty="0" smtClean="0"/>
          </a:p>
          <a:p>
            <a:endParaRPr lang="el-GR" baseline="0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914D7-DB1E-430C-A566-8F6581A623B9}" type="slidenum">
              <a:rPr lang="el-GR" smtClean="0"/>
              <a:pPr/>
              <a:t>60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baseline="0" dirty="0" smtClean="0"/>
              <a:t>Με </a:t>
            </a:r>
            <a:r>
              <a:rPr lang="el-GR" baseline="0" dirty="0" err="1" smtClean="0"/>
              <a:t>αυτοματη</a:t>
            </a:r>
            <a:r>
              <a:rPr lang="el-GR" baseline="0" dirty="0" smtClean="0"/>
              <a:t> πιπέττα και όχι πιπέττα με το στόμα</a:t>
            </a:r>
          </a:p>
          <a:p>
            <a:endParaRPr lang="el-GR" baseline="0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914D7-DB1E-430C-A566-8F6581A623B9}" type="slidenum">
              <a:rPr lang="el-GR" smtClean="0"/>
              <a:pPr/>
              <a:t>61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 smtClean="0"/>
              <a:t>Αραίωση διαλύματος</a:t>
            </a:r>
            <a:r>
              <a:rPr lang="en-US" sz="1200" b="1" dirty="0" smtClean="0"/>
              <a:t> </a:t>
            </a:r>
            <a:r>
              <a:rPr lang="en-US" sz="1200" dirty="0" err="1" smtClean="0"/>
              <a:t>Drabkin</a:t>
            </a:r>
            <a:r>
              <a:rPr lang="el-GR" sz="1200" dirty="0" smtClean="0"/>
              <a:t> 1:50 διατηρείτε 1</a:t>
            </a:r>
            <a:r>
              <a:rPr lang="el-GR" sz="1200" baseline="0" dirty="0" smtClean="0"/>
              <a:t> </a:t>
            </a:r>
            <a:r>
              <a:rPr lang="el-GR" sz="1200" baseline="0" dirty="0" err="1" smtClean="0"/>
              <a:t>μηνα</a:t>
            </a:r>
            <a:r>
              <a:rPr lang="el-GR" sz="1200" baseline="0" dirty="0" smtClean="0"/>
              <a:t> </a:t>
            </a:r>
            <a:endParaRPr lang="el-GR" sz="1200" dirty="0" smtClean="0"/>
          </a:p>
          <a:p>
            <a:endParaRPr lang="el-GR" baseline="0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914D7-DB1E-430C-A566-8F6581A623B9}" type="slidenum">
              <a:rPr lang="el-GR" smtClean="0"/>
              <a:pPr/>
              <a:t>62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baseline="0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914D7-DB1E-430C-A566-8F6581A623B9}" type="slidenum">
              <a:rPr lang="el-GR" smtClean="0"/>
              <a:pPr/>
              <a:t>63</a:t>
            </a:fld>
            <a:endParaRPr 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baseline="0" dirty="0" smtClean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914D7-DB1E-430C-A566-8F6581A623B9}" type="slidenum">
              <a:rPr lang="el-GR" smtClean="0"/>
              <a:pPr/>
              <a:t>64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914D7-DB1E-430C-A566-8F6581A623B9}" type="slidenum">
              <a:rPr lang="el-GR" smtClean="0"/>
              <a:pPr/>
              <a:t>25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4. </a:t>
            </a:r>
            <a:r>
              <a:rPr lang="el-GR" dirty="0" err="1" smtClean="0"/>
              <a:t>Δλδ</a:t>
            </a:r>
            <a:r>
              <a:rPr lang="el-GR" dirty="0" smtClean="0"/>
              <a:t> αραίωση 1:200</a:t>
            </a:r>
          </a:p>
          <a:p>
            <a:r>
              <a:rPr lang="el-GR" dirty="0" smtClean="0"/>
              <a:t>5. σφραγίζω με τα δάκτυλα </a:t>
            </a:r>
          </a:p>
          <a:p>
            <a:r>
              <a:rPr lang="el-GR" dirty="0" smtClean="0"/>
              <a:t>8. αναμονή να γίνει καθίζηση και ακινητοποίηση των ερυθροκυττάρων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914D7-DB1E-430C-A566-8F6581A623B9}" type="slidenum">
              <a:rPr lang="el-GR" smtClean="0"/>
              <a:pPr/>
              <a:t>32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Ανακριβής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μεθοδος</a:t>
            </a:r>
            <a:endParaRPr lang="el-GR" baseline="0" dirty="0" smtClean="0"/>
          </a:p>
          <a:p>
            <a:r>
              <a:rPr lang="el-GR" baseline="0" dirty="0" err="1" smtClean="0"/>
              <a:t>Πολυπλοκη</a:t>
            </a:r>
            <a:endParaRPr lang="el-GR" baseline="0" dirty="0" smtClean="0"/>
          </a:p>
          <a:p>
            <a:r>
              <a:rPr lang="el-GR" baseline="0" dirty="0" smtClean="0"/>
              <a:t>10% λάθος</a:t>
            </a:r>
          </a:p>
          <a:p>
            <a:r>
              <a:rPr lang="el-GR" baseline="0" dirty="0" smtClean="0"/>
              <a:t>Μέτρηση με πιπέττα αιμοσφαιρίνης</a:t>
            </a:r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914D7-DB1E-430C-A566-8F6581A623B9}" type="slidenum">
              <a:rPr lang="el-GR" smtClean="0"/>
              <a:pPr/>
              <a:t>33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2. Αραίωση 1:200</a:t>
            </a:r>
          </a:p>
          <a:p>
            <a:r>
              <a:rPr lang="el-GR" dirty="0" smtClean="0"/>
              <a:t>3.</a:t>
            </a:r>
            <a:r>
              <a:rPr lang="el-GR" baseline="0" dirty="0" smtClean="0"/>
              <a:t> </a:t>
            </a:r>
            <a:r>
              <a:rPr lang="el-GR" baseline="0" dirty="0" err="1" smtClean="0"/>
              <a:t>Πωμα</a:t>
            </a:r>
            <a:r>
              <a:rPr lang="el-GR" baseline="0" dirty="0" smtClean="0"/>
              <a:t> στο </a:t>
            </a:r>
            <a:r>
              <a:rPr lang="el-GR" baseline="0" dirty="0" err="1" smtClean="0"/>
              <a:t>σωληναριο</a:t>
            </a:r>
            <a:endParaRPr lang="el-GR" baseline="0" dirty="0" smtClean="0"/>
          </a:p>
          <a:p>
            <a:r>
              <a:rPr lang="el-GR" baseline="0" dirty="0" smtClean="0"/>
              <a:t>6. </a:t>
            </a:r>
            <a:r>
              <a:rPr lang="el-GR" baseline="0" dirty="0" err="1" smtClean="0"/>
              <a:t>Σκουπισμα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καλυπτρίδας</a:t>
            </a:r>
            <a:r>
              <a:rPr lang="el-GR" baseline="0" dirty="0" smtClean="0"/>
              <a:t> και περίσσειας μίγματος</a:t>
            </a:r>
          </a:p>
          <a:p>
            <a:r>
              <a:rPr lang="el-GR" dirty="0" smtClean="0"/>
              <a:t>7. αναμονή να γίνει καθίζηση και ακινητοποίηση των ερυθροκυττάρων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914D7-DB1E-430C-A566-8F6581A623B9}" type="slidenum">
              <a:rPr lang="el-GR" smtClean="0"/>
              <a:pPr/>
              <a:t>43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914D7-DB1E-430C-A566-8F6581A623B9}" type="slidenum">
              <a:rPr lang="el-GR" smtClean="0"/>
              <a:pPr/>
              <a:t>47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18 με 21</a:t>
            </a:r>
            <a:r>
              <a:rPr lang="el-GR" baseline="30000" dirty="0" smtClean="0"/>
              <a:t>ο</a:t>
            </a:r>
            <a:r>
              <a:rPr lang="el-GR" baseline="0" dirty="0" smtClean="0"/>
              <a:t> </a:t>
            </a:r>
            <a:r>
              <a:rPr lang="en-US" baseline="0" dirty="0" smtClean="0"/>
              <a:t>C</a:t>
            </a:r>
            <a:endParaRPr lang="el-GR" baseline="0" dirty="0" smtClean="0"/>
          </a:p>
          <a:p>
            <a:r>
              <a:rPr lang="el-GR" baseline="0" dirty="0" smtClean="0"/>
              <a:t>Αύξηση θερμοκρασίας αύξηση ΤΚΕ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914D7-DB1E-430C-A566-8F6581A623B9}" type="slidenum">
              <a:rPr lang="el-GR" smtClean="0"/>
              <a:pPr/>
              <a:t>52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Για</a:t>
            </a:r>
            <a:r>
              <a:rPr lang="el-GR" baseline="0" dirty="0" smtClean="0"/>
              <a:t> διάγνωση </a:t>
            </a:r>
            <a:r>
              <a:rPr lang="el-GR" baseline="0" dirty="0" err="1" smtClean="0"/>
              <a:t>θεραπαια</a:t>
            </a:r>
            <a:r>
              <a:rPr lang="el-GR" baseline="0" dirty="0" smtClean="0"/>
              <a:t> και πορεία αναιμίας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914D7-DB1E-430C-A566-8F6581A623B9}" type="slidenum">
              <a:rPr lang="el-GR" smtClean="0"/>
              <a:pPr/>
              <a:t>54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Για</a:t>
            </a:r>
            <a:r>
              <a:rPr lang="el-GR" baseline="0" dirty="0" smtClean="0"/>
              <a:t> διάγνωση </a:t>
            </a:r>
            <a:r>
              <a:rPr lang="el-GR" baseline="0" dirty="0" err="1" smtClean="0"/>
              <a:t>θεραπαια</a:t>
            </a:r>
            <a:r>
              <a:rPr lang="el-GR" baseline="0" dirty="0" smtClean="0"/>
              <a:t> και </a:t>
            </a:r>
            <a:r>
              <a:rPr lang="el-GR" baseline="0" smtClean="0"/>
              <a:t>πορεία αναιμίας</a:t>
            </a:r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914D7-DB1E-430C-A566-8F6581A623B9}" type="slidenum">
              <a:rPr lang="el-GR" smtClean="0"/>
              <a:pPr/>
              <a:t>55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- Ορθογώνιο τρίγωνο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grpSp>
        <p:nvGrpSpPr>
          <p:cNvPr id="2" name="1 - Ομάδα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- Ελεύθερη σχεδίαση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- Ελεύθερη σχεδίαση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- Ελεύθερη σχεδίαση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- Ευθεία γραμμή σύνδεσης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F557739-B541-47C8-9DAD-A0B54B9A2681}" type="datetimeFigureOut">
              <a:rPr lang="el-GR" smtClean="0"/>
              <a:pPr/>
              <a:t>16/3/2021</a:t>
            </a:fld>
            <a:endParaRPr lang="el-GR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55818A3-5B0F-468B-9428-DE43571395A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557739-B541-47C8-9DAD-A0B54B9A2681}" type="datetimeFigureOut">
              <a:rPr lang="el-GR" smtClean="0"/>
              <a:pPr/>
              <a:t>16/3/2021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5818A3-5B0F-468B-9428-DE43571395A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557739-B541-47C8-9DAD-A0B54B9A2681}" type="datetimeFigureOut">
              <a:rPr lang="el-GR" smtClean="0"/>
              <a:pPr/>
              <a:t>16/3/2021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5818A3-5B0F-468B-9428-DE43571395A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557739-B541-47C8-9DAD-A0B54B9A2681}" type="datetimeFigureOut">
              <a:rPr lang="el-GR" smtClean="0"/>
              <a:pPr/>
              <a:t>16/3/2021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5818A3-5B0F-468B-9428-DE43571395A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6 - Τίτλος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557739-B541-47C8-9DAD-A0B54B9A2681}" type="datetimeFigureOut">
              <a:rPr lang="el-GR" smtClean="0"/>
              <a:pPr/>
              <a:t>16/3/2021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5818A3-5B0F-468B-9428-DE43571395A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6 - Διάσημα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- Διάσημα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557739-B541-47C8-9DAD-A0B54B9A2681}" type="datetimeFigureOut">
              <a:rPr lang="el-GR" smtClean="0"/>
              <a:pPr/>
              <a:t>16/3/2021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5818A3-5B0F-468B-9428-DE43571395A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Τίτλος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557739-B541-47C8-9DAD-A0B54B9A2681}" type="datetimeFigureOut">
              <a:rPr lang="el-GR" smtClean="0"/>
              <a:pPr/>
              <a:t>16/3/2021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5818A3-5B0F-468B-9428-DE43571395A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557739-B541-47C8-9DAD-A0B54B9A2681}" type="datetimeFigureOut">
              <a:rPr lang="el-GR" smtClean="0"/>
              <a:pPr/>
              <a:t>16/3/2021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5818A3-5B0F-468B-9428-DE43571395A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557739-B541-47C8-9DAD-A0B54B9A2681}" type="datetimeFigureOut">
              <a:rPr lang="el-GR" smtClean="0"/>
              <a:pPr/>
              <a:t>16/3/2021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5818A3-5B0F-468B-9428-DE43571395A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F557739-B541-47C8-9DAD-A0B54B9A2681}" type="datetimeFigureOut">
              <a:rPr lang="el-GR" smtClean="0"/>
              <a:pPr/>
              <a:t>16/3/2021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5818A3-5B0F-468B-9428-DE43571395A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F557739-B541-47C8-9DAD-A0B54B9A2681}" type="datetimeFigureOut">
              <a:rPr lang="el-GR" smtClean="0"/>
              <a:pPr/>
              <a:t>16/3/2021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55818A3-5B0F-468B-9428-DE43571395A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- Ελεύθερη σχεδίαση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- Ορθογώνιο τρίγωνο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- Ευθεία γραμμή σύνδεσης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- Διάσημα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- Διάσημα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- Ελεύθερη σχεδίαση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- Ελεύθερη σχεδίαση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- Ορθογώνιο τρίγωνο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- Ευθεία γραμμή σύνδεσης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0" name="29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F557739-B541-47C8-9DAD-A0B54B9A2681}" type="datetimeFigureOut">
              <a:rPr lang="el-GR" smtClean="0"/>
              <a:pPr/>
              <a:t>16/3/2021</a:t>
            </a:fld>
            <a:endParaRPr lang="el-GR"/>
          </a:p>
        </p:txBody>
      </p:sp>
      <p:sp>
        <p:nvSpPr>
          <p:cNvPr id="22" name="21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55818A3-5B0F-468B-9428-DE43571395A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>
                <a:latin typeface="Calibri" pitchFamily="34" charset="0"/>
                <a:cs typeface="Calibri" pitchFamily="34" charset="0"/>
              </a:rPr>
              <a:t>ΑΙΜΑΤΟΛΟΓΙΑ – ΑΙΜΟΔΟΣΙΑ Ι </a:t>
            </a:r>
            <a:br>
              <a:rPr lang="el-GR" dirty="0" smtClean="0">
                <a:latin typeface="Calibri" pitchFamily="34" charset="0"/>
                <a:cs typeface="Calibri" pitchFamily="34" charset="0"/>
              </a:rPr>
            </a:br>
            <a:r>
              <a:rPr lang="el-GR" dirty="0" smtClean="0">
                <a:latin typeface="Calibri" pitchFamily="34" charset="0"/>
                <a:cs typeface="Calibri" pitchFamily="34" charset="0"/>
              </a:rPr>
              <a:t>ΕΡΓΑΣΤΗΡΙΟ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b="1" dirty="0" smtClean="0">
                <a:latin typeface="Calibri" pitchFamily="34" charset="0"/>
              </a:rPr>
              <a:t>Γ΄ ΕΠΑΛ</a:t>
            </a:r>
            <a:endParaRPr lang="el-GR" dirty="0" smtClean="0">
              <a:latin typeface="Calibri" pitchFamily="34" charset="0"/>
            </a:endParaRPr>
          </a:p>
          <a:p>
            <a:r>
              <a:rPr lang="el-GR" b="1" dirty="0" smtClean="0">
                <a:latin typeface="Calibri" pitchFamily="34" charset="0"/>
              </a:rPr>
              <a:t>ΤΟΜΕΑΣ ΥΓΕΙΑΣ - ΠΡΟΝΟΙΑΣ – ΕΥΕΞΙΑΣ</a:t>
            </a:r>
          </a:p>
          <a:p>
            <a:r>
              <a:rPr lang="el-GR" b="1" dirty="0" smtClean="0">
                <a:latin typeface="Calibri" pitchFamily="34" charset="0"/>
              </a:rPr>
              <a:t>ΕΙΔΙΚΟΤΗΤΑ ΒΟΗΘΩΝ ΙΑΤΡΙΚΩΝ ΚΑΙ ΒΙΟΛΟΓΙΚΩΝ ΕΡΓΑΣΤΗΡΙΩΝ</a:t>
            </a:r>
          </a:p>
          <a:p>
            <a:r>
              <a:rPr lang="el-GR" b="1" dirty="0" smtClean="0">
                <a:latin typeface="Calibri" pitchFamily="34" charset="0"/>
              </a:rPr>
              <a:t>Υπεύθυνη καθηγήτρια: Μπάλλα Αικατερίνη</a:t>
            </a:r>
            <a:endParaRPr lang="el-GR" sz="2800" dirty="0" smtClean="0"/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/>
            <a:r>
              <a:rPr lang="el-GR" sz="2800" b="1" dirty="0" err="1" smtClean="0"/>
              <a:t>Μικρομέθοδος</a:t>
            </a:r>
            <a:r>
              <a:rPr lang="el-GR" sz="2800" b="1" dirty="0" smtClean="0"/>
              <a:t>: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400" dirty="0" smtClean="0"/>
              <a:t>Φλεβικό αίμα με αντιπηκτικό ή αίμα από την ράγα του δακτύλου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400" dirty="0" smtClean="0"/>
              <a:t>Γεμίζουμε τα 2/3 από το τριχοειδές σωληνάριο</a:t>
            </a:r>
          </a:p>
          <a:p>
            <a:pPr marL="880110" lvl="1" indent="-514350">
              <a:buFont typeface="Courier New" pitchFamily="49" charset="0"/>
              <a:buChar char="o"/>
            </a:pPr>
            <a:r>
              <a:rPr lang="el-GR" sz="1800" dirty="0" smtClean="0"/>
              <a:t>Προσοχή! </a:t>
            </a:r>
          </a:p>
          <a:p>
            <a:pPr marL="880110" lvl="1" indent="-514350">
              <a:buFont typeface="Courier New" pitchFamily="49" charset="0"/>
              <a:buChar char="o"/>
            </a:pPr>
            <a:r>
              <a:rPr lang="el-GR" sz="1800" dirty="0" smtClean="0"/>
              <a:t>Να μην παρεμβάλλονται φυσαλίδες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400" dirty="0" smtClean="0"/>
              <a:t>Κλείνουμε μα πλαστελίνη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400" dirty="0" smtClean="0"/>
              <a:t>Φυγοκέντρηση 5 </a:t>
            </a:r>
            <a:r>
              <a:rPr lang="en-US" sz="2400" dirty="0" smtClean="0"/>
              <a:t>min </a:t>
            </a:r>
            <a:r>
              <a:rPr lang="el-GR" sz="2400" dirty="0" smtClean="0"/>
              <a:t>στις 12.500 – 15.000 στροφές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400" dirty="0" smtClean="0"/>
              <a:t>Ανάγνωση στην ειδική </a:t>
            </a:r>
            <a:r>
              <a:rPr lang="el-GR" sz="2400" dirty="0" err="1" smtClean="0"/>
              <a:t>κλιμακα</a:t>
            </a:r>
            <a:endParaRPr lang="el-GR" sz="2400" dirty="0" smtClean="0"/>
          </a:p>
          <a:p>
            <a:pPr marL="624078" indent="-514350">
              <a:buFont typeface="+mj-lt"/>
              <a:buAutoNum type="arabicPeriod"/>
            </a:pPr>
            <a:r>
              <a:rPr lang="el-GR" sz="2400" dirty="0" smtClean="0"/>
              <a:t>Αποτέλεσμα %</a:t>
            </a:r>
          </a:p>
          <a:p>
            <a:pPr marL="624078" indent="-514350"/>
            <a:endParaRPr lang="el-GR" sz="2800" dirty="0" smtClean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αιματοκρίτη - </a:t>
            </a:r>
            <a:r>
              <a:rPr lang="en-US" dirty="0" err="1" smtClean="0"/>
              <a:t>Hct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αιματοκρίτη - </a:t>
            </a:r>
            <a:r>
              <a:rPr lang="en-US" dirty="0" err="1" smtClean="0"/>
              <a:t>Hct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Φλεβικό αίμα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l-GR" dirty="0" smtClean="0"/>
              <a:t>Τριχοειδικό αίμα</a:t>
            </a:r>
            <a:endParaRPr lang="el-GR" dirty="0"/>
          </a:p>
        </p:txBody>
      </p:sp>
      <p:pic>
        <p:nvPicPr>
          <p:cNvPr id="7" name="6 - Θέση περιεχομένου" descr="20157680_blood-sample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r="19371"/>
          <a:stretch>
            <a:fillRect/>
          </a:stretch>
        </p:blipFill>
        <p:spPr>
          <a:xfrm>
            <a:off x="457200" y="1500174"/>
            <a:ext cx="3971924" cy="3714776"/>
          </a:xfrm>
        </p:spPr>
      </p:pic>
      <p:pic>
        <p:nvPicPr>
          <p:cNvPr id="8" name="7 - Θέση περιεχομένου" descr="5187726_blood-test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3438" y="1500174"/>
            <a:ext cx="4000528" cy="3714776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αιματοκρίτη - </a:t>
            </a:r>
            <a:r>
              <a:rPr lang="en-US" dirty="0" err="1" smtClean="0"/>
              <a:t>Hct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Γεμίζουμε τα 2/3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5 </a:t>
            </a:r>
            <a:r>
              <a:rPr lang="en-US" dirty="0" smtClean="0"/>
              <a:t>min </a:t>
            </a:r>
            <a:r>
              <a:rPr lang="el-GR" dirty="0" smtClean="0"/>
              <a:t>στις 12.500 – 15.000 στροφές</a:t>
            </a:r>
            <a:endParaRPr lang="el-GR" dirty="0"/>
          </a:p>
        </p:txBody>
      </p:sp>
      <p:pic>
        <p:nvPicPr>
          <p:cNvPr id="7" name="6 - Θέση περιεχομένου" descr="μικροαιματοκρίτης1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00034" y="1357298"/>
            <a:ext cx="4000528" cy="3962079"/>
          </a:xfrm>
        </p:spPr>
      </p:pic>
      <p:pic>
        <p:nvPicPr>
          <p:cNvPr id="11" name="10 - Θέση περιεχομένου" descr="13885876_old-medical-instrument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t="41281"/>
          <a:stretch>
            <a:fillRect/>
          </a:stretch>
        </p:blipFill>
        <p:spPr>
          <a:xfrm>
            <a:off x="4714876" y="1357298"/>
            <a:ext cx="3929090" cy="395765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αιματοκρίτη - </a:t>
            </a:r>
            <a:r>
              <a:rPr lang="en-US" dirty="0" err="1" smtClean="0"/>
              <a:t>Hct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5 </a:t>
            </a:r>
            <a:r>
              <a:rPr lang="en-US" dirty="0" smtClean="0"/>
              <a:t>min </a:t>
            </a:r>
            <a:r>
              <a:rPr lang="el-GR" dirty="0" smtClean="0"/>
              <a:t>στις 12.500 – 15.000 στροφές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l-GR" dirty="0" smtClean="0"/>
              <a:t>Ανάγνωση</a:t>
            </a:r>
          </a:p>
        </p:txBody>
      </p:sp>
      <p:pic>
        <p:nvPicPr>
          <p:cNvPr id="13" name="12 - Θέση περιεχομένου" descr="μικροαιματοκρίτης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5025" y="1428737"/>
            <a:ext cx="4041775" cy="3857652"/>
          </a:xfrm>
        </p:spPr>
      </p:pic>
      <p:pic>
        <p:nvPicPr>
          <p:cNvPr id="12" name="11 - Θέση περιεχομένου" descr="μικροαιματοκρίτης2.pn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57200" y="1428736"/>
            <a:ext cx="4040188" cy="3929089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αιματοκρίτη - </a:t>
            </a:r>
            <a:r>
              <a:rPr lang="en-US" dirty="0" err="1" smtClean="0"/>
              <a:t>Hct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Ανάγνωση 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l-GR" dirty="0" smtClean="0"/>
              <a:t>Ανάγνωση </a:t>
            </a:r>
            <a:endParaRPr lang="el-GR" dirty="0"/>
          </a:p>
        </p:txBody>
      </p:sp>
      <p:pic>
        <p:nvPicPr>
          <p:cNvPr id="10" name="9 - Θέση περιεχομένου" descr="Separator_for_hematocrit_0006_reading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43438" y="1428736"/>
            <a:ext cx="4040188" cy="3857242"/>
          </a:xfrm>
        </p:spPr>
      </p:pic>
      <p:pic>
        <p:nvPicPr>
          <p:cNvPr id="8" name="7 - Θέση περιεχομένου" descr="Separator_for_hematocrit_000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l="10605" r="6323" b="29300"/>
          <a:stretch>
            <a:fillRect/>
          </a:stretch>
        </p:blipFill>
        <p:spPr>
          <a:xfrm>
            <a:off x="500034" y="1428736"/>
            <a:ext cx="4000528" cy="3857652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l-GR" sz="3200" b="1" dirty="0" err="1" smtClean="0"/>
              <a:t>Μακρομέθοδος</a:t>
            </a:r>
            <a:r>
              <a:rPr lang="el-GR" sz="3200" b="1" dirty="0" smtClean="0"/>
              <a:t>:</a:t>
            </a:r>
          </a:p>
          <a:p>
            <a:pPr marL="624078" indent="-514350">
              <a:lnSpc>
                <a:spcPct val="160000"/>
              </a:lnSpc>
              <a:buFont typeface="+mj-lt"/>
              <a:buAutoNum type="arabicPeriod"/>
            </a:pPr>
            <a:r>
              <a:rPr lang="el-GR" dirty="0" smtClean="0"/>
              <a:t>Χρονοβόρα</a:t>
            </a:r>
          </a:p>
          <a:p>
            <a:pPr marL="624078" indent="-514350">
              <a:lnSpc>
                <a:spcPct val="160000"/>
              </a:lnSpc>
              <a:buFont typeface="+mj-lt"/>
              <a:buAutoNum type="arabicPeriod"/>
            </a:pPr>
            <a:r>
              <a:rPr lang="el-GR" dirty="0" smtClean="0"/>
              <a:t>Μεγάλη ποσότητα αίματος</a:t>
            </a:r>
          </a:p>
          <a:p>
            <a:pPr marL="624078" indent="-514350">
              <a:lnSpc>
                <a:spcPct val="160000"/>
              </a:lnSpc>
              <a:buFont typeface="+mj-lt"/>
              <a:buAutoNum type="arabicPeriod"/>
            </a:pPr>
            <a:r>
              <a:rPr lang="el-GR" dirty="0" smtClean="0"/>
              <a:t>Σωληνάρια </a:t>
            </a:r>
            <a:r>
              <a:rPr lang="en-US" dirty="0" err="1" smtClean="0"/>
              <a:t>Wintrobe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l-GR" sz="3200" b="1" dirty="0" err="1" smtClean="0"/>
              <a:t>Μικρομέθοδος</a:t>
            </a:r>
            <a:r>
              <a:rPr lang="el-GR" sz="3200" b="1" dirty="0" smtClean="0"/>
              <a:t>: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Απλή 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Γρήγορη 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Μικρή ποσότητα αίματος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Αξιόπιστη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Λάθος &lt; 2%</a:t>
            </a:r>
            <a:endParaRPr lang="el-GR" dirty="0"/>
          </a:p>
        </p:txBody>
      </p:sp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αιματοκρίτη - </a:t>
            </a:r>
            <a:r>
              <a:rPr lang="en-US" dirty="0" err="1" smtClean="0"/>
              <a:t>Hct</a:t>
            </a:r>
            <a:endParaRPr lang="el-G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800" b="1" dirty="0" smtClean="0"/>
              <a:t>Αυτόματος αναλυτής:</a:t>
            </a:r>
          </a:p>
          <a:p>
            <a:endParaRPr lang="el-GR" sz="2800" dirty="0" smtClean="0"/>
          </a:p>
          <a:p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αιματοκρίτη - </a:t>
            </a:r>
            <a:r>
              <a:rPr lang="en-US" dirty="0" err="1" smtClean="0"/>
              <a:t>Hct</a:t>
            </a:r>
            <a:endParaRPr lang="el-GR" dirty="0"/>
          </a:p>
        </p:txBody>
      </p:sp>
      <p:pic>
        <p:nvPicPr>
          <p:cNvPr id="4" name="3 - Εικόνα" descr="5298018_hematology-analyzer.jpg"/>
          <p:cNvPicPr>
            <a:picLocks noChangeAspect="1"/>
          </p:cNvPicPr>
          <p:nvPr/>
        </p:nvPicPr>
        <p:blipFill>
          <a:blip r:embed="rId2" cstate="print"/>
          <a:srcRect l="10156" t="7812" r="10156"/>
          <a:stretch>
            <a:fillRect/>
          </a:stretch>
        </p:blipFill>
        <p:spPr>
          <a:xfrm>
            <a:off x="1928794" y="2071678"/>
            <a:ext cx="5000660" cy="407196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800" b="1" dirty="0" smtClean="0"/>
              <a:t>Προσοχή!!!!</a:t>
            </a:r>
          </a:p>
          <a:p>
            <a:pPr algn="just">
              <a:buNone/>
            </a:pPr>
            <a:r>
              <a:rPr lang="el-GR" sz="2400" dirty="0" smtClean="0"/>
              <a:t>    Η ανάγνωση γίνεται στη γραμμή ανάμεσα των ερυθρών με τα λευκά και τα αιμοπετάλια.</a:t>
            </a:r>
          </a:p>
          <a:p>
            <a:pPr algn="just">
              <a:buNone/>
            </a:pPr>
            <a:endParaRPr lang="el-GR" sz="2400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αιματοκρίτη - </a:t>
            </a:r>
            <a:r>
              <a:rPr lang="en-US" dirty="0" err="1" smtClean="0"/>
              <a:t>Hct</a:t>
            </a:r>
            <a:endParaRPr lang="el-GR" dirty="0"/>
          </a:p>
        </p:txBody>
      </p:sp>
      <p:pic>
        <p:nvPicPr>
          <p:cNvPr id="4" name="3 - Εικόνα" descr="1901_Composition_of_Blood.jpg"/>
          <p:cNvPicPr>
            <a:picLocks noChangeAspect="1"/>
          </p:cNvPicPr>
          <p:nvPr/>
        </p:nvPicPr>
        <p:blipFill>
          <a:blip r:embed="rId2" cstate="print"/>
          <a:srcRect r="45365"/>
          <a:stretch>
            <a:fillRect/>
          </a:stretch>
        </p:blipFill>
        <p:spPr>
          <a:xfrm>
            <a:off x="2786050" y="2786058"/>
            <a:ext cx="3429024" cy="35719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l-GR" sz="2800" b="1" dirty="0" smtClean="0"/>
              <a:t>Εκτίμηση του αποτελέσματος:</a:t>
            </a:r>
          </a:p>
          <a:p>
            <a:r>
              <a:rPr lang="el-GR" sz="3200" b="1" dirty="0" smtClean="0"/>
              <a:t>Αναιμία  </a:t>
            </a:r>
            <a:r>
              <a:rPr lang="el-GR" sz="4000" b="1" dirty="0" smtClean="0">
                <a:sym typeface="Wingdings"/>
              </a:rPr>
              <a:t>  </a:t>
            </a:r>
            <a:r>
              <a:rPr lang="el-GR" sz="3200" b="1" dirty="0" smtClean="0">
                <a:sym typeface="Wingdings"/>
              </a:rPr>
              <a:t>Αιματοκρίτη </a:t>
            </a:r>
            <a:endParaRPr lang="el-GR" sz="3200" b="1" dirty="0" smtClean="0"/>
          </a:p>
          <a:p>
            <a:r>
              <a:rPr lang="el-GR" sz="2800" dirty="0" smtClean="0"/>
              <a:t>Μείωση του αριθμού ή και του όγκου των ερυθρών αιμοσφαιρίων </a:t>
            </a:r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sz="3200" b="1" dirty="0" err="1" smtClean="0"/>
              <a:t>Ερυθροκυττάρωση</a:t>
            </a:r>
            <a:r>
              <a:rPr lang="el-GR" sz="3200" b="1" dirty="0" smtClean="0"/>
              <a:t>  </a:t>
            </a:r>
            <a:r>
              <a:rPr lang="el-GR" sz="4000" b="1" dirty="0" smtClean="0">
                <a:sym typeface="Wingdings"/>
              </a:rPr>
              <a:t></a:t>
            </a:r>
            <a:r>
              <a:rPr lang="el-GR" sz="3200" b="1" dirty="0" smtClean="0">
                <a:sym typeface="Wingdings"/>
              </a:rPr>
              <a:t>  Αιματοκρίτη</a:t>
            </a:r>
          </a:p>
          <a:p>
            <a:r>
              <a:rPr lang="el-GR" sz="2800" dirty="0" smtClean="0">
                <a:sym typeface="Wingdings"/>
              </a:rPr>
              <a:t>Αύξηση </a:t>
            </a:r>
            <a:r>
              <a:rPr lang="el-GR" sz="2800" dirty="0" smtClean="0"/>
              <a:t>του αριθμού ή και του όγκου των ερυθρών αιμοσφαιρίων </a:t>
            </a:r>
            <a:endParaRPr lang="el-GR" sz="2800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αιματοκρίτη - </a:t>
            </a:r>
            <a:r>
              <a:rPr lang="en-US" dirty="0" err="1" smtClean="0"/>
              <a:t>Hct</a:t>
            </a:r>
            <a:endParaRPr lang="el-G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800" b="1" dirty="0" smtClean="0"/>
              <a:t>Εκτίμηση του αποτελέσματος:</a:t>
            </a:r>
          </a:p>
          <a:p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αιματοκρίτη - </a:t>
            </a:r>
            <a:r>
              <a:rPr lang="en-US" dirty="0" err="1" smtClean="0"/>
              <a:t>Hct</a:t>
            </a:r>
            <a:endParaRPr lang="el-GR" dirty="0"/>
          </a:p>
        </p:txBody>
      </p:sp>
      <p:pic>
        <p:nvPicPr>
          <p:cNvPr id="4" name="3 - Εικόνα" descr="1901_Composition_of_Bloo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19" y="1981200"/>
            <a:ext cx="6451453" cy="40401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Calibri" pitchFamily="34" charset="0"/>
                <a:cs typeface="Calibri" pitchFamily="34" charset="0"/>
              </a:rPr>
              <a:t>ΚΕΦΑΛΑΙΟ 14</a:t>
            </a:r>
            <a:r>
              <a:rPr lang="el-GR" baseline="30000" dirty="0" smtClean="0">
                <a:latin typeface="Calibri" pitchFamily="34" charset="0"/>
                <a:cs typeface="Calibri" pitchFamily="34" charset="0"/>
              </a:rPr>
              <a:t>Ο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 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l-GR" sz="3200" dirty="0" smtClean="0"/>
              <a:t>Μετρήσεις που αφορούν τα ερυθρά αιμοσφαίρια</a:t>
            </a:r>
            <a:endParaRPr lang="el-G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800" b="1" dirty="0" smtClean="0"/>
              <a:t>Εκτίμηση του αποτελέσματος:</a:t>
            </a:r>
          </a:p>
          <a:p>
            <a:r>
              <a:rPr lang="el-GR" sz="4000" b="1" dirty="0" smtClean="0">
                <a:sym typeface="Wingdings"/>
              </a:rPr>
              <a:t></a:t>
            </a:r>
            <a:r>
              <a:rPr lang="el-GR" sz="2800" b="1" dirty="0" smtClean="0">
                <a:sym typeface="Wingdings"/>
              </a:rPr>
              <a:t>  Αιματοκρίτη  →</a:t>
            </a:r>
            <a:r>
              <a:rPr lang="el-GR" sz="2800" b="1" dirty="0" smtClean="0"/>
              <a:t>  </a:t>
            </a:r>
            <a:r>
              <a:rPr lang="el-GR" sz="4000" b="1" dirty="0" smtClean="0">
                <a:sym typeface="Wingdings"/>
              </a:rPr>
              <a:t></a:t>
            </a:r>
            <a:r>
              <a:rPr lang="el-GR" sz="3600" b="1" dirty="0" smtClean="0">
                <a:sym typeface="Wingdings"/>
              </a:rPr>
              <a:t>  </a:t>
            </a:r>
            <a:r>
              <a:rPr lang="el-GR" sz="2800" b="1" dirty="0" smtClean="0">
                <a:sym typeface="Wingdings"/>
              </a:rPr>
              <a:t>Πλάσματος</a:t>
            </a:r>
            <a:endParaRPr lang="el-GR" sz="2800" b="1" dirty="0" smtClean="0"/>
          </a:p>
          <a:p>
            <a:r>
              <a:rPr lang="el-GR" dirty="0" smtClean="0"/>
              <a:t>Απώλεια υγρών ή μειωμένη λήψη υγρών</a:t>
            </a:r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sz="2800" b="1" dirty="0" smtClean="0"/>
              <a:t>Χροιά πλάσματος</a:t>
            </a:r>
          </a:p>
          <a:p>
            <a:endParaRPr lang="el-GR" sz="2800" dirty="0" smtClean="0"/>
          </a:p>
          <a:p>
            <a:endParaRPr lang="el-GR" sz="2800" dirty="0" smtClean="0"/>
          </a:p>
          <a:p>
            <a:r>
              <a:rPr lang="el-GR" sz="2800" b="1" dirty="0" smtClean="0"/>
              <a:t>Στοιβάδα λευκών αιμοσφαιρίων</a:t>
            </a:r>
            <a:endParaRPr lang="el-GR" sz="2800" b="1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αιματοκρίτη - </a:t>
            </a:r>
            <a:r>
              <a:rPr lang="en-US" dirty="0" err="1" smtClean="0"/>
              <a:t>Hct</a:t>
            </a:r>
            <a:endParaRPr lang="el-G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εικόνας" descr="4090282_blood-cells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128" b="12128"/>
          <a:stretch>
            <a:fillRect/>
          </a:stretch>
        </p:blipFill>
        <p:spPr/>
      </p:pic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3600" b="1" dirty="0" err="1" smtClean="0"/>
              <a:t>Μικροσκοπικη</a:t>
            </a:r>
            <a:r>
              <a:rPr lang="el-GR" sz="3600" b="1" dirty="0" smtClean="0"/>
              <a:t> </a:t>
            </a:r>
            <a:r>
              <a:rPr lang="el-GR" sz="3600" b="1" dirty="0" err="1" smtClean="0"/>
              <a:t>μεθοδος</a:t>
            </a:r>
            <a:r>
              <a:rPr lang="el-GR" sz="3600" b="1" dirty="0" smtClean="0"/>
              <a:t>:</a:t>
            </a:r>
          </a:p>
          <a:p>
            <a:endParaRPr lang="el-GR" sz="3600" dirty="0" smtClean="0"/>
          </a:p>
          <a:p>
            <a:r>
              <a:rPr lang="el-GR" sz="3200" dirty="0" smtClean="0"/>
              <a:t>Όργανα και αντιδραστήρια:</a:t>
            </a:r>
          </a:p>
          <a:p>
            <a:pPr marL="880110" lvl="1" indent="-514350">
              <a:buFont typeface="+mj-lt"/>
              <a:buAutoNum type="arabicPeriod"/>
            </a:pPr>
            <a:r>
              <a:rPr lang="el-GR" sz="2800" dirty="0" err="1" smtClean="0"/>
              <a:t>Σιφωνιο</a:t>
            </a:r>
            <a:r>
              <a:rPr lang="el-GR" sz="2800" dirty="0" smtClean="0"/>
              <a:t> αραίωσης </a:t>
            </a:r>
            <a:r>
              <a:rPr lang="en-US" sz="2800" dirty="0" err="1" smtClean="0"/>
              <a:t>Thoma</a:t>
            </a:r>
            <a:r>
              <a:rPr lang="en-US" sz="2800" dirty="0" smtClean="0"/>
              <a:t> – </a:t>
            </a:r>
            <a:r>
              <a:rPr lang="en-US" sz="2800" dirty="0" err="1" smtClean="0"/>
              <a:t>Zeiss</a:t>
            </a:r>
            <a:endParaRPr lang="en-US" sz="2800" dirty="0" smtClean="0"/>
          </a:p>
          <a:p>
            <a:pPr marL="880110" lvl="1" indent="-514350">
              <a:buFont typeface="+mj-lt"/>
              <a:buAutoNum type="arabicPeriod"/>
            </a:pPr>
            <a:r>
              <a:rPr lang="el-GR" sz="2800" dirty="0" smtClean="0"/>
              <a:t>Φ.Ο.</a:t>
            </a:r>
          </a:p>
          <a:p>
            <a:pPr marL="880110" lvl="1" indent="-514350">
              <a:buFont typeface="+mj-lt"/>
              <a:buAutoNum type="arabicPeriod"/>
            </a:pPr>
            <a:r>
              <a:rPr lang="el-GR" sz="2800" dirty="0" err="1" smtClean="0"/>
              <a:t>Αντικειμενοφόρο</a:t>
            </a:r>
            <a:r>
              <a:rPr lang="el-GR" sz="2800" dirty="0" smtClean="0"/>
              <a:t> πλάκα </a:t>
            </a:r>
            <a:r>
              <a:rPr lang="en-US" sz="2800" dirty="0" err="1" smtClean="0"/>
              <a:t>Neubauer</a:t>
            </a:r>
            <a:endParaRPr lang="en-US" sz="2800" dirty="0" smtClean="0"/>
          </a:p>
          <a:p>
            <a:pPr marL="880110" lvl="1" indent="-514350">
              <a:buFont typeface="+mj-lt"/>
              <a:buAutoNum type="arabicPeriod"/>
            </a:pPr>
            <a:r>
              <a:rPr lang="el-GR" sz="2800" dirty="0" err="1" smtClean="0"/>
              <a:t>Καλυπτρίδα</a:t>
            </a:r>
            <a:r>
              <a:rPr lang="el-GR" sz="2800" dirty="0" smtClean="0"/>
              <a:t> </a:t>
            </a:r>
          </a:p>
          <a:p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 smtClean="0"/>
              <a:t>Σιφωνιο</a:t>
            </a:r>
            <a:r>
              <a:rPr lang="el-GR" dirty="0" smtClean="0"/>
              <a:t> αραίωσης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l-GR" dirty="0" smtClean="0"/>
              <a:t>Φ.Ο.</a:t>
            </a:r>
            <a:endParaRPr lang="el-GR" dirty="0"/>
          </a:p>
        </p:txBody>
      </p:sp>
      <p:pic>
        <p:nvPicPr>
          <p:cNvPr id="7" name="6 - Θέση περιεχομένου" descr="σιφωνειο αραιωσης ερυθρων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0" y="1428736"/>
            <a:ext cx="4040188" cy="3714776"/>
          </a:xfrm>
        </p:spPr>
      </p:pic>
      <p:pic>
        <p:nvPicPr>
          <p:cNvPr id="8" name="7 - Θέση περιεχομένου" descr="0.9%_saline_for_intravenous_use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1428737"/>
            <a:ext cx="4041775" cy="37290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Πλάκα </a:t>
            </a:r>
            <a:r>
              <a:rPr lang="en-US" dirty="0" err="1" smtClean="0"/>
              <a:t>Neubauer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l-GR" dirty="0" err="1" smtClean="0"/>
              <a:t>Καλυπτρίδα</a:t>
            </a:r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12" name="11 - Θέση περιεχομένου" descr="7.pn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l="1060" r="1690"/>
          <a:stretch>
            <a:fillRect/>
          </a:stretch>
        </p:blipFill>
        <p:spPr>
          <a:xfrm>
            <a:off x="500034" y="2368104"/>
            <a:ext cx="3929090" cy="2275342"/>
          </a:xfrm>
        </p:spPr>
      </p:pic>
      <p:pic>
        <p:nvPicPr>
          <p:cNvPr id="11" name="10 - Θέση περιεχομένου" descr="19706118_hand-with-a-micro-cover-glass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 r="28832"/>
          <a:stretch>
            <a:fillRect/>
          </a:stretch>
        </p:blipFill>
        <p:spPr>
          <a:xfrm>
            <a:off x="4714876" y="1428736"/>
            <a:ext cx="3888099" cy="37862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4499" y="1610409"/>
            <a:ext cx="5855001" cy="4267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  <p:pic>
        <p:nvPicPr>
          <p:cNvPr id="6" name="5 - Θέση περιεχομένου" descr="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4499" y="1610409"/>
            <a:ext cx="5855001" cy="4267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  <p:pic>
        <p:nvPicPr>
          <p:cNvPr id="5" name="4 - Θέση περιεχομένου" descr="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4499" y="1610409"/>
            <a:ext cx="5855001" cy="4267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  <p:pic>
        <p:nvPicPr>
          <p:cNvPr id="6" name="5 - Θέση περιεχομένου" descr="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232" y="1508591"/>
            <a:ext cx="4986268" cy="4584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  <p:pic>
        <p:nvPicPr>
          <p:cNvPr id="5" name="4 - Θέση περιεχομένου" descr="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1428736"/>
            <a:ext cx="4786346" cy="4718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/>
            <a:r>
              <a:rPr lang="el-GR" sz="2800" b="1" u="sng" dirty="0" smtClean="0"/>
              <a:t>Εξετάσεις: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Προσδιορισμός του αιματοκρίτη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Προσδιορισμός της αιμοσφαιρίνης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Μέτρηση του αριθμού των ερυθρών αιμοσφαιρίων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Υπολογισμός των </a:t>
            </a:r>
            <a:r>
              <a:rPr lang="el-GR" sz="2800" dirty="0" err="1" smtClean="0"/>
              <a:t>ερυθροκυτταρικών</a:t>
            </a:r>
            <a:r>
              <a:rPr lang="el-GR" sz="2800" dirty="0" smtClean="0"/>
              <a:t> δεικτών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ΤΚΕ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Μέτρηση ΔΕΚ</a:t>
            </a:r>
            <a:endParaRPr lang="el-GR" sz="2800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Μετρήσεις που αφορούν τα ερυθρά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  <p:pic>
        <p:nvPicPr>
          <p:cNvPr id="6" name="5 - Θέση περιεχομένου" descr="11.png"/>
          <p:cNvPicPr>
            <a:picLocks noGrp="1" noChangeAspect="1"/>
          </p:cNvPicPr>
          <p:nvPr>
            <p:ph idx="1"/>
          </p:nvPr>
        </p:nvPicPr>
        <p:blipFill>
          <a:blip r:embed="rId2"/>
          <a:srcRect r="14845"/>
          <a:stretch>
            <a:fillRect/>
          </a:stretch>
        </p:blipFill>
        <p:spPr>
          <a:xfrm>
            <a:off x="2063759" y="1318660"/>
            <a:ext cx="4937133" cy="4753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  <p:pic>
        <p:nvPicPr>
          <p:cNvPr id="8" name="7 - Θέση περιεχομένου" descr="1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894" y="1357298"/>
            <a:ext cx="6152857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/>
              <a:t>Τεχνική:</a:t>
            </a:r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Λήψη αίματος</a:t>
            </a:r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Αναρρόφηση </a:t>
            </a:r>
            <a:r>
              <a:rPr lang="el-GR" b="1" dirty="0" smtClean="0"/>
              <a:t>αίματος</a:t>
            </a:r>
            <a:r>
              <a:rPr lang="el-GR" dirty="0" smtClean="0"/>
              <a:t> με το σιφώνιο μέχρι </a:t>
            </a:r>
            <a:r>
              <a:rPr lang="el-GR" b="1" dirty="0" smtClean="0"/>
              <a:t>0,5 </a:t>
            </a:r>
            <a:r>
              <a:rPr lang="en-US" b="1" dirty="0" smtClean="0"/>
              <a:t>mm</a:t>
            </a:r>
            <a:r>
              <a:rPr lang="el-GR" b="1" baseline="30000" dirty="0" smtClean="0"/>
              <a:t>3</a:t>
            </a:r>
            <a:r>
              <a:rPr lang="el-GR" b="1" dirty="0" smtClean="0"/>
              <a:t> </a:t>
            </a:r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Καθαρισμός σιφωνίου</a:t>
            </a:r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Αναρρόφηση </a:t>
            </a:r>
            <a:r>
              <a:rPr lang="el-GR" b="1" dirty="0" smtClean="0"/>
              <a:t>Φ.Ο.</a:t>
            </a:r>
            <a:r>
              <a:rPr lang="el-GR" dirty="0" smtClean="0"/>
              <a:t> με το σιφώνιο μέχρι </a:t>
            </a:r>
            <a:r>
              <a:rPr lang="el-GR" b="1" dirty="0" smtClean="0"/>
              <a:t>101 </a:t>
            </a:r>
            <a:r>
              <a:rPr lang="en-US" b="1" dirty="0" smtClean="0"/>
              <a:t>mm</a:t>
            </a:r>
            <a:r>
              <a:rPr lang="el-GR" b="1" baseline="30000" dirty="0" smtClean="0"/>
              <a:t>3 </a:t>
            </a:r>
            <a:endParaRPr lang="el-GR" b="1" dirty="0" smtClean="0"/>
          </a:p>
          <a:p>
            <a:pPr marL="624078" indent="-514350">
              <a:buFont typeface="+mj-lt"/>
              <a:buAutoNum type="arabicPeriod"/>
            </a:pPr>
            <a:r>
              <a:rPr lang="el-GR" b="1" dirty="0" smtClean="0"/>
              <a:t>Ανάμειξη</a:t>
            </a:r>
          </a:p>
          <a:p>
            <a:pPr marL="624078" indent="-514350">
              <a:buFont typeface="+mj-lt"/>
              <a:buAutoNum type="arabicPeriod"/>
            </a:pPr>
            <a:r>
              <a:rPr lang="el-GR" b="1" dirty="0" err="1" smtClean="0"/>
              <a:t>Καλυπτρίδα</a:t>
            </a:r>
            <a:endParaRPr lang="el-GR" b="1" dirty="0" smtClean="0"/>
          </a:p>
          <a:p>
            <a:pPr marL="624078" indent="-514350">
              <a:buFont typeface="+mj-lt"/>
              <a:buAutoNum type="arabicPeriod"/>
            </a:pPr>
            <a:r>
              <a:rPr lang="el-GR" b="1" dirty="0" smtClean="0"/>
              <a:t>Απόρριψη</a:t>
            </a:r>
            <a:r>
              <a:rPr lang="el-GR" dirty="0" smtClean="0"/>
              <a:t> των πρώτων σταγόνων</a:t>
            </a:r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Τοποθέτηση </a:t>
            </a:r>
            <a:r>
              <a:rPr lang="el-GR" b="1" dirty="0" smtClean="0"/>
              <a:t>σταγόνας στην πλάκα </a:t>
            </a:r>
            <a:r>
              <a:rPr lang="en-US" b="1" dirty="0" err="1" smtClean="0"/>
              <a:t>Neubauer</a:t>
            </a:r>
            <a:r>
              <a:rPr lang="en-US" b="1" dirty="0" smtClean="0"/>
              <a:t> </a:t>
            </a:r>
            <a:endParaRPr lang="el-GR" b="1" dirty="0" smtClean="0"/>
          </a:p>
          <a:p>
            <a:pPr marL="624078" indent="-514350">
              <a:buFont typeface="+mj-lt"/>
              <a:buAutoNum type="arabicPeriod"/>
            </a:pPr>
            <a:endParaRPr lang="en-US" b="1" dirty="0" smtClean="0"/>
          </a:p>
          <a:p>
            <a:pPr marL="624078" indent="-514350">
              <a:buFont typeface="+mj-lt"/>
              <a:buAutoNum type="arabicPeriod"/>
            </a:pPr>
            <a:endParaRPr lang="el-GR" dirty="0" smtClean="0"/>
          </a:p>
          <a:p>
            <a:pPr marL="624078" indent="-514350">
              <a:buFont typeface="+mj-lt"/>
              <a:buAutoNum type="arabicPeriod"/>
            </a:pPr>
            <a:endParaRPr lang="el-GR" dirty="0" smtClean="0"/>
          </a:p>
          <a:p>
            <a:pPr marL="624078" indent="-514350">
              <a:buFont typeface="+mj-lt"/>
              <a:buAutoNum type="arabicPeriod"/>
            </a:pPr>
            <a:endParaRPr lang="el-GR" dirty="0" smtClean="0"/>
          </a:p>
          <a:p>
            <a:pPr marL="624078" indent="-514350">
              <a:buFont typeface="+mj-lt"/>
              <a:buAutoNum type="arabicPeriod"/>
            </a:pPr>
            <a:endParaRPr lang="el-GR" dirty="0" smtClean="0"/>
          </a:p>
          <a:p>
            <a:pPr marL="624078" indent="-514350">
              <a:buFont typeface="+mj-lt"/>
              <a:buAutoNum type="arabicPeriod"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/>
              <a:t>Τεχνική:</a:t>
            </a:r>
          </a:p>
          <a:p>
            <a:pPr marL="624078" indent="-514350">
              <a:buFont typeface="+mj-lt"/>
              <a:buAutoNum type="arabicPeriod" startAt="9"/>
            </a:pPr>
            <a:r>
              <a:rPr lang="el-GR" dirty="0" smtClean="0"/>
              <a:t>Μικροσκόπηση με ξηρό φακό και χαμηλό φωτισμό</a:t>
            </a:r>
          </a:p>
          <a:p>
            <a:pPr marL="624078" indent="-514350">
              <a:buFont typeface="+mj-lt"/>
              <a:buAutoNum type="arabicPeriod" startAt="9"/>
            </a:pPr>
            <a:r>
              <a:rPr lang="el-GR" dirty="0" smtClean="0"/>
              <a:t>Μέτρηση ερυθρών στα 5 τετράγωνα του κεντρικού τετράγωνου της πλάκας </a:t>
            </a:r>
            <a:r>
              <a:rPr lang="en-US" dirty="0" err="1" smtClean="0"/>
              <a:t>Neubauer</a:t>
            </a:r>
            <a:endParaRPr lang="el-GR" dirty="0" smtClean="0"/>
          </a:p>
          <a:p>
            <a:pPr marL="624078" indent="-514350">
              <a:buFont typeface="+mj-lt"/>
              <a:buAutoNum type="arabicPeriod" startAt="9"/>
            </a:pPr>
            <a:r>
              <a:rPr lang="el-GR" sz="2800" b="1" dirty="0" smtClean="0">
                <a:solidFill>
                  <a:schemeClr val="accent1">
                    <a:lumMod val="75000"/>
                  </a:schemeClr>
                </a:solidFill>
              </a:rPr>
              <a:t>Αριθμός αιμοσφαιρίων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el-GR" sz="2800" b="1" dirty="0" smtClean="0">
                <a:solidFill>
                  <a:schemeClr val="accent1">
                    <a:lumMod val="75000"/>
                  </a:schemeClr>
                </a:solidFill>
              </a:rPr>
              <a:t> 10.000</a:t>
            </a:r>
          </a:p>
          <a:p>
            <a:pPr marL="624078" indent="-514350">
              <a:buNone/>
            </a:pPr>
            <a:r>
              <a:rPr lang="el-GR" sz="2800" b="1" dirty="0" smtClean="0">
                <a:solidFill>
                  <a:schemeClr val="accent1">
                    <a:lumMod val="75000"/>
                  </a:schemeClr>
                </a:solidFill>
              </a:rPr>
              <a:t>       = αριθμός </a:t>
            </a:r>
            <a:r>
              <a:rPr lang="el-GR" sz="2800" b="1" dirty="0" err="1" smtClean="0">
                <a:solidFill>
                  <a:schemeClr val="accent1">
                    <a:lumMod val="75000"/>
                  </a:schemeClr>
                </a:solidFill>
              </a:rPr>
              <a:t>ερυθρων</a:t>
            </a:r>
            <a:r>
              <a:rPr lang="el-GR" sz="2800" b="1" dirty="0" smtClean="0">
                <a:solidFill>
                  <a:schemeClr val="accent1">
                    <a:lumMod val="75000"/>
                  </a:schemeClr>
                </a:solidFill>
              </a:rPr>
              <a:t>/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mm</a:t>
            </a:r>
            <a:r>
              <a:rPr lang="el-GR" sz="2800" b="1" baseline="300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endParaRPr lang="el-GR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624078" indent="-514350">
              <a:buFont typeface="+mj-lt"/>
              <a:buAutoNum type="arabicPeriod" startAt="9"/>
            </a:pPr>
            <a:endParaRPr lang="en-US" dirty="0" smtClean="0"/>
          </a:p>
          <a:p>
            <a:pPr marL="624078" indent="-514350">
              <a:buFont typeface="+mj-lt"/>
              <a:buAutoNum type="arabicPeriod" startAt="9"/>
            </a:pPr>
            <a:endParaRPr lang="en-US" dirty="0" smtClean="0"/>
          </a:p>
          <a:p>
            <a:pPr marL="624078" indent="-514350">
              <a:buFont typeface="+mj-lt"/>
              <a:buAutoNum type="arabicPeriod" startAt="9"/>
            </a:pPr>
            <a:endParaRPr lang="el-GR" dirty="0" smtClean="0"/>
          </a:p>
          <a:p>
            <a:pPr marL="624078" indent="-514350">
              <a:buFont typeface="+mj-lt"/>
              <a:buAutoNum type="arabicPeriod" startAt="9"/>
            </a:pPr>
            <a:endParaRPr lang="el-GR" dirty="0" smtClean="0"/>
          </a:p>
          <a:p>
            <a:pPr marL="624078" indent="-514350">
              <a:buFont typeface="+mj-lt"/>
              <a:buAutoNum type="arabicPeriod" startAt="9"/>
            </a:pPr>
            <a:endParaRPr lang="en-US" b="1" dirty="0" smtClean="0"/>
          </a:p>
          <a:p>
            <a:pPr marL="624078" indent="-514350">
              <a:buFont typeface="+mj-lt"/>
              <a:buAutoNum type="arabicPeriod" startAt="9"/>
            </a:pPr>
            <a:endParaRPr lang="el-GR" dirty="0" smtClean="0"/>
          </a:p>
          <a:p>
            <a:pPr marL="624078" indent="-514350">
              <a:buFont typeface="+mj-lt"/>
              <a:buAutoNum type="arabicPeriod" startAt="9"/>
            </a:pPr>
            <a:endParaRPr lang="el-GR" dirty="0" smtClean="0"/>
          </a:p>
          <a:p>
            <a:pPr marL="624078" indent="-514350">
              <a:buFont typeface="+mj-lt"/>
              <a:buAutoNum type="arabicPeriod" startAt="9"/>
            </a:pPr>
            <a:endParaRPr lang="el-GR" dirty="0" smtClean="0"/>
          </a:p>
          <a:p>
            <a:pPr marL="624078" indent="-514350">
              <a:buFont typeface="+mj-lt"/>
              <a:buAutoNum type="arabicPeriod" startAt="9"/>
            </a:pPr>
            <a:endParaRPr lang="el-GR" dirty="0" smtClean="0"/>
          </a:p>
          <a:p>
            <a:pPr marL="624078" indent="-514350">
              <a:buFont typeface="+mj-lt"/>
              <a:buAutoNum type="arabicPeriod" startAt="9"/>
            </a:pPr>
            <a:endParaRPr lang="el-GR" dirty="0"/>
          </a:p>
        </p:txBody>
      </p:sp>
      <p:pic>
        <p:nvPicPr>
          <p:cNvPr id="5" name="4 - Εικόνα" descr="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74" y="3000372"/>
            <a:ext cx="2214579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1ο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2142" y="1214422"/>
            <a:ext cx="6299716" cy="4792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2ο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798" y="1357298"/>
            <a:ext cx="6474850" cy="4649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3ο.png"/>
          <p:cNvPicPr>
            <a:picLocks noGrp="1" noChangeAspect="1"/>
          </p:cNvPicPr>
          <p:nvPr>
            <p:ph idx="1"/>
          </p:nvPr>
        </p:nvPicPr>
        <p:blipFill>
          <a:blip r:embed="rId2"/>
          <a:srcRect l="13954" r="10521"/>
          <a:stretch>
            <a:fillRect/>
          </a:stretch>
        </p:blipFill>
        <p:spPr>
          <a:xfrm>
            <a:off x="2071670" y="1214422"/>
            <a:ext cx="4500594" cy="494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4ο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85351"/>
            <a:ext cx="8229600" cy="351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5ο.png"/>
          <p:cNvPicPr>
            <a:picLocks noGrp="1" noChangeAspect="1"/>
          </p:cNvPicPr>
          <p:nvPr>
            <p:ph idx="1"/>
          </p:nvPr>
        </p:nvPicPr>
        <p:blipFill>
          <a:blip r:embed="rId2"/>
          <a:srcRect t="11469" b="12767"/>
          <a:stretch>
            <a:fillRect/>
          </a:stretch>
        </p:blipFill>
        <p:spPr>
          <a:xfrm>
            <a:off x="609146" y="1785926"/>
            <a:ext cx="7925707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6ο.png"/>
          <p:cNvPicPr>
            <a:picLocks noGrp="1" noChangeAspect="1"/>
          </p:cNvPicPr>
          <p:nvPr>
            <p:ph idx="1"/>
          </p:nvPr>
        </p:nvPicPr>
        <p:blipFill>
          <a:blip r:embed="rId2"/>
          <a:srcRect l="9503" r="12889" b="6174"/>
          <a:stretch>
            <a:fillRect/>
          </a:stretch>
        </p:blipFill>
        <p:spPr>
          <a:xfrm>
            <a:off x="2357422" y="1217547"/>
            <a:ext cx="4429156" cy="500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 algn="just"/>
            <a:r>
              <a:rPr lang="en-US" sz="2800" b="1" dirty="0" smtClean="0"/>
              <a:t>O </a:t>
            </a:r>
            <a:r>
              <a:rPr lang="el-GR" sz="2800" b="1" dirty="0" smtClean="0"/>
              <a:t>αιματοκρίτης </a:t>
            </a:r>
            <a:r>
              <a:rPr lang="en-US" sz="2800" b="1" dirty="0" smtClean="0"/>
              <a:t>Ht</a:t>
            </a:r>
            <a:r>
              <a:rPr lang="el-GR" sz="2800" b="1" dirty="0" smtClean="0"/>
              <a:t> είναι η εκατοστιαία αναλογία των ερυθρών αιμοσφαιρίων ως προς τον συνολικό όγκο του αίματος</a:t>
            </a:r>
          </a:p>
          <a:p>
            <a:pPr marL="624078" indent="-514350"/>
            <a:endParaRPr lang="el-GR" sz="2800" b="1" u="sng" dirty="0" smtClean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αιματοκρίτη - </a:t>
            </a:r>
            <a:r>
              <a:rPr lang="en-US" dirty="0" err="1" smtClean="0"/>
              <a:t>Hct</a:t>
            </a:r>
            <a:endParaRPr lang="el-GR" dirty="0"/>
          </a:p>
        </p:txBody>
      </p:sp>
      <p:pic>
        <p:nvPicPr>
          <p:cNvPr id="6" name="5 - Εικόνα" descr="αιματοκρίτης.png"/>
          <p:cNvPicPr>
            <a:picLocks noChangeAspect="1"/>
          </p:cNvPicPr>
          <p:nvPr/>
        </p:nvPicPr>
        <p:blipFill>
          <a:blip r:embed="rId2"/>
          <a:srcRect t="9274" b="16470"/>
          <a:stretch>
            <a:fillRect/>
          </a:stretch>
        </p:blipFill>
        <p:spPr>
          <a:xfrm>
            <a:off x="2214546" y="3000372"/>
            <a:ext cx="4572032" cy="3214710"/>
          </a:xfrm>
          <a:prstGeom prst="rect">
            <a:avLst/>
          </a:prstGeom>
        </p:spPr>
      </p:pic>
      <p:sp>
        <p:nvSpPr>
          <p:cNvPr id="7" name="6 - Δεξιό άγκιστρο"/>
          <p:cNvSpPr/>
          <p:nvPr/>
        </p:nvSpPr>
        <p:spPr>
          <a:xfrm>
            <a:off x="4643438" y="4714884"/>
            <a:ext cx="214314" cy="135732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Δεξιό άγκιστρο"/>
          <p:cNvSpPr/>
          <p:nvPr/>
        </p:nvSpPr>
        <p:spPr>
          <a:xfrm>
            <a:off x="4643438" y="3643314"/>
            <a:ext cx="142876" cy="92869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0" name="9 - Ευθύγραμμο βέλος σύνδεσης"/>
          <p:cNvCxnSpPr/>
          <p:nvPr/>
        </p:nvCxnSpPr>
        <p:spPr>
          <a:xfrm>
            <a:off x="4572000" y="4643446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7ο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5663" y="1481138"/>
            <a:ext cx="5312674" cy="452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8ο.png"/>
          <p:cNvPicPr>
            <a:picLocks noGrp="1" noChangeAspect="1"/>
          </p:cNvPicPr>
          <p:nvPr>
            <p:ph idx="1"/>
          </p:nvPr>
        </p:nvPicPr>
        <p:blipFill>
          <a:blip r:embed="rId2"/>
          <a:srcRect l="1232" r="2993"/>
          <a:stretch>
            <a:fillRect/>
          </a:stretch>
        </p:blipFill>
        <p:spPr>
          <a:xfrm>
            <a:off x="2000232" y="1127547"/>
            <a:ext cx="5143536" cy="5091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9ο.png"/>
          <p:cNvPicPr>
            <a:picLocks noGrp="1" noChangeAspect="1"/>
          </p:cNvPicPr>
          <p:nvPr>
            <p:ph idx="1"/>
          </p:nvPr>
        </p:nvPicPr>
        <p:blipFill>
          <a:blip r:embed="rId2"/>
          <a:srcRect l="4237" r="2761"/>
          <a:stretch>
            <a:fillRect/>
          </a:stretch>
        </p:blipFill>
        <p:spPr>
          <a:xfrm>
            <a:off x="2143108" y="1193775"/>
            <a:ext cx="5000660" cy="5028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 smtClean="0"/>
              <a:t>Τεχνική με πιπέττα </a:t>
            </a:r>
            <a:r>
              <a:rPr lang="en-US" b="1" dirty="0" err="1" smtClean="0"/>
              <a:t>Hb</a:t>
            </a:r>
            <a:r>
              <a:rPr lang="el-GR" b="1" dirty="0" smtClean="0"/>
              <a:t>:</a:t>
            </a:r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Αναρρόφηση </a:t>
            </a:r>
            <a:r>
              <a:rPr lang="el-GR" b="1" dirty="0" smtClean="0"/>
              <a:t>αίματος</a:t>
            </a:r>
            <a:r>
              <a:rPr lang="el-GR" dirty="0" smtClean="0"/>
              <a:t> </a:t>
            </a:r>
            <a:r>
              <a:rPr lang="el-GR" b="1" dirty="0" smtClean="0"/>
              <a:t>με πιπέττα </a:t>
            </a:r>
            <a:r>
              <a:rPr lang="en-US" b="1" dirty="0" err="1" smtClean="0"/>
              <a:t>Hb</a:t>
            </a:r>
            <a:r>
              <a:rPr lang="el-GR" b="1" dirty="0" smtClean="0"/>
              <a:t> μέχρι την χαραγή</a:t>
            </a:r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Μεταφορά αίματος σε σωληνάριο με 4</a:t>
            </a:r>
            <a:r>
              <a:rPr lang="en-US" dirty="0" smtClean="0"/>
              <a:t>ml</a:t>
            </a:r>
            <a:r>
              <a:rPr lang="el-GR" dirty="0" smtClean="0"/>
              <a:t> </a:t>
            </a:r>
            <a:r>
              <a:rPr lang="el-GR" b="1" dirty="0" smtClean="0"/>
              <a:t>Φ.Ο.</a:t>
            </a:r>
            <a:r>
              <a:rPr lang="el-GR" dirty="0" smtClean="0"/>
              <a:t> </a:t>
            </a:r>
            <a:endParaRPr lang="el-GR" b="1" dirty="0" smtClean="0"/>
          </a:p>
          <a:p>
            <a:pPr marL="624078" indent="-514350">
              <a:buFont typeface="+mj-lt"/>
              <a:buAutoNum type="arabicPeriod"/>
            </a:pPr>
            <a:r>
              <a:rPr lang="el-GR" b="1" dirty="0" smtClean="0"/>
              <a:t>Ανάμειξη</a:t>
            </a:r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Τοποθέτηση </a:t>
            </a:r>
            <a:r>
              <a:rPr lang="el-GR" b="1" dirty="0" smtClean="0"/>
              <a:t>σταγόνας με </a:t>
            </a:r>
            <a:r>
              <a:rPr lang="el-GR" b="1" dirty="0" err="1" smtClean="0"/>
              <a:t>σιφωνιο</a:t>
            </a:r>
            <a:r>
              <a:rPr lang="el-GR" b="1" dirty="0" smtClean="0"/>
              <a:t> </a:t>
            </a:r>
            <a:r>
              <a:rPr lang="en-US" b="1" dirty="0" smtClean="0"/>
              <a:t>Pasteur </a:t>
            </a:r>
            <a:r>
              <a:rPr lang="el-GR" b="1" dirty="0" smtClean="0"/>
              <a:t>στην πλάκα </a:t>
            </a:r>
            <a:r>
              <a:rPr lang="en-US" b="1" dirty="0" err="1" smtClean="0"/>
              <a:t>Neubauer</a:t>
            </a:r>
            <a:r>
              <a:rPr lang="en-US" b="1" dirty="0" smtClean="0"/>
              <a:t> </a:t>
            </a:r>
            <a:endParaRPr lang="el-GR" b="1" dirty="0" smtClean="0"/>
          </a:p>
          <a:p>
            <a:pPr marL="624078" indent="-514350">
              <a:buFont typeface="+mj-lt"/>
              <a:buAutoNum type="arabicPeriod"/>
            </a:pPr>
            <a:r>
              <a:rPr lang="el-GR" b="1" dirty="0" err="1" smtClean="0"/>
              <a:t>Καλυπτρίδα</a:t>
            </a:r>
            <a:endParaRPr lang="en-US" b="1" dirty="0" smtClean="0"/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Σκούπισμα </a:t>
            </a:r>
          </a:p>
          <a:p>
            <a:pPr marL="624078" indent="-514350">
              <a:buFont typeface="+mj-lt"/>
              <a:buAutoNum type="arabicPeriod"/>
            </a:pPr>
            <a:r>
              <a:rPr lang="el-GR" dirty="0" smtClean="0"/>
              <a:t>Μικροσκόπηση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200" b="1" dirty="0" smtClean="0">
                <a:solidFill>
                  <a:schemeClr val="accent1">
                    <a:lumMod val="75000"/>
                  </a:schemeClr>
                </a:solidFill>
              </a:rPr>
              <a:t>Αριθμός αιμοσφαιρίων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el-GR" sz="2200" b="1" dirty="0" smtClean="0">
                <a:solidFill>
                  <a:schemeClr val="accent1">
                    <a:lumMod val="75000"/>
                  </a:schemeClr>
                </a:solidFill>
              </a:rPr>
              <a:t> 10.000 = αριθμός </a:t>
            </a:r>
            <a:r>
              <a:rPr lang="el-GR" sz="2200" b="1" dirty="0" err="1" smtClean="0">
                <a:solidFill>
                  <a:schemeClr val="accent1">
                    <a:lumMod val="75000"/>
                  </a:schemeClr>
                </a:solidFill>
              </a:rPr>
              <a:t>ερυθρων</a:t>
            </a:r>
            <a:r>
              <a:rPr lang="el-GR" sz="2200" b="1" dirty="0" smtClean="0">
                <a:solidFill>
                  <a:schemeClr val="accent1">
                    <a:lumMod val="75000"/>
                  </a:schemeClr>
                </a:solidFill>
              </a:rPr>
              <a:t>/ 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mm</a:t>
            </a:r>
            <a:r>
              <a:rPr lang="el-GR" sz="2200" b="1" baseline="300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endParaRPr lang="el-GR" sz="2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624078" indent="-514350">
              <a:buFont typeface="+mj-lt"/>
              <a:buAutoNum type="arabicPeriod"/>
            </a:pPr>
            <a:endParaRPr lang="el-GR" b="1" dirty="0" smtClean="0"/>
          </a:p>
          <a:p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900" dirty="0" smtClean="0"/>
              <a:t>Μέτρηση του αριθμού των ερυθρών αιμοσφαιρίων</a:t>
            </a:r>
            <a:endParaRPr lang="el-GR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genikh a;imatow .png"/>
          <p:cNvPicPr>
            <a:picLocks noGrp="1" noChangeAspect="1"/>
          </p:cNvPicPr>
          <p:nvPr>
            <p:ph idx="1"/>
          </p:nvPr>
        </p:nvPicPr>
        <p:blipFill>
          <a:blip r:embed="rId2"/>
          <a:srcRect l="265" b="84798"/>
          <a:stretch>
            <a:fillRect/>
          </a:stretch>
        </p:blipFill>
        <p:spPr>
          <a:xfrm>
            <a:off x="857224" y="1500174"/>
            <a:ext cx="7500990" cy="1928826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 smtClean="0"/>
              <a:t>Μέτρηση του αριθμού των ερυθρών αιμοσφαιρίων</a:t>
            </a:r>
            <a:endParaRPr lang="el-GR" dirty="0"/>
          </a:p>
        </p:txBody>
      </p:sp>
      <p:pic>
        <p:nvPicPr>
          <p:cNvPr id="5" name="4 - Εικόνα" descr="γενική αίματος προτυπο.png"/>
          <p:cNvPicPr>
            <a:picLocks noChangeAspect="1"/>
          </p:cNvPicPr>
          <p:nvPr/>
        </p:nvPicPr>
        <p:blipFill>
          <a:blip r:embed="rId3"/>
          <a:srcRect b="81959"/>
          <a:stretch>
            <a:fillRect/>
          </a:stretch>
        </p:blipFill>
        <p:spPr>
          <a:xfrm>
            <a:off x="857224" y="3643314"/>
            <a:ext cx="7500990" cy="200026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ιμένου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l-GR" sz="3600" b="1" dirty="0" smtClean="0">
                <a:solidFill>
                  <a:schemeClr val="accent1"/>
                </a:solidFill>
              </a:rPr>
              <a:t>Τ</a:t>
            </a:r>
            <a:r>
              <a:rPr lang="el-GR" sz="3200" dirty="0" smtClean="0"/>
              <a:t>αχύτητα </a:t>
            </a:r>
            <a:r>
              <a:rPr lang="el-GR" sz="3600" b="1" dirty="0" smtClean="0">
                <a:solidFill>
                  <a:schemeClr val="accent1"/>
                </a:solidFill>
              </a:rPr>
              <a:t>Κ</a:t>
            </a:r>
            <a:r>
              <a:rPr lang="el-GR" sz="3200" dirty="0" smtClean="0"/>
              <a:t>αθίζησης </a:t>
            </a:r>
            <a:r>
              <a:rPr lang="el-GR" sz="3600" b="1" dirty="0" smtClean="0">
                <a:solidFill>
                  <a:schemeClr val="accent1"/>
                </a:solidFill>
              </a:rPr>
              <a:t>Ε</a:t>
            </a:r>
            <a:r>
              <a:rPr lang="el-GR" sz="3200" dirty="0" smtClean="0"/>
              <a:t>ρυθρών </a:t>
            </a:r>
            <a:endParaRPr lang="el-GR" sz="3200" dirty="0"/>
          </a:p>
        </p:txBody>
      </p:sp>
      <p:pic>
        <p:nvPicPr>
          <p:cNvPr id="5" name="4 - Θέση εικόνας" descr="12793380_blood-tubes-in-rack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128" b="12128"/>
          <a:stretch>
            <a:fillRect/>
          </a:stretch>
        </p:blipFill>
        <p:spPr/>
      </p:pic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5300" b="1" dirty="0" smtClean="0"/>
              <a:t>Τ.Κ.Ε</a:t>
            </a:r>
            <a:r>
              <a:rPr lang="el-GR" dirty="0" smtClean="0"/>
              <a:t>.</a:t>
            </a:r>
            <a:endParaRPr lang="el-GR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Δείχνει την ύπαρξη ή όχι διαταραχής</a:t>
            </a:r>
          </a:p>
          <a:p>
            <a:r>
              <a:rPr lang="el-GR" dirty="0" smtClean="0"/>
              <a:t>Ένδειξη όχι απόδειξη νόσου</a:t>
            </a:r>
          </a:p>
          <a:p>
            <a:r>
              <a:rPr lang="el-GR" dirty="0" smtClean="0"/>
              <a:t>Συνεκτίμηση εργαστηριακής και κλινικής εικόνας ασθενή</a:t>
            </a:r>
          </a:p>
          <a:p>
            <a:r>
              <a:rPr lang="el-GR" b="1" dirty="0" smtClean="0"/>
              <a:t>Αυξάνει:</a:t>
            </a:r>
          </a:p>
          <a:p>
            <a:pPr marL="880110" lvl="1" indent="-514350">
              <a:buFont typeface="+mj-lt"/>
              <a:buAutoNum type="arabicPeriod"/>
            </a:pPr>
            <a:r>
              <a:rPr lang="el-GR" dirty="0" smtClean="0"/>
              <a:t>Αναιμίες</a:t>
            </a:r>
          </a:p>
          <a:p>
            <a:pPr marL="880110" lvl="1" indent="-514350">
              <a:buFont typeface="+mj-lt"/>
              <a:buAutoNum type="arabicPeriod"/>
            </a:pPr>
            <a:r>
              <a:rPr lang="el-GR" dirty="0" err="1" smtClean="0"/>
              <a:t>Νεοπλασματικά</a:t>
            </a:r>
            <a:r>
              <a:rPr lang="el-GR" dirty="0" smtClean="0"/>
              <a:t> νοσήματα</a:t>
            </a:r>
          </a:p>
          <a:p>
            <a:pPr marL="880110" lvl="1" indent="-514350">
              <a:buFont typeface="+mj-lt"/>
              <a:buAutoNum type="arabicPeriod"/>
            </a:pPr>
            <a:r>
              <a:rPr lang="el-GR" dirty="0" smtClean="0"/>
              <a:t>Λοιμώξεις</a:t>
            </a:r>
          </a:p>
          <a:p>
            <a:pPr marL="880110" lvl="1" indent="-514350">
              <a:buFont typeface="+mj-lt"/>
              <a:buAutoNum type="arabicPeriod"/>
            </a:pPr>
            <a:r>
              <a:rPr lang="el-GR" dirty="0" smtClean="0"/>
              <a:t>Μετά από εγχειρήσει </a:t>
            </a:r>
          </a:p>
          <a:p>
            <a:pPr marL="880110" lvl="1" indent="-514350">
              <a:buFont typeface="+mj-lt"/>
              <a:buAutoNum type="arabicPeriod"/>
            </a:pPr>
            <a:r>
              <a:rPr lang="el-GR" dirty="0" smtClean="0"/>
              <a:t>Μεγάλες ηλικίες</a:t>
            </a:r>
          </a:p>
          <a:p>
            <a:pPr marL="880110" lvl="1" indent="-514350">
              <a:buFont typeface="+mj-lt"/>
              <a:buAutoNum type="arabicPeriod"/>
            </a:pPr>
            <a:endParaRPr lang="el-GR" dirty="0" smtClean="0"/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Τ.Κ.Ε.</a:t>
            </a:r>
            <a:endParaRPr lang="el-GR" sz="4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091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1363667">
                <a:tc>
                  <a:txBody>
                    <a:bodyPr/>
                    <a:lstStyle/>
                    <a:p>
                      <a:pPr algn="ctr"/>
                      <a:endParaRPr lang="el-GR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3200" dirty="0" smtClean="0"/>
                        <a:t>ΑΝΔΡΕΣ </a:t>
                      </a:r>
                      <a:endParaRPr lang="el-GR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3200" dirty="0" smtClean="0"/>
                        <a:t>ΓΥΝΑΙΚΕΣ</a:t>
                      </a:r>
                      <a:endParaRPr lang="el-GR" sz="3200" dirty="0"/>
                    </a:p>
                  </a:txBody>
                  <a:tcPr anchor="ctr"/>
                </a:tc>
              </a:tr>
              <a:tr h="1363667">
                <a:tc>
                  <a:txBody>
                    <a:bodyPr/>
                    <a:lstStyle/>
                    <a:p>
                      <a:pPr algn="ctr"/>
                      <a:r>
                        <a:rPr lang="el-GR" sz="3200" b="1" dirty="0" smtClean="0"/>
                        <a:t>1</a:t>
                      </a:r>
                      <a:r>
                        <a:rPr lang="el-GR" sz="3200" b="1" baseline="30000" dirty="0" smtClean="0"/>
                        <a:t>η</a:t>
                      </a:r>
                      <a:r>
                        <a:rPr lang="el-GR" sz="3200" b="1" dirty="0" smtClean="0"/>
                        <a:t>  Ώρα</a:t>
                      </a:r>
                      <a:endParaRPr lang="el-GR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3200" dirty="0" smtClean="0"/>
                        <a:t>0 – 15</a:t>
                      </a:r>
                      <a:r>
                        <a:rPr lang="el-GR" sz="3200" baseline="0" dirty="0" smtClean="0"/>
                        <a:t> </a:t>
                      </a:r>
                      <a:r>
                        <a:rPr lang="en-US" sz="3200" baseline="0" dirty="0" smtClean="0"/>
                        <a:t>mm</a:t>
                      </a:r>
                      <a:endParaRPr lang="el-GR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3200" dirty="0" smtClean="0"/>
                        <a:t>0 – 20 </a:t>
                      </a:r>
                      <a:r>
                        <a:rPr lang="en-US" sz="3200" dirty="0" smtClean="0"/>
                        <a:t>mm</a:t>
                      </a:r>
                      <a:endParaRPr lang="el-GR" sz="3200" dirty="0"/>
                    </a:p>
                  </a:txBody>
                  <a:tcPr anchor="ctr"/>
                </a:tc>
              </a:tr>
              <a:tr h="1363667">
                <a:tc>
                  <a:txBody>
                    <a:bodyPr/>
                    <a:lstStyle/>
                    <a:p>
                      <a:pPr algn="ctr"/>
                      <a:r>
                        <a:rPr lang="el-GR" sz="3200" b="1" dirty="0" smtClean="0"/>
                        <a:t>2</a:t>
                      </a:r>
                      <a:r>
                        <a:rPr lang="el-GR" sz="3200" b="1" baseline="30000" dirty="0" smtClean="0"/>
                        <a:t>η</a:t>
                      </a:r>
                      <a:r>
                        <a:rPr lang="el-GR" sz="3200" b="1" dirty="0" smtClean="0"/>
                        <a:t> Ώρα </a:t>
                      </a:r>
                      <a:endParaRPr lang="el-GR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3200" dirty="0" smtClean="0"/>
                        <a:t>15 – 30 </a:t>
                      </a:r>
                      <a:r>
                        <a:rPr lang="en-US" sz="3200" dirty="0" smtClean="0"/>
                        <a:t>mm</a:t>
                      </a:r>
                      <a:endParaRPr lang="el-GR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3200" dirty="0" smtClean="0"/>
                        <a:t>20 – 40 </a:t>
                      </a:r>
                      <a:r>
                        <a:rPr lang="en-US" sz="3200" dirty="0" smtClean="0"/>
                        <a:t>mm</a:t>
                      </a:r>
                      <a:endParaRPr lang="el-GR" sz="3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Τ.Κ.Ε.</a:t>
            </a:r>
            <a:endParaRPr lang="el-G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800" b="1" dirty="0" smtClean="0"/>
              <a:t>Αρχή μεθόδου </a:t>
            </a:r>
            <a:r>
              <a:rPr lang="en-US" sz="2800" b="1" dirty="0" err="1" smtClean="0"/>
              <a:t>Westergren</a:t>
            </a:r>
            <a:r>
              <a:rPr lang="el-GR" sz="2800" b="1" dirty="0" smtClean="0"/>
              <a:t>:</a:t>
            </a:r>
            <a:endParaRPr lang="en-US" sz="2800" b="1" dirty="0" smtClean="0"/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b="1" dirty="0" smtClean="0">
                <a:solidFill>
                  <a:schemeClr val="accent2"/>
                </a:solidFill>
              </a:rPr>
              <a:t>Διαχωρισμό ερυθρών από το πλάσμα 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Αίμα </a:t>
            </a:r>
            <a:r>
              <a:rPr lang="el-GR" b="1" dirty="0" smtClean="0">
                <a:solidFill>
                  <a:schemeClr val="accent2"/>
                </a:solidFill>
              </a:rPr>
              <a:t>με αντιπηκτικό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Συσκευή ΤΚΕ = σιφώνιο </a:t>
            </a:r>
            <a:r>
              <a:rPr lang="en-US" dirty="0" err="1" smtClean="0"/>
              <a:t>Westergren</a:t>
            </a:r>
            <a:endParaRPr lang="el-GR" dirty="0" smtClean="0"/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Αρίθμηση </a:t>
            </a:r>
            <a:r>
              <a:rPr lang="el-GR" b="1" dirty="0" smtClean="0">
                <a:solidFill>
                  <a:schemeClr val="accent2"/>
                </a:solidFill>
              </a:rPr>
              <a:t>0 – 200 </a:t>
            </a:r>
            <a:r>
              <a:rPr lang="el-GR" dirty="0" smtClean="0"/>
              <a:t>χιλιοστά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Ανάγνωση μετά από </a:t>
            </a:r>
            <a:r>
              <a:rPr lang="el-GR" b="1" dirty="0" smtClean="0">
                <a:solidFill>
                  <a:schemeClr val="accent2"/>
                </a:solidFill>
              </a:rPr>
              <a:t>1</a:t>
            </a:r>
            <a:r>
              <a:rPr lang="en-US" b="1" dirty="0" smtClean="0">
                <a:solidFill>
                  <a:schemeClr val="accent2"/>
                </a:solidFill>
              </a:rPr>
              <a:t>h</a:t>
            </a:r>
            <a:r>
              <a:rPr lang="el-GR" dirty="0" smtClean="0"/>
              <a:t> και </a:t>
            </a:r>
            <a:r>
              <a:rPr lang="el-GR" b="1" dirty="0" smtClean="0">
                <a:solidFill>
                  <a:schemeClr val="accent2"/>
                </a:solidFill>
              </a:rPr>
              <a:t>2</a:t>
            </a:r>
            <a:r>
              <a:rPr lang="en-US" b="1" dirty="0" smtClean="0">
                <a:solidFill>
                  <a:schemeClr val="accent2"/>
                </a:solidFill>
              </a:rPr>
              <a:t>h</a:t>
            </a:r>
            <a:endParaRPr lang="el-GR" b="1" dirty="0" smtClean="0">
              <a:solidFill>
                <a:schemeClr val="accent2"/>
              </a:solidFill>
            </a:endParaRP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b="1" dirty="0" smtClean="0">
                <a:solidFill>
                  <a:schemeClr val="accent2"/>
                </a:solidFill>
              </a:rPr>
              <a:t>&gt; 80</a:t>
            </a:r>
            <a:r>
              <a:rPr lang="en-US" b="1" dirty="0" smtClean="0">
                <a:solidFill>
                  <a:schemeClr val="accent2"/>
                </a:solidFill>
              </a:rPr>
              <a:t>mm</a:t>
            </a:r>
            <a:r>
              <a:rPr lang="el-GR" b="1" dirty="0" smtClean="0">
                <a:solidFill>
                  <a:schemeClr val="accent2"/>
                </a:solidFill>
              </a:rPr>
              <a:t> 1</a:t>
            </a:r>
            <a:r>
              <a:rPr lang="el-GR" b="1" baseline="30000" dirty="0" smtClean="0">
                <a:solidFill>
                  <a:schemeClr val="accent2"/>
                </a:solidFill>
              </a:rPr>
              <a:t>η</a:t>
            </a:r>
            <a:r>
              <a:rPr lang="el-GR" b="1" dirty="0" smtClean="0">
                <a:solidFill>
                  <a:schemeClr val="accent2"/>
                </a:solidFill>
              </a:rPr>
              <a:t> ώρα </a:t>
            </a:r>
            <a:r>
              <a:rPr lang="el-GR" dirty="0" smtClean="0"/>
              <a:t>ένδειξη σοβαρής νόσου </a:t>
            </a:r>
            <a:endParaRPr lang="el-GR" dirty="0">
              <a:solidFill>
                <a:schemeClr val="accent2"/>
              </a:solidFill>
            </a:endParaRPr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Τ.Κ.Ε.</a:t>
            </a:r>
            <a:endParaRPr lang="el-GR" sz="4000" dirty="0"/>
          </a:p>
        </p:txBody>
      </p:sp>
      <p:pic>
        <p:nvPicPr>
          <p:cNvPr id="4" name="3 - Εικόνα" descr="9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454" y="1500174"/>
            <a:ext cx="1759040" cy="48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800" b="1" dirty="0" smtClean="0"/>
              <a:t>Τεχνική: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Σιφώνια ΤΚΕ μιας χρήσεως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Αναρρόφηση αίματος με έμβολο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Ειδικό στατώ 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Ανάγνωση από το σιφώνιο ή το στατώ 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Αποτέλεσμα το σημείο διαχωρισμού των ερυθρών από το πλάσμα </a:t>
            </a:r>
          </a:p>
          <a:p>
            <a:pPr marL="1145286" lvl="2" indent="-514350"/>
            <a:r>
              <a:rPr lang="el-GR" sz="2800" dirty="0" smtClean="0">
                <a:solidFill>
                  <a:schemeClr val="accent2"/>
                </a:solidFill>
              </a:rPr>
              <a:t>1</a:t>
            </a:r>
            <a:r>
              <a:rPr lang="el-GR" sz="2800" baseline="30000" dirty="0" smtClean="0">
                <a:solidFill>
                  <a:schemeClr val="accent2"/>
                </a:solidFill>
              </a:rPr>
              <a:t>η</a:t>
            </a:r>
            <a:r>
              <a:rPr lang="el-GR" sz="2800" dirty="0" smtClean="0">
                <a:solidFill>
                  <a:schemeClr val="accent2"/>
                </a:solidFill>
              </a:rPr>
              <a:t> ώρα ……</a:t>
            </a:r>
            <a:r>
              <a:rPr lang="en-US" sz="2800" dirty="0" smtClean="0">
                <a:solidFill>
                  <a:schemeClr val="accent2"/>
                </a:solidFill>
              </a:rPr>
              <a:t>……..</a:t>
            </a:r>
            <a:r>
              <a:rPr lang="el-GR" sz="2800" dirty="0" smtClean="0">
                <a:solidFill>
                  <a:schemeClr val="accent2"/>
                </a:solidFill>
              </a:rPr>
              <a:t>……. </a:t>
            </a:r>
            <a:r>
              <a:rPr lang="en-US" sz="2800" dirty="0" smtClean="0">
                <a:solidFill>
                  <a:schemeClr val="accent2"/>
                </a:solidFill>
              </a:rPr>
              <a:t>mm</a:t>
            </a:r>
          </a:p>
          <a:p>
            <a:pPr marL="1145286" lvl="2" indent="-514350"/>
            <a:r>
              <a:rPr lang="el-GR" sz="2800" dirty="0" smtClean="0">
                <a:solidFill>
                  <a:schemeClr val="accent2"/>
                </a:solidFill>
              </a:rPr>
              <a:t>2</a:t>
            </a:r>
            <a:r>
              <a:rPr lang="el-GR" sz="2800" baseline="30000" dirty="0" smtClean="0">
                <a:solidFill>
                  <a:schemeClr val="accent2"/>
                </a:solidFill>
              </a:rPr>
              <a:t>η</a:t>
            </a:r>
            <a:r>
              <a:rPr lang="el-GR" sz="2800" dirty="0" smtClean="0">
                <a:solidFill>
                  <a:schemeClr val="accent2"/>
                </a:solidFill>
              </a:rPr>
              <a:t> ώρα ………………</a:t>
            </a:r>
            <a:r>
              <a:rPr lang="en-US" sz="2800" dirty="0" smtClean="0">
                <a:solidFill>
                  <a:schemeClr val="accent2"/>
                </a:solidFill>
              </a:rPr>
              <a:t>.</a:t>
            </a:r>
            <a:r>
              <a:rPr lang="el-GR" sz="2800" dirty="0" smtClean="0">
                <a:solidFill>
                  <a:schemeClr val="accent2"/>
                </a:solidFill>
              </a:rPr>
              <a:t>… </a:t>
            </a:r>
            <a:r>
              <a:rPr lang="en-US" sz="2800" dirty="0" smtClean="0">
                <a:solidFill>
                  <a:schemeClr val="accent2"/>
                </a:solidFill>
              </a:rPr>
              <a:t>mm</a:t>
            </a:r>
            <a:r>
              <a:rPr lang="el-GR" sz="2800" dirty="0" smtClean="0">
                <a:solidFill>
                  <a:schemeClr val="accent2"/>
                </a:solidFill>
              </a:rPr>
              <a:t> </a:t>
            </a:r>
          </a:p>
          <a:p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 smtClean="0"/>
              <a:t>Τ.Κ.Ε.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/>
            <a:r>
              <a:rPr lang="el-GR" sz="2800" dirty="0" smtClean="0"/>
              <a:t>Οι ΦΤ διαφέρουν στο φύλο και την ηλικία</a:t>
            </a:r>
          </a:p>
          <a:p>
            <a:pPr marL="624078" indent="-514350"/>
            <a:r>
              <a:rPr lang="el-GR" sz="2800" dirty="0" smtClean="0"/>
              <a:t>ΦΤ αιμοσφαιρίνης</a:t>
            </a:r>
            <a:r>
              <a:rPr lang="en-US" sz="2800" dirty="0" smtClean="0"/>
              <a:t> </a:t>
            </a:r>
            <a:r>
              <a:rPr lang="en-US" sz="2800" dirty="0" smtClean="0">
                <a:sym typeface="Wingdings"/>
              </a:rPr>
              <a:t></a:t>
            </a:r>
            <a:r>
              <a:rPr lang="el-GR" sz="2800" dirty="0" smtClean="0"/>
              <a:t> </a:t>
            </a:r>
            <a:r>
              <a:rPr lang="en-US" sz="3200" b="1" dirty="0" smtClean="0"/>
              <a:t>Ht = </a:t>
            </a:r>
            <a:r>
              <a:rPr lang="en-US" sz="3200" b="1" dirty="0" err="1" smtClean="0"/>
              <a:t>Hb</a:t>
            </a:r>
            <a:r>
              <a:rPr lang="en-US" sz="3200" b="1" dirty="0" smtClean="0"/>
              <a:t> x 3</a:t>
            </a:r>
            <a:endParaRPr lang="el-GR" sz="2800" b="1" dirty="0" smtClean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αιματοκρίτη - </a:t>
            </a:r>
            <a:r>
              <a:rPr lang="en-US" dirty="0" err="1" smtClean="0"/>
              <a:t>Hct</a:t>
            </a:r>
            <a:endParaRPr lang="el-GR" dirty="0"/>
          </a:p>
        </p:txBody>
      </p:sp>
      <p:graphicFrame>
        <p:nvGraphicFramePr>
          <p:cNvPr id="4" name="3 - Πίνακας"/>
          <p:cNvGraphicFramePr>
            <a:graphicFrameLocks noGrp="1"/>
          </p:cNvGraphicFramePr>
          <p:nvPr/>
        </p:nvGraphicFramePr>
        <p:xfrm>
          <a:off x="1142976" y="2928936"/>
          <a:ext cx="6929486" cy="3000395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464743"/>
                <a:gridCol w="3464743"/>
              </a:tblGrid>
              <a:tr h="600079">
                <a:tc>
                  <a:txBody>
                    <a:bodyPr/>
                    <a:lstStyle/>
                    <a:p>
                      <a:pPr algn="l"/>
                      <a:r>
                        <a:rPr lang="el-GR" sz="2400" dirty="0" smtClean="0"/>
                        <a:t>ΗΛΙΚΙΕΣ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400" dirty="0" smtClean="0"/>
                        <a:t>Φ.Τ.</a:t>
                      </a:r>
                      <a:endParaRPr lang="el-GR" sz="2400" dirty="0"/>
                    </a:p>
                  </a:txBody>
                  <a:tcPr/>
                </a:tc>
              </a:tr>
              <a:tr h="600079">
                <a:tc>
                  <a:txBody>
                    <a:bodyPr/>
                    <a:lstStyle/>
                    <a:p>
                      <a:pPr algn="l"/>
                      <a:r>
                        <a:rPr lang="el-GR" sz="2400" dirty="0" smtClean="0"/>
                        <a:t>Νεογνά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400" dirty="0" smtClean="0"/>
                        <a:t>43 – 46 %</a:t>
                      </a:r>
                      <a:endParaRPr lang="el-GR" sz="2400" dirty="0"/>
                    </a:p>
                  </a:txBody>
                  <a:tcPr/>
                </a:tc>
              </a:tr>
              <a:tr h="600079">
                <a:tc>
                  <a:txBody>
                    <a:bodyPr/>
                    <a:lstStyle/>
                    <a:p>
                      <a:pPr algn="l"/>
                      <a:r>
                        <a:rPr lang="el-GR" sz="2400" dirty="0" smtClean="0"/>
                        <a:t>Παιδιά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400" dirty="0" smtClean="0"/>
                        <a:t>30 – 44 %</a:t>
                      </a:r>
                      <a:endParaRPr lang="el-GR" sz="2400" dirty="0"/>
                    </a:p>
                  </a:txBody>
                  <a:tcPr/>
                </a:tc>
              </a:tr>
              <a:tr h="600079">
                <a:tc>
                  <a:txBody>
                    <a:bodyPr/>
                    <a:lstStyle/>
                    <a:p>
                      <a:pPr algn="l"/>
                      <a:r>
                        <a:rPr lang="el-GR" sz="2400" dirty="0" smtClean="0"/>
                        <a:t>Άνδρες 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400" dirty="0" smtClean="0"/>
                        <a:t>40 – 54 %</a:t>
                      </a:r>
                      <a:endParaRPr lang="el-GR" sz="2400" dirty="0"/>
                    </a:p>
                  </a:txBody>
                  <a:tcPr/>
                </a:tc>
              </a:tr>
              <a:tr h="600079">
                <a:tc>
                  <a:txBody>
                    <a:bodyPr/>
                    <a:lstStyle/>
                    <a:p>
                      <a:pPr algn="l"/>
                      <a:r>
                        <a:rPr lang="el-GR" sz="2400" dirty="0" smtClean="0"/>
                        <a:t>Γυναίκες 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2400" dirty="0" smtClean="0"/>
                        <a:t>38 – 47 %</a:t>
                      </a:r>
                      <a:endParaRPr lang="el-GR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89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785926"/>
            <a:ext cx="7286676" cy="3500462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 smtClean="0"/>
              <a:t>Τ.Κ.Ε.</a:t>
            </a:r>
            <a:endParaRPr lang="el-GR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 smtClean="0"/>
              <a:t>Αυτόματος αναλυτής: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Γρήγορος 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Μικρή ποσότητα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Ασφάλεια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Μείωση πιθανότητας μόλυνσης</a:t>
            </a:r>
          </a:p>
          <a:p>
            <a:pPr marL="624078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smtClean="0"/>
              <a:t>Αξιόπιστο αποτέλεσμα</a:t>
            </a:r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 smtClean="0"/>
              <a:t>Τ.Κ.Ε.</a:t>
            </a:r>
            <a:endParaRPr lang="el-GR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Τ.Κ.Ε.</a:t>
            </a:r>
            <a:endParaRPr lang="el-GR" sz="4000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800" b="1" dirty="0" smtClean="0"/>
              <a:t>Αιτίες λανθασμένων αποτελεσμάτων:</a:t>
            </a:r>
          </a:p>
          <a:p>
            <a:pPr marL="880110" lvl="1" indent="-514350">
              <a:buFont typeface="+mj-lt"/>
              <a:buAutoNum type="arabicPeriod"/>
            </a:pPr>
            <a:r>
              <a:rPr lang="el-GR" sz="2800" dirty="0" smtClean="0"/>
              <a:t>Να μην είναι νηστικός ο ασθενής</a:t>
            </a:r>
          </a:p>
          <a:p>
            <a:pPr marL="880110" lvl="1" indent="-514350">
              <a:buFont typeface="+mj-lt"/>
              <a:buAutoNum type="arabicPeriod"/>
            </a:pPr>
            <a:r>
              <a:rPr lang="el-GR" sz="2800" dirty="0" smtClean="0"/>
              <a:t>Σωστή αναλογία αίματος – αντιπηκτικού</a:t>
            </a:r>
          </a:p>
          <a:p>
            <a:pPr marL="880110" lvl="1" indent="-514350">
              <a:buFont typeface="+mj-lt"/>
              <a:buAutoNum type="arabicPeriod"/>
            </a:pPr>
            <a:r>
              <a:rPr lang="el-GR" sz="2800" dirty="0" smtClean="0"/>
              <a:t>Βίαιη ανάδευση</a:t>
            </a:r>
          </a:p>
          <a:p>
            <a:pPr marL="880110" lvl="1" indent="-514350">
              <a:buFont typeface="+mj-lt"/>
              <a:buAutoNum type="arabicPeriod"/>
            </a:pPr>
            <a:r>
              <a:rPr lang="el-GR" sz="2800" dirty="0" smtClean="0"/>
              <a:t>Φυσαλίδες</a:t>
            </a:r>
          </a:p>
          <a:p>
            <a:pPr marL="880110" lvl="1" indent="-514350">
              <a:buFont typeface="+mj-lt"/>
              <a:buAutoNum type="arabicPeriod"/>
            </a:pPr>
            <a:r>
              <a:rPr lang="el-GR" sz="2800" dirty="0" smtClean="0"/>
              <a:t>Πήγματα</a:t>
            </a:r>
          </a:p>
          <a:p>
            <a:pPr marL="880110" lvl="1" indent="-514350">
              <a:buFont typeface="+mj-lt"/>
              <a:buAutoNum type="arabicPeriod"/>
            </a:pPr>
            <a:r>
              <a:rPr lang="el-GR" sz="2800" dirty="0" smtClean="0"/>
              <a:t>Κενά αίματος</a:t>
            </a:r>
          </a:p>
          <a:p>
            <a:pPr marL="880110" lvl="1" indent="-514350">
              <a:buFont typeface="+mj-lt"/>
              <a:buAutoNum type="arabicPeriod"/>
            </a:pPr>
            <a:r>
              <a:rPr lang="el-GR" sz="2800" dirty="0" smtClean="0"/>
              <a:t>Θερμοκρασία περιβάλλοντος 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genikh a;imatow .png"/>
          <p:cNvPicPr>
            <a:picLocks noGrp="1" noChangeAspect="1"/>
          </p:cNvPicPr>
          <p:nvPr>
            <p:ph idx="1"/>
          </p:nvPr>
        </p:nvPicPr>
        <p:blipFill>
          <a:blip r:embed="rId2"/>
          <a:srcRect t="82498"/>
          <a:stretch>
            <a:fillRect/>
          </a:stretch>
        </p:blipFill>
        <p:spPr>
          <a:xfrm>
            <a:off x="642910" y="1357298"/>
            <a:ext cx="7786742" cy="2286016"/>
          </a:xfrm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 smtClean="0"/>
              <a:t>Τ.Κ.Ε.</a:t>
            </a:r>
            <a:endParaRPr lang="el-GR" dirty="0"/>
          </a:p>
        </p:txBody>
      </p:sp>
      <p:pic>
        <p:nvPicPr>
          <p:cNvPr id="5" name="4 - Εικόνα" descr="γενική αίματος προτυπο.png"/>
          <p:cNvPicPr>
            <a:picLocks noChangeAspect="1"/>
          </p:cNvPicPr>
          <p:nvPr/>
        </p:nvPicPr>
        <p:blipFill>
          <a:blip r:embed="rId3"/>
          <a:srcRect t="83557"/>
          <a:stretch>
            <a:fillRect/>
          </a:stretch>
        </p:blipFill>
        <p:spPr>
          <a:xfrm>
            <a:off x="642910" y="3714752"/>
            <a:ext cx="7786742" cy="214314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sz="2800" b="1" dirty="0" smtClean="0"/>
              <a:t>Αντιδραστήρια: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Διάλυμα χρωστικής: </a:t>
            </a:r>
          </a:p>
          <a:p>
            <a:pPr marL="880110" lvl="1" indent="-514350"/>
            <a:r>
              <a:rPr lang="en-US" sz="2500" dirty="0" smtClean="0"/>
              <a:t>New </a:t>
            </a:r>
            <a:r>
              <a:rPr lang="en-US" sz="2500" dirty="0" err="1" smtClean="0"/>
              <a:t>Methylene</a:t>
            </a:r>
            <a:r>
              <a:rPr lang="en-US" sz="2500" dirty="0" smtClean="0"/>
              <a:t> Blue </a:t>
            </a:r>
            <a:r>
              <a:rPr lang="el-GR" sz="2500" dirty="0" smtClean="0"/>
              <a:t>ή</a:t>
            </a:r>
            <a:r>
              <a:rPr lang="en-US" sz="2500" dirty="0" smtClean="0"/>
              <a:t> </a:t>
            </a:r>
            <a:r>
              <a:rPr lang="en-US" sz="2500" dirty="0" err="1" smtClean="0"/>
              <a:t>Brillant</a:t>
            </a:r>
            <a:r>
              <a:rPr lang="en-US" sz="2500" dirty="0" smtClean="0"/>
              <a:t> </a:t>
            </a:r>
            <a:r>
              <a:rPr lang="en-US" sz="2500" dirty="0" err="1" smtClean="0"/>
              <a:t>Cresyl</a:t>
            </a:r>
            <a:r>
              <a:rPr lang="en-US" sz="2500" dirty="0" smtClean="0"/>
              <a:t> Blue</a:t>
            </a:r>
          </a:p>
          <a:p>
            <a:pPr marL="880110" lvl="1" indent="-514350"/>
            <a:r>
              <a:rPr lang="el-GR" sz="2500" dirty="0" smtClean="0"/>
              <a:t>Οξαλικό κάλιο</a:t>
            </a:r>
          </a:p>
          <a:p>
            <a:pPr marL="880110" lvl="1" indent="-514350"/>
            <a:r>
              <a:rPr lang="el-GR" sz="2500" dirty="0" smtClean="0"/>
              <a:t>Απεσταγμένο νερό</a:t>
            </a:r>
          </a:p>
          <a:p>
            <a:pPr marL="624078" indent="-514350"/>
            <a:r>
              <a:rPr lang="el-GR" sz="2800" dirty="0" smtClean="0"/>
              <a:t>Πρόσφατο αίμα</a:t>
            </a:r>
          </a:p>
          <a:p>
            <a:r>
              <a:rPr lang="el-GR" sz="2800" b="1" dirty="0" smtClean="0"/>
              <a:t>Τεχνική: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400" dirty="0" smtClean="0"/>
              <a:t>2 σταγόνες αίμα + 2 σταγόνες χρωστικής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400" dirty="0" smtClean="0"/>
              <a:t>Ανακινούμε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400" dirty="0" smtClean="0"/>
              <a:t>20 </a:t>
            </a:r>
            <a:r>
              <a:rPr lang="en-US" sz="2400" dirty="0" smtClean="0"/>
              <a:t>min</a:t>
            </a:r>
            <a:r>
              <a:rPr lang="el-GR" sz="2400" dirty="0" smtClean="0"/>
              <a:t> σε θερμοκρασία δωματίου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400" dirty="0" smtClean="0"/>
              <a:t>Επίστρωση σε πλακάκι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400" dirty="0" smtClean="0"/>
              <a:t>Μικροσκόπηση Δ.Ε.Κ. σε 1000 </a:t>
            </a:r>
            <a:r>
              <a:rPr lang="el-GR" sz="2400" dirty="0" err="1" smtClean="0"/>
              <a:t>ερυθροκύτταρα</a:t>
            </a:r>
            <a:endParaRPr lang="el-GR" sz="2400" dirty="0" smtClean="0"/>
          </a:p>
          <a:p>
            <a:pPr marL="624078" indent="-514350"/>
            <a:endParaRPr lang="en-US" dirty="0" smtClean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Δ.Ε.Κ.</a:t>
            </a:r>
            <a:endParaRPr lang="el-GR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/>
            <a:r>
              <a:rPr lang="el-GR" sz="3200" b="1" dirty="0" smtClean="0"/>
              <a:t>Αποτέλεσμα:</a:t>
            </a:r>
          </a:p>
          <a:p>
            <a:pPr marL="624078" indent="-514350"/>
            <a:r>
              <a:rPr lang="el-GR" sz="2800" dirty="0" smtClean="0"/>
              <a:t>Εκατοστιαία αναλογία ή απόλυτο αριθμό</a:t>
            </a:r>
          </a:p>
          <a:p>
            <a:pPr marL="624078" indent="-514350"/>
            <a:r>
              <a:rPr lang="el-GR" sz="2800" dirty="0" smtClean="0"/>
              <a:t>ΦΤ 0.5 – 2 %</a:t>
            </a:r>
          </a:p>
          <a:p>
            <a:endParaRPr lang="el-GR" dirty="0" smtClean="0"/>
          </a:p>
          <a:p>
            <a:endParaRPr lang="el-GR" dirty="0" smtClean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Δ.Ε.Κ.</a:t>
            </a:r>
            <a:endParaRPr lang="el-GR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MCV</a:t>
            </a:r>
            <a:endParaRPr lang="el-GR" sz="4000" b="1" dirty="0" smtClean="0"/>
          </a:p>
          <a:p>
            <a:pPr lvl="1"/>
            <a:r>
              <a:rPr lang="el-GR" sz="3200" dirty="0" smtClean="0"/>
              <a:t>Μέσος όγκος ερυθρών αιμοσφαιρίων </a:t>
            </a:r>
            <a:endParaRPr lang="en-US" sz="3200" dirty="0" smtClean="0"/>
          </a:p>
          <a:p>
            <a:r>
              <a:rPr lang="en-US" sz="4000" b="1" dirty="0" smtClean="0"/>
              <a:t>MHC</a:t>
            </a:r>
          </a:p>
          <a:p>
            <a:pPr lvl="1"/>
            <a:r>
              <a:rPr lang="el-GR" sz="3200" dirty="0" smtClean="0"/>
              <a:t>Μέση περιεκτικότητα αιμοσφαιρίνης κατά </a:t>
            </a:r>
            <a:r>
              <a:rPr lang="el-GR" sz="3200" dirty="0" err="1" smtClean="0"/>
              <a:t>ερυθροκύτταρο</a:t>
            </a:r>
            <a:endParaRPr lang="el-GR" sz="3200" dirty="0" smtClean="0"/>
          </a:p>
          <a:p>
            <a:r>
              <a:rPr lang="en-US" sz="3600" b="1" dirty="0" smtClean="0"/>
              <a:t>MCHC</a:t>
            </a:r>
          </a:p>
          <a:p>
            <a:pPr lvl="1"/>
            <a:r>
              <a:rPr lang="el-GR" sz="3200" dirty="0" smtClean="0"/>
              <a:t>Μέση πυκνότητα αιμοσφαιρίνης</a:t>
            </a:r>
            <a:endParaRPr lang="el-GR" sz="3200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Ερυθροκυτταρικοί</a:t>
            </a:r>
            <a:r>
              <a:rPr lang="el-GR" dirty="0" smtClean="0"/>
              <a:t> δείκτες</a:t>
            </a:r>
            <a:br>
              <a:rPr lang="el-GR" dirty="0" smtClean="0"/>
            </a:b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MCV</a:t>
            </a:r>
            <a:r>
              <a:rPr lang="el-GR" sz="3600" b="1" dirty="0" smtClean="0"/>
              <a:t> </a:t>
            </a:r>
            <a:r>
              <a:rPr lang="el-GR" sz="3600" b="1" dirty="0" smtClean="0"/>
              <a:t>–  </a:t>
            </a:r>
            <a:r>
              <a:rPr lang="el-GR" sz="2800" dirty="0" smtClean="0"/>
              <a:t>Μέσος όγκος ερυθρών αιμοσφαιρίων </a:t>
            </a:r>
          </a:p>
          <a:p>
            <a:endParaRPr lang="el-GR" sz="2800" dirty="0" smtClean="0"/>
          </a:p>
          <a:p>
            <a:r>
              <a:rPr lang="en-US" sz="3600" b="1" dirty="0" smtClean="0">
                <a:solidFill>
                  <a:schemeClr val="accent2"/>
                </a:solidFill>
              </a:rPr>
              <a:t>MCV</a:t>
            </a:r>
            <a:r>
              <a:rPr lang="el-GR" sz="3600" b="1" dirty="0" smtClean="0">
                <a:solidFill>
                  <a:schemeClr val="accent2"/>
                </a:solidFill>
              </a:rPr>
              <a:t> </a:t>
            </a:r>
            <a:r>
              <a:rPr lang="en-US" sz="3600" b="1" dirty="0" smtClean="0">
                <a:solidFill>
                  <a:schemeClr val="accent2"/>
                </a:solidFill>
              </a:rPr>
              <a:t> (fl) </a:t>
            </a:r>
            <a:r>
              <a:rPr lang="el-GR" sz="3600" b="1" dirty="0" smtClean="0">
                <a:solidFill>
                  <a:schemeClr val="accent2"/>
                </a:solidFill>
              </a:rPr>
              <a:t>= </a:t>
            </a:r>
            <a:r>
              <a:rPr lang="en-US" sz="3600" b="1" dirty="0" err="1" smtClean="0">
                <a:solidFill>
                  <a:schemeClr val="accent2"/>
                </a:solidFill>
              </a:rPr>
              <a:t>Hct</a:t>
            </a:r>
            <a:r>
              <a:rPr lang="en-US" sz="3600" b="1" dirty="0" smtClean="0">
                <a:solidFill>
                  <a:schemeClr val="accent2"/>
                </a:solidFill>
              </a:rPr>
              <a:t> / </a:t>
            </a:r>
            <a:r>
              <a:rPr lang="el-GR" sz="3600" b="1" dirty="0" smtClean="0">
                <a:solidFill>
                  <a:schemeClr val="accent2"/>
                </a:solidFill>
              </a:rPr>
              <a:t>αριθμό ερυθρών </a:t>
            </a:r>
            <a:r>
              <a:rPr lang="en-US" sz="3600" b="1" dirty="0" smtClean="0">
                <a:solidFill>
                  <a:schemeClr val="accent2"/>
                </a:solidFill>
              </a:rPr>
              <a:t>x10</a:t>
            </a:r>
          </a:p>
          <a:p>
            <a:endParaRPr lang="en-US" sz="2800" b="1" dirty="0" smtClean="0"/>
          </a:p>
          <a:p>
            <a:r>
              <a:rPr lang="el-GR" sz="2800" b="1" dirty="0" smtClean="0"/>
              <a:t>Τιμές αναφοράς: </a:t>
            </a:r>
            <a:r>
              <a:rPr lang="en-US" sz="2800" b="1" dirty="0" smtClean="0"/>
              <a:t>76 – 96 fl</a:t>
            </a:r>
            <a:endParaRPr lang="el-GR" sz="2800" b="1" dirty="0" smtClean="0"/>
          </a:p>
          <a:p>
            <a:r>
              <a:rPr lang="el-GR" sz="2800" b="1" dirty="0" smtClean="0"/>
              <a:t>&lt; 75 </a:t>
            </a:r>
            <a:r>
              <a:rPr lang="en-US" sz="2800" b="1" dirty="0" smtClean="0"/>
              <a:t>fl = </a:t>
            </a:r>
            <a:r>
              <a:rPr lang="el-GR" sz="2800" b="1" dirty="0" err="1" smtClean="0"/>
              <a:t>μικροκυττάρωση</a:t>
            </a:r>
            <a:endParaRPr lang="el-GR" sz="2800" b="1" dirty="0" smtClean="0"/>
          </a:p>
          <a:p>
            <a:r>
              <a:rPr lang="el-GR" sz="2800" b="1" dirty="0" smtClean="0"/>
              <a:t>&gt; 96 </a:t>
            </a:r>
            <a:r>
              <a:rPr lang="en-US" sz="2800" b="1" dirty="0" smtClean="0"/>
              <a:t>fl = </a:t>
            </a:r>
            <a:r>
              <a:rPr lang="el-GR" sz="2800" b="1" dirty="0" err="1" smtClean="0"/>
              <a:t>μακροκυττάρωση</a:t>
            </a:r>
            <a:r>
              <a:rPr lang="el-GR" sz="2800" b="1" dirty="0" smtClean="0"/>
              <a:t> </a:t>
            </a:r>
            <a:endParaRPr lang="en-US" sz="2800" dirty="0" smtClean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Ερυθροκυτταρικοί</a:t>
            </a:r>
            <a:r>
              <a:rPr lang="el-GR" dirty="0" smtClean="0"/>
              <a:t> δείκτες</a:t>
            </a:r>
            <a:br>
              <a:rPr lang="el-GR" dirty="0" smtClean="0"/>
            </a:b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MHC</a:t>
            </a:r>
            <a:r>
              <a:rPr lang="el-GR" sz="4000" b="1" dirty="0" smtClean="0"/>
              <a:t> - </a:t>
            </a:r>
            <a:r>
              <a:rPr lang="el-GR" sz="3200" dirty="0" smtClean="0"/>
              <a:t>Μέση περιεκτικότητα αιμοσφαιρίνης κατά </a:t>
            </a:r>
            <a:r>
              <a:rPr lang="el-GR" sz="3200" dirty="0" err="1" smtClean="0"/>
              <a:t>ερυθροκύτταρο</a:t>
            </a:r>
            <a:endParaRPr lang="el-GR" sz="3200" dirty="0" smtClean="0"/>
          </a:p>
          <a:p>
            <a:endParaRPr lang="el-GR" sz="3200" dirty="0" smtClean="0"/>
          </a:p>
          <a:p>
            <a:r>
              <a:rPr lang="en-US" sz="3600" b="1" dirty="0" smtClean="0">
                <a:solidFill>
                  <a:schemeClr val="accent2"/>
                </a:solidFill>
              </a:rPr>
              <a:t>MCH (pg) = </a:t>
            </a:r>
            <a:r>
              <a:rPr lang="en-US" sz="3600" b="1" dirty="0" err="1" smtClean="0">
                <a:solidFill>
                  <a:schemeClr val="accent2"/>
                </a:solidFill>
              </a:rPr>
              <a:t>Hb</a:t>
            </a:r>
            <a:r>
              <a:rPr lang="en-US" sz="3600" b="1" dirty="0" smtClean="0">
                <a:solidFill>
                  <a:schemeClr val="accent2"/>
                </a:solidFill>
              </a:rPr>
              <a:t> / </a:t>
            </a:r>
            <a:r>
              <a:rPr lang="el-GR" sz="3600" b="1" dirty="0" smtClean="0">
                <a:solidFill>
                  <a:schemeClr val="accent2"/>
                </a:solidFill>
              </a:rPr>
              <a:t>αριθμό ερυθρών </a:t>
            </a:r>
            <a:r>
              <a:rPr lang="en-US" sz="3600" b="1" dirty="0" smtClean="0">
                <a:solidFill>
                  <a:schemeClr val="accent2"/>
                </a:solidFill>
              </a:rPr>
              <a:t>x10</a:t>
            </a:r>
          </a:p>
          <a:p>
            <a:endParaRPr lang="en-US" sz="3600" b="1" dirty="0" smtClean="0">
              <a:solidFill>
                <a:schemeClr val="accent2"/>
              </a:solidFill>
            </a:endParaRPr>
          </a:p>
          <a:p>
            <a:r>
              <a:rPr lang="el-GR" sz="2800" b="1" dirty="0" smtClean="0"/>
              <a:t>Τιμές </a:t>
            </a:r>
            <a:r>
              <a:rPr lang="el-GR" sz="2800" b="1" dirty="0" smtClean="0"/>
              <a:t>αναφοράς: </a:t>
            </a:r>
            <a:r>
              <a:rPr lang="en-US" sz="2800" b="1" dirty="0" smtClean="0"/>
              <a:t>27 </a:t>
            </a:r>
            <a:r>
              <a:rPr lang="en-US" sz="2800" b="1" dirty="0" smtClean="0"/>
              <a:t>– </a:t>
            </a:r>
            <a:r>
              <a:rPr lang="en-US" sz="2800" b="1" dirty="0" smtClean="0"/>
              <a:t>32 pg</a:t>
            </a:r>
            <a:endParaRPr lang="el-GR" sz="2800" b="1" dirty="0" smtClean="0"/>
          </a:p>
          <a:p>
            <a:r>
              <a:rPr lang="el-GR" sz="2800" b="1" dirty="0" smtClean="0"/>
              <a:t>&lt; </a:t>
            </a:r>
            <a:r>
              <a:rPr lang="en-US" sz="2800" b="1" dirty="0" smtClean="0"/>
              <a:t>27 </a:t>
            </a:r>
            <a:r>
              <a:rPr lang="en-US" sz="2800" b="1" dirty="0" smtClean="0"/>
              <a:t>pg</a:t>
            </a:r>
            <a:r>
              <a:rPr lang="en-US" sz="2800" b="1" dirty="0" smtClean="0"/>
              <a:t> </a:t>
            </a:r>
            <a:r>
              <a:rPr lang="en-US" sz="2800" b="1" dirty="0" smtClean="0"/>
              <a:t>= </a:t>
            </a:r>
            <a:r>
              <a:rPr lang="el-GR" sz="2800" b="1" dirty="0" smtClean="0"/>
              <a:t>υποχρωμία</a:t>
            </a:r>
            <a:endParaRPr lang="el-GR" sz="2800" b="1" dirty="0" smtClean="0"/>
          </a:p>
          <a:p>
            <a:r>
              <a:rPr lang="el-GR" sz="2800" b="1" dirty="0" smtClean="0"/>
              <a:t>&gt; </a:t>
            </a:r>
            <a:r>
              <a:rPr lang="en-US" sz="2800" b="1" dirty="0" smtClean="0"/>
              <a:t>32 </a:t>
            </a:r>
            <a:r>
              <a:rPr lang="en-US" sz="2800" b="1" dirty="0" smtClean="0"/>
              <a:t>pg </a:t>
            </a:r>
            <a:r>
              <a:rPr lang="en-US" sz="2800" b="1" dirty="0" smtClean="0"/>
              <a:t>= </a:t>
            </a:r>
            <a:r>
              <a:rPr lang="el-GR" sz="2800" b="1" dirty="0" smtClean="0"/>
              <a:t>υπερχρωμία</a:t>
            </a:r>
            <a:endParaRPr lang="el-GR" sz="2800" b="1" dirty="0" smtClean="0">
              <a:solidFill>
                <a:schemeClr val="accent2"/>
              </a:solidFill>
            </a:endParaRPr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Ερυθροκυτταρικοί</a:t>
            </a:r>
            <a:r>
              <a:rPr lang="el-GR" dirty="0" smtClean="0"/>
              <a:t> δείκτες</a:t>
            </a:r>
            <a:br>
              <a:rPr lang="el-GR" dirty="0" smtClean="0"/>
            </a:b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MCHC</a:t>
            </a:r>
            <a:r>
              <a:rPr lang="el-GR" sz="3600" b="1" dirty="0" smtClean="0"/>
              <a:t> - </a:t>
            </a:r>
            <a:r>
              <a:rPr lang="el-GR" sz="3200" dirty="0" smtClean="0"/>
              <a:t>Μέση πυκνότητα αιμοσφαιρίνης</a:t>
            </a:r>
          </a:p>
          <a:p>
            <a:endParaRPr lang="el-GR" sz="3200" dirty="0" smtClean="0"/>
          </a:p>
          <a:p>
            <a:r>
              <a:rPr lang="en-US" sz="3600" b="1" dirty="0" smtClean="0">
                <a:solidFill>
                  <a:schemeClr val="accent2"/>
                </a:solidFill>
              </a:rPr>
              <a:t>MCHC</a:t>
            </a:r>
            <a:r>
              <a:rPr lang="el-GR" sz="3600" b="1" dirty="0" smtClean="0">
                <a:solidFill>
                  <a:schemeClr val="accent2"/>
                </a:solidFill>
              </a:rPr>
              <a:t> (%) = </a:t>
            </a:r>
            <a:r>
              <a:rPr lang="en-US" sz="3600" b="1" dirty="0" err="1" smtClean="0">
                <a:solidFill>
                  <a:schemeClr val="accent2"/>
                </a:solidFill>
              </a:rPr>
              <a:t>Hb</a:t>
            </a:r>
            <a:r>
              <a:rPr lang="en-US" sz="3600" b="1" dirty="0" smtClean="0">
                <a:solidFill>
                  <a:schemeClr val="accent2"/>
                </a:solidFill>
              </a:rPr>
              <a:t> / </a:t>
            </a:r>
            <a:r>
              <a:rPr lang="en-US" sz="3600" b="1" dirty="0" err="1" smtClean="0">
                <a:solidFill>
                  <a:schemeClr val="accent2"/>
                </a:solidFill>
              </a:rPr>
              <a:t>Hct</a:t>
            </a:r>
            <a:r>
              <a:rPr lang="en-US" sz="3600" b="1" dirty="0" smtClean="0">
                <a:solidFill>
                  <a:schemeClr val="accent2"/>
                </a:solidFill>
              </a:rPr>
              <a:t> x 100</a:t>
            </a:r>
          </a:p>
          <a:p>
            <a:endParaRPr lang="en-US" sz="3600" b="1" dirty="0" smtClean="0">
              <a:solidFill>
                <a:schemeClr val="accent2"/>
              </a:solidFill>
            </a:endParaRPr>
          </a:p>
          <a:p>
            <a:r>
              <a:rPr lang="el-GR" sz="2800" b="1" dirty="0" smtClean="0"/>
              <a:t>Τιμές </a:t>
            </a:r>
            <a:r>
              <a:rPr lang="el-GR" sz="2800" b="1" dirty="0" smtClean="0"/>
              <a:t>αναφοράς: </a:t>
            </a:r>
            <a:r>
              <a:rPr lang="en-US" sz="2800" b="1" dirty="0" smtClean="0"/>
              <a:t>32 – 36 %  </a:t>
            </a:r>
            <a:r>
              <a:rPr lang="el-GR" sz="2800" b="1" dirty="0" smtClean="0"/>
              <a:t>ή </a:t>
            </a:r>
            <a:r>
              <a:rPr lang="en-US" sz="2800" b="1" dirty="0" smtClean="0"/>
              <a:t>g/dl</a:t>
            </a:r>
            <a:endParaRPr lang="el-GR" sz="2800" b="1" dirty="0" smtClean="0"/>
          </a:p>
          <a:p>
            <a:r>
              <a:rPr lang="el-GR" sz="2800" b="1" dirty="0" smtClean="0"/>
              <a:t>&lt; </a:t>
            </a:r>
            <a:r>
              <a:rPr lang="el-GR" sz="2800" b="1" dirty="0" smtClean="0"/>
              <a:t>30 % </a:t>
            </a:r>
            <a:r>
              <a:rPr lang="en-US" sz="2800" b="1" dirty="0" smtClean="0"/>
              <a:t>= </a:t>
            </a:r>
            <a:r>
              <a:rPr lang="el-GR" sz="2800" b="1" dirty="0" smtClean="0"/>
              <a:t>δείκτης </a:t>
            </a:r>
            <a:r>
              <a:rPr lang="el-GR" sz="2800" b="1" dirty="0" err="1" smtClean="0"/>
              <a:t>υπόχρωμης</a:t>
            </a:r>
            <a:r>
              <a:rPr lang="el-GR" sz="2800" b="1" dirty="0" smtClean="0"/>
              <a:t> αναιμίας</a:t>
            </a:r>
            <a:endParaRPr lang="el-GR" sz="2800" b="1" dirty="0" smtClean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Ερυθροκυτταρικοί</a:t>
            </a:r>
            <a:r>
              <a:rPr lang="el-GR" dirty="0" smtClean="0"/>
              <a:t> δείκτες</a:t>
            </a:r>
            <a:br>
              <a:rPr lang="el-GR" dirty="0" smtClean="0"/>
            </a:b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/>
            <a:r>
              <a:rPr lang="el-GR" sz="2800" b="1" dirty="0" err="1" smtClean="0"/>
              <a:t>Μακρομέθοδος</a:t>
            </a:r>
            <a:r>
              <a:rPr lang="el-GR" sz="2800" b="1" dirty="0" smtClean="0"/>
              <a:t>: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400" dirty="0" smtClean="0"/>
              <a:t>Φλεβικό αίμα με αντιπηκτικό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400" dirty="0" smtClean="0"/>
              <a:t>Ανακίνηση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400" dirty="0" smtClean="0"/>
              <a:t>Μεταφορά αίματος σε σωλήνα </a:t>
            </a:r>
            <a:r>
              <a:rPr lang="en-US" sz="2400" dirty="0" err="1" smtClean="0"/>
              <a:t>Wintrobe</a:t>
            </a:r>
            <a:r>
              <a:rPr lang="en-US" sz="2400" dirty="0" smtClean="0"/>
              <a:t> </a:t>
            </a:r>
            <a:r>
              <a:rPr lang="el-GR" sz="2400" dirty="0" smtClean="0"/>
              <a:t>με τριχοειδές σωληνάριο </a:t>
            </a:r>
            <a:r>
              <a:rPr lang="en-US" sz="2400" dirty="0" smtClean="0"/>
              <a:t>Pasteur</a:t>
            </a:r>
            <a:endParaRPr lang="el-GR" sz="2400" dirty="0" smtClean="0"/>
          </a:p>
          <a:p>
            <a:pPr marL="880110" lvl="1" indent="-514350"/>
            <a:r>
              <a:rPr lang="el-GR" sz="2000" dirty="0" smtClean="0"/>
              <a:t>Προσοχή! </a:t>
            </a:r>
          </a:p>
          <a:p>
            <a:pPr marL="880110" lvl="1" indent="-514350"/>
            <a:r>
              <a:rPr lang="el-GR" sz="2000" dirty="0" smtClean="0"/>
              <a:t>Μεταφορά από τον πυθμένα προς τα πάνω</a:t>
            </a:r>
          </a:p>
          <a:p>
            <a:pPr marL="880110" lvl="1" indent="-514350"/>
            <a:r>
              <a:rPr lang="el-GR" sz="2000" dirty="0" smtClean="0"/>
              <a:t>Μη σχηματιστούν φυσαλίδες κατά την μεταφορά 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400" dirty="0" smtClean="0"/>
              <a:t>Φυγοκέντρηση 30 </a:t>
            </a:r>
            <a:r>
              <a:rPr lang="en-US" sz="2400" dirty="0" smtClean="0"/>
              <a:t>min </a:t>
            </a:r>
            <a:r>
              <a:rPr lang="el-GR" sz="2400" dirty="0" smtClean="0"/>
              <a:t>στις 3000 στροφές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400" dirty="0" smtClean="0"/>
              <a:t>Ανάγνωση στο βαθμολογημένο σωλήνα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400" dirty="0" smtClean="0"/>
              <a:t>Αποτέλεσμα %</a:t>
            </a:r>
          </a:p>
          <a:p>
            <a:pPr marL="624078" indent="-514350"/>
            <a:endParaRPr lang="el-GR" sz="2800" dirty="0" smtClean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αιματοκρίτη - </a:t>
            </a:r>
            <a:r>
              <a:rPr lang="en-US" dirty="0" err="1" smtClean="0"/>
              <a:t>Hct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/>
              <a:t>Φωτομετρική μέθοδος με διάλυμα </a:t>
            </a:r>
            <a:r>
              <a:rPr lang="en-US" sz="2800" b="1" dirty="0" err="1" smtClean="0"/>
              <a:t>Drabkin</a:t>
            </a:r>
            <a:r>
              <a:rPr lang="el-GR" sz="2800" b="1" dirty="0" smtClean="0"/>
              <a:t>:</a:t>
            </a:r>
          </a:p>
          <a:p>
            <a:pPr algn="ctr">
              <a:buNone/>
            </a:pPr>
            <a:r>
              <a:rPr lang="el-GR" sz="3300" b="1" dirty="0" smtClean="0">
                <a:solidFill>
                  <a:schemeClr val="accent2"/>
                </a:solidFill>
              </a:rPr>
              <a:t>Αιμοσφαιρίνη </a:t>
            </a:r>
            <a:r>
              <a:rPr lang="el-GR" sz="3300" b="1" dirty="0" smtClean="0">
                <a:solidFill>
                  <a:schemeClr val="accent2"/>
                </a:solidFill>
                <a:sym typeface="Wingdings"/>
              </a:rPr>
              <a:t> </a:t>
            </a:r>
            <a:r>
              <a:rPr lang="el-GR" sz="3300" b="1" dirty="0" err="1" smtClean="0">
                <a:solidFill>
                  <a:schemeClr val="accent2"/>
                </a:solidFill>
              </a:rPr>
              <a:t>Κυανομεθαιμοσφαιρίνη</a:t>
            </a:r>
            <a:endParaRPr lang="el-GR" sz="3300" b="1" dirty="0" smtClean="0">
              <a:solidFill>
                <a:schemeClr val="accent2"/>
              </a:solidFill>
            </a:endParaRPr>
          </a:p>
          <a:p>
            <a:pPr algn="ctr">
              <a:buNone/>
            </a:pPr>
            <a:r>
              <a:rPr lang="el-GR" sz="2800" b="1" dirty="0" smtClean="0">
                <a:solidFill>
                  <a:schemeClr val="accent2"/>
                </a:solidFill>
              </a:rPr>
              <a:t> 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Διάλυμα </a:t>
            </a:r>
            <a:r>
              <a:rPr lang="en-US" sz="2800" dirty="0" err="1" smtClean="0"/>
              <a:t>Drabkin</a:t>
            </a:r>
            <a:endParaRPr lang="el-GR" sz="2800" dirty="0" smtClean="0"/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Πρότυπο διάλυμα αιμοσφαιρίνης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Πιπέττα αιμοσφαιρίνης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 err="1" smtClean="0"/>
              <a:t>Φασματοφωτόμετρο</a:t>
            </a:r>
            <a:endParaRPr lang="el-GR" sz="2800" dirty="0" smtClean="0"/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Σωληνάρια </a:t>
            </a:r>
            <a:r>
              <a:rPr lang="el-GR" sz="2800" dirty="0" err="1" smtClean="0"/>
              <a:t>αιμολύσεως</a:t>
            </a:r>
            <a:endParaRPr lang="el-GR" sz="2800" dirty="0" smtClean="0"/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Στατώ </a:t>
            </a:r>
          </a:p>
          <a:p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αιμοσφαιρίνης - </a:t>
            </a:r>
            <a:r>
              <a:rPr lang="en-US" dirty="0" err="1" smtClean="0"/>
              <a:t>Hb</a:t>
            </a:r>
            <a:r>
              <a:rPr lang="en-US" dirty="0" smtClean="0"/>
              <a:t> </a:t>
            </a:r>
            <a:endParaRPr lang="el-GR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800" b="1" dirty="0" smtClean="0"/>
              <a:t>Φωτομετρική μέθοδος με διάλυμα </a:t>
            </a:r>
            <a:r>
              <a:rPr lang="en-US" sz="2800" b="1" dirty="0" err="1" smtClean="0"/>
              <a:t>Drabkin</a:t>
            </a:r>
            <a:r>
              <a:rPr lang="el-GR" sz="2800" b="1" dirty="0" smtClean="0"/>
              <a:t>:</a:t>
            </a:r>
          </a:p>
          <a:p>
            <a:pPr>
              <a:buNone/>
            </a:pPr>
            <a:endParaRPr lang="el-GR" sz="2800" b="1" dirty="0" smtClean="0"/>
          </a:p>
          <a:p>
            <a:pPr marL="624078" indent="-514350"/>
            <a:r>
              <a:rPr lang="el-GR" sz="2800" b="1" dirty="0" smtClean="0"/>
              <a:t>Διάλυμα </a:t>
            </a:r>
            <a:r>
              <a:rPr lang="en-US" sz="2800" b="1" dirty="0" err="1" smtClean="0"/>
              <a:t>Drabkin</a:t>
            </a:r>
            <a:endParaRPr lang="el-GR" sz="2800" b="1" dirty="0" smtClean="0"/>
          </a:p>
          <a:p>
            <a:pPr lvl="1"/>
            <a:r>
              <a:rPr lang="el-GR" sz="2800" dirty="0" smtClean="0"/>
              <a:t>Είναι τοξικό</a:t>
            </a:r>
          </a:p>
          <a:p>
            <a:pPr lvl="1"/>
            <a:r>
              <a:rPr lang="el-GR" sz="2800" dirty="0" smtClean="0"/>
              <a:t>Φύλαξη σε σκοτεινό δοχείο</a:t>
            </a:r>
          </a:p>
          <a:p>
            <a:pPr lvl="1"/>
            <a:r>
              <a:rPr lang="el-GR" sz="2800" dirty="0" smtClean="0"/>
              <a:t>Τοποθέτηση σε χαμηλά ντουλάπια </a:t>
            </a:r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αιμοσφαιρίνης - </a:t>
            </a:r>
            <a:r>
              <a:rPr lang="en-US" dirty="0" err="1" smtClean="0"/>
              <a:t>Hb</a:t>
            </a:r>
            <a:r>
              <a:rPr lang="en-US" dirty="0" smtClean="0"/>
              <a:t> </a:t>
            </a:r>
            <a:endParaRPr lang="el-GR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3200" b="1" dirty="0" smtClean="0"/>
              <a:t>Φωτομετρική μέθοδος με διάλυμα </a:t>
            </a:r>
            <a:r>
              <a:rPr lang="en-US" sz="3200" b="1" dirty="0" err="1" smtClean="0"/>
              <a:t>Drabkin</a:t>
            </a:r>
            <a:r>
              <a:rPr lang="el-GR" sz="3200" b="1" dirty="0" smtClean="0"/>
              <a:t>: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Τριχοειδικό αίμα με πιπέττα αιμοσφαιρίνης ή φλεβικό αίμα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Αραίωση διαλύματος</a:t>
            </a:r>
            <a:r>
              <a:rPr lang="en-US" sz="2800" b="1" dirty="0" smtClean="0"/>
              <a:t> </a:t>
            </a:r>
            <a:r>
              <a:rPr lang="en-US" sz="2800" dirty="0" err="1" smtClean="0"/>
              <a:t>Drabkin</a:t>
            </a:r>
            <a:r>
              <a:rPr lang="el-GR" sz="2800" dirty="0" smtClean="0"/>
              <a:t> 1:50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Σωληνάριο με μάρτυρα με 5</a:t>
            </a:r>
            <a:r>
              <a:rPr lang="en-US" sz="2800" dirty="0" smtClean="0"/>
              <a:t>ml </a:t>
            </a:r>
            <a:r>
              <a:rPr lang="el-GR" sz="2800" dirty="0" smtClean="0"/>
              <a:t>διαλύματος</a:t>
            </a:r>
            <a:r>
              <a:rPr lang="en-US" sz="2800" b="1" dirty="0" smtClean="0"/>
              <a:t> </a:t>
            </a:r>
            <a:r>
              <a:rPr lang="en-US" sz="2800" dirty="0" err="1" smtClean="0"/>
              <a:t>Drabkin</a:t>
            </a:r>
            <a:r>
              <a:rPr lang="el-GR" sz="2800" dirty="0" smtClean="0"/>
              <a:t> </a:t>
            </a:r>
            <a:endParaRPr lang="el-GR" sz="2800" dirty="0" smtClean="0"/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Σωληνάριο με εξεταστέο δείγμα 0,02 </a:t>
            </a:r>
            <a:r>
              <a:rPr lang="en-US" sz="2800" dirty="0" smtClean="0"/>
              <a:t>ml </a:t>
            </a:r>
            <a:r>
              <a:rPr lang="el-GR" sz="2800" dirty="0" smtClean="0"/>
              <a:t>+ 5 </a:t>
            </a:r>
            <a:r>
              <a:rPr lang="en-US" sz="2800" dirty="0" smtClean="0"/>
              <a:t>ml </a:t>
            </a:r>
            <a:r>
              <a:rPr lang="el-GR" sz="2800" dirty="0" smtClean="0"/>
              <a:t>διαλύματος</a:t>
            </a:r>
            <a:r>
              <a:rPr lang="en-US" sz="2800" b="1" dirty="0" smtClean="0"/>
              <a:t> </a:t>
            </a:r>
            <a:r>
              <a:rPr lang="en-US" sz="2800" dirty="0" err="1" smtClean="0"/>
              <a:t>Drabkin</a:t>
            </a:r>
            <a:r>
              <a:rPr lang="el-GR" sz="2800" dirty="0" smtClean="0"/>
              <a:t> </a:t>
            </a:r>
            <a:endParaRPr lang="el-GR" sz="2800" dirty="0" smtClean="0"/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Ανάδευση </a:t>
            </a:r>
          </a:p>
          <a:p>
            <a:endParaRPr lang="el-GR" sz="2800" dirty="0" smtClean="0"/>
          </a:p>
          <a:p>
            <a:pPr>
              <a:buNone/>
            </a:pPr>
            <a:endParaRPr lang="el-GR" sz="2800" b="1" dirty="0" smtClean="0"/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αιμοσφαιρίνης - </a:t>
            </a:r>
            <a:r>
              <a:rPr lang="en-US" dirty="0" err="1" smtClean="0"/>
              <a:t>Hb</a:t>
            </a:r>
            <a:r>
              <a:rPr lang="en-US" dirty="0" smtClean="0"/>
              <a:t> </a:t>
            </a:r>
            <a:endParaRPr lang="el-GR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3200" b="1" dirty="0" smtClean="0"/>
              <a:t>Φωτομετρική μέθοδος με διάλυμα </a:t>
            </a:r>
            <a:r>
              <a:rPr lang="en-US" sz="3200" b="1" dirty="0" err="1" smtClean="0"/>
              <a:t>Drabkin</a:t>
            </a:r>
            <a:r>
              <a:rPr lang="el-GR" sz="3200" b="1" dirty="0" smtClean="0"/>
              <a:t>:</a:t>
            </a:r>
          </a:p>
          <a:p>
            <a:pPr marL="624078" indent="-514350">
              <a:buFont typeface="+mj-lt"/>
              <a:buAutoNum type="arabicPeriod" startAt="6"/>
            </a:pPr>
            <a:r>
              <a:rPr lang="el-GR" sz="2800" dirty="0" smtClean="0"/>
              <a:t>10 </a:t>
            </a:r>
            <a:r>
              <a:rPr lang="en-US" sz="2800" dirty="0" smtClean="0"/>
              <a:t>Min </a:t>
            </a:r>
            <a:r>
              <a:rPr lang="el-GR" sz="2800" dirty="0" smtClean="0"/>
              <a:t>σε θερμοκρασία δωματίου </a:t>
            </a:r>
            <a:endParaRPr lang="el-GR" sz="2800" b="1" dirty="0" smtClean="0"/>
          </a:p>
          <a:p>
            <a:pPr marL="624078" indent="-514350">
              <a:buFont typeface="+mj-lt"/>
              <a:buAutoNum type="arabicPeriod" startAt="6"/>
            </a:pPr>
            <a:r>
              <a:rPr lang="el-GR" sz="2800" dirty="0" err="1" smtClean="0"/>
              <a:t>Φωτομέτρηση</a:t>
            </a:r>
            <a:r>
              <a:rPr lang="el-GR" sz="2800" dirty="0" smtClean="0"/>
              <a:t> σε μήκος κύματος λ = 540</a:t>
            </a:r>
            <a:r>
              <a:rPr lang="en-US" sz="2800" dirty="0" smtClean="0"/>
              <a:t>nm</a:t>
            </a:r>
            <a:endParaRPr lang="el-GR" sz="2800" dirty="0" smtClean="0"/>
          </a:p>
          <a:p>
            <a:pPr marL="624078" indent="-514350">
              <a:buFont typeface="+mj-lt"/>
              <a:buAutoNum type="arabicPeriod" startAt="6"/>
            </a:pPr>
            <a:r>
              <a:rPr lang="el-GR" sz="2800" dirty="0" smtClean="0"/>
              <a:t>Καταγραφή των ενδείξεων </a:t>
            </a:r>
          </a:p>
          <a:p>
            <a:endParaRPr lang="el-GR" sz="2800" dirty="0" smtClean="0"/>
          </a:p>
          <a:p>
            <a:r>
              <a:rPr lang="el-GR" sz="3200" b="1" dirty="0" err="1" smtClean="0"/>
              <a:t>Υποόγισμός</a:t>
            </a:r>
            <a:r>
              <a:rPr lang="el-GR" sz="3200" b="1" dirty="0" smtClean="0"/>
              <a:t>:</a:t>
            </a:r>
          </a:p>
          <a:p>
            <a:r>
              <a:rPr lang="en-US" sz="2800" dirty="0" err="1" smtClean="0"/>
              <a:t>Hb</a:t>
            </a:r>
            <a:r>
              <a:rPr lang="en-US" sz="2800" dirty="0" smtClean="0"/>
              <a:t>=36,77 x A </a:t>
            </a:r>
            <a:r>
              <a:rPr lang="en-US" sz="2800" dirty="0" err="1" smtClean="0"/>
              <a:t>gr</a:t>
            </a:r>
            <a:r>
              <a:rPr lang="en-US" sz="2800" dirty="0" smtClean="0"/>
              <a:t>/dl</a:t>
            </a:r>
          </a:p>
          <a:p>
            <a:r>
              <a:rPr lang="en-US" sz="2800" dirty="0" err="1" smtClean="0"/>
              <a:t>Hb</a:t>
            </a:r>
            <a:r>
              <a:rPr lang="en-US" sz="2800" dirty="0" smtClean="0"/>
              <a:t>= 22,82x A </a:t>
            </a:r>
            <a:r>
              <a:rPr lang="en-US" sz="2800" dirty="0" err="1" smtClean="0"/>
              <a:t>mmol</a:t>
            </a:r>
            <a:r>
              <a:rPr lang="en-US" sz="2800" dirty="0" smtClean="0"/>
              <a:t>/L</a:t>
            </a:r>
          </a:p>
          <a:p>
            <a:r>
              <a:rPr lang="en-US" sz="2800" dirty="0" smtClean="0"/>
              <a:t>A=</a:t>
            </a:r>
            <a:r>
              <a:rPr lang="el-GR" sz="2800" dirty="0" smtClean="0"/>
              <a:t> απορρόφηση </a:t>
            </a:r>
          </a:p>
          <a:p>
            <a:pPr>
              <a:buNone/>
            </a:pPr>
            <a:endParaRPr lang="el-GR" sz="2800" b="1" dirty="0" smtClean="0"/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αιμοσφαιρίνης - </a:t>
            </a:r>
            <a:r>
              <a:rPr lang="en-US" dirty="0" err="1" smtClean="0"/>
              <a:t>Hb</a:t>
            </a:r>
            <a:r>
              <a:rPr lang="en-US" dirty="0" smtClean="0"/>
              <a:t> </a:t>
            </a:r>
            <a:endParaRPr lang="el-GR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3200" b="1" dirty="0" smtClean="0"/>
              <a:t>Φωτομετρική μέθοδος με διάλυμα </a:t>
            </a:r>
            <a:r>
              <a:rPr lang="en-US" sz="3200" b="1" dirty="0" err="1" smtClean="0"/>
              <a:t>Drabkin</a:t>
            </a:r>
            <a:r>
              <a:rPr lang="el-GR" sz="3200" b="1" dirty="0" smtClean="0"/>
              <a:t>:</a:t>
            </a:r>
          </a:p>
          <a:p>
            <a:r>
              <a:rPr lang="el-GR" sz="3200" b="1" dirty="0" smtClean="0"/>
              <a:t>Πλεονεκτήματα: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Αξιόπιστη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dirty="0" smtClean="0"/>
              <a:t>Ποσοστό λάθους δεν υπερβαίνει τα 2%</a:t>
            </a:r>
          </a:p>
          <a:p>
            <a:pPr marL="624078" indent="-514350">
              <a:buFont typeface="+mj-lt"/>
              <a:buAutoNum type="arabicPeriod"/>
            </a:pPr>
            <a:r>
              <a:rPr lang="el-GR" sz="2800" smtClean="0"/>
              <a:t>Έτοιμο </a:t>
            </a:r>
            <a:r>
              <a:rPr lang="el-GR" sz="2800" dirty="0" smtClean="0"/>
              <a:t>πρότυπο διάλυμα </a:t>
            </a:r>
            <a:r>
              <a:rPr lang="en-US" sz="2800" dirty="0" err="1" smtClean="0"/>
              <a:t>Hb</a:t>
            </a:r>
            <a:endParaRPr lang="el-GR" sz="2800" dirty="0" smtClean="0"/>
          </a:p>
          <a:p>
            <a:endParaRPr lang="el-GR" sz="2800" b="1" dirty="0" smtClean="0"/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αιμοσφαιρίνης - </a:t>
            </a:r>
            <a:r>
              <a:rPr lang="en-US" dirty="0" err="1" smtClean="0"/>
              <a:t>Hb</a:t>
            </a:r>
            <a:r>
              <a:rPr lang="en-US" dirty="0" smtClean="0"/>
              <a:t> </a:t>
            </a:r>
            <a:endParaRPr lang="el-G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αιματοκρίτη - </a:t>
            </a:r>
            <a:r>
              <a:rPr lang="en-US" dirty="0" err="1" smtClean="0"/>
              <a:t>Hct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Τριχοειδές σωληνάριο </a:t>
            </a:r>
            <a:r>
              <a:rPr lang="en-US" dirty="0" smtClean="0"/>
              <a:t>Pasteur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l-GR" dirty="0" smtClean="0"/>
              <a:t>Σωλήνα </a:t>
            </a:r>
            <a:r>
              <a:rPr lang="en-US" dirty="0" err="1" smtClean="0"/>
              <a:t>Wintrobe</a:t>
            </a:r>
            <a:endParaRPr lang="el-GR" dirty="0"/>
          </a:p>
        </p:txBody>
      </p:sp>
      <p:pic>
        <p:nvPicPr>
          <p:cNvPr id="7" name="6 - Θέση περιεχομένου" descr="τριχοειδες συφωνειο pasteur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07772" y="1444625"/>
            <a:ext cx="3739044" cy="3941763"/>
          </a:xfrm>
        </p:spPr>
      </p:pic>
      <p:pic>
        <p:nvPicPr>
          <p:cNvPr id="8" name="7 - Θέση περιεχομένου" descr="wintrobe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86314" y="1500174"/>
            <a:ext cx="3786214" cy="38576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αιματοκρίτη - </a:t>
            </a:r>
            <a:r>
              <a:rPr lang="en-US" dirty="0" err="1" smtClean="0"/>
              <a:t>Hct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Φλεβικό αίμα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l-GR" dirty="0" smtClean="0"/>
              <a:t>Γεμίζουμε </a:t>
            </a:r>
            <a:r>
              <a:rPr lang="el-GR" dirty="0" err="1" smtClean="0"/>
              <a:t>μεχρι</a:t>
            </a:r>
            <a:r>
              <a:rPr lang="el-GR" dirty="0" smtClean="0"/>
              <a:t> το 100</a:t>
            </a:r>
            <a:endParaRPr lang="el-GR" dirty="0"/>
          </a:p>
        </p:txBody>
      </p:sp>
      <p:pic>
        <p:nvPicPr>
          <p:cNvPr id="11" name="10 - Θέση περιεχομένου" descr="20157680_blood-sample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r="9999"/>
          <a:stretch>
            <a:fillRect/>
          </a:stretch>
        </p:blipFill>
        <p:spPr>
          <a:xfrm>
            <a:off x="500034" y="1285860"/>
            <a:ext cx="4000528" cy="4051622"/>
          </a:xfrm>
        </p:spPr>
      </p:pic>
      <p:pic>
        <p:nvPicPr>
          <p:cNvPr id="12" name="11 - Θέση περιεχομένου" descr="μακρομέθοδος αιματοκρίτη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3438" y="1285860"/>
            <a:ext cx="4041775" cy="40228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Μέτρηση αιματοκρίτη - </a:t>
            </a:r>
            <a:r>
              <a:rPr lang="en-US" dirty="0" err="1" smtClean="0"/>
              <a:t>Hct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30 </a:t>
            </a:r>
            <a:r>
              <a:rPr lang="en-US" dirty="0" smtClean="0"/>
              <a:t>min </a:t>
            </a:r>
            <a:r>
              <a:rPr lang="el-GR" dirty="0" smtClean="0"/>
              <a:t>στις 3000 στροφές</a:t>
            </a:r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l-GR" dirty="0" smtClean="0"/>
              <a:t>Ανάγνωση</a:t>
            </a:r>
            <a:endParaRPr lang="el-GR" dirty="0"/>
          </a:p>
        </p:txBody>
      </p:sp>
      <p:pic>
        <p:nvPicPr>
          <p:cNvPr id="9" name="8 - Θέση περιεχομένου" descr="μακρομέθοδος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r="45894" b="43134"/>
          <a:stretch>
            <a:fillRect/>
          </a:stretch>
        </p:blipFill>
        <p:spPr>
          <a:xfrm>
            <a:off x="457199" y="1500173"/>
            <a:ext cx="3994733" cy="3786215"/>
          </a:xfrm>
        </p:spPr>
      </p:pic>
      <p:pic>
        <p:nvPicPr>
          <p:cNvPr id="10" name="9 - Θέση περιεχομένου" descr="μακρομέθοδος1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3438" y="1444625"/>
            <a:ext cx="4000528" cy="3941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Συγκέντρωση">
  <a:themeElements>
    <a:clrScheme name="Δικαιοσύνη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Διαστημικό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1114</TotalTime>
  <Words>1349</Words>
  <Application>Microsoft Office PowerPoint</Application>
  <PresentationFormat>Προβολή στην οθόνη (4:3)</PresentationFormat>
  <Paragraphs>368</Paragraphs>
  <Slides>64</Slides>
  <Notes>18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64</vt:i4>
      </vt:variant>
    </vt:vector>
  </HeadingPairs>
  <TitlesOfParts>
    <vt:vector size="65" baseType="lpstr">
      <vt:lpstr>Συγκέντρωση</vt:lpstr>
      <vt:lpstr>ΑΙΜΑΤΟΛΟΓΙΑ – ΑΙΜΟΔΟΣΙΑ Ι  ΕΡΓΑΣΤΗΡΙΟ</vt:lpstr>
      <vt:lpstr>ΚΕΦΑΛΑΙΟ 14Ο </vt:lpstr>
      <vt:lpstr>Μετρήσεις που αφορούν τα ερυθρά</vt:lpstr>
      <vt:lpstr>Μέτρηση αιματοκρίτη - Hct</vt:lpstr>
      <vt:lpstr>Μέτρηση αιματοκρίτη - Hct</vt:lpstr>
      <vt:lpstr>Μέτρηση αιματοκρίτη - Hct</vt:lpstr>
      <vt:lpstr>Μέτρηση αιματοκρίτη - Hct</vt:lpstr>
      <vt:lpstr>Μέτρηση αιματοκρίτη - Hct</vt:lpstr>
      <vt:lpstr>Μέτρηση αιματοκρίτη - Hct</vt:lpstr>
      <vt:lpstr>Μέτρηση αιματοκρίτη - Hct</vt:lpstr>
      <vt:lpstr>Μέτρηση αιματοκρίτη - Hct</vt:lpstr>
      <vt:lpstr>Μέτρηση αιματοκρίτη - Hct</vt:lpstr>
      <vt:lpstr>Μέτρηση αιματοκρίτη - Hct</vt:lpstr>
      <vt:lpstr>Μέτρηση αιματοκρίτη - Hct</vt:lpstr>
      <vt:lpstr>Μέτρηση αιματοκρίτη - Hct</vt:lpstr>
      <vt:lpstr>Μέτρηση αιματοκρίτη - Hct</vt:lpstr>
      <vt:lpstr>Μέτρηση αιματοκρίτη - Hct</vt:lpstr>
      <vt:lpstr>Μέτρηση αιματοκρίτη - Hct</vt:lpstr>
      <vt:lpstr>Μέτρηση αιματοκρίτη - Hct</vt:lpstr>
      <vt:lpstr>Μέτρηση αιματοκρίτη - Hct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Μέτρηση του αριθμού των ερυθρών αιμοσφαιρίων</vt:lpstr>
      <vt:lpstr>Τ.Κ.Ε.</vt:lpstr>
      <vt:lpstr>Τ.Κ.Ε.</vt:lpstr>
      <vt:lpstr>Τ.Κ.Ε.</vt:lpstr>
      <vt:lpstr>Τ.Κ.Ε.</vt:lpstr>
      <vt:lpstr>Τ.Κ.Ε.</vt:lpstr>
      <vt:lpstr>Τ.Κ.Ε.</vt:lpstr>
      <vt:lpstr>Τ.Κ.Ε.</vt:lpstr>
      <vt:lpstr>Τ.Κ.Ε.</vt:lpstr>
      <vt:lpstr>Τ.Κ.Ε.</vt:lpstr>
      <vt:lpstr>Δ.Ε.Κ.</vt:lpstr>
      <vt:lpstr>Δ.Ε.Κ.</vt:lpstr>
      <vt:lpstr>Ερυθροκυτταρικοί δείκτες </vt:lpstr>
      <vt:lpstr>Ερυθροκυτταρικοί δείκτες </vt:lpstr>
      <vt:lpstr>Ερυθροκυτταρικοί δείκτες </vt:lpstr>
      <vt:lpstr>Ερυθροκυτταρικοί δείκτες </vt:lpstr>
      <vt:lpstr>Μέτρηση αιμοσφαιρίνης - Hb </vt:lpstr>
      <vt:lpstr>Μέτρηση αιμοσφαιρίνης - Hb </vt:lpstr>
      <vt:lpstr>Μέτρηση αιμοσφαιρίνης - Hb </vt:lpstr>
      <vt:lpstr>Μέτρηση αιμοσφαιρίνης - Hb </vt:lpstr>
      <vt:lpstr>Μέτρηση αιμοσφαιρίνης - Hb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ΑΙΜΑΤΟΛΟΓΙΑ – ΑΙΜΟΔΟΣΙΑ Ι  ΕΡΓΑΣΤΗΡΙΟ</dc:title>
  <dc:creator>User</dc:creator>
  <cp:lastModifiedBy>User</cp:lastModifiedBy>
  <cp:revision>137</cp:revision>
  <dcterms:created xsi:type="dcterms:W3CDTF">2021-02-22T21:00:43Z</dcterms:created>
  <dcterms:modified xsi:type="dcterms:W3CDTF">2021-03-16T18:15:12Z</dcterms:modified>
</cp:coreProperties>
</file>