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445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8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358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374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061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8002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474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98794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2489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10036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3311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62222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481411-4BF9-46ED-8BE3-04AD458D3E40}" type="datetimeFigureOut">
              <a:rPr lang="en-US" smtClean="0"/>
              <a:t>1/9/2021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E99562-B8E2-4BE0-849E-1B36FB8FBDC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9049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576" y="332657"/>
            <a:ext cx="7560840" cy="936104"/>
          </a:xfrm>
        </p:spPr>
        <p:txBody>
          <a:bodyPr>
            <a:normAutofit/>
          </a:bodyPr>
          <a:lstStyle/>
          <a:p>
            <a:r>
              <a:rPr lang="el-GR" sz="4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ΘΡΕΠΤΙΚΑ ΥΛΙΚΑ</a:t>
            </a:r>
            <a:endParaRPr lang="en-US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79712" y="1844824"/>
            <a:ext cx="4907103" cy="3860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08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3568" y="332656"/>
            <a:ext cx="7772400" cy="1470025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Παρασκευή Θρεπτικών </a:t>
            </a:r>
            <a:r>
              <a:rPr lang="el-G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Θρεπτικών</a:t>
            </a:r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υλικών 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544" y="1844824"/>
            <a:ext cx="8208912" cy="4680520"/>
          </a:xfrm>
        </p:spPr>
        <p:txBody>
          <a:bodyPr>
            <a:normAutofit/>
          </a:bodyPr>
          <a:lstStyle/>
          <a:p>
            <a:pPr marL="457200" indent="-457200">
              <a:buFont typeface="Wingdings" panose="05000000000000000000" pitchFamily="2" charset="2"/>
              <a:buChar char="q"/>
            </a:pPr>
            <a:r>
              <a:rPr lang="el-GR" dirty="0" smtClean="0">
                <a:solidFill>
                  <a:schemeClr val="tx1"/>
                </a:solidFill>
              </a:rPr>
              <a:t>Παρασκευή στο Εργαστήριο από πρώτες ύλες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l-GR" dirty="0" smtClean="0">
                <a:solidFill>
                  <a:schemeClr val="tx1"/>
                </a:solidFill>
              </a:rPr>
              <a:t> Παρασκευή στο Εργαστήριο από αφυδατωμένη σκόνη έτοιμου θρεπτικού υλικού</a:t>
            </a:r>
          </a:p>
          <a:p>
            <a:pPr marL="457200" indent="-457200">
              <a:buFont typeface="Wingdings" panose="05000000000000000000" pitchFamily="2" charset="2"/>
              <a:buChar char="q"/>
            </a:pPr>
            <a:r>
              <a:rPr lang="el-GR" dirty="0" smtClean="0">
                <a:solidFill>
                  <a:schemeClr val="tx1"/>
                </a:solidFill>
              </a:rPr>
              <a:t>Έτοιμα θρεπτικά υλικά εμπορίου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0331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552" y="260649"/>
            <a:ext cx="7628384" cy="1368152"/>
          </a:xfrm>
        </p:spPr>
        <p:txBody>
          <a:bodyPr>
            <a:normAutofit/>
          </a:bodyPr>
          <a:lstStyle/>
          <a:p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Πρώτες ύλες θρεπτικών </a:t>
            </a:r>
            <a:r>
              <a:rPr lang="el-GR" sz="3200" b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θρεπτικών</a:t>
            </a:r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 υ</a:t>
            </a:r>
            <a:r>
              <a:rPr lang="el-GR" sz="3600" b="1" dirty="0" smtClean="0">
                <a:latin typeface="Arial" panose="020B0604020202020204" pitchFamily="34" charset="0"/>
                <a:cs typeface="Arial" panose="020B0604020202020204" pitchFamily="34" charset="0"/>
              </a:rPr>
              <a:t>λικών</a:t>
            </a:r>
            <a:endParaRPr lang="en-US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87624" y="1916832"/>
            <a:ext cx="7128792" cy="4392488"/>
          </a:xfrm>
        </p:spPr>
        <p:txBody>
          <a:bodyPr>
            <a:normAutofit fontScale="70000" lnSpcReduction="20000"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πεπτόνες (</a:t>
            </a:r>
            <a:r>
              <a:rPr lang="el-GR" dirty="0" err="1" smtClean="0">
                <a:solidFill>
                  <a:schemeClr val="tx1"/>
                </a:solidFill>
              </a:rPr>
              <a:t>τρυπτόζη</a:t>
            </a:r>
            <a:r>
              <a:rPr lang="el-GR" dirty="0" smtClean="0">
                <a:solidFill>
                  <a:schemeClr val="tx1"/>
                </a:solidFill>
              </a:rPr>
              <a:t>, </a:t>
            </a:r>
            <a:r>
              <a:rPr lang="el-GR" dirty="0" err="1" smtClean="0">
                <a:solidFill>
                  <a:schemeClr val="tx1"/>
                </a:solidFill>
              </a:rPr>
              <a:t>τρυπτόνη</a:t>
            </a:r>
            <a:r>
              <a:rPr lang="el-GR" dirty="0" smtClean="0">
                <a:solidFill>
                  <a:schemeClr val="tx1"/>
                </a:solidFill>
              </a:rPr>
              <a:t>, </a:t>
            </a:r>
            <a:r>
              <a:rPr lang="el-GR" dirty="0" err="1" smtClean="0">
                <a:solidFill>
                  <a:schemeClr val="tx1"/>
                </a:solidFill>
              </a:rPr>
              <a:t>πρωτεόζη</a:t>
            </a:r>
            <a:r>
              <a:rPr lang="el-GR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 εκχύλισμα κρέατος (</a:t>
            </a:r>
            <a:r>
              <a:rPr lang="el-GR" dirty="0" err="1" smtClean="0">
                <a:solidFill>
                  <a:schemeClr val="tx1"/>
                </a:solidFill>
              </a:rPr>
              <a:t>Bacto</a:t>
            </a:r>
            <a:r>
              <a:rPr lang="el-GR" dirty="0" smtClean="0">
                <a:solidFill>
                  <a:schemeClr val="tx1"/>
                </a:solidFill>
              </a:rPr>
              <a:t>-</a:t>
            </a:r>
            <a:r>
              <a:rPr lang="el-GR" dirty="0" err="1" smtClean="0">
                <a:solidFill>
                  <a:schemeClr val="tx1"/>
                </a:solidFill>
              </a:rPr>
              <a:t>Beef</a:t>
            </a:r>
            <a:r>
              <a:rPr lang="el-GR" dirty="0" smtClean="0">
                <a:solidFill>
                  <a:schemeClr val="tx1"/>
                </a:solidFill>
              </a:rPr>
              <a:t>-</a:t>
            </a:r>
            <a:r>
              <a:rPr lang="el-GR" dirty="0" err="1" smtClean="0">
                <a:solidFill>
                  <a:schemeClr val="tx1"/>
                </a:solidFill>
              </a:rPr>
              <a:t>Extract</a:t>
            </a:r>
            <a:r>
              <a:rPr lang="el-GR" dirty="0" smtClean="0">
                <a:solidFill>
                  <a:schemeClr val="tx1"/>
                </a:solidFill>
              </a:rPr>
              <a:t>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 εκχύλισμα μυκήτων (</a:t>
            </a:r>
            <a:r>
              <a:rPr lang="el-GR" dirty="0" err="1" smtClean="0">
                <a:solidFill>
                  <a:schemeClr val="tx1"/>
                </a:solidFill>
              </a:rPr>
              <a:t>Yeast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err="1" smtClean="0">
                <a:solidFill>
                  <a:schemeClr val="tx1"/>
                </a:solidFill>
              </a:rPr>
              <a:t>Extract</a:t>
            </a:r>
            <a:r>
              <a:rPr lang="el-GR" dirty="0" smtClean="0">
                <a:solidFill>
                  <a:schemeClr val="tx1"/>
                </a:solidFill>
              </a:rPr>
              <a:t>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  </a:t>
            </a:r>
            <a:r>
              <a:rPr lang="el-GR" dirty="0" err="1" smtClean="0">
                <a:solidFill>
                  <a:schemeClr val="tx1"/>
                </a:solidFill>
              </a:rPr>
              <a:t>σάκχαρα(τροφή</a:t>
            </a:r>
            <a:r>
              <a:rPr lang="el-GR" dirty="0" smtClean="0">
                <a:solidFill>
                  <a:schemeClr val="tx1"/>
                </a:solidFill>
              </a:rPr>
              <a:t> ή μελέτη βιολογικών ιδιοτήτων)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err="1" smtClean="0">
                <a:solidFill>
                  <a:schemeClr val="tx1"/>
                </a:solidFill>
              </a:rPr>
              <a:t>άγαρ</a:t>
            </a:r>
            <a:r>
              <a:rPr lang="el-GR" dirty="0" smtClean="0">
                <a:solidFill>
                  <a:schemeClr val="tx1"/>
                </a:solidFill>
              </a:rPr>
              <a:t> (στερεωτικό ζωμού, όχι τροφή για μικρόβια)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αναγωγικές ουσίες (αναερόβιο περιβάλλον) </a:t>
            </a:r>
            <a:r>
              <a:rPr lang="el-GR" dirty="0" err="1" smtClean="0">
                <a:solidFill>
                  <a:schemeClr val="tx1"/>
                </a:solidFill>
              </a:rPr>
              <a:t>Θειογλυκολικό</a:t>
            </a:r>
            <a:r>
              <a:rPr lang="el-GR" dirty="0" smtClean="0">
                <a:solidFill>
                  <a:schemeClr val="tx1"/>
                </a:solidFill>
              </a:rPr>
              <a:t> ή </a:t>
            </a:r>
            <a:r>
              <a:rPr lang="el-GR" dirty="0" err="1" smtClean="0">
                <a:solidFill>
                  <a:schemeClr val="tx1"/>
                </a:solidFill>
              </a:rPr>
              <a:t>θειοθειϊκό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dirty="0" err="1" smtClean="0">
                <a:solidFill>
                  <a:schemeClr val="tx1"/>
                </a:solidFill>
              </a:rPr>
              <a:t>Na</a:t>
            </a:r>
            <a:r>
              <a:rPr lang="el-GR" dirty="0" smtClean="0">
                <a:solidFill>
                  <a:schemeClr val="tx1"/>
                </a:solidFill>
              </a:rPr>
              <a:t>, </a:t>
            </a:r>
            <a:r>
              <a:rPr lang="el-GR" dirty="0" err="1" smtClean="0">
                <a:solidFill>
                  <a:schemeClr val="tx1"/>
                </a:solidFill>
              </a:rPr>
              <a:t>κυστεΐνη</a:t>
            </a:r>
            <a:r>
              <a:rPr lang="el-GR" dirty="0" smtClean="0">
                <a:solidFill>
                  <a:schemeClr val="tx1"/>
                </a:solidFill>
              </a:rPr>
              <a:t>, </a:t>
            </a:r>
            <a:r>
              <a:rPr lang="el-GR" dirty="0" err="1" smtClean="0">
                <a:solidFill>
                  <a:schemeClr val="tx1"/>
                </a:solidFill>
              </a:rPr>
              <a:t>ασκορβικό</a:t>
            </a:r>
            <a:r>
              <a:rPr lang="el-GR" dirty="0" smtClean="0">
                <a:solidFill>
                  <a:schemeClr val="tx1"/>
                </a:solidFill>
              </a:rPr>
              <a:t> οξύ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 εκλεκτικές ουσίες ή εκλεκτικά μίγματα (χρωστικές, άλατα, </a:t>
            </a:r>
            <a:r>
              <a:rPr lang="el-GR" dirty="0" err="1" smtClean="0">
                <a:solidFill>
                  <a:schemeClr val="tx1"/>
                </a:solidFill>
              </a:rPr>
              <a:t>pH</a:t>
            </a:r>
            <a:r>
              <a:rPr lang="el-GR" dirty="0" smtClean="0">
                <a:solidFill>
                  <a:schemeClr val="tx1"/>
                </a:solidFill>
              </a:rPr>
              <a:t>, αντιβιοτικά, εμπλουτιστικές ουσίες)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l-GR" dirty="0" smtClean="0">
                <a:solidFill>
                  <a:schemeClr val="tx1"/>
                </a:solidFill>
              </a:rPr>
              <a:t>  </a:t>
            </a:r>
            <a:r>
              <a:rPr lang="el-GR" dirty="0" err="1" smtClean="0">
                <a:solidFill>
                  <a:schemeClr val="tx1"/>
                </a:solidFill>
              </a:rPr>
              <a:t>χρωματομετρικοί</a:t>
            </a:r>
            <a:r>
              <a:rPr lang="el-GR" dirty="0" smtClean="0">
                <a:solidFill>
                  <a:schemeClr val="tx1"/>
                </a:solidFill>
              </a:rPr>
              <a:t> δείκτες (ερυθρό της φαινόλης, ιώδες της </a:t>
            </a:r>
            <a:r>
              <a:rPr lang="el-GR" dirty="0" err="1" smtClean="0">
                <a:solidFill>
                  <a:schemeClr val="tx1"/>
                </a:solidFill>
              </a:rPr>
              <a:t>βρωμοκρεσόλης</a:t>
            </a:r>
            <a:r>
              <a:rPr lang="el-GR" dirty="0" smtClean="0">
                <a:solidFill>
                  <a:schemeClr val="tx1"/>
                </a:solidFill>
              </a:rPr>
              <a:t>, ουδέτερο ερυθρό)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38955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1560" y="476672"/>
            <a:ext cx="7772400" cy="1470025"/>
          </a:xfrm>
        </p:spPr>
        <p:txBody>
          <a:bodyPr/>
          <a:lstStyle/>
          <a:p>
            <a:r>
              <a:rPr lang="el-GR" dirty="0" smtClean="0"/>
              <a:t> </a:t>
            </a:r>
            <a:r>
              <a:rPr lang="el-G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Παρασκευή θρεπτικών υλικών</a:t>
            </a:r>
            <a:endParaRPr lang="en-US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15616" y="1700808"/>
            <a:ext cx="6584776" cy="3721968"/>
          </a:xfrm>
        </p:spPr>
        <p:txBody>
          <a:bodyPr>
            <a:normAutofit fontScale="70000" lnSpcReduction="20000"/>
          </a:bodyPr>
          <a:lstStyle/>
          <a:p>
            <a:r>
              <a:rPr lang="el-GR" dirty="0" smtClean="0">
                <a:solidFill>
                  <a:schemeClr val="tx1"/>
                </a:solidFill>
              </a:rPr>
              <a:t>Ζύγισμα και διάλυση ουσίας /ουσιών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Ρύθμιση </a:t>
            </a:r>
            <a:r>
              <a:rPr lang="el-GR" dirty="0" err="1" smtClean="0">
                <a:solidFill>
                  <a:schemeClr val="tx1"/>
                </a:solidFill>
              </a:rPr>
              <a:t>pH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 Αποστείρωση 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• </a:t>
            </a:r>
            <a:r>
              <a:rPr lang="el-GR" dirty="0" err="1" smtClean="0">
                <a:solidFill>
                  <a:schemeClr val="tx1"/>
                </a:solidFill>
              </a:rPr>
              <a:t>Θερμότης</a:t>
            </a:r>
            <a:r>
              <a:rPr lang="el-GR" dirty="0" smtClean="0">
                <a:solidFill>
                  <a:schemeClr val="tx1"/>
                </a:solidFill>
              </a:rPr>
              <a:t> (</a:t>
            </a:r>
            <a:r>
              <a:rPr lang="el-GR" dirty="0" err="1" smtClean="0">
                <a:solidFill>
                  <a:schemeClr val="tx1"/>
                </a:solidFill>
              </a:rPr>
              <a:t>αυτόκαυστο</a:t>
            </a:r>
            <a:r>
              <a:rPr lang="el-GR" dirty="0" smtClean="0">
                <a:solidFill>
                  <a:schemeClr val="tx1"/>
                </a:solidFill>
              </a:rPr>
              <a:t>, 121 0 C, 1 </a:t>
            </a:r>
            <a:r>
              <a:rPr lang="el-GR" dirty="0" err="1" smtClean="0">
                <a:solidFill>
                  <a:schemeClr val="tx1"/>
                </a:solidFill>
              </a:rPr>
              <a:t>atm</a:t>
            </a:r>
            <a:r>
              <a:rPr lang="el-GR" dirty="0" smtClean="0">
                <a:solidFill>
                  <a:schemeClr val="tx1"/>
                </a:solidFill>
              </a:rPr>
              <a:t> για 15’) </a:t>
            </a:r>
            <a:r>
              <a:rPr lang="el-GR" dirty="0" err="1" smtClean="0">
                <a:solidFill>
                  <a:schemeClr val="tx1"/>
                </a:solidFill>
              </a:rPr>
              <a:t>αιματούχο</a:t>
            </a:r>
            <a:r>
              <a:rPr lang="el-GR" dirty="0" smtClean="0">
                <a:solidFill>
                  <a:schemeClr val="tx1"/>
                </a:solidFill>
              </a:rPr>
              <a:t>: προσθήκη αίματος όταν θ= 50 0 C </a:t>
            </a:r>
            <a:r>
              <a:rPr lang="el-GR" dirty="0" err="1" smtClean="0">
                <a:solidFill>
                  <a:schemeClr val="tx1"/>
                </a:solidFill>
              </a:rPr>
              <a:t>σοκολατόχρωμο</a:t>
            </a:r>
            <a:r>
              <a:rPr lang="el-GR" dirty="0" smtClean="0">
                <a:solidFill>
                  <a:schemeClr val="tx1"/>
                </a:solidFill>
              </a:rPr>
              <a:t>: μετά προσθήκη αίματος, στους 80-100 0 C για 10 </a:t>
            </a:r>
            <a:r>
              <a:rPr lang="el-GR" dirty="0" err="1" smtClean="0">
                <a:solidFill>
                  <a:schemeClr val="tx1"/>
                </a:solidFill>
              </a:rPr>
              <a:t>min</a:t>
            </a:r>
            <a:r>
              <a:rPr lang="el-GR" dirty="0" smtClean="0">
                <a:solidFill>
                  <a:schemeClr val="tx1"/>
                </a:solidFill>
              </a:rPr>
              <a:t> υπό ανακίνηση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 • Διήθηση (υλικά που δεν αντέχουν στον κλιβανισμό ) </a:t>
            </a:r>
            <a:r>
              <a:rPr lang="el-GR" dirty="0" err="1" smtClean="0">
                <a:solidFill>
                  <a:schemeClr val="tx1"/>
                </a:solidFill>
              </a:rPr>
              <a:t>∆ιαμοίραση</a:t>
            </a:r>
            <a:r>
              <a:rPr lang="el-GR" dirty="0" smtClean="0">
                <a:solidFill>
                  <a:schemeClr val="tx1"/>
                </a:solidFill>
              </a:rPr>
              <a:t> 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Συντήρηση (διάρκεια ζωής:1-4 εβδομάδες ) Υλικά εμπορίου: ημερομηνία λήξεως</a:t>
            </a:r>
          </a:p>
          <a:p>
            <a:r>
              <a:rPr lang="el-GR" dirty="0" smtClean="0">
                <a:solidFill>
                  <a:schemeClr val="tx1"/>
                </a:solidFill>
              </a:rPr>
              <a:t> </a:t>
            </a:r>
            <a:r>
              <a:rPr lang="el-GR" b="1" dirty="0" smtClean="0">
                <a:solidFill>
                  <a:schemeClr val="tx1"/>
                </a:solidFill>
              </a:rPr>
              <a:t>Τα θρεπτικά υλικά πρέπει να είναι στείρα μικροβίων</a:t>
            </a:r>
            <a:endParaRPr lang="en-US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46288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204</Words>
  <Application>Microsoft Office PowerPoint</Application>
  <PresentationFormat>On-screen Show (4:3)</PresentationFormat>
  <Paragraphs>22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ΘΡΕΠΤΙΚΑ ΥΛΙΚΑ</vt:lpstr>
      <vt:lpstr>Παρασκευή Θρεπτικών Θρεπτικών υλικών </vt:lpstr>
      <vt:lpstr>Πρώτες ύλες θρεπτικών θρεπτικών υλικών</vt:lpstr>
      <vt:lpstr> Παρασκευή θρεπτικών υλικών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ΘΡΕΠΤΙΚΑ ΥΛΙΚΑ</dc:title>
  <dc:creator>Eleni Kaliva</dc:creator>
  <cp:lastModifiedBy>Eleni Kaliva</cp:lastModifiedBy>
  <cp:revision>3</cp:revision>
  <dcterms:created xsi:type="dcterms:W3CDTF">2021-01-09T11:04:01Z</dcterms:created>
  <dcterms:modified xsi:type="dcterms:W3CDTF">2021-01-09T11:26:22Z</dcterms:modified>
</cp:coreProperties>
</file>