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F318E-6822-49AE-9FAF-7DA77019CFCF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F2183-0AFD-4F45-BF43-3149F59CA8F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κεφαλίδας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l-GR" smtClean="0"/>
              <a:t>ΚΑΤΑΣΚΕΥΗ ΚΑΙ ΛΕΙΤΟΥΡΓΙΑ Κ.Θ.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85F1F-CBB2-405C-8E17-B5C904CDEAA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068FC1-E805-450E-A6FE-D440BB29537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900" u="sng" dirty="0" smtClean="0"/>
              <a:t>ΒΑΛΒΙΔΑ ΑΣΦΑΛΕΙΑΣ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800" dirty="0" smtClean="0"/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endParaRPr lang="el-GR" sz="1800" u="sng" dirty="0" smtClean="0"/>
          </a:p>
          <a:p>
            <a:pPr>
              <a:buNone/>
            </a:pPr>
            <a:endParaRPr lang="el-GR" sz="1800" u="sng" dirty="0" smtClean="0"/>
          </a:p>
          <a:p>
            <a:pPr>
              <a:buNone/>
            </a:pPr>
            <a:endParaRPr lang="el-GR" sz="1800" u="sng" dirty="0" smtClean="0"/>
          </a:p>
          <a:p>
            <a:pPr algn="ctr">
              <a:buNone/>
            </a:pPr>
            <a:r>
              <a:rPr lang="el-GR" sz="1800" dirty="0" smtClean="0"/>
              <a:t> </a:t>
            </a:r>
          </a:p>
          <a:p>
            <a:pPr algn="ctr">
              <a:buNone/>
            </a:pPr>
            <a:r>
              <a:rPr lang="el-GR" sz="1800" dirty="0" smtClean="0"/>
              <a:t>  </a:t>
            </a:r>
          </a:p>
          <a:p>
            <a:pPr>
              <a:buNone/>
            </a:pPr>
            <a:r>
              <a:rPr lang="el-GR" sz="2200" dirty="0" smtClean="0"/>
              <a:t> </a:t>
            </a:r>
          </a:p>
          <a:p>
            <a:pPr>
              <a:buNone/>
            </a:pPr>
            <a:endParaRPr lang="el-GR" sz="2200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1</a:t>
            </a:fld>
            <a:endParaRPr lang="el-GR" dirty="0"/>
          </a:p>
        </p:txBody>
      </p:sp>
      <p:pic>
        <p:nvPicPr>
          <p:cNvPr id="5" name="4 - Εικόνα" descr="Αποτέλεσμα εικόνας για βαλβιδα ασφαλεια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000240"/>
            <a:ext cx="414340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el-GR" u="sng" dirty="0" smtClean="0"/>
              <a:t>ΣΚΟΠΟΣ ΒΑΛΒΙΔΑΣ ΑΣΦΑΛΕΙΑΣ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496"/>
            <a:ext cx="8329642" cy="285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Η ΒΑΛΒΙΔΑ </a:t>
            </a:r>
            <a:r>
              <a:rPr lang="el-GR" dirty="0" smtClean="0"/>
              <a:t>ΑΣΦΑΛΕΙΑΣ ΤΟΠΟΘΕΤΕΙΤΑΙ  ΣΤΗΝ</a:t>
            </a:r>
          </a:p>
          <a:p>
            <a:pPr>
              <a:buNone/>
            </a:pPr>
            <a:r>
              <a:rPr lang="el-GR" dirty="0" smtClean="0"/>
              <a:t> ΕΓΚΑΤΑΣΤΑΣΗ </a:t>
            </a:r>
            <a:r>
              <a:rPr lang="el-GR" dirty="0" smtClean="0"/>
              <a:t>ΜΕ ΣΚΟΠΟ ΤΗΝ ΠΡΟΣΤΑΣΙΑ ΤΗΣ </a:t>
            </a:r>
            <a:r>
              <a:rPr lang="el-GR" dirty="0" smtClean="0"/>
              <a:t>ΑΠΌ ΤΗΝ ΑΥΞΗΣΗ </a:t>
            </a:r>
            <a:r>
              <a:rPr lang="el-GR" dirty="0" smtClean="0"/>
              <a:t>ΤΗΣ ΠΙΕΣΗΣ ΛΟΓΩ ΔΥΣΛΕΙΤΟΥΡΓΙΑΣ.</a:t>
            </a:r>
          </a:p>
          <a:p>
            <a:pPr algn="ctr">
              <a:buNone/>
            </a:pPr>
            <a:r>
              <a:rPr lang="el-GR" dirty="0" smtClean="0"/>
              <a:t> 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Αποτέλεσμα εικόνας για βαλβιδα ασφαλεια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1285860"/>
            <a:ext cx="27860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571472" y="5072074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sz="2800" dirty="0" smtClean="0"/>
              <a:t>ΕΚΤΟΝΩΝΕΙ ΤΗΝ ΠΙΕΣΗ ΤΗΣ ΕΓΚΑΤΑΣΤΑΣΗΣ</a:t>
            </a:r>
          </a:p>
          <a:p>
            <a:pPr algn="ctr">
              <a:buNone/>
            </a:pPr>
            <a:r>
              <a:rPr lang="el-GR" sz="2800" dirty="0" smtClean="0"/>
              <a:t> ΑΦΑΙΡΩΝΤΑΣ ΝΕΡΟ ΑΠΟ ΤΗΝ ΕΓΚΑΤΑΣΤΑΣΗ.</a:t>
            </a:r>
            <a:endParaRPr lang="el-G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el-GR" sz="3600" u="sng" dirty="0" smtClean="0"/>
              <a:t>ΠΕΡΙΓΡΑΦΗ ΒΑΛΒΙΔΑΣ ΑΣΦΑΛΕΙΑΣ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1643074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Οι βαλβίδες ασφαλείας δεν επιτρέπουν να </a:t>
            </a:r>
            <a:r>
              <a:rPr lang="el-GR" sz="2000" dirty="0" smtClean="0"/>
              <a:t>ανέβει </a:t>
            </a:r>
            <a:r>
              <a:rPr lang="el-GR" sz="2000" dirty="0" smtClean="0"/>
              <a:t>η πίεση του νερού, σε μια εγκατάσταση </a:t>
            </a:r>
            <a:r>
              <a:rPr lang="el-GR" sz="2000" dirty="0" smtClean="0"/>
              <a:t>κεντρικής </a:t>
            </a:r>
            <a:r>
              <a:rPr lang="el-GR" sz="2000" dirty="0" smtClean="0"/>
              <a:t>θέρμανσης, πάνω από μια </a:t>
            </a:r>
            <a:r>
              <a:rPr lang="el-GR" sz="2000" dirty="0" smtClean="0"/>
              <a:t>προκαθορισμένη Ο </a:t>
            </a:r>
            <a:r>
              <a:rPr lang="el-GR" sz="2000" dirty="0" smtClean="0"/>
              <a:t>ρόλος τους στην εγκατάσταση είναι σημαντικότατος, </a:t>
            </a:r>
            <a:r>
              <a:rPr lang="el-GR" sz="2000" dirty="0" smtClean="0"/>
              <a:t>διότι </a:t>
            </a:r>
            <a:r>
              <a:rPr lang="el-GR" sz="2000" dirty="0" smtClean="0"/>
              <a:t>η αυξημένη πίεση ενέχει σοβαρούς κινδύνους </a:t>
            </a:r>
            <a:r>
              <a:rPr lang="el-GR" sz="2000" dirty="0" smtClean="0"/>
              <a:t>για </a:t>
            </a:r>
            <a:r>
              <a:rPr lang="el-GR" sz="2000" dirty="0" smtClean="0"/>
              <a:t>ανθρώπους και υλικά.</a:t>
            </a:r>
          </a:p>
          <a:p>
            <a:pPr>
              <a:buNone/>
            </a:pPr>
            <a:r>
              <a:rPr lang="el-GR" sz="2000" dirty="0" smtClean="0"/>
              <a:t> </a:t>
            </a:r>
          </a:p>
          <a:p>
            <a:pPr>
              <a:buNone/>
            </a:pPr>
            <a:r>
              <a:rPr lang="el-GR" sz="2000" dirty="0" smtClean="0"/>
              <a:t> </a:t>
            </a:r>
          </a:p>
          <a:p>
            <a:endParaRPr lang="el-GR" sz="2000" dirty="0" smtClean="0"/>
          </a:p>
          <a:p>
            <a:pPr>
              <a:buNone/>
            </a:pPr>
            <a:endParaRPr lang="el-GR" sz="200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3</a:t>
            </a:fld>
            <a:endParaRPr lang="el-GR" dirty="0"/>
          </a:p>
        </p:txBody>
      </p:sp>
      <p:pic>
        <p:nvPicPr>
          <p:cNvPr id="4" name="3 - Εικόνα" descr="BΑΛ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496"/>
            <a:ext cx="2786050" cy="2857520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0" y="4857760"/>
            <a:ext cx="6286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    Οι βαλβίδες ασφαλείας ανοίγουν και αφαιρούν νερό από την  </a:t>
            </a:r>
          </a:p>
          <a:p>
            <a:r>
              <a:rPr lang="el-GR" dirty="0"/>
              <a:t> </a:t>
            </a:r>
            <a:r>
              <a:rPr lang="el-GR" dirty="0" smtClean="0"/>
              <a:t>        </a:t>
            </a:r>
            <a:r>
              <a:rPr lang="el-GR" dirty="0" smtClean="0"/>
              <a:t>εγκατάσταση αν η πίεση ξεπεράσει μια καθορισμένη τιμή.</a:t>
            </a:r>
            <a:endParaRPr lang="el-GR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0" y="2928934"/>
            <a:ext cx="628651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     Η θέση που συνδέονται είναι στην προσαγωγή , πολύ κοντά  </a:t>
            </a:r>
          </a:p>
          <a:p>
            <a:r>
              <a:rPr lang="el-GR" dirty="0" smtClean="0"/>
              <a:t>         στο λέβητα και χωρίς τη μεσολάβηση οποιουδήποτε    </a:t>
            </a:r>
          </a:p>
          <a:p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2000" dirty="0" smtClean="0"/>
              <a:t>αποφρακτικού</a:t>
            </a:r>
            <a:r>
              <a:rPr lang="el-GR" dirty="0" smtClean="0"/>
              <a:t> εξαρτήματος</a:t>
            </a:r>
          </a:p>
          <a:p>
            <a:pPr>
              <a:buNone/>
            </a:pPr>
            <a:r>
              <a:rPr lang="el-GR" dirty="0" smtClean="0"/>
              <a:t>        ( διακόπτη, βαλβίδας αντεπιστροφής κ.λπ. ).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736"/>
          </a:xfrm>
        </p:spPr>
        <p:txBody>
          <a:bodyPr>
            <a:normAutofit/>
          </a:bodyPr>
          <a:lstStyle/>
          <a:p>
            <a:r>
              <a:rPr lang="el-GR" sz="2800" b="1" u="sng" dirty="0" smtClean="0"/>
              <a:t>Οι λόγοι που μπορούν να οδηγήσουν σε υπερβολική αύξηση της πίεσης είναι: 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528638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el-GR" b="1" dirty="0" smtClean="0">
                <a:solidFill>
                  <a:schemeClr val="bg1"/>
                </a:solidFill>
              </a:rPr>
              <a:t>4.   Κατεστραμμένη μεμβράνη του δοχείου διαστολής. Στην περίπτωση αυτή, το δοχείο δεν έχει καμία δυνατότητα να απορροφήσει τον όγκο διαστολής και η βαλβίδα ασφαλείας αρχίζει να στάζει αμέσως σχεδόν με την έναρξη λειτουργίας του καυστήρα.</a:t>
            </a:r>
            <a:endParaRPr lang="el-GR" dirty="0" smtClean="0">
              <a:solidFill>
                <a:schemeClr val="bg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0" y="378619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el-GR" b="1" dirty="0" smtClean="0"/>
              <a:t>3.   Κακή ρύθμιση της πίεσης στον αυτόματο πλήρωσης ή χαλασμένος αυτόματος. Αν ρυθμιστεί μεγαλύτερη πίεση από την απαιτούμενη στον αυτόματο πλήρωσης, έχουμε μεγάλη παραμόρφωση της μεμβράνης του δοχείου σε κατάσταση ηρεμίας και αντίστοιχη  μείωση της ικανότητας απορρόφησης διαστολών.</a:t>
            </a:r>
            <a:endParaRPr lang="el-GR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0" y="255183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el-GR" b="1" dirty="0" smtClean="0">
                <a:solidFill>
                  <a:schemeClr val="bg1"/>
                </a:solidFill>
              </a:rPr>
              <a:t>2.    Λανθασμένη ρύθμιση της αρχικής πίεσης του δοχείου διαστολής. Μεγαλύτερη ή μικρότερη πίεση αερίου στο δοχείο διαστολής μειώνει την ικανότητα του δοχείου να παραλαμβάνει τις διαστολές του νερού κατά τη λειτουργία της εγκατάστασης.</a:t>
            </a:r>
            <a:endParaRPr lang="el-GR" dirty="0" smtClean="0">
              <a:solidFill>
                <a:schemeClr val="bg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0" y="121442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l-GR" b="1" dirty="0" smtClean="0"/>
              <a:t>Αύξηση της θερμοκρασίας του νερού πάνω από την προκαθορισμένη τιμή. Αυτό μπορεί να συμβεί λόγω βλάβης των υδροστατών του λέβητα ή βλάβης του κυκλοφορητή, με επακόλουθο να υπερθερμανθεί το νερό και να αυξηθεί ο όγκος του περισσότερο από τον όγκο τον οποίο μπορεί να απορροφήσει το δοχείο διαστολής.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el-GR" sz="3200" b="1" u="sng" dirty="0" smtClean="0"/>
              <a:t>Λειτουργία της βαλβίδας ασφαλείας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3000396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Ø"/>
            </a:pPr>
            <a:r>
              <a:rPr lang="el-GR" sz="1800" b="1" dirty="0" smtClean="0"/>
              <a:t>Η λειτουργία τους στηρίζεται στη δύναμη 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που ασκεί ένα ελατήριο σε ένα έμβολο, το οποίο  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σφραγίζει μια δίοδο εξόδου του νερού προς το 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περιβάλλον. Αν η πίεση του νερού αυξηθεί σε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 βαθμό ικανό να δημιουργήσει αντίθετη δύναμη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 στο έμβολο μεγαλύτερη από αυτή του ελατηρίου,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 το έμβολο θα υποχωρήσει και νερό θα εκρεύσει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 από την εγκατάσταση, μέχρι η πίεση να μειωθεί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 σε σημείο που η δύναμη του ελατηρίου θα 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μπορεί να τη συγκρατήσει.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 </a:t>
            </a:r>
            <a:endParaRPr lang="el-GR" sz="1800" dirty="0" smtClean="0"/>
          </a:p>
          <a:p>
            <a:pPr>
              <a:buNone/>
            </a:pPr>
            <a:endParaRPr lang="el-GR" sz="180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5</a:t>
            </a:fld>
            <a:endParaRPr lang="el-GR" dirty="0"/>
          </a:p>
        </p:txBody>
      </p:sp>
      <p:pic>
        <p:nvPicPr>
          <p:cNvPr id="4" name="3 - Εικόνα" descr="ΒΑΛ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443" y="1071546"/>
            <a:ext cx="2876557" cy="5072098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0" y="4429132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l-GR" b="1" dirty="0" smtClean="0"/>
              <a:t>    Οι βαλβίδες πρέπει να τοποθετούνται κατά τρόπο που η</a:t>
            </a:r>
          </a:p>
          <a:p>
            <a:pPr lvl="0"/>
            <a:r>
              <a:rPr lang="el-GR" b="1" dirty="0" smtClean="0"/>
              <a:t> ροή του νερού που θα εκρεύσει να ακολουθεί τη φορά που </a:t>
            </a:r>
          </a:p>
          <a:p>
            <a:pPr lvl="0"/>
            <a:r>
              <a:rPr lang="el-GR" b="1" dirty="0" smtClean="0"/>
              <a:t>υποδεικνύεται από το βέλος που είναι χαραγμένο πάνω στο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 ορειχάλκινο σώμα της βαλβίδας. Το βέλος υποδεικνύει ποιο </a:t>
            </a:r>
          </a:p>
          <a:p>
            <a:pPr>
              <a:buNone/>
            </a:pPr>
            <a:r>
              <a:rPr lang="el-GR" b="1" dirty="0" smtClean="0"/>
              <a:t>είναι το στόμιο εισόδου και ποιο εξόδου του νερού και</a:t>
            </a:r>
          </a:p>
          <a:p>
            <a:pPr>
              <a:buNone/>
            </a:pPr>
            <a:r>
              <a:rPr lang="el-GR" b="1" dirty="0" smtClean="0"/>
              <a:t> χρειάζεται ιδιαίτερη προσοχή να μη συνδεθεί ανάποδα,</a:t>
            </a:r>
          </a:p>
          <a:p>
            <a:pPr>
              <a:buNone/>
            </a:pPr>
            <a:r>
              <a:rPr lang="el-GR" b="1" dirty="0" smtClean="0"/>
              <a:t>γιατί δεν πρόκειται να δουλέψει.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Autofit/>
          </a:bodyPr>
          <a:lstStyle/>
          <a:p>
            <a:pPr algn="ctr"/>
            <a:r>
              <a:rPr lang="el-GR" sz="4800" b="1" u="sng" dirty="0" smtClean="0"/>
              <a:t>Τυποποίηση – επιλογή</a:t>
            </a:r>
            <a:r>
              <a:rPr lang="el-GR" sz="4800" dirty="0" smtClean="0"/>
              <a:t/>
            </a:r>
            <a:br>
              <a:rPr lang="el-GR" sz="4800" dirty="0" smtClean="0"/>
            </a:br>
            <a:endParaRPr lang="el-GR" sz="4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535782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sz="2400" b="1" dirty="0" smtClean="0"/>
              <a:t>  Στις κεντρικές θερμάνσεις χρησιμοποιούμε ασφάλειες μέχρι         4 </a:t>
            </a:r>
            <a:r>
              <a:rPr lang="en-US" sz="2400" b="1" dirty="0" smtClean="0"/>
              <a:t>bar</a:t>
            </a:r>
            <a:r>
              <a:rPr lang="el-GR" sz="2400" b="1" dirty="0" smtClean="0"/>
              <a:t>, ενώ στα μπόιλερ από 4 μέχρι 10 </a:t>
            </a:r>
            <a:r>
              <a:rPr lang="en-US" sz="2400" b="1" dirty="0" smtClean="0"/>
              <a:t>bar</a:t>
            </a:r>
            <a:r>
              <a:rPr lang="el-GR" sz="2400" b="1" dirty="0" smtClean="0"/>
              <a:t>. </a:t>
            </a:r>
            <a:endParaRPr lang="el-GR" sz="2400" dirty="0" smtClean="0"/>
          </a:p>
        </p:txBody>
      </p:sp>
      <p:sp>
        <p:nvSpPr>
          <p:cNvPr id="7" name="6 - Ορθογώνιο"/>
          <p:cNvSpPr/>
          <p:nvPr/>
        </p:nvSpPr>
        <p:spPr>
          <a:xfrm>
            <a:off x="0" y="364331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sz="2400" b="1" dirty="0" smtClean="0"/>
              <a:t>  Η δεύτερη τυποποίηση που βρίσκουμε στις βαλβίδες ασφαλείας είναι η πίεση ανοίγματος. Η πίεση αυτή αναγράφεται στο πλαστικό καπάκι - χειριστήριο της ασφάλειας. Στο εμπόριο βρίσκουμε ασφάλειες με πίεση ανοίγματος 1,5 –  2 –  2,5 –  3 – 4 – 6 – 8 – 10 </a:t>
            </a:r>
            <a:r>
              <a:rPr lang="en-US" sz="2400" b="1" dirty="0" smtClean="0"/>
              <a:t>bar</a:t>
            </a:r>
            <a:r>
              <a:rPr lang="el-GR" sz="2400" b="1" dirty="0" smtClean="0"/>
              <a:t>.  </a:t>
            </a:r>
            <a:endParaRPr lang="el-GR" sz="2400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0" y="250030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sz="2400" b="1" dirty="0" smtClean="0"/>
              <a:t>  Οι διάμετροι που κατασκευάζονται τα στόμια είναι :</a:t>
            </a:r>
            <a:r>
              <a:rPr lang="en-US" sz="2400" b="1" dirty="0" smtClean="0"/>
              <a:t> </a:t>
            </a:r>
            <a:endParaRPr lang="el-GR" sz="2400" b="1" dirty="0" smtClean="0"/>
          </a:p>
          <a:p>
            <a:pPr lvl="0"/>
            <a:r>
              <a:rPr lang="el-GR" sz="2400" b="1" dirty="0" smtClean="0"/>
              <a:t> ½΄΄,  ¾΄΄, 1΄΄, 1 ¼΄΄,  1 ½΄΄,  2΄΄.</a:t>
            </a:r>
            <a:endParaRPr lang="el-GR" sz="2400" dirty="0" smtClean="0"/>
          </a:p>
        </p:txBody>
      </p:sp>
      <p:sp>
        <p:nvSpPr>
          <p:cNvPr id="10" name="9 - Ορθογώνιο"/>
          <p:cNvSpPr/>
          <p:nvPr/>
        </p:nvSpPr>
        <p:spPr>
          <a:xfrm>
            <a:off x="0" y="85723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sz="2400" b="1" dirty="0" smtClean="0"/>
              <a:t>  Οι βαλβίδες που χρησιμοποιούνται στις κεντρικές θερμάνσεις έχουν δύο στόμια σε γωνιακή διάταξη, με βόλτα. Επάνω στο σώμα της βαλβίδας αναγράφεται το μέγεθος των στομίων σε ίντσες. </a:t>
            </a: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>
            <a:normAutofit/>
          </a:bodyPr>
          <a:lstStyle/>
          <a:p>
            <a:pPr algn="ctr"/>
            <a:r>
              <a:rPr lang="el-GR" b="1" u="sng" dirty="0" smtClean="0"/>
              <a:t>Παράδειγμα πίνακα επιλογής βαλβίδας ασφαλείας</a:t>
            </a: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643050"/>
            <a:ext cx="8929718" cy="4786346"/>
          </a:xfrm>
          <a:prstGeom prst="rect">
            <a:avLst/>
          </a:prstGeom>
          <a:noFill/>
        </p:spPr>
      </p:pic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Autofit/>
          </a:bodyPr>
          <a:lstStyle/>
          <a:p>
            <a:pPr algn="ctr"/>
            <a:r>
              <a:rPr lang="el-GR" sz="4800" b="1" u="sng" dirty="0" smtClean="0"/>
              <a:t>ΠΑΡΑΤΗΡΗΣΕΙΣ</a:t>
            </a:r>
            <a:r>
              <a:rPr lang="el-GR" sz="4800" dirty="0" smtClean="0"/>
              <a:t/>
            </a:r>
            <a:br>
              <a:rPr lang="el-GR" sz="4800" dirty="0" smtClean="0"/>
            </a:br>
            <a:endParaRPr lang="el-GR" sz="4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72164"/>
          </a:xfrm>
        </p:spPr>
        <p:txBody>
          <a:bodyPr>
            <a:normAutofit lnSpcReduction="10000"/>
          </a:bodyPr>
          <a:lstStyle/>
          <a:p>
            <a:pPr lvl="0"/>
            <a:r>
              <a:rPr lang="el-GR" sz="1800" dirty="0" smtClean="0"/>
              <a:t>Κατά την τοποθέτηση θα πρέπει να λαμβάνεται μέριμνα για το πού θα πέσουν τα νερά, όταν η ασφάλεια ανοίξει. Συχνά παρατηρούμε τα νερά να στάζουν πάνω στο λέβητα προκαλώντας οξειδώσεις, ή πάνω στα όργανα ελέγχου δημιουργώντας βραχυκυκλώματα, ή πάνω στον καυστήρα. Για το λόγο αυτό οι ασφάλειες έχουν σπείρωμα και στο στόμιο εξόδου, ώστε να συνδέουμε σωλήνα και να αποχετεύουμε τα νερά σε σιφόνι ή να τα οδηγούμε εκτός κτιρίου.</a:t>
            </a:r>
          </a:p>
          <a:p>
            <a:pPr lvl="0"/>
            <a:r>
              <a:rPr lang="el-GR" sz="1800" dirty="0" smtClean="0"/>
              <a:t>Η τοποθέτηση πρέπει να γίνεται με </a:t>
            </a:r>
            <a:r>
              <a:rPr lang="el-GR" sz="1800" dirty="0" smtClean="0"/>
              <a:t>τρόπο</a:t>
            </a:r>
          </a:p>
          <a:p>
            <a:pPr lvl="0">
              <a:buNone/>
            </a:pPr>
            <a:r>
              <a:rPr lang="el-GR" sz="1800" dirty="0" smtClean="0"/>
              <a:t>       ώστε </a:t>
            </a:r>
            <a:r>
              <a:rPr lang="el-GR" sz="1800" dirty="0" smtClean="0"/>
              <a:t>το ελατήριο της βαλβίδας να βρίσκεται </a:t>
            </a:r>
            <a:endParaRPr lang="el-GR" sz="1800" dirty="0" smtClean="0"/>
          </a:p>
          <a:p>
            <a:pPr lvl="0">
              <a:buNone/>
            </a:pPr>
            <a:r>
              <a:rPr lang="el-GR" sz="1800" dirty="0" smtClean="0"/>
              <a:t>       προς </a:t>
            </a:r>
            <a:r>
              <a:rPr lang="el-GR" sz="1800" dirty="0" smtClean="0"/>
              <a:t>τα πάνω ή οριζόντια. Αν το </a:t>
            </a:r>
            <a:r>
              <a:rPr lang="el-GR" sz="1800" dirty="0" smtClean="0"/>
              <a:t>ελατήριο</a:t>
            </a:r>
          </a:p>
          <a:p>
            <a:pPr lvl="0">
              <a:buNone/>
            </a:pPr>
            <a:r>
              <a:rPr lang="el-GR" sz="1800" dirty="0" smtClean="0"/>
              <a:t>       βρεθεί </a:t>
            </a:r>
            <a:r>
              <a:rPr lang="el-GR" sz="1800" dirty="0" smtClean="0"/>
              <a:t>κάτω από το άνοιγμα  εξόδου, όταν </a:t>
            </a:r>
            <a:endParaRPr lang="el-GR" sz="1800" dirty="0" smtClean="0"/>
          </a:p>
          <a:p>
            <a:pPr lvl="0">
              <a:buNone/>
            </a:pPr>
            <a:r>
              <a:rPr lang="el-GR" sz="1800" dirty="0" smtClean="0"/>
              <a:t> </a:t>
            </a:r>
            <a:r>
              <a:rPr lang="el-GR" sz="1800" dirty="0" smtClean="0"/>
              <a:t>      </a:t>
            </a:r>
            <a:r>
              <a:rPr lang="el-GR" sz="1800" dirty="0" smtClean="0"/>
              <a:t>θα </a:t>
            </a:r>
            <a:r>
              <a:rPr lang="el-GR" sz="1800" dirty="0" smtClean="0"/>
              <a:t>ανοίγει η ασφάλεια, νερό θα εισέρχεται </a:t>
            </a:r>
            <a:endParaRPr lang="el-GR" sz="1800" dirty="0" smtClean="0"/>
          </a:p>
          <a:p>
            <a:pPr lvl="0">
              <a:buNone/>
            </a:pPr>
            <a:r>
              <a:rPr lang="el-GR" sz="1800" dirty="0" smtClean="0"/>
              <a:t> </a:t>
            </a:r>
            <a:r>
              <a:rPr lang="el-GR" sz="1800" dirty="0" smtClean="0"/>
              <a:t>      </a:t>
            </a:r>
            <a:r>
              <a:rPr lang="el-GR" sz="1800" dirty="0" smtClean="0"/>
              <a:t>στο </a:t>
            </a:r>
            <a:r>
              <a:rPr lang="el-GR" sz="1800" dirty="0" smtClean="0"/>
              <a:t>χώρο του ελατηρίου οξειδώνοντας και </a:t>
            </a:r>
            <a:endParaRPr lang="el-GR" sz="1800" dirty="0" smtClean="0"/>
          </a:p>
          <a:p>
            <a:pPr lvl="0">
              <a:buNone/>
            </a:pPr>
            <a:r>
              <a:rPr lang="el-GR" sz="1800" dirty="0" smtClean="0"/>
              <a:t> </a:t>
            </a:r>
            <a:r>
              <a:rPr lang="el-GR" sz="1800" dirty="0" smtClean="0"/>
              <a:t>      </a:t>
            </a:r>
            <a:r>
              <a:rPr lang="el-GR" sz="1800" dirty="0" smtClean="0"/>
              <a:t>καταστρέφοντάς </a:t>
            </a:r>
            <a:r>
              <a:rPr lang="el-GR" sz="1800" dirty="0" smtClean="0"/>
              <a:t>το. Επειδή υπάρχει </a:t>
            </a:r>
            <a:r>
              <a:rPr lang="el-GR" sz="1800" dirty="0" smtClean="0"/>
              <a:t>κίνδυνος</a:t>
            </a:r>
          </a:p>
          <a:p>
            <a:pPr lvl="0">
              <a:buNone/>
            </a:pPr>
            <a:r>
              <a:rPr lang="el-GR" sz="1800" dirty="0" smtClean="0"/>
              <a:t> </a:t>
            </a:r>
            <a:r>
              <a:rPr lang="el-GR" sz="1800" dirty="0" smtClean="0"/>
              <a:t>    </a:t>
            </a:r>
            <a:r>
              <a:rPr lang="el-GR" sz="1800" dirty="0" smtClean="0"/>
              <a:t> </a:t>
            </a:r>
            <a:r>
              <a:rPr lang="el-GR" sz="1800" dirty="0" smtClean="0"/>
              <a:t>να κολλήσει το έμβολο από άλατα ή σκουριές θα πρέπει να γίνεται τακτικός έλεγχος της καλής λειτουργίας της. Ο έλεγχος γίνεται ανοίγοντας στιγμιαία τη βαλβίδα ώστε να ξεκολλά το τυχόν κολλημένο έμβολο.</a:t>
            </a:r>
          </a:p>
          <a:p>
            <a:pPr lvl="0">
              <a:buNone/>
            </a:pPr>
            <a:endParaRPr lang="el-GR" sz="1800" dirty="0" smtClean="0"/>
          </a:p>
          <a:p>
            <a:pPr lvl="0">
              <a:buNone/>
            </a:pPr>
            <a:endParaRPr lang="el-GR" sz="1800" dirty="0" smtClean="0"/>
          </a:p>
          <a:p>
            <a:pPr lvl="0"/>
            <a:r>
              <a:rPr lang="el-GR" sz="1800" dirty="0" smtClean="0"/>
              <a:t>Η </a:t>
            </a:r>
            <a:r>
              <a:rPr lang="el-GR" sz="1800" dirty="0" smtClean="0"/>
              <a:t>απόσταση μεταξύ ασφάλειας και λέβητα δεν πρέπει να είναι μεγαλύτερη από ένα μέτρο.</a:t>
            </a:r>
          </a:p>
          <a:p>
            <a:pPr>
              <a:buNone/>
            </a:pPr>
            <a:endParaRPr lang="el-GR" sz="200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8</a:t>
            </a:fld>
            <a:endParaRPr lang="el-GR" dirty="0"/>
          </a:p>
        </p:txBody>
      </p:sp>
      <p:pic>
        <p:nvPicPr>
          <p:cNvPr id="4" name="3 - Εικόνα" descr="BΑΛ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357430"/>
            <a:ext cx="4357686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794</Words>
  <Application>Microsoft Office PowerPoint</Application>
  <PresentationFormat>Προβολή στην οθόνη (4:3)</PresentationFormat>
  <Paragraphs>91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Αποκορύφωμα</vt:lpstr>
      <vt:lpstr>ΒΑΛΒΙΔΑ ΑΣΦΑΛΕΙΑΣ </vt:lpstr>
      <vt:lpstr>ΣΚΟΠΟΣ ΒΑΛΒΙΔΑΣ ΑΣΦΑΛΕΙΑΣ</vt:lpstr>
      <vt:lpstr>ΠΕΡΙΓΡΑΦΗ ΒΑΛΒΙΔΑΣ ΑΣΦΑΛΕΙΑΣ</vt:lpstr>
      <vt:lpstr>Οι λόγοι που μπορούν να οδηγήσουν σε υπερβολική αύξηση της πίεσης είναι:  </vt:lpstr>
      <vt:lpstr>Λειτουργία της βαλβίδας ασφαλείας</vt:lpstr>
      <vt:lpstr>Τυποποίηση – επιλογή </vt:lpstr>
      <vt:lpstr>Παράδειγμα πίνακα επιλογής βαλβίδας ασφαλείας</vt:lpstr>
      <vt:lpstr>ΠΑΡΑΤΗΡΗΣΕΙΣ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ΒΑΛΒΙΔΑ ΑΣΦΑΛΕΙΑΣ</dc:title>
  <dc:creator>Γιωργος</dc:creator>
  <cp:lastModifiedBy>Γιωργος</cp:lastModifiedBy>
  <cp:revision>4</cp:revision>
  <dcterms:created xsi:type="dcterms:W3CDTF">2020-04-04T13:37:07Z</dcterms:created>
  <dcterms:modified xsi:type="dcterms:W3CDTF">2020-04-04T14:10:33Z</dcterms:modified>
</cp:coreProperties>
</file>