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1" d="100"/>
          <a:sy n="71" d="100"/>
        </p:scale>
        <p:origin x="-81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503D90C7-1DE2-4E43-A4A0-6A82102C4B10}"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671FC24-4080-4DD1-870C-CBF59D90D276}" type="datetimeFigureOut">
              <a:rPr lang="el-GR" smtClean="0"/>
              <a:t>30/3/2020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03D90C7-1DE2-4E43-A4A0-6A82102C4B10}"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671FC24-4080-4DD1-870C-CBF59D90D276}" type="datetimeFigureOut">
              <a:rPr lang="el-GR" smtClean="0"/>
              <a:t>30/3/2020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03D90C7-1DE2-4E43-A4A0-6A82102C4B10}"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875490"/>
          </a:xfrm>
        </p:spPr>
        <p:txBody>
          <a:bodyPr>
            <a:noAutofit/>
          </a:bodyPr>
          <a:lstStyle/>
          <a:p>
            <a:pPr algn="ctr"/>
            <a:r>
              <a:rPr lang="el-GR" sz="4400" b="1" u="sng" dirty="0" smtClean="0"/>
              <a:t>ΔΟΧΕΙΟ ΔΙΑΣΤΟΛΗΣ</a:t>
            </a:r>
            <a:r>
              <a:rPr lang="el-GR" sz="4400" dirty="0" smtClean="0"/>
              <a:t/>
            </a:r>
            <a:br>
              <a:rPr lang="el-GR" sz="4400" dirty="0" smtClean="0"/>
            </a:br>
            <a:endParaRPr lang="el-GR" sz="4400" dirty="0"/>
          </a:p>
        </p:txBody>
      </p:sp>
      <p:sp>
        <p:nvSpPr>
          <p:cNvPr id="3" name="2 - Θέση περιεχομένου"/>
          <p:cNvSpPr>
            <a:spLocks noGrp="1"/>
          </p:cNvSpPr>
          <p:nvPr>
            <p:ph idx="1"/>
          </p:nvPr>
        </p:nvSpPr>
        <p:spPr>
          <a:xfrm>
            <a:off x="0" y="714356"/>
            <a:ext cx="9144000" cy="6143644"/>
          </a:xfrm>
        </p:spPr>
        <p:txBody>
          <a:bodyPr/>
          <a:lstStyle/>
          <a:p>
            <a:pPr>
              <a:buNone/>
            </a:pPr>
            <a:r>
              <a:rPr lang="el-GR" b="1" dirty="0" smtClean="0"/>
              <a:t>	</a:t>
            </a:r>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endParaRPr lang="el-GR" b="1" dirty="0" smtClean="0"/>
          </a:p>
          <a:p>
            <a:pPr>
              <a:buNone/>
            </a:pPr>
            <a:endParaRPr lang="el-GR" dirty="0" smtClean="0"/>
          </a:p>
          <a:p>
            <a:pPr>
              <a:buNone/>
            </a:pPr>
            <a:r>
              <a:rPr lang="el-GR" sz="2000" b="1" dirty="0" smtClean="0"/>
              <a:t>ΚΛΕΙΣΤΟ ΔΟΧΕΙΟ ΔΙΑΣΤΟΛΗΣ                       ΑΝΟΙΚΤΟ ΔΟΧΕΙΟ </a:t>
            </a:r>
            <a:r>
              <a:rPr lang="el-GR" sz="2000" b="1" dirty="0" smtClean="0"/>
              <a:t>        </a:t>
            </a:r>
            <a:r>
              <a:rPr lang="el-GR" sz="2000" b="1" dirty="0" smtClean="0"/>
              <a:t>ΔΙΑΣΤΟΛΗΣ                                                           </a:t>
            </a:r>
            <a:r>
              <a:rPr lang="el-GR" sz="2000" b="1" dirty="0" smtClean="0"/>
              <a:t>ΔΙΑΣΤΟΛΗΣ</a:t>
            </a:r>
            <a:endParaRPr lang="el-GR" sz="2000" dirty="0" smtClean="0"/>
          </a:p>
          <a:p>
            <a:pPr>
              <a:buNone/>
            </a:pPr>
            <a:endParaRPr lang="el-GR" dirty="0"/>
          </a:p>
        </p:txBody>
      </p:sp>
      <p:sp>
        <p:nvSpPr>
          <p:cNvPr id="8" name="7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9" name="8 - Θέση αριθμού διαφάνειας"/>
          <p:cNvSpPr>
            <a:spLocks noGrp="1"/>
          </p:cNvSpPr>
          <p:nvPr>
            <p:ph type="sldNum" sz="quarter" idx="12"/>
          </p:nvPr>
        </p:nvSpPr>
        <p:spPr/>
        <p:txBody>
          <a:bodyPr/>
          <a:lstStyle/>
          <a:p>
            <a:fld id="{4C111FF5-5AD3-427F-B005-818A5D745D9A}" type="slidenum">
              <a:rPr lang="el-GR" smtClean="0"/>
              <a:pPr/>
              <a:t>1</a:t>
            </a:fld>
            <a:endParaRPr lang="el-GR" dirty="0"/>
          </a:p>
        </p:txBody>
      </p:sp>
      <p:pic>
        <p:nvPicPr>
          <p:cNvPr id="6" name="5 - Εικόνα" descr="ΚΛΕΙΣΤΟ ΔΟΧΕΙΟ"/>
          <p:cNvPicPr/>
          <p:nvPr/>
        </p:nvPicPr>
        <p:blipFill>
          <a:blip r:embed="rId2" cstate="print"/>
          <a:srcRect/>
          <a:stretch>
            <a:fillRect/>
          </a:stretch>
        </p:blipFill>
        <p:spPr bwMode="auto">
          <a:xfrm>
            <a:off x="500034" y="1142984"/>
            <a:ext cx="3000396" cy="4357718"/>
          </a:xfrm>
          <a:prstGeom prst="rect">
            <a:avLst/>
          </a:prstGeom>
          <a:noFill/>
        </p:spPr>
      </p:pic>
      <p:pic>
        <p:nvPicPr>
          <p:cNvPr id="7" name="6 - Εικόνα"/>
          <p:cNvPicPr/>
          <p:nvPr/>
        </p:nvPicPr>
        <p:blipFill>
          <a:blip r:embed="rId3" cstate="print"/>
          <a:srcRect/>
          <a:stretch>
            <a:fillRect/>
          </a:stretch>
        </p:blipFill>
        <p:spPr bwMode="auto">
          <a:xfrm>
            <a:off x="5286380" y="785794"/>
            <a:ext cx="2943234" cy="50006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3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800" decel="100000"/>
                                        <p:tgtEl>
                                          <p:spTgt spid="6"/>
                                        </p:tgtEl>
                                      </p:cBhvr>
                                    </p:animEffect>
                                    <p:anim calcmode="lin" valueType="num">
                                      <p:cBhvr>
                                        <p:cTn id="16" dur="800" decel="100000" fill="hold"/>
                                        <p:tgtEl>
                                          <p:spTgt spid="6"/>
                                        </p:tgtEl>
                                        <p:attrNameLst>
                                          <p:attrName>style.rotation</p:attrName>
                                        </p:attrNameLst>
                                      </p:cBhvr>
                                      <p:tavLst>
                                        <p:tav tm="0">
                                          <p:val>
                                            <p:fltVal val="-90"/>
                                          </p:val>
                                        </p:tav>
                                        <p:tav tm="100000">
                                          <p:val>
                                            <p:fltVal val="0"/>
                                          </p:val>
                                        </p:tav>
                                      </p:tavLst>
                                    </p:anim>
                                    <p:anim calcmode="lin" valueType="num">
                                      <p:cBhvr>
                                        <p:cTn id="17" dur="800" decel="100000" fill="hold"/>
                                        <p:tgtEl>
                                          <p:spTgt spid="6"/>
                                        </p:tgtEl>
                                        <p:attrNameLst>
                                          <p:attrName>ppt_x</p:attrName>
                                        </p:attrNameLst>
                                      </p:cBhvr>
                                      <p:tavLst>
                                        <p:tav tm="0">
                                          <p:val>
                                            <p:strVal val="#ppt_x+0.4"/>
                                          </p:val>
                                        </p:tav>
                                        <p:tav tm="100000">
                                          <p:val>
                                            <p:strVal val="#ppt_x-0.05"/>
                                          </p:val>
                                        </p:tav>
                                      </p:tavLst>
                                    </p:anim>
                                    <p:anim calcmode="lin" valueType="num">
                                      <p:cBhvr>
                                        <p:cTn id="18" dur="800" decel="100000" fill="hold"/>
                                        <p:tgtEl>
                                          <p:spTgt spid="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21" fill="hold">
                            <p:stCondLst>
                              <p:cond delay="1500"/>
                            </p:stCondLst>
                            <p:childTnLst>
                              <p:par>
                                <p:cTn id="22" presetID="3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style.rotation</p:attrName>
                                        </p:attrNameLst>
                                      </p:cBhvr>
                                      <p:tavLst>
                                        <p:tav tm="0">
                                          <p:val>
                                            <p:fltVal val="720"/>
                                          </p:val>
                                        </p:tav>
                                        <p:tav tm="100000">
                                          <p:val>
                                            <p:fltVal val="0"/>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 calcmode="lin" valueType="num">
                                      <p:cBhvr>
                                        <p:cTn id="27" dur="2000" fill="hold"/>
                                        <p:tgtEl>
                                          <p:spTgt spid="7"/>
                                        </p:tgtEl>
                                        <p:attrNameLst>
                                          <p:attrName>ppt_w</p:attrName>
                                        </p:attrNameLst>
                                      </p:cBhvr>
                                      <p:tavLst>
                                        <p:tav tm="0">
                                          <p:val>
                                            <p:fltVal val="0"/>
                                          </p:val>
                                        </p:tav>
                                        <p:tav tm="100000">
                                          <p:val>
                                            <p:strVal val="#ppt_w"/>
                                          </p:val>
                                        </p:tav>
                                      </p:tavLst>
                                    </p:anim>
                                  </p:childTnLst>
                                </p:cTn>
                              </p:par>
                            </p:childTnLst>
                          </p:cTn>
                        </p:par>
                        <p:par>
                          <p:cTn id="28" fill="hold">
                            <p:stCondLst>
                              <p:cond delay="3500"/>
                            </p:stCondLst>
                            <p:childTnLst>
                              <p:par>
                                <p:cTn id="29" presetID="58" presetClass="entr" presetSubtype="0" accel="100000" fill="hold" grpId="0"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p:cTn id="31"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0" end="0"/>
                                            </p:txEl>
                                          </p:spTgt>
                                        </p:tgtEl>
                                      </p:cBhvr>
                                    </p:animEffect>
                                  </p:childTnLst>
                                </p:cTn>
                              </p:par>
                            </p:childTnLst>
                          </p:cTn>
                        </p:par>
                        <p:par>
                          <p:cTn id="36" fill="hold">
                            <p:stCondLst>
                              <p:cond delay="4000"/>
                            </p:stCondLst>
                            <p:childTnLst>
                              <p:par>
                                <p:cTn id="37" presetID="58" presetClass="entr" presetSubtype="0" accel="100000"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p:cTn id="39"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40"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normAutofit fontScale="90000"/>
          </a:bodyPr>
          <a:lstStyle/>
          <a:p>
            <a:r>
              <a:rPr lang="el-GR" b="1" u="sng" dirty="0" smtClean="0"/>
              <a:t>ΑΝΟΙΚΤΟ ΔΟΧΕΙΟ ΔΙΑΣΤΟΛΗΣ</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sz="3500" b="1" u="sng" dirty="0" smtClean="0">
                <a:solidFill>
                  <a:srgbClr val="002060"/>
                </a:solidFill>
              </a:rPr>
              <a:t>ΣΚΟΠΟΣ</a:t>
            </a:r>
            <a:endParaRPr lang="el-GR" sz="3500" dirty="0" smtClean="0">
              <a:solidFill>
                <a:srgbClr val="002060"/>
              </a:solidFill>
            </a:endParaRPr>
          </a:p>
          <a:p>
            <a:pPr>
              <a:buNone/>
            </a:pPr>
            <a:r>
              <a:rPr lang="el-GR" sz="2000" dirty="0" smtClean="0"/>
              <a:t> </a:t>
            </a:r>
          </a:p>
          <a:p>
            <a:pPr>
              <a:buNone/>
            </a:pPr>
            <a:endParaRPr lang="el-GR" sz="2000" dirty="0" smtClean="0"/>
          </a:p>
          <a:p>
            <a:pPr>
              <a:buNone/>
            </a:pPr>
            <a:endParaRPr lang="el-GR" sz="2000" dirty="0" smtClean="0"/>
          </a:p>
          <a:p>
            <a:pPr marL="521208" indent="-457200">
              <a:buNone/>
            </a:pPr>
            <a:r>
              <a:rPr lang="el-GR" sz="2000" b="1" dirty="0" smtClean="0"/>
              <a:t>  1.   Να αναπληρώνονται οι απώλειες του νερού του δικτύου, που οφείλονται σε εξαερώσεις στα σώματα ή τυχόν μικροδιαρροές.</a:t>
            </a:r>
          </a:p>
          <a:p>
            <a:pPr marL="521208" indent="-457200">
              <a:buFont typeface="+mj-lt"/>
              <a:buAutoNum type="arabicPeriod"/>
            </a:pPr>
            <a:endParaRPr lang="el-GR" sz="2000" b="1" dirty="0" smtClean="0"/>
          </a:p>
          <a:p>
            <a:pPr marL="521208" lvl="0" indent="-457200">
              <a:buNone/>
            </a:pPr>
            <a:r>
              <a:rPr lang="el-GR" sz="2000" b="1" dirty="0" smtClean="0"/>
              <a:t>   2.  Να παραλαμβάνεται η  διαστολή του νερού λόγω αύξησης της θερμοκρασίας του.</a:t>
            </a:r>
            <a:endParaRPr lang="el-GR" sz="2000" dirty="0" smtClean="0"/>
          </a:p>
          <a:p>
            <a:pPr>
              <a:buNone/>
            </a:pPr>
            <a:r>
              <a:rPr lang="el-GR" sz="2000" b="1" dirty="0" smtClean="0"/>
              <a:t> </a:t>
            </a:r>
            <a:endParaRPr lang="el-GR" sz="2000" dirty="0" smtClean="0"/>
          </a:p>
          <a:p>
            <a:pPr lvl="0">
              <a:buNone/>
            </a:pPr>
            <a:r>
              <a:rPr lang="el-GR" sz="2000" b="1" dirty="0" smtClean="0"/>
              <a:t>   3 .  Να μη δημιουργούνται υποπιέσεις οι οποίες γίνονται αιτία ατμοποιήσεων στο δίκτυο.</a:t>
            </a:r>
            <a:endParaRPr lang="el-GR" sz="2000" dirty="0" smtClean="0"/>
          </a:p>
          <a:p>
            <a:pPr>
              <a:buNone/>
            </a:pPr>
            <a:r>
              <a:rPr lang="el-GR" sz="2000" b="1" dirty="0" smtClean="0"/>
              <a:t> </a:t>
            </a:r>
            <a:endParaRPr lang="el-GR" sz="2000" dirty="0" smtClean="0"/>
          </a:p>
          <a:p>
            <a:pPr lvl="0">
              <a:buNone/>
            </a:pPr>
            <a:r>
              <a:rPr lang="el-GR" sz="2000" b="1" dirty="0" smtClean="0"/>
              <a:t>   4. Να αποτρέπεται η σπηλαίωση στην αναρρόφηση των κυκλοφορητών.</a:t>
            </a:r>
            <a:endParaRPr lang="el-GR" sz="2000" dirty="0" smtClean="0"/>
          </a:p>
          <a:p>
            <a:pPr>
              <a:buNone/>
            </a:pPr>
            <a:r>
              <a:rPr lang="el-GR" sz="2000" b="1" dirty="0" smtClean="0"/>
              <a:t> </a:t>
            </a:r>
            <a:endParaRPr lang="el-GR" sz="2000" dirty="0" smtClean="0"/>
          </a:p>
          <a:p>
            <a:pPr>
              <a:buNone/>
            </a:pPr>
            <a:endParaRPr lang="el-GR" sz="2000" dirty="0"/>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7" name="6 - Θέση αριθμού διαφάνειας"/>
          <p:cNvSpPr>
            <a:spLocks noGrp="1"/>
          </p:cNvSpPr>
          <p:nvPr>
            <p:ph type="sldNum" sz="quarter" idx="12"/>
          </p:nvPr>
        </p:nvSpPr>
        <p:spPr/>
        <p:txBody>
          <a:bodyPr/>
          <a:lstStyle/>
          <a:p>
            <a:fld id="{4C111FF5-5AD3-427F-B005-818A5D745D9A}" type="slidenum">
              <a:rPr lang="el-GR" smtClean="0"/>
              <a:pPr/>
              <a:t>2</a:t>
            </a:fld>
            <a:endParaRPr lang="el-GR" dirty="0"/>
          </a:p>
        </p:txBody>
      </p:sp>
      <p:pic>
        <p:nvPicPr>
          <p:cNvPr id="6" name="5 - Εικόνα" descr="Αποτέλεσμα εικόνας για ΑΝΟΙΧΤΟ ΔΟΧΕΙΟ ΔΙΑΣΤΟΛΗΣ"/>
          <p:cNvPicPr/>
          <p:nvPr/>
        </p:nvPicPr>
        <p:blipFill>
          <a:blip r:embed="rId2" cstate="print"/>
          <a:srcRect/>
          <a:stretch>
            <a:fillRect/>
          </a:stretch>
        </p:blipFill>
        <p:spPr bwMode="auto">
          <a:xfrm>
            <a:off x="2500298" y="714356"/>
            <a:ext cx="5299084" cy="22193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4"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 calcmode="lin" valueType="num">
                                      <p:cBhvr additive="base">
                                        <p:cTn id="50"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48" presetClass="entr" presetSubtype="0" accel="5000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 calcmode="lin" valueType="num">
                                      <p:cBhvr>
                                        <p:cTn id="60"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1"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62" dur="1000" fill="hold"/>
                                        <p:tgtEl>
                                          <p:spTgt spid="6"/>
                                        </p:tgtEl>
                                        <p:attrNameLst>
                                          <p:attrName>ppt_y</p:attrName>
                                        </p:attrNameLst>
                                      </p:cBhvr>
                                      <p:tavLst>
                                        <p:tav tm="0">
                                          <p:val>
                                            <p:strVal val="#ppt_y"/>
                                          </p:val>
                                        </p:tav>
                                        <p:tav tm="100000">
                                          <p:val>
                                            <p:strVal val="#ppt_y"/>
                                          </p:val>
                                        </p:tav>
                                      </p:tavLst>
                                    </p:anim>
                                    <p:animEffect transition="in" filter="fade">
                                      <p:cBhvr>
                                        <p:cTn id="6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ΠΕΡΙΓΡΑΦΗ</a:t>
            </a:r>
            <a:r>
              <a:rPr lang="el-GR" dirty="0" smtClean="0"/>
              <a:t/>
            </a:r>
            <a:br>
              <a:rPr lang="el-GR" dirty="0" smtClean="0"/>
            </a:br>
            <a:endParaRPr lang="el-GR" dirty="0"/>
          </a:p>
        </p:txBody>
      </p:sp>
      <p:sp>
        <p:nvSpPr>
          <p:cNvPr id="3" name="2 - Θέση περιεχομένου"/>
          <p:cNvSpPr>
            <a:spLocks noGrp="1"/>
          </p:cNvSpPr>
          <p:nvPr>
            <p:ph idx="1"/>
          </p:nvPr>
        </p:nvSpPr>
        <p:spPr>
          <a:xfrm>
            <a:off x="0" y="1285860"/>
            <a:ext cx="9144000" cy="5572140"/>
          </a:xfrm>
        </p:spPr>
        <p:txBody>
          <a:bodyPr>
            <a:normAutofit fontScale="85000" lnSpcReduction="20000"/>
          </a:bodyPr>
          <a:lstStyle/>
          <a:p>
            <a:pPr lvl="0">
              <a:buNone/>
            </a:pPr>
            <a:r>
              <a:rPr lang="el-GR" sz="2000" dirty="0" smtClean="0"/>
              <a:t>Το ανοικτό δοχείο διαστολής αποτελείτε από:</a:t>
            </a:r>
          </a:p>
          <a:p>
            <a:pPr lvl="0">
              <a:buNone/>
            </a:pPr>
            <a:r>
              <a:rPr lang="el-GR" sz="2000" dirty="0" smtClean="0"/>
              <a:t>Α. </a:t>
            </a:r>
            <a:r>
              <a:rPr lang="el-GR" sz="2100" dirty="0" smtClean="0"/>
              <a:t>ένα δοχείο νερού με καπάκι στο πάνω </a:t>
            </a:r>
          </a:p>
          <a:p>
            <a:pPr lvl="0">
              <a:buNone/>
            </a:pPr>
            <a:r>
              <a:rPr lang="el-GR" sz="2100" dirty="0" smtClean="0"/>
              <a:t>     μέρος για να μην μπαίνουν βροχή σκόνες</a:t>
            </a:r>
          </a:p>
          <a:p>
            <a:pPr lvl="0">
              <a:buNone/>
            </a:pPr>
            <a:r>
              <a:rPr lang="el-GR" sz="2100" dirty="0" smtClean="0"/>
              <a:t>φύλλα κ.λπ. Ένας φλοτεροδιακόπτης </a:t>
            </a:r>
          </a:p>
          <a:p>
            <a:pPr lvl="0">
              <a:buNone/>
            </a:pPr>
            <a:r>
              <a:rPr lang="el-GR" sz="2100" dirty="0" smtClean="0"/>
              <a:t>διατηρεί το ύψος  του νερού στο δοχείο </a:t>
            </a:r>
          </a:p>
          <a:p>
            <a:pPr lvl="0">
              <a:buNone/>
            </a:pPr>
            <a:r>
              <a:rPr lang="el-GR" sz="2100" dirty="0" smtClean="0"/>
              <a:t>στα 10 – 15 </a:t>
            </a:r>
            <a:r>
              <a:rPr lang="en-US" sz="2100" dirty="0" smtClean="0"/>
              <a:t>cm</a:t>
            </a:r>
            <a:r>
              <a:rPr lang="el-GR" sz="2100" dirty="0" smtClean="0"/>
              <a:t>. Καταλληλότερη θέση </a:t>
            </a:r>
          </a:p>
          <a:p>
            <a:pPr lvl="0">
              <a:buNone/>
            </a:pPr>
            <a:r>
              <a:rPr lang="el-GR" sz="2100" dirty="0" smtClean="0"/>
              <a:t>τοποθέτησης είναι το ψηλότερο σημείο του</a:t>
            </a:r>
          </a:p>
          <a:p>
            <a:pPr lvl="0">
              <a:buNone/>
            </a:pPr>
            <a:r>
              <a:rPr lang="el-GR" sz="2100" dirty="0" smtClean="0"/>
              <a:t> κτηρίου και τουλάχιστον 2 μέτρα πιο ψηλά</a:t>
            </a:r>
          </a:p>
          <a:p>
            <a:pPr lvl="0">
              <a:buNone/>
            </a:pPr>
            <a:r>
              <a:rPr lang="el-GR" sz="2100" dirty="0" smtClean="0"/>
              <a:t> από το υψηλότερα ευρισκόμενο θερμαντικό σώμα.</a:t>
            </a:r>
          </a:p>
          <a:p>
            <a:pPr>
              <a:buNone/>
            </a:pPr>
            <a:r>
              <a:rPr lang="el-GR" sz="2100" dirty="0" smtClean="0"/>
              <a:t> </a:t>
            </a:r>
          </a:p>
          <a:p>
            <a:pPr lvl="0">
              <a:buNone/>
            </a:pPr>
            <a:r>
              <a:rPr lang="el-GR" sz="2100" dirty="0" smtClean="0"/>
              <a:t>Β . Ένα σωλήνα πλήρωσης για το γέμισμα της εγκατάστασης, ο οποίος συνδέει τον πυθμένα  του δοχείου με την αναρρόφηση του κυκλοφορητή, ο οποίος συνδέεται στον σωλήνα επιστροφής του λέβητα. </a:t>
            </a:r>
          </a:p>
          <a:p>
            <a:pPr>
              <a:buNone/>
            </a:pPr>
            <a:r>
              <a:rPr lang="el-GR" sz="2100" dirty="0" smtClean="0"/>
              <a:t> </a:t>
            </a:r>
          </a:p>
          <a:p>
            <a:pPr>
              <a:buNone/>
            </a:pPr>
            <a:r>
              <a:rPr lang="el-GR" sz="2100" dirty="0" smtClean="0"/>
              <a:t> </a:t>
            </a:r>
          </a:p>
          <a:p>
            <a:pPr lvl="0">
              <a:buNone/>
            </a:pPr>
            <a:r>
              <a:rPr lang="el-GR" sz="2100" dirty="0" smtClean="0"/>
              <a:t>Γ .  Ένα σωλήνα εκτόνωσης, ο οποίος ξεκινά από το πάνω μέρος του λέβητα ή από το σωλήνα προσαγωγής και καταλήγει με διπλή καμπύλη πάνω από το δοχείο διαστολής, κατά τρόπο ώστε, αν το νερό ξεχειλίσει, να χυθεί μέσα στο δοχείο. Ο σωλήνας αυτός ονομάζεται και σωλήνας ασφαλείας. Σ</a:t>
            </a:r>
            <a:r>
              <a:rPr lang="el-GR" sz="2000" dirty="0" smtClean="0"/>
              <a:t>κοπός του είναι η απαγωγή των ατμών και η προστασία του λέβητα, αν από κάποια δυσλειτουργία γίνει βρασμός του νερού </a:t>
            </a:r>
          </a:p>
          <a:p>
            <a:pPr>
              <a:buNone/>
            </a:pPr>
            <a:endParaRPr lang="el-GR" sz="2000" dirty="0"/>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3</a:t>
            </a:fld>
            <a:endParaRPr lang="el-GR" dirty="0"/>
          </a:p>
        </p:txBody>
      </p:sp>
      <p:pic>
        <p:nvPicPr>
          <p:cNvPr id="4" name="3 - Εικόνα" descr="Αποτέλεσμα εικόνας για ΑΝΟΙΧΤΟ ΔΟΧΕΙΟ ΔΙΑΣΤΟΛΗΣ"/>
          <p:cNvPicPr/>
          <p:nvPr/>
        </p:nvPicPr>
        <p:blipFill>
          <a:blip r:embed="rId2" cstate="print"/>
          <a:srcRect/>
          <a:stretch>
            <a:fillRect/>
          </a:stretch>
        </p:blipFill>
        <p:spPr bwMode="auto">
          <a:xfrm>
            <a:off x="6072198" y="928670"/>
            <a:ext cx="2781304" cy="22859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additive="base">
                                        <p:cTn id="5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2" presetClass="entr" presetSubtype="4" fill="hold" grpId="0" nodeType="after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3">
                                            <p:txEl>
                                              <p:pRg st="12" end="12"/>
                                            </p:txEl>
                                          </p:spTgt>
                                        </p:tgtEl>
                                        <p:attrNameLst>
                                          <p:attrName>style.visibility</p:attrName>
                                        </p:attrNameLst>
                                      </p:cBhvr>
                                      <p:to>
                                        <p:strVal val="visible"/>
                                      </p:to>
                                    </p:set>
                                    <p:anim calcmode="lin" valueType="num">
                                      <p:cBhvr additive="base">
                                        <p:cTn id="76"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3">
                                            <p:txEl>
                                              <p:pRg st="13" end="13"/>
                                            </p:txEl>
                                          </p:spTgt>
                                        </p:tgtEl>
                                        <p:attrNameLst>
                                          <p:attrName>style.visibility</p:attrName>
                                        </p:attrNameLst>
                                      </p:cBhvr>
                                      <p:to>
                                        <p:strVal val="visible"/>
                                      </p:to>
                                    </p:set>
                                    <p:anim calcmode="lin" valueType="num">
                                      <p:cBhvr additive="base">
                                        <p:cTn id="8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3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2000"/>
                                        <p:tgtEl>
                                          <p:spTgt spid="4"/>
                                        </p:tgtEl>
                                      </p:cBhvr>
                                    </p:animEffect>
                                    <p:anim calcmode="lin" valueType="num">
                                      <p:cBhvr>
                                        <p:cTn id="87" dur="2000" fill="hold"/>
                                        <p:tgtEl>
                                          <p:spTgt spid="4"/>
                                        </p:tgtEl>
                                        <p:attrNameLst>
                                          <p:attrName>style.rotation</p:attrName>
                                        </p:attrNameLst>
                                      </p:cBhvr>
                                      <p:tavLst>
                                        <p:tav tm="0">
                                          <p:val>
                                            <p:fltVal val="720"/>
                                          </p:val>
                                        </p:tav>
                                        <p:tav tm="100000">
                                          <p:val>
                                            <p:fltVal val="0"/>
                                          </p:val>
                                        </p:tav>
                                      </p:tavLst>
                                    </p:anim>
                                    <p:anim calcmode="lin" valueType="num">
                                      <p:cBhvr>
                                        <p:cTn id="88" dur="2000" fill="hold"/>
                                        <p:tgtEl>
                                          <p:spTgt spid="4"/>
                                        </p:tgtEl>
                                        <p:attrNameLst>
                                          <p:attrName>ppt_h</p:attrName>
                                        </p:attrNameLst>
                                      </p:cBhvr>
                                      <p:tavLst>
                                        <p:tav tm="0">
                                          <p:val>
                                            <p:fltVal val="0"/>
                                          </p:val>
                                        </p:tav>
                                        <p:tav tm="100000">
                                          <p:val>
                                            <p:strVal val="#ppt_h"/>
                                          </p:val>
                                        </p:tav>
                                      </p:tavLst>
                                    </p:anim>
                                    <p:anim calcmode="lin" valueType="num">
                                      <p:cBhvr>
                                        <p:cTn id="8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161242"/>
          </a:xfrm>
        </p:spPr>
        <p:txBody>
          <a:bodyPr>
            <a:normAutofit fontScale="90000"/>
          </a:bodyPr>
          <a:lstStyle/>
          <a:p>
            <a:r>
              <a:rPr lang="el-GR" b="1" u="sng" dirty="0" smtClean="0"/>
              <a:t>ΚΛΕΙΣΤΟ ΔΟΧΕΙΟ ΔΙΑΣΤΟΛΗΣ</a:t>
            </a:r>
            <a:r>
              <a:rPr lang="el-GR" dirty="0" smtClean="0"/>
              <a:t/>
            </a:r>
            <a:br>
              <a:rPr lang="el-GR" dirty="0" smtClean="0"/>
            </a:br>
            <a:endParaRPr lang="el-GR" dirty="0"/>
          </a:p>
        </p:txBody>
      </p:sp>
      <p:sp>
        <p:nvSpPr>
          <p:cNvPr id="3" name="2 - Θέση περιεχομένου"/>
          <p:cNvSpPr>
            <a:spLocks noGrp="1"/>
          </p:cNvSpPr>
          <p:nvPr>
            <p:ph idx="1"/>
          </p:nvPr>
        </p:nvSpPr>
        <p:spPr>
          <a:xfrm>
            <a:off x="0" y="1285860"/>
            <a:ext cx="9144000" cy="5572140"/>
          </a:xfrm>
        </p:spPr>
        <p:txBody>
          <a:bodyPr>
            <a:normAutofit fontScale="55000" lnSpcReduction="20000"/>
          </a:bodyPr>
          <a:lstStyle/>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lgn="ctr">
              <a:buNone/>
            </a:pPr>
            <a:r>
              <a:rPr lang="el-GR" b="1" u="sng" dirty="0" smtClean="0"/>
              <a:t>ΣΚΟΠΟΣ ΤΟΥ ΔΟΧΕΙΟΥ ΔΙΑΣΤΟΛΗΣ</a:t>
            </a:r>
            <a:endParaRPr lang="el-GR" dirty="0" smtClean="0"/>
          </a:p>
          <a:p>
            <a:pPr algn="ctr">
              <a:buNone/>
            </a:pPr>
            <a:r>
              <a:rPr lang="el-GR" b="1" dirty="0" smtClean="0"/>
              <a:t>  </a:t>
            </a:r>
            <a:endParaRPr lang="el-GR" dirty="0" smtClean="0"/>
          </a:p>
          <a:p>
            <a:pPr algn="ctr">
              <a:buNone/>
            </a:pPr>
            <a:r>
              <a:rPr lang="el-GR" b="1" dirty="0" smtClean="0"/>
              <a:t> </a:t>
            </a:r>
            <a:endParaRPr lang="el-GR" dirty="0" smtClean="0"/>
          </a:p>
          <a:p>
            <a:pPr algn="ctr">
              <a:buNone/>
            </a:pPr>
            <a:r>
              <a:rPr lang="el-GR" dirty="0" smtClean="0"/>
              <a:t>ΤΟ ΔΟΧΕΙΟ ΔΙΑΣΤΟΛΗΣ ΠΑΡΑΛΑΜΒΑΝΕΙ ΤΗΝ ΑΥΞΗΣΗ ΤΟΥ </a:t>
            </a:r>
          </a:p>
          <a:p>
            <a:pPr algn="ctr">
              <a:buNone/>
            </a:pPr>
            <a:r>
              <a:rPr lang="el-GR" dirty="0" smtClean="0"/>
              <a:t> </a:t>
            </a:r>
          </a:p>
          <a:p>
            <a:pPr algn="ctr">
              <a:buNone/>
            </a:pPr>
            <a:r>
              <a:rPr lang="el-GR" dirty="0" smtClean="0"/>
              <a:t> </a:t>
            </a:r>
          </a:p>
          <a:p>
            <a:pPr algn="ctr">
              <a:buNone/>
            </a:pPr>
            <a:r>
              <a:rPr lang="el-GR" dirty="0" smtClean="0"/>
              <a:t>ΟΓΚΟΥ ΤΟΥ ΝΕΡΟΥ , ΛΟΓΩ ΤΗΣ ΔΙΑΣΤΟΛΗΣ ΤΟΥ ΑΠΟ ΤΗΝ </a:t>
            </a:r>
          </a:p>
          <a:p>
            <a:pPr algn="ctr">
              <a:buNone/>
            </a:pPr>
            <a:r>
              <a:rPr lang="el-GR" dirty="0" smtClean="0"/>
              <a:t> </a:t>
            </a:r>
          </a:p>
          <a:p>
            <a:pPr algn="ctr">
              <a:buNone/>
            </a:pPr>
            <a:r>
              <a:rPr lang="el-GR" dirty="0" smtClean="0"/>
              <a:t> </a:t>
            </a:r>
          </a:p>
          <a:p>
            <a:pPr algn="ctr">
              <a:buNone/>
            </a:pPr>
            <a:r>
              <a:rPr lang="el-GR" dirty="0" smtClean="0"/>
              <a:t>ΑΥΞΗΣΗ ΤΗΣ ΘΕΡΜΟΚΡΑΣΙΑΣ </a:t>
            </a:r>
          </a:p>
          <a:p>
            <a:pPr>
              <a:buNone/>
            </a:pPr>
            <a:endParaRPr lang="el-GR" dirty="0" smtClean="0"/>
          </a:p>
          <a:p>
            <a:pPr>
              <a:buNone/>
            </a:pPr>
            <a:endParaRPr lang="el-GR" sz="1800" dirty="0"/>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4</a:t>
            </a:fld>
            <a:endParaRPr lang="el-GR" dirty="0"/>
          </a:p>
        </p:txBody>
      </p:sp>
      <p:pic>
        <p:nvPicPr>
          <p:cNvPr id="4" name="3 - Εικόνα"/>
          <p:cNvPicPr/>
          <p:nvPr/>
        </p:nvPicPr>
        <p:blipFill>
          <a:blip r:embed="rId2" cstate="print"/>
          <a:srcRect/>
          <a:stretch>
            <a:fillRect/>
          </a:stretch>
        </p:blipFill>
        <p:spPr bwMode="auto">
          <a:xfrm>
            <a:off x="1714480" y="1071546"/>
            <a:ext cx="5278456" cy="2214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8" presetClass="entr" presetSubtype="0" accel="50000" fill="hold" grpId="0" nodeType="afterEffect">
                                  <p:stCondLst>
                                    <p:cond delay="0"/>
                                  </p:stCondLst>
                                  <p:childTnLst>
                                    <p:set>
                                      <p:cBhvr>
                                        <p:cTn id="15" dur="1" fill="hold">
                                          <p:stCondLst>
                                            <p:cond delay="0"/>
                                          </p:stCondLst>
                                        </p:cTn>
                                        <p:tgtEl>
                                          <p:spTgt spid="3">
                                            <p:txEl>
                                              <p:pRg st="11" end="11"/>
                                            </p:txEl>
                                          </p:spTgt>
                                        </p:tgtEl>
                                        <p:attrNameLst>
                                          <p:attrName>style.visibility</p:attrName>
                                        </p:attrNameLst>
                                      </p:cBhvr>
                                      <p:to>
                                        <p:strVal val="visible"/>
                                      </p:to>
                                    </p:set>
                                    <p:anim calcmode="lin" valueType="num">
                                      <p:cBhvr>
                                        <p:cTn id="16" dur="500" fill="hold"/>
                                        <p:tgtEl>
                                          <p:spTgt spid="3">
                                            <p:txEl>
                                              <p:pRg st="11" end="1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 dur="500" fill="hold"/>
                                        <p:tgtEl>
                                          <p:spTgt spid="3">
                                            <p:txEl>
                                              <p:pRg st="11" end="11"/>
                                            </p:txEl>
                                          </p:spTgt>
                                        </p:tgtEl>
                                        <p:attrNameLst>
                                          <p:attrName>ppt_x</p:attrName>
                                        </p:attrNameLst>
                                      </p:cBhvr>
                                      <p:tavLst>
                                        <p:tav tm="0">
                                          <p:val>
                                            <p:fltVal val="-1"/>
                                          </p:val>
                                        </p:tav>
                                        <p:tav tm="50000">
                                          <p:val>
                                            <p:fltVal val="0.95"/>
                                          </p:val>
                                        </p:tav>
                                        <p:tav tm="100000">
                                          <p:val>
                                            <p:strVal val="#ppt_x"/>
                                          </p:val>
                                        </p:tav>
                                      </p:tavLst>
                                    </p:anim>
                                    <p:anim calcmode="lin" valueType="num">
                                      <p:cBhvr>
                                        <p:cTn id="18" dur="500" fill="hold"/>
                                        <p:tgtEl>
                                          <p:spTgt spid="3">
                                            <p:txEl>
                                              <p:pRg st="11" end="11"/>
                                            </p:txEl>
                                          </p:spTgt>
                                        </p:tgtEl>
                                        <p:attrNameLst>
                                          <p:attrName>ppt_y</p:attrName>
                                        </p:attrNameLst>
                                      </p:cBhvr>
                                      <p:tavLst>
                                        <p:tav tm="0">
                                          <p:val>
                                            <p:strVal val="#ppt_y"/>
                                          </p:val>
                                        </p:tav>
                                        <p:tav tm="100000">
                                          <p:val>
                                            <p:strVal val="#ppt_y"/>
                                          </p:val>
                                        </p:tav>
                                      </p:tavLst>
                                    </p:anim>
                                    <p:animEffect transition="in" filter="fade">
                                      <p:cBhvr>
                                        <p:cTn id="19" dur="500"/>
                                        <p:tgtEl>
                                          <p:spTgt spid="3">
                                            <p:txEl>
                                              <p:pRg st="11" end="11"/>
                                            </p:txEl>
                                          </p:spTgt>
                                        </p:tgtEl>
                                      </p:cBhvr>
                                    </p:animEffect>
                                  </p:childTnLst>
                                </p:cTn>
                              </p:par>
                            </p:childTnLst>
                          </p:cTn>
                        </p:par>
                        <p:par>
                          <p:cTn id="20" fill="hold">
                            <p:stCondLst>
                              <p:cond delay="1500"/>
                            </p:stCondLst>
                            <p:childTnLst>
                              <p:par>
                                <p:cTn id="21" presetID="48" presetClass="entr" presetSubtype="0" accel="50000" fill="hold" grpId="0" nodeType="after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anim calcmode="lin" valueType="num">
                                      <p:cBhvr>
                                        <p:cTn id="23" dur="500" fill="hold"/>
                                        <p:tgtEl>
                                          <p:spTgt spid="3">
                                            <p:txEl>
                                              <p:pRg st="12" end="1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500" fill="hold"/>
                                        <p:tgtEl>
                                          <p:spTgt spid="3">
                                            <p:txEl>
                                              <p:pRg st="12" end="12"/>
                                            </p:txEl>
                                          </p:spTgt>
                                        </p:tgtEl>
                                        <p:attrNameLst>
                                          <p:attrName>ppt_x</p:attrName>
                                        </p:attrNameLst>
                                      </p:cBhvr>
                                      <p:tavLst>
                                        <p:tav tm="0">
                                          <p:val>
                                            <p:fltVal val="-1"/>
                                          </p:val>
                                        </p:tav>
                                        <p:tav tm="50000">
                                          <p:val>
                                            <p:fltVal val="0.95"/>
                                          </p:val>
                                        </p:tav>
                                        <p:tav tm="100000">
                                          <p:val>
                                            <p:strVal val="#ppt_x"/>
                                          </p:val>
                                        </p:tav>
                                      </p:tavLst>
                                    </p:anim>
                                    <p:anim calcmode="lin" valueType="num">
                                      <p:cBhvr>
                                        <p:cTn id="25" dur="500" fill="hold"/>
                                        <p:tgtEl>
                                          <p:spTgt spid="3">
                                            <p:txEl>
                                              <p:pRg st="12" end="12"/>
                                            </p:txEl>
                                          </p:spTgt>
                                        </p:tgtEl>
                                        <p:attrNameLst>
                                          <p:attrName>ppt_y</p:attrName>
                                        </p:attrNameLst>
                                      </p:cBhvr>
                                      <p:tavLst>
                                        <p:tav tm="0">
                                          <p:val>
                                            <p:strVal val="#ppt_y"/>
                                          </p:val>
                                        </p:tav>
                                        <p:tav tm="100000">
                                          <p:val>
                                            <p:strVal val="#ppt_y"/>
                                          </p:val>
                                        </p:tav>
                                      </p:tavLst>
                                    </p:anim>
                                    <p:animEffect transition="in" filter="fade">
                                      <p:cBhvr>
                                        <p:cTn id="26" dur="500"/>
                                        <p:tgtEl>
                                          <p:spTgt spid="3">
                                            <p:txEl>
                                              <p:pRg st="12" end="12"/>
                                            </p:txEl>
                                          </p:spTgt>
                                        </p:tgtEl>
                                      </p:cBhvr>
                                    </p:animEffect>
                                  </p:childTnLst>
                                </p:cTn>
                              </p:par>
                            </p:childTnLst>
                          </p:cTn>
                        </p:par>
                        <p:par>
                          <p:cTn id="27" fill="hold">
                            <p:stCondLst>
                              <p:cond delay="2000"/>
                            </p:stCondLst>
                            <p:childTnLst>
                              <p:par>
                                <p:cTn id="28" presetID="48" presetClass="entr" presetSubtype="0" accel="50000" fill="hold" grpId="0" nodeType="afterEffect">
                                  <p:stCondLst>
                                    <p:cond delay="0"/>
                                  </p:stCondLst>
                                  <p:childTnLst>
                                    <p:set>
                                      <p:cBhvr>
                                        <p:cTn id="29" dur="1" fill="hold">
                                          <p:stCondLst>
                                            <p:cond delay="0"/>
                                          </p:stCondLst>
                                        </p:cTn>
                                        <p:tgtEl>
                                          <p:spTgt spid="3">
                                            <p:txEl>
                                              <p:pRg st="13" end="13"/>
                                            </p:txEl>
                                          </p:spTgt>
                                        </p:tgtEl>
                                        <p:attrNameLst>
                                          <p:attrName>style.visibility</p:attrName>
                                        </p:attrNameLst>
                                      </p:cBhvr>
                                      <p:to>
                                        <p:strVal val="visible"/>
                                      </p:to>
                                    </p:set>
                                    <p:anim calcmode="lin" valueType="num">
                                      <p:cBhvr>
                                        <p:cTn id="30" dur="500" fill="hold"/>
                                        <p:tgtEl>
                                          <p:spTgt spid="3">
                                            <p:txEl>
                                              <p:pRg st="13" end="1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500" fill="hold"/>
                                        <p:tgtEl>
                                          <p:spTgt spid="3">
                                            <p:txEl>
                                              <p:pRg st="13" end="13"/>
                                            </p:txEl>
                                          </p:spTgt>
                                        </p:tgtEl>
                                        <p:attrNameLst>
                                          <p:attrName>ppt_x</p:attrName>
                                        </p:attrNameLst>
                                      </p:cBhvr>
                                      <p:tavLst>
                                        <p:tav tm="0">
                                          <p:val>
                                            <p:fltVal val="-1"/>
                                          </p:val>
                                        </p:tav>
                                        <p:tav tm="50000">
                                          <p:val>
                                            <p:fltVal val="0.95"/>
                                          </p:val>
                                        </p:tav>
                                        <p:tav tm="100000">
                                          <p:val>
                                            <p:strVal val="#ppt_x"/>
                                          </p:val>
                                        </p:tav>
                                      </p:tavLst>
                                    </p:anim>
                                    <p:anim calcmode="lin" valueType="num">
                                      <p:cBhvr>
                                        <p:cTn id="32" dur="500" fill="hold"/>
                                        <p:tgtEl>
                                          <p:spTgt spid="3">
                                            <p:txEl>
                                              <p:pRg st="13" end="13"/>
                                            </p:txEl>
                                          </p:spTgt>
                                        </p:tgtEl>
                                        <p:attrNameLst>
                                          <p:attrName>ppt_y</p:attrName>
                                        </p:attrNameLst>
                                      </p:cBhvr>
                                      <p:tavLst>
                                        <p:tav tm="0">
                                          <p:val>
                                            <p:strVal val="#ppt_y"/>
                                          </p:val>
                                        </p:tav>
                                        <p:tav tm="100000">
                                          <p:val>
                                            <p:strVal val="#ppt_y"/>
                                          </p:val>
                                        </p:tav>
                                      </p:tavLst>
                                    </p:anim>
                                    <p:animEffect transition="in" filter="fade">
                                      <p:cBhvr>
                                        <p:cTn id="33" dur="500"/>
                                        <p:tgtEl>
                                          <p:spTgt spid="3">
                                            <p:txEl>
                                              <p:pRg st="13" end="13"/>
                                            </p:txEl>
                                          </p:spTgt>
                                        </p:tgtEl>
                                      </p:cBhvr>
                                    </p:animEffect>
                                  </p:childTnLst>
                                </p:cTn>
                              </p:par>
                            </p:childTnLst>
                          </p:cTn>
                        </p:par>
                        <p:par>
                          <p:cTn id="34" fill="hold">
                            <p:stCondLst>
                              <p:cond delay="2500"/>
                            </p:stCondLst>
                            <p:childTnLst>
                              <p:par>
                                <p:cTn id="35" presetID="48" presetClass="entr" presetSubtype="0" accel="50000" fill="hold" grpId="0" nodeType="after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p:cTn id="37" dur="500" fill="hold"/>
                                        <p:tgtEl>
                                          <p:spTgt spid="3">
                                            <p:txEl>
                                              <p:pRg st="14" end="1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500" fill="hold"/>
                                        <p:tgtEl>
                                          <p:spTgt spid="3">
                                            <p:txEl>
                                              <p:pRg st="14" end="14"/>
                                            </p:txEl>
                                          </p:spTgt>
                                        </p:tgtEl>
                                        <p:attrNameLst>
                                          <p:attrName>ppt_x</p:attrName>
                                        </p:attrNameLst>
                                      </p:cBhvr>
                                      <p:tavLst>
                                        <p:tav tm="0">
                                          <p:val>
                                            <p:fltVal val="-1"/>
                                          </p:val>
                                        </p:tav>
                                        <p:tav tm="50000">
                                          <p:val>
                                            <p:fltVal val="0.95"/>
                                          </p:val>
                                        </p:tav>
                                        <p:tav tm="100000">
                                          <p:val>
                                            <p:strVal val="#ppt_x"/>
                                          </p:val>
                                        </p:tav>
                                      </p:tavLst>
                                    </p:anim>
                                    <p:anim calcmode="lin" valueType="num">
                                      <p:cBhvr>
                                        <p:cTn id="39" dur="500" fill="hold"/>
                                        <p:tgtEl>
                                          <p:spTgt spid="3">
                                            <p:txEl>
                                              <p:pRg st="14" end="14"/>
                                            </p:txEl>
                                          </p:spTgt>
                                        </p:tgtEl>
                                        <p:attrNameLst>
                                          <p:attrName>ppt_y</p:attrName>
                                        </p:attrNameLst>
                                      </p:cBhvr>
                                      <p:tavLst>
                                        <p:tav tm="0">
                                          <p:val>
                                            <p:strVal val="#ppt_y"/>
                                          </p:val>
                                        </p:tav>
                                        <p:tav tm="100000">
                                          <p:val>
                                            <p:strVal val="#ppt_y"/>
                                          </p:val>
                                        </p:tav>
                                      </p:tavLst>
                                    </p:anim>
                                    <p:animEffect transition="in" filter="fade">
                                      <p:cBhvr>
                                        <p:cTn id="40" dur="500"/>
                                        <p:tgtEl>
                                          <p:spTgt spid="3">
                                            <p:txEl>
                                              <p:pRg st="14" end="14"/>
                                            </p:txEl>
                                          </p:spTgt>
                                        </p:tgtEl>
                                      </p:cBhvr>
                                    </p:animEffect>
                                  </p:childTnLst>
                                </p:cTn>
                              </p:par>
                            </p:childTnLst>
                          </p:cTn>
                        </p:par>
                        <p:par>
                          <p:cTn id="41" fill="hold">
                            <p:stCondLst>
                              <p:cond delay="3000"/>
                            </p:stCondLst>
                            <p:childTnLst>
                              <p:par>
                                <p:cTn id="42" presetID="48" presetClass="entr" presetSubtype="0" accel="50000" fill="hold" grpId="0" nodeType="after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 calcmode="lin" valueType="num">
                                      <p:cBhvr>
                                        <p:cTn id="44" dur="500" fill="hold"/>
                                        <p:tgtEl>
                                          <p:spTgt spid="3">
                                            <p:txEl>
                                              <p:pRg st="15" end="1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5" dur="500" fill="hold"/>
                                        <p:tgtEl>
                                          <p:spTgt spid="3">
                                            <p:txEl>
                                              <p:pRg st="15" end="15"/>
                                            </p:txEl>
                                          </p:spTgt>
                                        </p:tgtEl>
                                        <p:attrNameLst>
                                          <p:attrName>ppt_x</p:attrName>
                                        </p:attrNameLst>
                                      </p:cBhvr>
                                      <p:tavLst>
                                        <p:tav tm="0">
                                          <p:val>
                                            <p:fltVal val="-1"/>
                                          </p:val>
                                        </p:tav>
                                        <p:tav tm="50000">
                                          <p:val>
                                            <p:fltVal val="0.95"/>
                                          </p:val>
                                        </p:tav>
                                        <p:tav tm="100000">
                                          <p:val>
                                            <p:strVal val="#ppt_x"/>
                                          </p:val>
                                        </p:tav>
                                      </p:tavLst>
                                    </p:anim>
                                    <p:anim calcmode="lin" valueType="num">
                                      <p:cBhvr>
                                        <p:cTn id="46" dur="500" fill="hold"/>
                                        <p:tgtEl>
                                          <p:spTgt spid="3">
                                            <p:txEl>
                                              <p:pRg st="15" end="15"/>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15" end="15"/>
                                            </p:txEl>
                                          </p:spTgt>
                                        </p:tgtEl>
                                      </p:cBhvr>
                                    </p:animEffect>
                                  </p:childTnLst>
                                </p:cTn>
                              </p:par>
                            </p:childTnLst>
                          </p:cTn>
                        </p:par>
                        <p:par>
                          <p:cTn id="48" fill="hold">
                            <p:stCondLst>
                              <p:cond delay="3500"/>
                            </p:stCondLst>
                            <p:childTnLst>
                              <p:par>
                                <p:cTn id="49" presetID="48" presetClass="entr" presetSubtype="0" accel="50000" fill="hold" grpId="0" nodeType="after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 calcmode="lin" valueType="num">
                                      <p:cBhvr>
                                        <p:cTn id="51" dur="500" fill="hold"/>
                                        <p:tgtEl>
                                          <p:spTgt spid="3">
                                            <p:txEl>
                                              <p:pRg st="16" end="1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2" dur="500" fill="hold"/>
                                        <p:tgtEl>
                                          <p:spTgt spid="3">
                                            <p:txEl>
                                              <p:pRg st="16" end="16"/>
                                            </p:txEl>
                                          </p:spTgt>
                                        </p:tgtEl>
                                        <p:attrNameLst>
                                          <p:attrName>ppt_x</p:attrName>
                                        </p:attrNameLst>
                                      </p:cBhvr>
                                      <p:tavLst>
                                        <p:tav tm="0">
                                          <p:val>
                                            <p:fltVal val="-1"/>
                                          </p:val>
                                        </p:tav>
                                        <p:tav tm="50000">
                                          <p:val>
                                            <p:fltVal val="0.95"/>
                                          </p:val>
                                        </p:tav>
                                        <p:tav tm="100000">
                                          <p:val>
                                            <p:strVal val="#ppt_x"/>
                                          </p:val>
                                        </p:tav>
                                      </p:tavLst>
                                    </p:anim>
                                    <p:anim calcmode="lin" valueType="num">
                                      <p:cBhvr>
                                        <p:cTn id="53" dur="500" fill="hold"/>
                                        <p:tgtEl>
                                          <p:spTgt spid="3">
                                            <p:txEl>
                                              <p:pRg st="16" end="16"/>
                                            </p:txEl>
                                          </p:spTgt>
                                        </p:tgtEl>
                                        <p:attrNameLst>
                                          <p:attrName>ppt_y</p:attrName>
                                        </p:attrNameLst>
                                      </p:cBhvr>
                                      <p:tavLst>
                                        <p:tav tm="0">
                                          <p:val>
                                            <p:strVal val="#ppt_y"/>
                                          </p:val>
                                        </p:tav>
                                        <p:tav tm="100000">
                                          <p:val>
                                            <p:strVal val="#ppt_y"/>
                                          </p:val>
                                        </p:tav>
                                      </p:tavLst>
                                    </p:anim>
                                    <p:animEffect transition="in" filter="fade">
                                      <p:cBhvr>
                                        <p:cTn id="54" dur="500"/>
                                        <p:tgtEl>
                                          <p:spTgt spid="3">
                                            <p:txEl>
                                              <p:pRg st="16" end="16"/>
                                            </p:txEl>
                                          </p:spTgt>
                                        </p:tgtEl>
                                      </p:cBhvr>
                                    </p:animEffect>
                                  </p:childTnLst>
                                </p:cTn>
                              </p:par>
                            </p:childTnLst>
                          </p:cTn>
                        </p:par>
                        <p:par>
                          <p:cTn id="55" fill="hold">
                            <p:stCondLst>
                              <p:cond delay="4000"/>
                            </p:stCondLst>
                            <p:childTnLst>
                              <p:par>
                                <p:cTn id="56" presetID="48" presetClass="entr" presetSubtype="0" accel="50000" fill="hold" grpId="0" nodeType="after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 calcmode="lin" valueType="num">
                                      <p:cBhvr>
                                        <p:cTn id="58" dur="500" fill="hold"/>
                                        <p:tgtEl>
                                          <p:spTgt spid="3">
                                            <p:txEl>
                                              <p:pRg st="17" end="1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9" dur="500" fill="hold"/>
                                        <p:tgtEl>
                                          <p:spTgt spid="3">
                                            <p:txEl>
                                              <p:pRg st="17" end="17"/>
                                            </p:txEl>
                                          </p:spTgt>
                                        </p:tgtEl>
                                        <p:attrNameLst>
                                          <p:attrName>ppt_x</p:attrName>
                                        </p:attrNameLst>
                                      </p:cBhvr>
                                      <p:tavLst>
                                        <p:tav tm="0">
                                          <p:val>
                                            <p:fltVal val="-1"/>
                                          </p:val>
                                        </p:tav>
                                        <p:tav tm="50000">
                                          <p:val>
                                            <p:fltVal val="0.95"/>
                                          </p:val>
                                        </p:tav>
                                        <p:tav tm="100000">
                                          <p:val>
                                            <p:strVal val="#ppt_x"/>
                                          </p:val>
                                        </p:tav>
                                      </p:tavLst>
                                    </p:anim>
                                    <p:anim calcmode="lin" valueType="num">
                                      <p:cBhvr>
                                        <p:cTn id="60" dur="500" fill="hold"/>
                                        <p:tgtEl>
                                          <p:spTgt spid="3">
                                            <p:txEl>
                                              <p:pRg st="17" end="17"/>
                                            </p:txEl>
                                          </p:spTgt>
                                        </p:tgtEl>
                                        <p:attrNameLst>
                                          <p:attrName>ppt_y</p:attrName>
                                        </p:attrNameLst>
                                      </p:cBhvr>
                                      <p:tavLst>
                                        <p:tav tm="0">
                                          <p:val>
                                            <p:strVal val="#ppt_y"/>
                                          </p:val>
                                        </p:tav>
                                        <p:tav tm="100000">
                                          <p:val>
                                            <p:strVal val="#ppt_y"/>
                                          </p:val>
                                        </p:tav>
                                      </p:tavLst>
                                    </p:anim>
                                    <p:animEffect transition="in" filter="fade">
                                      <p:cBhvr>
                                        <p:cTn id="61" dur="500"/>
                                        <p:tgtEl>
                                          <p:spTgt spid="3">
                                            <p:txEl>
                                              <p:pRg st="17" end="17"/>
                                            </p:txEl>
                                          </p:spTgt>
                                        </p:tgtEl>
                                      </p:cBhvr>
                                    </p:animEffect>
                                  </p:childTnLst>
                                </p:cTn>
                              </p:par>
                            </p:childTnLst>
                          </p:cTn>
                        </p:par>
                        <p:par>
                          <p:cTn id="62" fill="hold">
                            <p:stCondLst>
                              <p:cond delay="4500"/>
                            </p:stCondLst>
                            <p:childTnLst>
                              <p:par>
                                <p:cTn id="63" presetID="48" presetClass="entr" presetSubtype="0" accel="50000" fill="hold" grpId="0" nodeType="afterEffect">
                                  <p:stCondLst>
                                    <p:cond delay="0"/>
                                  </p:stCondLst>
                                  <p:childTnLst>
                                    <p:set>
                                      <p:cBhvr>
                                        <p:cTn id="64" dur="1" fill="hold">
                                          <p:stCondLst>
                                            <p:cond delay="0"/>
                                          </p:stCondLst>
                                        </p:cTn>
                                        <p:tgtEl>
                                          <p:spTgt spid="3">
                                            <p:txEl>
                                              <p:pRg st="18" end="18"/>
                                            </p:txEl>
                                          </p:spTgt>
                                        </p:tgtEl>
                                        <p:attrNameLst>
                                          <p:attrName>style.visibility</p:attrName>
                                        </p:attrNameLst>
                                      </p:cBhvr>
                                      <p:to>
                                        <p:strVal val="visible"/>
                                      </p:to>
                                    </p:set>
                                    <p:anim calcmode="lin" valueType="num">
                                      <p:cBhvr>
                                        <p:cTn id="65" dur="500" fill="hold"/>
                                        <p:tgtEl>
                                          <p:spTgt spid="3">
                                            <p:txEl>
                                              <p:pRg st="18" end="1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6" dur="500" fill="hold"/>
                                        <p:tgtEl>
                                          <p:spTgt spid="3">
                                            <p:txEl>
                                              <p:pRg st="18" end="18"/>
                                            </p:txEl>
                                          </p:spTgt>
                                        </p:tgtEl>
                                        <p:attrNameLst>
                                          <p:attrName>ppt_x</p:attrName>
                                        </p:attrNameLst>
                                      </p:cBhvr>
                                      <p:tavLst>
                                        <p:tav tm="0">
                                          <p:val>
                                            <p:fltVal val="-1"/>
                                          </p:val>
                                        </p:tav>
                                        <p:tav tm="50000">
                                          <p:val>
                                            <p:fltVal val="0.95"/>
                                          </p:val>
                                        </p:tav>
                                        <p:tav tm="100000">
                                          <p:val>
                                            <p:strVal val="#ppt_x"/>
                                          </p:val>
                                        </p:tav>
                                      </p:tavLst>
                                    </p:anim>
                                    <p:anim calcmode="lin" valueType="num">
                                      <p:cBhvr>
                                        <p:cTn id="67" dur="500" fill="hold"/>
                                        <p:tgtEl>
                                          <p:spTgt spid="3">
                                            <p:txEl>
                                              <p:pRg st="18" end="18"/>
                                            </p:txEl>
                                          </p:spTgt>
                                        </p:tgtEl>
                                        <p:attrNameLst>
                                          <p:attrName>ppt_y</p:attrName>
                                        </p:attrNameLst>
                                      </p:cBhvr>
                                      <p:tavLst>
                                        <p:tav tm="0">
                                          <p:val>
                                            <p:strVal val="#ppt_y"/>
                                          </p:val>
                                        </p:tav>
                                        <p:tav tm="100000">
                                          <p:val>
                                            <p:strVal val="#ppt_y"/>
                                          </p:val>
                                        </p:tav>
                                      </p:tavLst>
                                    </p:anim>
                                    <p:animEffect transition="in" filter="fade">
                                      <p:cBhvr>
                                        <p:cTn id="68" dur="500"/>
                                        <p:tgtEl>
                                          <p:spTgt spid="3">
                                            <p:txEl>
                                              <p:pRg st="18" end="18"/>
                                            </p:txEl>
                                          </p:spTgt>
                                        </p:tgtEl>
                                      </p:cBhvr>
                                    </p:animEffect>
                                  </p:childTnLst>
                                </p:cTn>
                              </p:par>
                            </p:childTnLst>
                          </p:cTn>
                        </p:par>
                        <p:par>
                          <p:cTn id="69" fill="hold">
                            <p:stCondLst>
                              <p:cond delay="5000"/>
                            </p:stCondLst>
                            <p:childTnLst>
                              <p:par>
                                <p:cTn id="70" presetID="48" presetClass="entr" presetSubtype="0" accel="50000" fill="hold" grpId="0" nodeType="afterEffect">
                                  <p:stCondLst>
                                    <p:cond delay="0"/>
                                  </p:stCondLst>
                                  <p:childTnLst>
                                    <p:set>
                                      <p:cBhvr>
                                        <p:cTn id="71" dur="1" fill="hold">
                                          <p:stCondLst>
                                            <p:cond delay="0"/>
                                          </p:stCondLst>
                                        </p:cTn>
                                        <p:tgtEl>
                                          <p:spTgt spid="3">
                                            <p:txEl>
                                              <p:pRg st="19" end="19"/>
                                            </p:txEl>
                                          </p:spTgt>
                                        </p:tgtEl>
                                        <p:attrNameLst>
                                          <p:attrName>style.visibility</p:attrName>
                                        </p:attrNameLst>
                                      </p:cBhvr>
                                      <p:to>
                                        <p:strVal val="visible"/>
                                      </p:to>
                                    </p:set>
                                    <p:anim calcmode="lin" valueType="num">
                                      <p:cBhvr>
                                        <p:cTn id="72" dur="500" fill="hold"/>
                                        <p:tgtEl>
                                          <p:spTgt spid="3">
                                            <p:txEl>
                                              <p:pRg st="19" end="1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3" dur="500" fill="hold"/>
                                        <p:tgtEl>
                                          <p:spTgt spid="3">
                                            <p:txEl>
                                              <p:pRg st="19" end="19"/>
                                            </p:txEl>
                                          </p:spTgt>
                                        </p:tgtEl>
                                        <p:attrNameLst>
                                          <p:attrName>ppt_x</p:attrName>
                                        </p:attrNameLst>
                                      </p:cBhvr>
                                      <p:tavLst>
                                        <p:tav tm="0">
                                          <p:val>
                                            <p:fltVal val="-1"/>
                                          </p:val>
                                        </p:tav>
                                        <p:tav tm="50000">
                                          <p:val>
                                            <p:fltVal val="0.95"/>
                                          </p:val>
                                        </p:tav>
                                        <p:tav tm="100000">
                                          <p:val>
                                            <p:strVal val="#ppt_x"/>
                                          </p:val>
                                        </p:tav>
                                      </p:tavLst>
                                    </p:anim>
                                    <p:anim calcmode="lin" valueType="num">
                                      <p:cBhvr>
                                        <p:cTn id="74" dur="500" fill="hold"/>
                                        <p:tgtEl>
                                          <p:spTgt spid="3">
                                            <p:txEl>
                                              <p:pRg st="19" end="19"/>
                                            </p:txEl>
                                          </p:spTgt>
                                        </p:tgtEl>
                                        <p:attrNameLst>
                                          <p:attrName>ppt_y</p:attrName>
                                        </p:attrNameLst>
                                      </p:cBhvr>
                                      <p:tavLst>
                                        <p:tav tm="0">
                                          <p:val>
                                            <p:strVal val="#ppt_y"/>
                                          </p:val>
                                        </p:tav>
                                        <p:tav tm="100000">
                                          <p:val>
                                            <p:strVal val="#ppt_y"/>
                                          </p:val>
                                        </p:tav>
                                      </p:tavLst>
                                    </p:anim>
                                    <p:animEffect transition="in" filter="fade">
                                      <p:cBhvr>
                                        <p:cTn id="75" dur="500"/>
                                        <p:tgtEl>
                                          <p:spTgt spid="3">
                                            <p:txEl>
                                              <p:pRg st="19" end="19"/>
                                            </p:txEl>
                                          </p:spTgt>
                                        </p:tgtEl>
                                      </p:cBhvr>
                                    </p:animEffect>
                                  </p:childTnLst>
                                </p:cTn>
                              </p:par>
                            </p:childTnLst>
                          </p:cTn>
                        </p:par>
                        <p:par>
                          <p:cTn id="76" fill="hold">
                            <p:stCondLst>
                              <p:cond delay="5500"/>
                            </p:stCondLst>
                            <p:childTnLst>
                              <p:par>
                                <p:cTn id="77" presetID="48" presetClass="entr" presetSubtype="0" accel="50000" fill="hold" grpId="0" nodeType="afterEffect">
                                  <p:stCondLst>
                                    <p:cond delay="0"/>
                                  </p:stCondLst>
                                  <p:childTnLst>
                                    <p:set>
                                      <p:cBhvr>
                                        <p:cTn id="78" dur="1" fill="hold">
                                          <p:stCondLst>
                                            <p:cond delay="0"/>
                                          </p:stCondLst>
                                        </p:cTn>
                                        <p:tgtEl>
                                          <p:spTgt spid="3">
                                            <p:txEl>
                                              <p:pRg st="20" end="20"/>
                                            </p:txEl>
                                          </p:spTgt>
                                        </p:tgtEl>
                                        <p:attrNameLst>
                                          <p:attrName>style.visibility</p:attrName>
                                        </p:attrNameLst>
                                      </p:cBhvr>
                                      <p:to>
                                        <p:strVal val="visible"/>
                                      </p:to>
                                    </p:set>
                                    <p:anim calcmode="lin" valueType="num">
                                      <p:cBhvr>
                                        <p:cTn id="79" dur="500" fill="hold"/>
                                        <p:tgtEl>
                                          <p:spTgt spid="3">
                                            <p:txEl>
                                              <p:pRg st="20" end="2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0" dur="500" fill="hold"/>
                                        <p:tgtEl>
                                          <p:spTgt spid="3">
                                            <p:txEl>
                                              <p:pRg st="20" end="20"/>
                                            </p:txEl>
                                          </p:spTgt>
                                        </p:tgtEl>
                                        <p:attrNameLst>
                                          <p:attrName>ppt_x</p:attrName>
                                        </p:attrNameLst>
                                      </p:cBhvr>
                                      <p:tavLst>
                                        <p:tav tm="0">
                                          <p:val>
                                            <p:fltVal val="-1"/>
                                          </p:val>
                                        </p:tav>
                                        <p:tav tm="50000">
                                          <p:val>
                                            <p:fltVal val="0.95"/>
                                          </p:val>
                                        </p:tav>
                                        <p:tav tm="100000">
                                          <p:val>
                                            <p:strVal val="#ppt_x"/>
                                          </p:val>
                                        </p:tav>
                                      </p:tavLst>
                                    </p:anim>
                                    <p:anim calcmode="lin" valueType="num">
                                      <p:cBhvr>
                                        <p:cTn id="81" dur="500" fill="hold"/>
                                        <p:tgtEl>
                                          <p:spTgt spid="3">
                                            <p:txEl>
                                              <p:pRg st="20" end="20"/>
                                            </p:txEl>
                                          </p:spTgt>
                                        </p:tgtEl>
                                        <p:attrNameLst>
                                          <p:attrName>ppt_y</p:attrName>
                                        </p:attrNameLst>
                                      </p:cBhvr>
                                      <p:tavLst>
                                        <p:tav tm="0">
                                          <p:val>
                                            <p:strVal val="#ppt_y"/>
                                          </p:val>
                                        </p:tav>
                                        <p:tav tm="100000">
                                          <p:val>
                                            <p:strVal val="#ppt_y"/>
                                          </p:val>
                                        </p:tav>
                                      </p:tavLst>
                                    </p:anim>
                                    <p:animEffect transition="in" filter="fade">
                                      <p:cBhvr>
                                        <p:cTn id="82" dur="500"/>
                                        <p:tgtEl>
                                          <p:spTgt spid="3">
                                            <p:txEl>
                                              <p:pRg st="20" end="20"/>
                                            </p:txEl>
                                          </p:spTgt>
                                        </p:tgtEl>
                                      </p:cBhvr>
                                    </p:animEffect>
                                  </p:childTnLst>
                                </p:cTn>
                              </p:par>
                            </p:childTnLst>
                          </p:cTn>
                        </p:par>
                        <p:par>
                          <p:cTn id="83" fill="hold">
                            <p:stCondLst>
                              <p:cond delay="6000"/>
                            </p:stCondLst>
                            <p:childTnLst>
                              <p:par>
                                <p:cTn id="84" presetID="3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fade">
                                      <p:cBhvr>
                                        <p:cTn id="86" dur="2000"/>
                                        <p:tgtEl>
                                          <p:spTgt spid="4"/>
                                        </p:tgtEl>
                                      </p:cBhvr>
                                    </p:animEffect>
                                    <p:anim calcmode="lin" valueType="num">
                                      <p:cBhvr>
                                        <p:cTn id="87" dur="2000" fill="hold"/>
                                        <p:tgtEl>
                                          <p:spTgt spid="4"/>
                                        </p:tgtEl>
                                        <p:attrNameLst>
                                          <p:attrName>style.rotation</p:attrName>
                                        </p:attrNameLst>
                                      </p:cBhvr>
                                      <p:tavLst>
                                        <p:tav tm="0">
                                          <p:val>
                                            <p:fltVal val="720"/>
                                          </p:val>
                                        </p:tav>
                                        <p:tav tm="100000">
                                          <p:val>
                                            <p:fltVal val="0"/>
                                          </p:val>
                                        </p:tav>
                                      </p:tavLst>
                                    </p:anim>
                                    <p:anim calcmode="lin" valueType="num">
                                      <p:cBhvr>
                                        <p:cTn id="88" dur="2000" fill="hold"/>
                                        <p:tgtEl>
                                          <p:spTgt spid="4"/>
                                        </p:tgtEl>
                                        <p:attrNameLst>
                                          <p:attrName>ppt_h</p:attrName>
                                        </p:attrNameLst>
                                      </p:cBhvr>
                                      <p:tavLst>
                                        <p:tav tm="0">
                                          <p:val>
                                            <p:fltVal val="0"/>
                                          </p:val>
                                        </p:tav>
                                        <p:tav tm="100000">
                                          <p:val>
                                            <p:strVal val="#ppt_h"/>
                                          </p:val>
                                        </p:tav>
                                      </p:tavLst>
                                    </p:anim>
                                    <p:anim calcmode="lin" valueType="num">
                                      <p:cBhvr>
                                        <p:cTn id="89"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85860"/>
          </a:xfrm>
        </p:spPr>
        <p:txBody>
          <a:bodyPr>
            <a:normAutofit fontScale="90000"/>
          </a:bodyPr>
          <a:lstStyle/>
          <a:p>
            <a:pPr algn="ctr"/>
            <a:r>
              <a:rPr lang="el-GR" b="1" u="sng" dirty="0" smtClean="0"/>
              <a:t>ΠΕΡΙΓΡΑΦΗ ΤΟΥ ΚΛΕΙΣΤΟΥ ΔΟΧΕΙΟΥ ΔΙΑΣΤΟΛΗΣ</a:t>
            </a:r>
            <a:endParaRPr lang="el-GR" dirty="0"/>
          </a:p>
        </p:txBody>
      </p:sp>
      <p:sp>
        <p:nvSpPr>
          <p:cNvPr id="3" name="2 - Θέση περιεχομένου"/>
          <p:cNvSpPr>
            <a:spLocks noGrp="1"/>
          </p:cNvSpPr>
          <p:nvPr>
            <p:ph idx="1"/>
          </p:nvPr>
        </p:nvSpPr>
        <p:spPr>
          <a:xfrm>
            <a:off x="0" y="1357298"/>
            <a:ext cx="9144000" cy="5500702"/>
          </a:xfrm>
        </p:spPr>
        <p:txBody>
          <a:bodyPr>
            <a:normAutofit fontScale="85000" lnSpcReduction="20000"/>
          </a:bodyPr>
          <a:lstStyle/>
          <a:p>
            <a:pPr lvl="0"/>
            <a:r>
              <a:rPr lang="el-GR" b="1" dirty="0" smtClean="0"/>
              <a:t>Είναι ένα κλειστό κυλινδρικό δοχείο που χωρίζεται σε δυο μέρη με μια ελαστική μεμβράνη. Το ένα μέρος φέρει σπείρωμα για σύνδεση με το δίκτυο της θέρμανσης και το άλλο βαλβίδα αέρος για έλεγχο και ρύθμιση της πίεσης του αεροθαλάμου εντός του οποίου υπάρχει αέριο Άζωτο. Η πίεση του αζώτου στον αεροθάλαμο είναι ρυθμισμένη από τον κατασκευαστή στα 1,5 </a:t>
            </a:r>
            <a:r>
              <a:rPr lang="en-US" b="1" dirty="0" smtClean="0"/>
              <a:t>bar</a:t>
            </a:r>
            <a:r>
              <a:rPr lang="el-GR" b="1" dirty="0" smtClean="0"/>
              <a:t>. </a:t>
            </a:r>
            <a:endParaRPr lang="el-GR" dirty="0" smtClean="0"/>
          </a:p>
          <a:p>
            <a:pPr>
              <a:buNone/>
            </a:pPr>
            <a:r>
              <a:rPr lang="el-GR" b="1" dirty="0" smtClean="0"/>
              <a:t> </a:t>
            </a:r>
            <a:endParaRPr lang="el-GR" dirty="0" smtClean="0"/>
          </a:p>
          <a:p>
            <a:pPr lvl="0"/>
            <a:r>
              <a:rPr lang="el-GR" b="1" dirty="0" smtClean="0"/>
              <a:t>    Το νερό θερμαινόμενο διαστέλλεται και πιέζει τη μεμβράνη, που με τη σειρά της πιέζει το συμπιεστό αέριο. Έτσι μειώνεται ο χώρος του δοχείου που περιέχει αέριο και αυξάνεται αντίστοιχα ο χώρος που περιέχει νερό. Όταν το νερό κρυώσει και συσταλθεί, η πίεση του αερίου θα σπρώξει το νερό πίσω στο δίκτυο της κεντρικής θέρμανσης και η σχέση των όγκων αερίου – νερού θα επανέλθουν εκεί που ξεκίνησαν.</a:t>
            </a:r>
            <a:endParaRPr lang="el-GR" dirty="0" smtClean="0"/>
          </a:p>
          <a:p>
            <a:pPr>
              <a:buNone/>
            </a:pPr>
            <a:r>
              <a:rPr lang="el-GR" b="1" dirty="0" smtClean="0"/>
              <a:t> </a:t>
            </a:r>
            <a:endParaRPr lang="el-GR" dirty="0" smtClean="0"/>
          </a:p>
          <a:p>
            <a:pPr>
              <a:buNone/>
            </a:pP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5" name="4 - Θέση αριθμού διαφάνειας"/>
          <p:cNvSpPr>
            <a:spLocks noGrp="1"/>
          </p:cNvSpPr>
          <p:nvPr>
            <p:ph type="sldNum" sz="quarter" idx="12"/>
          </p:nvPr>
        </p:nvSpPr>
        <p:spPr/>
        <p:txBody>
          <a:bodyPr/>
          <a:lstStyle/>
          <a:p>
            <a:fld id="{4C111FF5-5AD3-427F-B005-818A5D745D9A}" type="slidenum">
              <a:rPr lang="el-GR" smtClean="0"/>
              <a:pPr/>
              <a:t>5</a:t>
            </a:fld>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fontScale="77500" lnSpcReduction="20000"/>
          </a:bodyPr>
          <a:lstStyle/>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a:buNone/>
            </a:pPr>
            <a:endParaRPr lang="el-GR" dirty="0" smtClean="0"/>
          </a:p>
          <a:p>
            <a:pPr lvl="0"/>
            <a:endParaRPr lang="el-GR" b="1" dirty="0" smtClean="0"/>
          </a:p>
          <a:p>
            <a:pPr lvl="0"/>
            <a:r>
              <a:rPr lang="el-GR" b="1" dirty="0" smtClean="0"/>
              <a:t>Εκτός από την υποδοχή των θερμικών διαστολών του νερού, το κλειστό δοχείο διαστολής συμπληρώνει και μικροποσότητες νερού που έχουν διαρρεύσει από την εγκατάσταση και προέρχονται από εξαερώσεις σωμάτων ή από μικροδιαρροές. Για να επιτελεστεί και αυτός ο σκοπός, θα πρέπει, ακόμη και όταν είναι κρύα η εγκατάσταση, να υπάρχει στο δοχείο κάποια ποσότητα νερού. </a:t>
            </a:r>
            <a:endParaRPr lang="el-GR" dirty="0" smtClean="0"/>
          </a:p>
          <a:p>
            <a:pPr>
              <a:buNone/>
            </a:pPr>
            <a:r>
              <a:rPr lang="el-GR" b="1" dirty="0" smtClean="0"/>
              <a:t>	</a:t>
            </a:r>
            <a:endParaRPr lang="el-GR" dirty="0" smtClean="0"/>
          </a:p>
          <a:p>
            <a:pPr lvl="0"/>
            <a:r>
              <a:rPr lang="el-GR" b="1" dirty="0" smtClean="0"/>
              <a:t>Η ύπαρξη νερού στο δοχείο, σε οποιαδήποτε περίπτωση, επιτυγχάνεται με την κατάλληλη ρύθμιση της πίεσης του δικτύου και της αρχικής πίεσης του αερίου στο δοχείο.</a:t>
            </a:r>
            <a:endParaRPr lang="el-GR" dirty="0" smtClean="0"/>
          </a:p>
          <a:p>
            <a:pPr>
              <a:buNone/>
            </a:pPr>
            <a:r>
              <a:rPr lang="el-GR" b="1" dirty="0" smtClean="0"/>
              <a:t> </a:t>
            </a:r>
            <a:endParaRPr lang="el-GR" dirty="0" smtClean="0"/>
          </a:p>
          <a:p>
            <a:pPr>
              <a:buNone/>
            </a:pPr>
            <a:endParaRPr lang="el-GR" dirty="0"/>
          </a:p>
        </p:txBody>
      </p:sp>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6</a:t>
            </a:fld>
            <a:endParaRPr lang="el-GR" dirty="0"/>
          </a:p>
        </p:txBody>
      </p:sp>
      <p:pic>
        <p:nvPicPr>
          <p:cNvPr id="4" name="3 - Εικόνα"/>
          <p:cNvPicPr/>
          <p:nvPr/>
        </p:nvPicPr>
        <p:blipFill>
          <a:blip r:embed="rId2" cstate="print"/>
          <a:srcRect/>
          <a:stretch>
            <a:fillRect/>
          </a:stretch>
        </p:blipFill>
        <p:spPr bwMode="auto">
          <a:xfrm>
            <a:off x="214282" y="285728"/>
            <a:ext cx="8215370" cy="2786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9" end="9"/>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9" end="9"/>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9" end="9"/>
                                            </p:txEl>
                                          </p:spTgt>
                                        </p:tgtEl>
                                      </p:cBhvr>
                                    </p:animEffect>
                                  </p:childTnLst>
                                </p:cTn>
                              </p:par>
                            </p:childTnLst>
                          </p:cTn>
                        </p:par>
                        <p:par>
                          <p:cTn id="12" fill="hold">
                            <p:stCondLst>
                              <p:cond delay="500"/>
                            </p:stCondLst>
                            <p:childTnLst>
                              <p:par>
                                <p:cTn id="13" presetID="58" presetClass="entr" presetSubtype="0" accel="100000" fill="hold" grpId="0" nodeType="after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p:cTn id="15" dur="500" fill="hold"/>
                                        <p:tgtEl>
                                          <p:spTgt spid="3">
                                            <p:txEl>
                                              <p:pRg st="10" end="10"/>
                                            </p:txEl>
                                          </p:spTgt>
                                        </p:tgtEl>
                                        <p:attrNameLst>
                                          <p:attrName>ppt_w</p:attrName>
                                        </p:attrNameLst>
                                      </p:cBhvr>
                                      <p:tavLst>
                                        <p:tav tm="0">
                                          <p:val>
                                            <p:strVal val="#ppt_w*2.5"/>
                                          </p:val>
                                        </p:tav>
                                        <p:tav tm="100000">
                                          <p:val>
                                            <p:strVal val="#ppt_w"/>
                                          </p:val>
                                        </p:tav>
                                      </p:tavLst>
                                    </p:anim>
                                    <p:anim calcmode="lin" valueType="num">
                                      <p:cBhvr>
                                        <p:cTn id="16" dur="500" fill="hold"/>
                                        <p:tgtEl>
                                          <p:spTgt spid="3">
                                            <p:txEl>
                                              <p:pRg st="10" end="10"/>
                                            </p:txEl>
                                          </p:spTgt>
                                        </p:tgtEl>
                                        <p:attrNameLst>
                                          <p:attrName>ppt_h</p:attrName>
                                        </p:attrNameLst>
                                      </p:cBhvr>
                                      <p:tavLst>
                                        <p:tav tm="0">
                                          <p:val>
                                            <p:strVal val="#ppt_h*0.01"/>
                                          </p:val>
                                        </p:tav>
                                        <p:tav tm="100000">
                                          <p:val>
                                            <p:strVal val="#ppt_h"/>
                                          </p:val>
                                        </p:tav>
                                      </p:tavLst>
                                    </p:anim>
                                    <p:anim calcmode="lin" valueType="num">
                                      <p:cBhvr>
                                        <p:cTn id="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8" dur="500" fill="hold"/>
                                        <p:tgtEl>
                                          <p:spTgt spid="3">
                                            <p:txEl>
                                              <p:pRg st="10" end="10"/>
                                            </p:txEl>
                                          </p:spTgt>
                                        </p:tgtEl>
                                        <p:attrNameLst>
                                          <p:attrName>ppt_y</p:attrName>
                                        </p:attrNameLst>
                                      </p:cBhvr>
                                      <p:tavLst>
                                        <p:tav tm="0">
                                          <p:val>
                                            <p:strVal val="#ppt_h+1"/>
                                          </p:val>
                                        </p:tav>
                                        <p:tav tm="100000">
                                          <p:val>
                                            <p:strVal val="#ppt_y"/>
                                          </p:val>
                                        </p:tav>
                                      </p:tavLst>
                                    </p:anim>
                                    <p:animEffect transition="in" filter="fade">
                                      <p:cBhvr>
                                        <p:cTn id="19" dur="500"/>
                                        <p:tgtEl>
                                          <p:spTgt spid="3">
                                            <p:txEl>
                                              <p:pRg st="10" end="10"/>
                                            </p:txEl>
                                          </p:spTgt>
                                        </p:tgtEl>
                                      </p:cBhvr>
                                    </p:animEffect>
                                  </p:childTnLst>
                                </p:cTn>
                              </p:par>
                            </p:childTnLst>
                          </p:cTn>
                        </p:par>
                        <p:par>
                          <p:cTn id="20" fill="hold">
                            <p:stCondLst>
                              <p:cond delay="1000"/>
                            </p:stCondLst>
                            <p:childTnLst>
                              <p:par>
                                <p:cTn id="21" presetID="58" presetClass="entr" presetSubtype="0" accel="100000" fill="hold" grpId="0" nodeType="after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p:cTn id="23" dur="500" fill="hold"/>
                                        <p:tgtEl>
                                          <p:spTgt spid="3">
                                            <p:txEl>
                                              <p:pRg st="11" end="11"/>
                                            </p:txEl>
                                          </p:spTgt>
                                        </p:tgtEl>
                                        <p:attrNameLst>
                                          <p:attrName>ppt_w</p:attrName>
                                        </p:attrNameLst>
                                      </p:cBhvr>
                                      <p:tavLst>
                                        <p:tav tm="0">
                                          <p:val>
                                            <p:strVal val="#ppt_w*2.5"/>
                                          </p:val>
                                        </p:tav>
                                        <p:tav tm="100000">
                                          <p:val>
                                            <p:strVal val="#ppt_w"/>
                                          </p:val>
                                        </p:tav>
                                      </p:tavLst>
                                    </p:anim>
                                    <p:anim calcmode="lin" valueType="num">
                                      <p:cBhvr>
                                        <p:cTn id="24" dur="500" fill="hold"/>
                                        <p:tgtEl>
                                          <p:spTgt spid="3">
                                            <p:txEl>
                                              <p:pRg st="11" end="11"/>
                                            </p:txEl>
                                          </p:spTgt>
                                        </p:tgtEl>
                                        <p:attrNameLst>
                                          <p:attrName>ppt_h</p:attrName>
                                        </p:attrNameLst>
                                      </p:cBhvr>
                                      <p:tavLst>
                                        <p:tav tm="0">
                                          <p:val>
                                            <p:strVal val="#ppt_h*0.01"/>
                                          </p:val>
                                        </p:tav>
                                        <p:tav tm="100000">
                                          <p:val>
                                            <p:strVal val="#ppt_h"/>
                                          </p:val>
                                        </p:tav>
                                      </p:tavLst>
                                    </p:anim>
                                    <p:anim calcmode="lin" valueType="num">
                                      <p:cBhvr>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11" end="11"/>
                                            </p:txEl>
                                          </p:spTgt>
                                        </p:tgtEl>
                                        <p:attrNameLst>
                                          <p:attrName>ppt_y</p:attrName>
                                        </p:attrNameLst>
                                      </p:cBhvr>
                                      <p:tavLst>
                                        <p:tav tm="0">
                                          <p:val>
                                            <p:strVal val="#ppt_h+1"/>
                                          </p:val>
                                        </p:tav>
                                        <p:tav tm="100000">
                                          <p:val>
                                            <p:strVal val="#ppt_y"/>
                                          </p:val>
                                        </p:tav>
                                      </p:tavLst>
                                    </p:anim>
                                    <p:animEffect transition="in" filter="fade">
                                      <p:cBhvr>
                                        <p:cTn id="27" dur="500"/>
                                        <p:tgtEl>
                                          <p:spTgt spid="3">
                                            <p:txEl>
                                              <p:pRg st="11" end="11"/>
                                            </p:txEl>
                                          </p:spTgt>
                                        </p:tgtEl>
                                      </p:cBhvr>
                                    </p:animEffect>
                                  </p:childTnLst>
                                </p:cTn>
                              </p:par>
                            </p:childTnLst>
                          </p:cTn>
                        </p:par>
                        <p:par>
                          <p:cTn id="28" fill="hold">
                            <p:stCondLst>
                              <p:cond delay="1500"/>
                            </p:stCondLst>
                            <p:childTnLst>
                              <p:par>
                                <p:cTn id="29" presetID="58" presetClass="entr" presetSubtype="0" accel="100000" fill="hold" grpId="0" nodeType="after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p:cTn id="31" dur="500" fill="hold"/>
                                        <p:tgtEl>
                                          <p:spTgt spid="3">
                                            <p:txEl>
                                              <p:pRg st="12" end="12"/>
                                            </p:txEl>
                                          </p:spTgt>
                                        </p:tgtEl>
                                        <p:attrNameLst>
                                          <p:attrName>ppt_w</p:attrName>
                                        </p:attrNameLst>
                                      </p:cBhvr>
                                      <p:tavLst>
                                        <p:tav tm="0">
                                          <p:val>
                                            <p:strVal val="#ppt_w*2.5"/>
                                          </p:val>
                                        </p:tav>
                                        <p:tav tm="100000">
                                          <p:val>
                                            <p:strVal val="#ppt_w"/>
                                          </p:val>
                                        </p:tav>
                                      </p:tavLst>
                                    </p:anim>
                                    <p:anim calcmode="lin" valueType="num">
                                      <p:cBhvr>
                                        <p:cTn id="32" dur="500" fill="hold"/>
                                        <p:tgtEl>
                                          <p:spTgt spid="3">
                                            <p:txEl>
                                              <p:pRg st="12" end="12"/>
                                            </p:txEl>
                                          </p:spTgt>
                                        </p:tgtEl>
                                        <p:attrNameLst>
                                          <p:attrName>ppt_h</p:attrName>
                                        </p:attrNameLst>
                                      </p:cBhvr>
                                      <p:tavLst>
                                        <p:tav tm="0">
                                          <p:val>
                                            <p:strVal val="#ppt_h*0.01"/>
                                          </p:val>
                                        </p:tav>
                                        <p:tav tm="100000">
                                          <p:val>
                                            <p:strVal val="#ppt_h"/>
                                          </p:val>
                                        </p:tav>
                                      </p:tavLst>
                                    </p:anim>
                                    <p:anim calcmode="lin" valueType="num">
                                      <p:cBhvr>
                                        <p:cTn id="3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12" end="12"/>
                                            </p:txEl>
                                          </p:spTgt>
                                        </p:tgtEl>
                                        <p:attrNameLst>
                                          <p:attrName>ppt_y</p:attrName>
                                        </p:attrNameLst>
                                      </p:cBhvr>
                                      <p:tavLst>
                                        <p:tav tm="0">
                                          <p:val>
                                            <p:strVal val="#ppt_h+1"/>
                                          </p:val>
                                        </p:tav>
                                        <p:tav tm="100000">
                                          <p:val>
                                            <p:strVal val="#ppt_y"/>
                                          </p:val>
                                        </p:tav>
                                      </p:tavLst>
                                    </p:anim>
                                    <p:animEffect transition="in" filter="fade">
                                      <p:cBhvr>
                                        <p:cTn id="35" dur="500"/>
                                        <p:tgtEl>
                                          <p:spTgt spid="3">
                                            <p:txEl>
                                              <p:pRg st="12" end="12"/>
                                            </p:txEl>
                                          </p:spTgt>
                                        </p:tgtEl>
                                      </p:cBhvr>
                                    </p:animEffect>
                                  </p:childTnLst>
                                </p:cTn>
                              </p:par>
                            </p:childTnLst>
                          </p:cTn>
                        </p:par>
                        <p:par>
                          <p:cTn id="36" fill="hold">
                            <p:stCondLst>
                              <p:cond delay="2000"/>
                            </p:stCondLst>
                            <p:childTnLst>
                              <p:par>
                                <p:cTn id="37" presetID="3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800" decel="100000"/>
                                        <p:tgtEl>
                                          <p:spTgt spid="4"/>
                                        </p:tgtEl>
                                      </p:cBhvr>
                                    </p:animEffect>
                                    <p:anim calcmode="lin" valueType="num">
                                      <p:cBhvr>
                                        <p:cTn id="40" dur="800" decel="100000" fill="hold"/>
                                        <p:tgtEl>
                                          <p:spTgt spid="4"/>
                                        </p:tgtEl>
                                        <p:attrNameLst>
                                          <p:attrName>style.rotation</p:attrName>
                                        </p:attrNameLst>
                                      </p:cBhvr>
                                      <p:tavLst>
                                        <p:tav tm="0">
                                          <p:val>
                                            <p:fltVal val="-90"/>
                                          </p:val>
                                        </p:tav>
                                        <p:tav tm="100000">
                                          <p:val>
                                            <p:fltVal val="0"/>
                                          </p:val>
                                        </p:tav>
                                      </p:tavLst>
                                    </p:anim>
                                    <p:anim calcmode="lin" valueType="num">
                                      <p:cBhvr>
                                        <p:cTn id="41" dur="800" decel="100000" fill="hold"/>
                                        <p:tgtEl>
                                          <p:spTgt spid="4"/>
                                        </p:tgtEl>
                                        <p:attrNameLst>
                                          <p:attrName>ppt_x</p:attrName>
                                        </p:attrNameLst>
                                      </p:cBhvr>
                                      <p:tavLst>
                                        <p:tav tm="0">
                                          <p:val>
                                            <p:strVal val="#ppt_x+0.4"/>
                                          </p:val>
                                        </p:tav>
                                        <p:tav tm="100000">
                                          <p:val>
                                            <p:strVal val="#ppt_x-0.05"/>
                                          </p:val>
                                        </p:tav>
                                      </p:tavLst>
                                    </p:anim>
                                    <p:anim calcmode="lin" valueType="num">
                                      <p:cBhvr>
                                        <p:cTn id="42" dur="800" decel="100000" fill="hold"/>
                                        <p:tgtEl>
                                          <p:spTgt spid="4"/>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Ρύθμιση δοχείου διαστολής</a:t>
            </a:r>
            <a:endParaRPr lang="el-GR" u="sng" dirty="0"/>
          </a:p>
        </p:txBody>
      </p:sp>
      <p:sp>
        <p:nvSpPr>
          <p:cNvPr id="3" name="2 - Θέση περιεχομένου"/>
          <p:cNvSpPr>
            <a:spLocks noGrp="1"/>
          </p:cNvSpPr>
          <p:nvPr>
            <p:ph idx="1"/>
          </p:nvPr>
        </p:nvSpPr>
        <p:spPr>
          <a:xfrm>
            <a:off x="0" y="1428736"/>
            <a:ext cx="9144000" cy="5429264"/>
          </a:xfrm>
        </p:spPr>
        <p:txBody>
          <a:bodyPr/>
          <a:lstStyle/>
          <a:p>
            <a:r>
              <a:rPr lang="el-GR" dirty="0" smtClean="0"/>
              <a:t>Η ρύθμιση του δοχείου διαστολής γίνετε πριν την πλήρωση του δικτύου με νερό.</a:t>
            </a:r>
          </a:p>
          <a:p>
            <a:r>
              <a:rPr lang="el-GR" dirty="0" smtClean="0"/>
              <a:t>Πρέπει να γνωρίζουμε την πίεση πλήρωσης (γέμισμα) της εγκατάστασης και συμπληρώνουμε ή αφαιρούμε αέρα από το δοχείο ώστε να έχουμε 0,3 -0,5 </a:t>
            </a:r>
            <a:r>
              <a:rPr lang="en-US" dirty="0" smtClean="0"/>
              <a:t>bar</a:t>
            </a:r>
            <a:r>
              <a:rPr lang="el-GR" dirty="0" smtClean="0"/>
              <a:t> λιγότερο. Με αυτόν τον τρόπο έχουμε σωστή λειτουργία του δοχείου στην εγκατάσταση.  </a:t>
            </a:r>
            <a:endParaRPr lang="el-GR" dirty="0"/>
          </a:p>
        </p:txBody>
      </p:sp>
      <p:sp>
        <p:nvSpPr>
          <p:cNvPr id="4" name="3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5" name="4 - Θέση αριθμού διαφάνειας"/>
          <p:cNvSpPr>
            <a:spLocks noGrp="1"/>
          </p:cNvSpPr>
          <p:nvPr>
            <p:ph type="sldNum" sz="quarter" idx="12"/>
          </p:nvPr>
        </p:nvSpPr>
        <p:spPr/>
        <p:txBody>
          <a:bodyPr/>
          <a:lstStyle/>
          <a:p>
            <a:fld id="{4C111FF5-5AD3-427F-B005-818A5D745D9A}"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089804"/>
          </a:xfrm>
        </p:spPr>
        <p:txBody>
          <a:bodyPr>
            <a:normAutofit fontScale="90000"/>
          </a:bodyPr>
          <a:lstStyle/>
          <a:p>
            <a:pPr algn="ctr"/>
            <a:r>
              <a:rPr lang="el-GR" sz="3600" b="1" dirty="0" smtClean="0"/>
              <a:t>ΚΑΤΑΣΚΕΥΑΣΤΙΚΕΣ ΔΙΑΦΟΡΕΣ ΑΝΟΙΧΤΟΥ – ΚΛΕΙΣΤΟΥ ΣΥΣΤΗΜΑΤΟΣ </a:t>
            </a:r>
            <a:r>
              <a:rPr lang="el-GR" dirty="0" smtClean="0"/>
              <a:t/>
            </a:r>
            <a:br>
              <a:rPr lang="el-GR" dirty="0" smtClean="0"/>
            </a:br>
            <a:endParaRPr lang="el-GR" dirty="0"/>
          </a:p>
        </p:txBody>
      </p:sp>
      <p:pic>
        <p:nvPicPr>
          <p:cNvPr id="4" name="3 - Θέση περιεχομένου"/>
          <p:cNvPicPr>
            <a:picLocks noGrp="1"/>
          </p:cNvPicPr>
          <p:nvPr>
            <p:ph idx="1"/>
          </p:nvPr>
        </p:nvPicPr>
        <p:blipFill>
          <a:blip r:embed="rId2" cstate="print"/>
          <a:srcRect/>
          <a:stretch>
            <a:fillRect/>
          </a:stretch>
        </p:blipFill>
        <p:spPr bwMode="auto">
          <a:xfrm>
            <a:off x="928662" y="1071546"/>
            <a:ext cx="7429552" cy="5429288"/>
          </a:xfrm>
          <a:prstGeom prst="rect">
            <a:avLst/>
          </a:prstGeom>
          <a:noFill/>
        </p:spPr>
      </p:pic>
      <p:sp>
        <p:nvSpPr>
          <p:cNvPr id="5" name="4 - Θέση υποσέλιδου"/>
          <p:cNvSpPr>
            <a:spLocks noGrp="1"/>
          </p:cNvSpPr>
          <p:nvPr>
            <p:ph type="ftr" sz="quarter" idx="11"/>
          </p:nvPr>
        </p:nvSpPr>
        <p:spPr/>
        <p:txBody>
          <a:bodyPr/>
          <a:lstStyle/>
          <a:p>
            <a:r>
              <a:rPr lang="el-GR" smtClean="0"/>
              <a:t>ΜΑΣΤΡΟΓΙΑΝΝΟΠΟΥΛΟΣ ΓΕΩΡΓΙΟΣ</a:t>
            </a:r>
            <a:endParaRPr lang="el-GR" dirty="0"/>
          </a:p>
        </p:txBody>
      </p:sp>
      <p:sp>
        <p:nvSpPr>
          <p:cNvPr id="6" name="5 - Θέση αριθμού διαφάνειας"/>
          <p:cNvSpPr>
            <a:spLocks noGrp="1"/>
          </p:cNvSpPr>
          <p:nvPr>
            <p:ph type="sldNum" sz="quarter" idx="12"/>
          </p:nvPr>
        </p:nvSpPr>
        <p:spPr/>
        <p:txBody>
          <a:bodyPr/>
          <a:lstStyle/>
          <a:p>
            <a:fld id="{4C111FF5-5AD3-427F-B005-818A5D745D9A}" type="slidenum">
              <a:rPr lang="el-GR" smtClean="0"/>
              <a:pPr/>
              <a:t>8</a:t>
            </a:fld>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TotalTime>
  <Words>294</Words>
  <Application>Microsoft Office PowerPoint</Application>
  <PresentationFormat>Προβολή στην οθόνη (4:3)</PresentationFormat>
  <Paragraphs>100</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Αποκορύφωμα</vt:lpstr>
      <vt:lpstr>ΔΟΧΕΙΟ ΔΙΑΣΤΟΛΗΣ </vt:lpstr>
      <vt:lpstr>ΑΝΟΙΚΤΟ ΔΟΧΕΙΟ ΔΙΑΣΤΟΛΗΣ </vt:lpstr>
      <vt:lpstr>ΠΕΡΙΓΡΑΦΗ </vt:lpstr>
      <vt:lpstr>ΚΛΕΙΣΤΟ ΔΟΧΕΙΟ ΔΙΑΣΤΟΛΗΣ </vt:lpstr>
      <vt:lpstr>ΠΕΡΙΓΡΑΦΗ ΤΟΥ ΚΛΕΙΣΤΟΥ ΔΟΧΕΙΟΥ ΔΙΑΣΤΟΛΗΣ</vt:lpstr>
      <vt:lpstr>Διαφάνεια 6</vt:lpstr>
      <vt:lpstr>Ρύθμιση δοχείου διαστολής</vt:lpstr>
      <vt:lpstr>ΚΑΤΑΣΚΕΥΑΣΤΙΚΕΣ ΔΙΑΦΟΡΕΣ ΑΝΟΙΧΤΟΥ – ΚΛΕΙΣΤΟΥ ΣΥΣΤΗΜΑΤΟΣ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ΔΟΧΕΙΟ ΔΙΑΣΤΟΛΗΣ </dc:title>
  <dc:creator>Γιωργος</dc:creator>
  <cp:lastModifiedBy>Γιωργος</cp:lastModifiedBy>
  <cp:revision>1</cp:revision>
  <dcterms:created xsi:type="dcterms:W3CDTF">2020-03-30T11:40:35Z</dcterms:created>
  <dcterms:modified xsi:type="dcterms:W3CDTF">2020-03-30T11:47:46Z</dcterms:modified>
</cp:coreProperties>
</file>