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B140DFC-9979-4643-930C-DCAEEC5A5693}" type="datetimeFigureOut">
              <a:rPr lang="el-GR" smtClean="0"/>
              <a:pPr/>
              <a:t>25/10/2021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CDCF6BB-BB39-4253-93B9-64E580DF80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DFC-9979-4643-930C-DCAEEC5A5693}" type="datetimeFigureOut">
              <a:rPr lang="el-GR" smtClean="0"/>
              <a:pPr/>
              <a:t>25/10/2021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F6BB-BB39-4253-93B9-64E580DF80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DFC-9979-4643-930C-DCAEEC5A5693}" type="datetimeFigureOut">
              <a:rPr lang="el-GR" smtClean="0"/>
              <a:pPr/>
              <a:t>25/10/2021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F6BB-BB39-4253-93B9-64E580DF80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B140DFC-9979-4643-930C-DCAEEC5A5693}" type="datetimeFigureOut">
              <a:rPr lang="el-GR" smtClean="0"/>
              <a:pPr/>
              <a:t>25/10/2021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F6BB-BB39-4253-93B9-64E580DF80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B140DFC-9979-4643-930C-DCAEEC5A5693}" type="datetimeFigureOut">
              <a:rPr lang="el-GR" smtClean="0"/>
              <a:pPr/>
              <a:t>25/10/2021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DCF6BB-BB39-4253-93B9-64E580DF80C1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B140DFC-9979-4643-930C-DCAEEC5A5693}" type="datetimeFigureOut">
              <a:rPr lang="el-GR" smtClean="0"/>
              <a:pPr/>
              <a:t>25/10/2021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DCF6BB-BB39-4253-93B9-64E580DF80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B140DFC-9979-4643-930C-DCAEEC5A5693}" type="datetimeFigureOut">
              <a:rPr lang="el-GR" smtClean="0"/>
              <a:pPr/>
              <a:t>25/10/2021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CDCF6BB-BB39-4253-93B9-64E580DF80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DFC-9979-4643-930C-DCAEEC5A5693}" type="datetimeFigureOut">
              <a:rPr lang="el-GR" smtClean="0"/>
              <a:pPr/>
              <a:t>25/10/2021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F6BB-BB39-4253-93B9-64E580DF80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B140DFC-9979-4643-930C-DCAEEC5A5693}" type="datetimeFigureOut">
              <a:rPr lang="el-GR" smtClean="0"/>
              <a:pPr/>
              <a:t>25/10/2021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DCF6BB-BB39-4253-93B9-64E580DF80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B140DFC-9979-4643-930C-DCAEEC5A5693}" type="datetimeFigureOut">
              <a:rPr lang="el-GR" smtClean="0"/>
              <a:pPr/>
              <a:t>25/10/2021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CDCF6BB-BB39-4253-93B9-64E580DF80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B140DFC-9979-4643-930C-DCAEEC5A5693}" type="datetimeFigureOut">
              <a:rPr lang="el-GR" smtClean="0"/>
              <a:pPr/>
              <a:t>25/10/2021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CDCF6BB-BB39-4253-93B9-64E580DF80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B140DFC-9979-4643-930C-DCAEEC5A5693}" type="datetimeFigureOut">
              <a:rPr lang="el-GR" smtClean="0"/>
              <a:pPr/>
              <a:t>25/10/2021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CDCF6BB-BB39-4253-93B9-64E580DF80C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u="sng" dirty="0" smtClean="0"/>
              <a:t>ΘΕΡΜΑΝΣΗ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     Η θέρμανση των χώρων έχει ως σκοπό να συμπληρώσει θερμικά φορτία , έτσι ώστε να καλύψει τις </a:t>
            </a:r>
            <a:r>
              <a:rPr lang="el-GR" b="1" dirty="0" smtClean="0"/>
              <a:t>θερμικές απώλειες</a:t>
            </a:r>
            <a:r>
              <a:rPr lang="el-GR" dirty="0" smtClean="0"/>
              <a:t> που έχουμε τον χειμώνα. </a:t>
            </a:r>
          </a:p>
          <a:p>
            <a:pPr>
              <a:buNone/>
            </a:pPr>
            <a:r>
              <a:rPr lang="el-GR" b="1" dirty="0" smtClean="0"/>
              <a:t> 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     Θερμικές απώλειες ονομάζονται τα ποσά θερμότητας που φεύγουν από έναν θερμό χώρο  και πηγαίνουν προς έναν κρύο χώρο.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     Για να μειώσουμε τις θερμικές απώλειες στα κτίρια θα πρέπει να χρησιμοποιούμε θερμομονωτικά υλικά όπως μονώσεις στους εξωτερικούς τοίχους , στις πόρτες , διπλή τζάμια κ.α. 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 smtClean="0"/>
              <a:t>     Όμως  επειδή δεν φτάνει αυτό δημιουργήσαμε την θέρμανση των κτιρίων για να καταπολεμήσουμε τις θερμικές απώλειες.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1FF5-5AD3-427F-B005-818A5D745D9A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6190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4000" b="1" u="sng" dirty="0" smtClean="0">
                <a:solidFill>
                  <a:schemeClr val="accent5">
                    <a:lumMod val="75000"/>
                  </a:schemeClr>
                </a:solidFill>
              </a:rPr>
              <a:t>ΜΟΡΦΕΣ ΘΕΡΜΑΝΣΗΣ</a:t>
            </a:r>
            <a:r>
              <a:rPr lang="el-GR" sz="1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l-GR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l-GR" sz="1600" dirty="0" smtClean="0"/>
              <a:t>	</a:t>
            </a:r>
            <a:br>
              <a:rPr lang="el-GR" sz="1600" dirty="0" smtClean="0"/>
            </a:br>
            <a:r>
              <a:rPr lang="en-US" sz="2000" dirty="0" smtClean="0">
                <a:solidFill>
                  <a:schemeClr val="bg1"/>
                </a:solidFill>
              </a:rPr>
              <a:t>Oi </a:t>
            </a:r>
            <a:r>
              <a:rPr lang="el-GR" sz="2000" dirty="0" smtClean="0">
                <a:solidFill>
                  <a:schemeClr val="bg1"/>
                </a:solidFill>
              </a:rPr>
              <a:t> μορφές της θέρμανσης είναι 2 :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1. </a:t>
            </a:r>
            <a:r>
              <a:rPr lang="el-GR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Κεντρικές θερμάνσεις. 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b="1" dirty="0" smtClean="0"/>
              <a:t> 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n-US" sz="2000" dirty="0" smtClean="0"/>
              <a:t>2. </a:t>
            </a:r>
            <a:r>
              <a:rPr lang="el-GR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Τοπικές θερμάνσεις </a:t>
            </a:r>
            <a:r>
              <a:rPr lang="el-GR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2000" dirty="0" smtClean="0"/>
              <a:t>( τζάκια , θερμάστρες , σόμπες)</a:t>
            </a:r>
            <a:br>
              <a:rPr lang="el-GR" sz="2000" dirty="0" smtClean="0"/>
            </a:br>
            <a:r>
              <a:rPr lang="el-GR" sz="2000" b="1" dirty="0" smtClean="0"/>
              <a:t> 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b="1" dirty="0" smtClean="0"/>
              <a:t> </a:t>
            </a:r>
            <a:r>
              <a:rPr lang="el-GR" sz="1600" u="sng" dirty="0" smtClean="0"/>
              <a:t/>
            </a:r>
            <a:br>
              <a:rPr lang="el-GR" sz="1600" u="sng" dirty="0" smtClean="0"/>
            </a:br>
            <a:r>
              <a:rPr lang="en-US" sz="1600" dirty="0" smtClean="0"/>
              <a:t>                                           </a:t>
            </a:r>
            <a:r>
              <a:rPr lang="el-GR" sz="2800" b="1" u="sng" dirty="0" smtClean="0">
                <a:solidFill>
                  <a:schemeClr val="tx1"/>
                </a:solidFill>
              </a:rPr>
              <a:t>ΚΕΝΤΡΙΚΗ ΘΕΡΜΑΝΣΗ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n-US" sz="1600" b="1" dirty="0" smtClean="0"/>
              <a:t> 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l-GR" sz="2000" b="1" u="sng" dirty="0" smtClean="0">
                <a:solidFill>
                  <a:schemeClr val="tx1"/>
                </a:solidFill>
              </a:rPr>
              <a:t>ΣΚΟΠΟΣ:</a:t>
            </a:r>
            <a:r>
              <a:rPr lang="el-GR" sz="2000" b="1" dirty="0" smtClean="0">
                <a:solidFill>
                  <a:schemeClr val="tx1"/>
                </a:solidFill>
              </a:rPr>
              <a:t>   Η ΚΕΝΤΡΙΚΗ ΘΕΡΜΑΝΣΗ ΕΧΕΙ ΩΣ ΣΚΟΠΟ ΤΗΝ   </a:t>
            </a:r>
            <a:r>
              <a:rPr lang="el-GR" sz="2000" dirty="0" smtClean="0">
                <a:solidFill>
                  <a:schemeClr val="tx1"/>
                </a:solidFill>
              </a:rPr>
              <a:t/>
            </a:r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l-GR" sz="2000" b="1" dirty="0" smtClean="0">
                <a:solidFill>
                  <a:schemeClr val="tx1"/>
                </a:solidFill>
              </a:rPr>
              <a:t>                       ΘΕΡΜΑΝΣΗ ΕΝΟΣ  ΚΤΙΡΙΟΥ</a:t>
            </a:r>
            <a:r>
              <a:rPr lang="el-GR" sz="2000" dirty="0" smtClean="0">
                <a:solidFill>
                  <a:schemeClr val="tx1"/>
                </a:solidFill>
              </a:rPr>
              <a:t/>
            </a:r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l-GR" sz="2000" b="1" dirty="0" smtClean="0">
                <a:solidFill>
                  <a:schemeClr val="tx1"/>
                </a:solidFill>
              </a:rPr>
              <a:t> </a:t>
            </a:r>
            <a:r>
              <a:rPr lang="el-GR" sz="2000" dirty="0" smtClean="0">
                <a:solidFill>
                  <a:schemeClr val="tx1"/>
                </a:solidFill>
              </a:rPr>
              <a:t/>
            </a:r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l-GR" sz="2000" b="1" dirty="0" smtClean="0">
                <a:solidFill>
                  <a:schemeClr val="tx1"/>
                </a:solidFill>
              </a:rPr>
              <a:t> </a:t>
            </a:r>
            <a:r>
              <a:rPr lang="el-GR" sz="2000" dirty="0" smtClean="0">
                <a:solidFill>
                  <a:schemeClr val="tx1"/>
                </a:solidFill>
              </a:rPr>
              <a:t/>
            </a:r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l-GR" sz="2000" b="1" u="sng" dirty="0" smtClean="0">
                <a:solidFill>
                  <a:schemeClr val="tx1"/>
                </a:solidFill>
              </a:rPr>
              <a:t>ΠΩΣ ΓΙΝΕΤΕ:</a:t>
            </a:r>
            <a:r>
              <a:rPr lang="el-GR" sz="2000" b="1" dirty="0" smtClean="0">
                <a:solidFill>
                  <a:schemeClr val="tx1"/>
                </a:solidFill>
              </a:rPr>
              <a:t>  ΜΕ ΤΗΝ ΚΑΤΑΛΛΗΛΗ ΣΥΝΔΕΣΗ –ΣΥΝΑΡΜΟΛΟΓΗΣΗ  </a:t>
            </a:r>
            <a:r>
              <a:rPr lang="el-GR" sz="2000" dirty="0" smtClean="0">
                <a:solidFill>
                  <a:schemeClr val="tx1"/>
                </a:solidFill>
              </a:rPr>
              <a:t/>
            </a:r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l-GR" sz="2000" b="1" dirty="0" smtClean="0">
                <a:solidFill>
                  <a:schemeClr val="tx1"/>
                </a:solidFill>
              </a:rPr>
              <a:t>                            ΜΗΧΑΝΩΝ , ΣΥΣΚΕΥΩΝ , ΟΡΓΑΝΩΝ ΚΑΙ </a:t>
            </a:r>
            <a:r>
              <a:rPr lang="el-GR" sz="2000" dirty="0" smtClean="0">
                <a:solidFill>
                  <a:schemeClr val="tx1"/>
                </a:solidFill>
              </a:rPr>
              <a:t/>
            </a:r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l-GR" sz="2000" b="1" dirty="0" smtClean="0">
                <a:solidFill>
                  <a:schemeClr val="tx1"/>
                </a:solidFill>
              </a:rPr>
              <a:t>                            ΕΞΑΡΤΗΜΑΤΩΝ ΜΕ ΤΕΤΟΙΟΝ ΤΡΟΠΟ ΩΣΤΕ ΝΑ </a:t>
            </a:r>
            <a:r>
              <a:rPr lang="el-GR" sz="2000" dirty="0" smtClean="0">
                <a:solidFill>
                  <a:schemeClr val="tx1"/>
                </a:solidFill>
              </a:rPr>
              <a:t/>
            </a:r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l-GR" sz="2000" b="1" dirty="0" smtClean="0">
                <a:solidFill>
                  <a:schemeClr val="tx1"/>
                </a:solidFill>
              </a:rPr>
              <a:t>                            ΠΑΡΑΓΟΥΝ ΘΕΡΜΟΤΗΤΑ ΜΕ ΤΟΝ ΠΙΟ ΑΣΦΑΛΗ , </a:t>
            </a:r>
            <a:r>
              <a:rPr lang="el-GR" sz="2000" dirty="0" smtClean="0">
                <a:solidFill>
                  <a:schemeClr val="tx1"/>
                </a:solidFill>
              </a:rPr>
              <a:t/>
            </a:r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l-GR" sz="2000" b="1" dirty="0" smtClean="0">
                <a:solidFill>
                  <a:schemeClr val="tx1"/>
                </a:solidFill>
              </a:rPr>
              <a:t>                            ΟΙΚΟΝΟΜΙΚΟ ΚΑΙ ΟΣΟ ΤΟ ΔΥΝΑΤΟΝ ΟΙΚΟΛΟΓΙΚΟ </a:t>
            </a:r>
            <a:r>
              <a:rPr lang="el-GR" sz="2000" dirty="0" smtClean="0">
                <a:solidFill>
                  <a:schemeClr val="tx1"/>
                </a:solidFill>
              </a:rPr>
              <a:t/>
            </a:r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l-GR" sz="2000" b="1" dirty="0" smtClean="0">
                <a:solidFill>
                  <a:schemeClr val="tx1"/>
                </a:solidFill>
              </a:rPr>
              <a:t>                            ΤΡΟΠΟ. Η ΘΕΡΜΑΝΣΗ ΑΥΤΉ ΓΊΝΕΤΕ ΜΕ ΝΕΡΟ </a:t>
            </a:r>
            <a:r>
              <a:rPr lang="el-GR" sz="2000" dirty="0" smtClean="0">
                <a:solidFill>
                  <a:schemeClr val="tx1"/>
                </a:solidFill>
              </a:rPr>
              <a:t/>
            </a:r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l-GR" sz="2000" b="1" dirty="0" smtClean="0">
                <a:solidFill>
                  <a:schemeClr val="tx1"/>
                </a:solidFill>
              </a:rPr>
              <a:t>                           ΧΑΜΗΛΗΣ  ΘΕΡΜΟΚΡΑΣΙΑΣ ( </a:t>
            </a:r>
            <a:r>
              <a:rPr lang="en-US" sz="2000" b="1" dirty="0" smtClean="0">
                <a:solidFill>
                  <a:schemeClr val="tx1"/>
                </a:solidFill>
              </a:rPr>
              <a:t>7</a:t>
            </a:r>
            <a:r>
              <a:rPr lang="el-GR" sz="2000" b="1" dirty="0" smtClean="0">
                <a:solidFill>
                  <a:schemeClr val="tx1"/>
                </a:solidFill>
              </a:rPr>
              <a:t>0 </a:t>
            </a:r>
            <a:r>
              <a:rPr lang="en-US" sz="2000" b="1" dirty="0" smtClean="0">
                <a:solidFill>
                  <a:schemeClr val="tx1"/>
                </a:solidFill>
              </a:rPr>
              <a:t>c</a:t>
            </a:r>
            <a:r>
              <a:rPr lang="el-GR" sz="2000" b="1" dirty="0" smtClean="0">
                <a:solidFill>
                  <a:schemeClr val="tx1"/>
                </a:solidFill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</a:rPr>
              <a:t>)                                  </a:t>
            </a:r>
            <a:r>
              <a:rPr lang="el-GR" sz="2000" b="1" dirty="0" smtClean="0">
                <a:solidFill>
                  <a:schemeClr val="tx1"/>
                </a:solidFill>
              </a:rPr>
              <a:t>ΚΑΙ </a:t>
            </a:r>
            <a:r>
              <a:rPr lang="el-GR" sz="2000" b="1" dirty="0" smtClean="0">
                <a:solidFill>
                  <a:schemeClr val="tx1"/>
                </a:solidFill>
              </a:rPr>
              <a:t>ΠΙΕΣΗΣ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</a:rPr>
              <a:t>ΕΩΣ </a:t>
            </a:r>
            <a:r>
              <a:rPr lang="el-GR" sz="2000" b="1" dirty="0" smtClean="0">
                <a:solidFill>
                  <a:schemeClr val="tx1"/>
                </a:solidFill>
              </a:rPr>
              <a:t>(3</a:t>
            </a:r>
            <a:r>
              <a:rPr lang="en-US" sz="2000" b="1" dirty="0" smtClean="0">
                <a:solidFill>
                  <a:schemeClr val="tx1"/>
                </a:solidFill>
              </a:rPr>
              <a:t>bar</a:t>
            </a:r>
            <a:r>
              <a:rPr lang="el-GR" sz="2000" b="1" dirty="0" smtClean="0">
                <a:solidFill>
                  <a:schemeClr val="tx1"/>
                </a:solidFill>
              </a:rPr>
              <a:t>) 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1FF5-5AD3-427F-B005-818A5D745D9A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sz="1800" b="1" u="sng" dirty="0" smtClean="0"/>
              <a:t>ΤΜΗΜΑΤΑ ΚΕΝΤΡΙΚΗΣ ΘΕΡΜΑΝΣΗΣ</a:t>
            </a:r>
            <a:endParaRPr lang="el-GR" sz="1800" dirty="0" smtClean="0"/>
          </a:p>
          <a:p>
            <a:pPr>
              <a:buNone/>
            </a:pPr>
            <a:r>
              <a:rPr lang="el-GR" sz="1200" b="1" dirty="0" smtClean="0"/>
              <a:t> </a:t>
            </a:r>
            <a:endParaRPr lang="el-GR" sz="1200" dirty="0" smtClean="0"/>
          </a:p>
          <a:p>
            <a:pPr>
              <a:buNone/>
            </a:pPr>
            <a:r>
              <a:rPr lang="en-US" sz="1200" b="1" dirty="0" smtClean="0"/>
              <a:t> </a:t>
            </a:r>
            <a:endParaRPr lang="el-GR" sz="1200" dirty="0" smtClean="0"/>
          </a:p>
          <a:p>
            <a:pPr lvl="0">
              <a:buNone/>
            </a:pPr>
            <a:r>
              <a:rPr lang="en-US" sz="1400" b="1" u="sng" dirty="0" smtClean="0">
                <a:solidFill>
                  <a:srgbClr val="00B050"/>
                </a:solidFill>
              </a:rPr>
              <a:t>1. </a:t>
            </a:r>
            <a:r>
              <a:rPr lang="el-GR" sz="1400" b="1" u="sng" dirty="0" smtClean="0">
                <a:solidFill>
                  <a:srgbClr val="00B050"/>
                </a:solidFill>
              </a:rPr>
              <a:t>ΤΜΗΜΑ ΠΑΡΑΓΩΓΗΣ ΤΗΣ ΘΕΡΜΟΤΗΤΑΣ</a:t>
            </a:r>
            <a:r>
              <a:rPr lang="el-GR" sz="1400" b="1" dirty="0" smtClean="0">
                <a:solidFill>
                  <a:srgbClr val="00B050"/>
                </a:solidFill>
              </a:rPr>
              <a:t> </a:t>
            </a:r>
            <a:endParaRPr lang="el-GR" sz="1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sz="1200" b="1" dirty="0" smtClean="0"/>
              <a:t> </a:t>
            </a:r>
            <a:endParaRPr lang="el-GR" sz="1200" dirty="0" smtClean="0"/>
          </a:p>
          <a:p>
            <a:pPr>
              <a:buNone/>
            </a:pPr>
            <a:r>
              <a:rPr lang="en-US" sz="1400" b="1" dirty="0" smtClean="0"/>
              <a:t>                      </a:t>
            </a:r>
            <a:r>
              <a:rPr lang="el-GR" sz="1400" b="1" dirty="0" smtClean="0"/>
              <a:t>Κατασκευάζεται ένα λεβητοστάσιο όπου εκεί υπάρχουν  τα όργανα που  παράγουν την           </a:t>
            </a:r>
          </a:p>
          <a:p>
            <a:pPr>
              <a:buNone/>
            </a:pPr>
            <a:r>
              <a:rPr lang="el-GR" sz="1400" b="1" dirty="0" smtClean="0"/>
              <a:t>                      θερμότητα και είναι ο λέβητας και ο  καυστήρας</a:t>
            </a:r>
            <a:endParaRPr lang="el-GR" sz="1400" dirty="0" smtClean="0"/>
          </a:p>
          <a:p>
            <a:pPr>
              <a:buNone/>
            </a:pPr>
            <a:r>
              <a:rPr lang="el-GR" sz="1200" b="1" dirty="0" smtClean="0"/>
              <a:t> </a:t>
            </a:r>
            <a:endParaRPr lang="el-GR" sz="1200" dirty="0" smtClean="0"/>
          </a:p>
          <a:p>
            <a:pPr lvl="0">
              <a:buNone/>
            </a:pPr>
            <a:r>
              <a:rPr lang="en-US" sz="1400" b="1" u="sng" dirty="0" smtClean="0">
                <a:solidFill>
                  <a:srgbClr val="00B050"/>
                </a:solidFill>
              </a:rPr>
              <a:t>2. </a:t>
            </a:r>
            <a:r>
              <a:rPr lang="el-GR" sz="1400" b="1" u="sng" dirty="0" smtClean="0">
                <a:solidFill>
                  <a:srgbClr val="00B050"/>
                </a:solidFill>
              </a:rPr>
              <a:t>ΤΜΗΜΑ ΜΕΤΑΦΟΡΑΣ ΤΗΣ ΘΕΡΜΟΤΗΤΑΣ</a:t>
            </a:r>
            <a:r>
              <a:rPr lang="el-GR" sz="1400" b="1" dirty="0" smtClean="0">
                <a:solidFill>
                  <a:srgbClr val="00B050"/>
                </a:solidFill>
              </a:rPr>
              <a:t> </a:t>
            </a:r>
            <a:endParaRPr lang="el-GR" sz="1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sz="1200" b="1" dirty="0" smtClean="0"/>
              <a:t> </a:t>
            </a:r>
            <a:endParaRPr lang="el-GR" sz="1200" dirty="0" smtClean="0"/>
          </a:p>
          <a:p>
            <a:pPr>
              <a:buNone/>
            </a:pPr>
            <a:r>
              <a:rPr lang="en-US" sz="1400" b="1" dirty="0" smtClean="0"/>
              <a:t>                       </a:t>
            </a:r>
            <a:r>
              <a:rPr lang="el-GR" sz="1400" b="1" dirty="0" smtClean="0"/>
              <a:t>Αποτελείτε από οριζόντια και κάθετα τμήματα σωληνώσεων που με την βοήθεια ενός  </a:t>
            </a:r>
          </a:p>
          <a:p>
            <a:pPr>
              <a:buNone/>
            </a:pPr>
            <a:r>
              <a:rPr lang="el-GR" sz="1400" b="1" dirty="0" smtClean="0"/>
              <a:t>                       </a:t>
            </a:r>
            <a:r>
              <a:rPr lang="el-GR" sz="1400" b="1" dirty="0" smtClean="0">
                <a:solidFill>
                  <a:srgbClr val="FF0000"/>
                </a:solidFill>
              </a:rPr>
              <a:t> κυκλοφορητή</a:t>
            </a:r>
            <a:r>
              <a:rPr lang="en-US" sz="1400" b="1" dirty="0" smtClean="0"/>
              <a:t> </a:t>
            </a:r>
            <a:r>
              <a:rPr lang="el-GR" sz="1400" b="1" dirty="0" smtClean="0"/>
              <a:t>μεταφέρουν το θερμό νερό.</a:t>
            </a:r>
            <a:endParaRPr lang="el-GR" sz="1200" dirty="0" smtClean="0"/>
          </a:p>
          <a:p>
            <a:pPr lvl="0">
              <a:buNone/>
            </a:pPr>
            <a:r>
              <a:rPr lang="en-US" sz="1400" b="1" u="sng" dirty="0" smtClean="0">
                <a:solidFill>
                  <a:srgbClr val="00B050"/>
                </a:solidFill>
              </a:rPr>
              <a:t>3. </a:t>
            </a:r>
            <a:r>
              <a:rPr lang="el-GR" sz="1400" b="1" u="sng" dirty="0" smtClean="0">
                <a:solidFill>
                  <a:srgbClr val="00B050"/>
                </a:solidFill>
              </a:rPr>
              <a:t>ΤΜΗΜΑ ΑΠΟΔΟΣΗΣ ΤΗΣ ΘΕΡΜΟΤΗΤΑΣ </a:t>
            </a:r>
            <a:endParaRPr lang="el-GR" sz="1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1200" b="1" dirty="0" smtClean="0"/>
              <a:t> </a:t>
            </a:r>
            <a:endParaRPr lang="el-GR" sz="1200" dirty="0" smtClean="0"/>
          </a:p>
          <a:p>
            <a:pPr>
              <a:buNone/>
            </a:pPr>
            <a:r>
              <a:rPr lang="en-US" sz="1400" b="1" dirty="0" smtClean="0"/>
              <a:t>                       </a:t>
            </a:r>
            <a:r>
              <a:rPr lang="el-GR" sz="1400" b="1" dirty="0" smtClean="0"/>
              <a:t>Αποτελείτε από συσκευές (θερμαντικά σώματα) που αποδίδουν την θερμότητα στον </a:t>
            </a:r>
          </a:p>
          <a:p>
            <a:pPr>
              <a:buNone/>
            </a:pPr>
            <a:r>
              <a:rPr lang="el-GR" sz="1400" b="1" dirty="0" smtClean="0"/>
              <a:t>                       χώρο.</a:t>
            </a:r>
            <a:endParaRPr lang="el-GR" sz="1200" dirty="0" smtClean="0"/>
          </a:p>
          <a:p>
            <a:pPr lvl="0">
              <a:buNone/>
            </a:pPr>
            <a:r>
              <a:rPr lang="en-US" sz="1600" b="1" u="sng" dirty="0" smtClean="0">
                <a:solidFill>
                  <a:srgbClr val="00B050"/>
                </a:solidFill>
              </a:rPr>
              <a:t>4. </a:t>
            </a:r>
            <a:r>
              <a:rPr lang="el-GR" sz="1600" b="1" u="sng" dirty="0" smtClean="0">
                <a:solidFill>
                  <a:srgbClr val="00B050"/>
                </a:solidFill>
              </a:rPr>
              <a:t>ΤΜΗΜΑ ΑΥΤΟΜΑΤΙΣΜΟΥ</a:t>
            </a:r>
            <a:r>
              <a:rPr lang="en-US" sz="1600" b="1" u="sng" dirty="0" smtClean="0">
                <a:solidFill>
                  <a:srgbClr val="00B050"/>
                </a:solidFill>
              </a:rPr>
              <a:t> </a:t>
            </a:r>
            <a:r>
              <a:rPr lang="el-GR" sz="1600" b="1" u="sng" dirty="0" smtClean="0">
                <a:solidFill>
                  <a:srgbClr val="00B050"/>
                </a:solidFill>
              </a:rPr>
              <a:t>ΚΑΙ ΑΣΦΑΛΕΙΑΣ </a:t>
            </a:r>
            <a:endParaRPr lang="el-GR" sz="1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sz="1200" b="1" dirty="0" smtClean="0"/>
              <a:t> </a:t>
            </a:r>
            <a:endParaRPr lang="el-GR" sz="1200" dirty="0" smtClean="0"/>
          </a:p>
          <a:p>
            <a:pPr>
              <a:buNone/>
            </a:pPr>
            <a:r>
              <a:rPr lang="en-US" sz="1200" b="1" dirty="0" smtClean="0"/>
              <a:t>                        </a:t>
            </a:r>
            <a:r>
              <a:rPr lang="el-GR" sz="1400" b="1" dirty="0" smtClean="0"/>
              <a:t>Είναι το τμήμα αυτό όπου υπάρχουν όργανα που συνδέονται  υδραυλικά και </a:t>
            </a:r>
          </a:p>
          <a:p>
            <a:pPr>
              <a:buNone/>
            </a:pPr>
            <a:r>
              <a:rPr lang="el-GR" sz="1400" b="1" dirty="0" smtClean="0"/>
              <a:t>                     ηλεκτρολογικά με σκοπό τον αυτοματισμό και την ασφάλεια της εγκατάστασης.</a:t>
            </a:r>
            <a:endParaRPr lang="el-GR" sz="1400" dirty="0" smtClean="0"/>
          </a:p>
          <a:p>
            <a:pPr lvl="0">
              <a:buNone/>
            </a:pPr>
            <a:r>
              <a:rPr lang="en-US" sz="1400" b="1" u="sng" dirty="0" smtClean="0">
                <a:solidFill>
                  <a:srgbClr val="00B050"/>
                </a:solidFill>
              </a:rPr>
              <a:t>5. </a:t>
            </a:r>
            <a:r>
              <a:rPr lang="el-GR" sz="1400" b="1" u="sng" dirty="0" smtClean="0">
                <a:solidFill>
                  <a:srgbClr val="00B050"/>
                </a:solidFill>
              </a:rPr>
              <a:t>ΤΜΗΜΑ ΚΑΥΣΙΜΟΥ </a:t>
            </a:r>
            <a:endParaRPr lang="el-GR" sz="1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sz="1200" b="1" dirty="0" smtClean="0"/>
              <a:t> </a:t>
            </a:r>
            <a:endParaRPr lang="el-GR" sz="1200" dirty="0" smtClean="0"/>
          </a:p>
          <a:p>
            <a:pPr>
              <a:buNone/>
            </a:pPr>
            <a:r>
              <a:rPr lang="el-GR" sz="1400" b="1" dirty="0" smtClean="0"/>
              <a:t>                      Είναι το τμήμα σωληνώσεων  και αποθήκευση καυσίμου</a:t>
            </a:r>
            <a:endParaRPr lang="el-GR" sz="1400" dirty="0" smtClean="0"/>
          </a:p>
          <a:p>
            <a:pPr>
              <a:buNone/>
            </a:pPr>
            <a:r>
              <a:rPr lang="el-GR" sz="1200" b="1" dirty="0" smtClean="0"/>
              <a:t> </a:t>
            </a:r>
            <a:endParaRPr lang="el-GR" sz="1200" dirty="0" smtClean="0"/>
          </a:p>
          <a:p>
            <a:pPr>
              <a:buNone/>
            </a:pPr>
            <a:r>
              <a:rPr lang="el-GR" sz="1200" b="1" dirty="0" smtClean="0"/>
              <a:t> </a:t>
            </a:r>
            <a:endParaRPr lang="el-GR" sz="1200" dirty="0" smtClean="0"/>
          </a:p>
          <a:p>
            <a:pPr lvl="0">
              <a:buNone/>
            </a:pPr>
            <a:r>
              <a:rPr lang="en-US" sz="1400" b="1" u="sng" dirty="0" smtClean="0">
                <a:solidFill>
                  <a:srgbClr val="00B050"/>
                </a:solidFill>
              </a:rPr>
              <a:t>6. </a:t>
            </a:r>
            <a:r>
              <a:rPr lang="el-GR" sz="1400" b="1" u="sng" dirty="0" smtClean="0">
                <a:solidFill>
                  <a:srgbClr val="00B050"/>
                </a:solidFill>
              </a:rPr>
              <a:t>ΤΜΗΜΑ ΚΑΥΣΑΕΡΙΩΝ</a:t>
            </a:r>
            <a:endParaRPr lang="el-GR" sz="1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sz="1200" b="1" dirty="0" smtClean="0"/>
              <a:t> </a:t>
            </a:r>
            <a:endParaRPr lang="el-GR" sz="1200" dirty="0" smtClean="0"/>
          </a:p>
          <a:p>
            <a:pPr>
              <a:buNone/>
            </a:pPr>
            <a:r>
              <a:rPr lang="el-GR" sz="1200" b="1" dirty="0" smtClean="0"/>
              <a:t>                        </a:t>
            </a:r>
            <a:r>
              <a:rPr lang="el-GR" sz="1400" b="1" dirty="0" smtClean="0"/>
              <a:t>Είναι το τμήμα που οδηγεί τα  καυσαέρια της  καύσης στην ατμόσφαιρα</a:t>
            </a:r>
            <a:r>
              <a:rPr lang="el-GR" sz="1200" b="1" dirty="0" smtClean="0"/>
              <a:t>. </a:t>
            </a:r>
            <a:endParaRPr lang="el-GR" sz="1200" dirty="0" smtClean="0"/>
          </a:p>
          <a:p>
            <a:endParaRPr lang="el-GR" sz="12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1FF5-5AD3-427F-B005-818A5D745D9A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b="1" u="sng" dirty="0" smtClean="0">
                <a:solidFill>
                  <a:srgbClr val="FF0000"/>
                </a:solidFill>
              </a:rPr>
              <a:t>Λειτουργία κεντρικής θέρμανσης </a:t>
            </a:r>
            <a:endParaRPr lang="el-G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r>
              <a:rPr lang="el-GR" sz="1600" dirty="0" smtClean="0"/>
              <a:t>Στο λεβητοστάσιο ο καυστήρας θερμαίνει το </a:t>
            </a:r>
          </a:p>
          <a:p>
            <a:pPr>
              <a:buNone/>
            </a:pPr>
            <a:r>
              <a:rPr lang="el-GR" sz="1600" dirty="0" smtClean="0"/>
              <a:t> νερό που υπάρχει στον λέβητα. Αφού το νερό </a:t>
            </a:r>
          </a:p>
          <a:p>
            <a:pPr>
              <a:buNone/>
            </a:pPr>
            <a:r>
              <a:rPr lang="el-GR" sz="1600" dirty="0" smtClean="0"/>
              <a:t>ζεσταθεί ενεργοποιείτε ο κυκλοφορητής και </a:t>
            </a:r>
          </a:p>
          <a:p>
            <a:pPr>
              <a:buNone/>
            </a:pPr>
            <a:r>
              <a:rPr lang="el-GR" sz="1600" dirty="0" smtClean="0"/>
              <a:t> μέσω των σωλήνων στέλνει το νερό στους </a:t>
            </a:r>
          </a:p>
          <a:p>
            <a:pPr>
              <a:buNone/>
            </a:pPr>
            <a:r>
              <a:rPr lang="el-GR" sz="1600" dirty="0" smtClean="0"/>
              <a:t>χώρους που θέλουμε να θερμάνουμε. Εκεί τα</a:t>
            </a:r>
          </a:p>
          <a:p>
            <a:pPr>
              <a:buNone/>
            </a:pPr>
            <a:r>
              <a:rPr lang="el-GR" sz="1600" dirty="0" smtClean="0"/>
              <a:t>θερμαντικά σώματα αποδίδουν αυτή την θερμότητα </a:t>
            </a:r>
          </a:p>
          <a:p>
            <a:pPr>
              <a:buNone/>
            </a:pPr>
            <a:r>
              <a:rPr lang="el-GR" sz="1600" dirty="0" smtClean="0"/>
              <a:t>στον χώρο και το νερό ξαναεπιστρέφει στο</a:t>
            </a:r>
          </a:p>
          <a:p>
            <a:pPr>
              <a:buNone/>
            </a:pPr>
            <a:r>
              <a:rPr lang="el-GR" sz="1600" dirty="0" smtClean="0"/>
              <a:t>λεβητοστάσιο για να ξαναγίνει ο ίδιος κύκλος</a:t>
            </a:r>
          </a:p>
          <a:p>
            <a:pPr>
              <a:buNone/>
            </a:pPr>
            <a:r>
              <a:rPr lang="el-GR" sz="1600" dirty="0" smtClean="0"/>
              <a:t>μέχρι εμείς να θεωρήσουμε  ότι δεν χρειαζόμαστε </a:t>
            </a:r>
          </a:p>
          <a:p>
            <a:pPr>
              <a:buNone/>
            </a:pPr>
            <a:r>
              <a:rPr lang="el-GR" sz="1600" dirty="0" smtClean="0"/>
              <a:t>άλλη θερμότητα και να κλείσουμε την εγκατάσταση</a:t>
            </a:r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endParaRPr lang="el-GR" sz="1400" dirty="0" smtClean="0"/>
          </a:p>
          <a:p>
            <a:pPr>
              <a:buNone/>
            </a:pPr>
            <a:r>
              <a:rPr lang="el-GR" sz="1400" dirty="0" smtClean="0"/>
              <a:t>                                                                                                   </a:t>
            </a:r>
            <a:endParaRPr lang="el-GR" sz="1400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1FF5-5AD3-427F-B005-818A5D745D9A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714356"/>
            <a:ext cx="2400300" cy="3781425"/>
          </a:xfrm>
          <a:prstGeom prst="rect">
            <a:avLst/>
          </a:prstGeom>
          <a:noFill/>
        </p:spPr>
      </p:pic>
      <p:pic>
        <p:nvPicPr>
          <p:cNvPr id="5" name="4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14752"/>
            <a:ext cx="2733675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el-GR" b="1" u="sng" dirty="0" smtClean="0">
                <a:solidFill>
                  <a:srgbClr val="00B0F0"/>
                </a:solidFill>
              </a:rPr>
              <a:t>ΤΜΗΜΑ ΠΑΡΑΓΩΓΗΣ ΤΗΣ ΘΕΡΜΟΤΗΤΑΣ</a:t>
            </a:r>
            <a:r>
              <a:rPr lang="el-GR" b="1" dirty="0" smtClean="0">
                <a:solidFill>
                  <a:srgbClr val="00B0F0"/>
                </a:solidFill>
              </a:rPr>
              <a:t> </a:t>
            </a:r>
            <a:endParaRPr lang="el-GR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l-GR" b="1" i="1" dirty="0" smtClean="0"/>
              <a:t>                                            </a:t>
            </a:r>
            <a:r>
              <a:rPr lang="el-GR" b="1" i="1" u="sng" dirty="0" smtClean="0"/>
              <a:t>ΛΕΒΗΤΟΣΤΑΣΙΟ</a:t>
            </a:r>
            <a:endParaRPr lang="el-GR" dirty="0" smtClean="0"/>
          </a:p>
          <a:p>
            <a:pPr>
              <a:buNone/>
            </a:pPr>
            <a:r>
              <a:rPr lang="el-GR" b="1" u="sng" dirty="0" smtClean="0"/>
              <a:t>Γενικά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Λεβητοστάσιο είναι ο χώρος όπου παρασκευάζεται το ζεστό νερό για τη θέρμανση ενός κτιρίου. Στο λεβητοστάσιο εγκαθίσταται όλος ο εξοπλισμός που είναι απαραίτητος για την οικονομική και ασφαλή παραγωγή του ζεστού νερού καθώς και τη διακίνησή του προς το δίκτυο διανομής. Ειδικότερα εγκαθίστανται:</a:t>
            </a:r>
          </a:p>
          <a:p>
            <a:r>
              <a:rPr lang="el-GR" dirty="0" smtClean="0"/>
              <a:t>ο λέβητας</a:t>
            </a:r>
          </a:p>
          <a:p>
            <a:r>
              <a:rPr lang="el-GR" dirty="0" smtClean="0"/>
              <a:t>ο καυστήρας</a:t>
            </a:r>
          </a:p>
          <a:p>
            <a:r>
              <a:rPr lang="el-GR" dirty="0" smtClean="0"/>
              <a:t>ο καπναγωγός</a:t>
            </a:r>
          </a:p>
          <a:p>
            <a:r>
              <a:rPr lang="el-GR" dirty="0" smtClean="0"/>
              <a:t>το  δοχείο διαστολής</a:t>
            </a:r>
          </a:p>
          <a:p>
            <a:r>
              <a:rPr lang="el-GR" dirty="0" smtClean="0"/>
              <a:t>ο κυκλοφορητής</a:t>
            </a:r>
          </a:p>
          <a:p>
            <a:r>
              <a:rPr lang="el-GR" dirty="0" smtClean="0"/>
              <a:t>ο κεντρικός συλλέκτης διανομής</a:t>
            </a:r>
          </a:p>
          <a:p>
            <a:r>
              <a:rPr lang="el-GR" dirty="0" smtClean="0"/>
              <a:t>τα συστήματα ελέγχου της καύσης</a:t>
            </a:r>
          </a:p>
          <a:p>
            <a:r>
              <a:rPr lang="el-GR" dirty="0" smtClean="0"/>
              <a:t>τα συστήματα ασφαλείας</a:t>
            </a:r>
          </a:p>
          <a:p>
            <a:r>
              <a:rPr lang="el-GR" dirty="0" smtClean="0"/>
              <a:t>η ηλεκτρομαγνητική</a:t>
            </a:r>
            <a:r>
              <a:rPr lang="en-US" dirty="0" smtClean="0"/>
              <a:t> </a:t>
            </a:r>
            <a:r>
              <a:rPr lang="el-GR" dirty="0" smtClean="0"/>
              <a:t>βαλβίδα πετρελαίου</a:t>
            </a:r>
          </a:p>
          <a:p>
            <a:r>
              <a:rPr lang="el-GR" dirty="0" smtClean="0"/>
              <a:t>ο αυτόματος πλήρωσης</a:t>
            </a:r>
          </a:p>
          <a:p>
            <a:r>
              <a:rPr lang="el-GR" dirty="0" smtClean="0"/>
              <a:t>ο πυροσβεστήρας αυτόματης εκκένωσης</a:t>
            </a:r>
          </a:p>
          <a:p>
            <a:r>
              <a:rPr lang="el-GR" dirty="0" smtClean="0"/>
              <a:t>ο ηλεκτρολογικός εξοπλισμός κ.α.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ΜΑΣΤΡΟΓΙΑΝΝΟΠΟΥΛΟΣ ΓΕΩΡΓΙΟΣ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1FF5-5AD3-427F-B005-818A5D745D9A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</TotalTime>
  <Words>215</Words>
  <Application>Microsoft Office PowerPoint</Application>
  <PresentationFormat>Προβολή στην οθόνη (4:3)</PresentationFormat>
  <Paragraphs>83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Ζωντάνια</vt:lpstr>
      <vt:lpstr>ΘΕΡΜΑΝΣΗ </vt:lpstr>
      <vt:lpstr>         ΜΟΡΦΕΣ ΘΕΡΜΑΝΣΗΣ   Oi  μορφές της θέρμανσης είναι 2 :   1. Κεντρικές θερμάνσεις.     2. Τοπικές θερμάνσεις  ( τζάκια , θερμάστρες , σόμπες)                                                ΚΕΝΤΡΙΚΗ ΘΕΡΜΑΝΣΗ    ΣΚΟΠΟΣ:   Η ΚΕΝΤΡΙΚΗ ΘΕΡΜΑΝΣΗ ΕΧΕΙ ΩΣ ΣΚΟΠΟ ΤΗΝ                           ΘΕΡΜΑΝΣΗ ΕΝΟΣ  ΚΤΙΡΙΟΥ     ΠΩΣ ΓΙΝΕΤΕ:  ΜΕ ΤΗΝ ΚΑΤΑΛΛΗΛΗ ΣΥΝΔΕΣΗ –ΣΥΝΑΡΜΟΛΟΓΗΣΗ                               ΜΗΧΑΝΩΝ , ΣΥΣΚΕΥΩΝ , ΟΡΓΑΝΩΝ ΚΑΙ                              ΕΞΑΡΤΗΜΑΤΩΝ ΜΕ ΤΕΤΟΙΟΝ ΤΡΟΠΟ ΩΣΤΕ ΝΑ                              ΠΑΡΑΓΟΥΝ ΘΕΡΜΟΤΗΤΑ ΜΕ ΤΟΝ ΠΙΟ ΑΣΦΑΛΗ ,                              ΟΙΚΟΝΟΜΙΚΟ ΚΑΙ ΟΣΟ ΤΟ ΔΥΝΑΤΟΝ ΟΙΚΟΛΟΓΙΚΟ                              ΤΡΟΠΟ. Η ΘΕΡΜΑΝΣΗ ΑΥΤΉ ΓΊΝΕΤΕ ΜΕ ΝΕΡΟ                             ΧΑΜΗΛΗΣ  ΘΕΡΜΟΚΡΑΣΙΑΣ ( 70 c )                                  ΚΑΙ ΠΙΕΣΗΣ ΕΩΣ (3bar)  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ΚΑΤΑΣΚΕΥΗ ΚΑΙ ΛΕΙΤΟΥΡΓΙΑ  ΕΓΚΑΤΑΣΤΑΣΕΩΝ ΚΕΝΤΡΙΚΩΝ ΘΕΡΜΑΝΣΕΩΝ </dc:title>
  <dc:creator>Γιωργος</dc:creator>
  <cp:lastModifiedBy>HP Laptop</cp:lastModifiedBy>
  <cp:revision>3</cp:revision>
  <dcterms:created xsi:type="dcterms:W3CDTF">2020-04-07T14:52:27Z</dcterms:created>
  <dcterms:modified xsi:type="dcterms:W3CDTF">2021-10-25T06:30:52Z</dcterms:modified>
</cp:coreProperties>
</file>