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E8582751-7DE3-458B-9E22-B8C9DFC0329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D166C5-9E73-41AA-8F52-B9B2138DEB73}"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582751-7DE3-458B-9E22-B8C9DFC0329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AD166C5-9E73-41AA-8F52-B9B2138DEB73}" type="datetimeFigureOut">
              <a:rPr lang="el-GR" smtClean="0"/>
              <a:pPr/>
              <a:t>18/12/2020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8582751-7DE3-458B-9E22-B8C9DFC0329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e-shop.astyservice.gr/images/kyklof/wilo_TOP-D.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71546"/>
          </a:xfrm>
        </p:spPr>
        <p:txBody>
          <a:bodyPr/>
          <a:lstStyle/>
          <a:p>
            <a:pPr algn="ctr"/>
            <a:r>
              <a:rPr lang="el-GR" b="1" u="sng" dirty="0" smtClean="0"/>
              <a:t>ΚΥΚΛΟΦΟΡΗΤΗΣ</a:t>
            </a:r>
            <a:endParaRPr lang="el-GR" dirty="0"/>
          </a:p>
        </p:txBody>
      </p:sp>
      <p:sp>
        <p:nvSpPr>
          <p:cNvPr id="3" name="2 - Θέση περιεχομένου"/>
          <p:cNvSpPr>
            <a:spLocks noGrp="1"/>
          </p:cNvSpPr>
          <p:nvPr>
            <p:ph idx="1"/>
          </p:nvPr>
        </p:nvSpPr>
        <p:spPr>
          <a:xfrm>
            <a:off x="0" y="928670"/>
            <a:ext cx="9144000" cy="5929330"/>
          </a:xfrm>
        </p:spPr>
        <p:txBody>
          <a:bodyPr>
            <a:normAutofit lnSpcReduction="10000"/>
          </a:bodyPr>
          <a:lstStyle/>
          <a:p>
            <a:pPr>
              <a:buNone/>
            </a:pPr>
            <a:endParaRPr lang="en-US" b="1" u="sng" dirty="0" smtClean="0">
              <a:solidFill>
                <a:srgbClr val="00B050"/>
              </a:solidFill>
            </a:endParaRPr>
          </a:p>
          <a:p>
            <a:pPr>
              <a:buNone/>
            </a:pPr>
            <a:endParaRPr lang="en-US" b="1" u="sng" dirty="0" smtClean="0">
              <a:solidFill>
                <a:srgbClr val="00B050"/>
              </a:solidFill>
            </a:endParaRPr>
          </a:p>
          <a:p>
            <a:pPr>
              <a:buNone/>
            </a:pPr>
            <a:endParaRPr lang="en-US" b="1" u="sng" dirty="0" smtClean="0">
              <a:solidFill>
                <a:srgbClr val="00B050"/>
              </a:solidFill>
            </a:endParaRPr>
          </a:p>
          <a:p>
            <a:pPr>
              <a:buNone/>
            </a:pPr>
            <a:endParaRPr lang="en-US" b="1" u="sng" dirty="0" smtClean="0">
              <a:solidFill>
                <a:srgbClr val="00B050"/>
              </a:solidFill>
            </a:endParaRPr>
          </a:p>
          <a:p>
            <a:pPr>
              <a:buNone/>
            </a:pPr>
            <a:endParaRPr lang="en-US" b="1" u="sng" dirty="0" smtClean="0">
              <a:solidFill>
                <a:srgbClr val="00B050"/>
              </a:solidFill>
            </a:endParaRPr>
          </a:p>
          <a:p>
            <a:pPr>
              <a:buNone/>
            </a:pPr>
            <a:endParaRPr lang="en-US" b="1" u="sng" dirty="0" smtClean="0">
              <a:solidFill>
                <a:srgbClr val="00B050"/>
              </a:solidFill>
            </a:endParaRPr>
          </a:p>
          <a:p>
            <a:pPr algn="ctr">
              <a:buNone/>
            </a:pPr>
            <a:r>
              <a:rPr lang="el-GR" sz="2800" b="1" u="sng" dirty="0" smtClean="0">
                <a:solidFill>
                  <a:srgbClr val="00B050"/>
                </a:solidFill>
              </a:rPr>
              <a:t>ΣΚΟΠΟΣ :</a:t>
            </a:r>
            <a:r>
              <a:rPr lang="el-GR" sz="2800" b="1" dirty="0" smtClean="0">
                <a:solidFill>
                  <a:srgbClr val="00B050"/>
                </a:solidFill>
              </a:rPr>
              <a:t> </a:t>
            </a:r>
            <a:r>
              <a:rPr lang="el-GR" sz="2800" b="1" dirty="0" smtClean="0"/>
              <a:t>Ο ΣΚΟΠΟΣ ΤΟΥ ΚΥΚΛΟΦΟΡΙΤΗ ΕΙΝΑΙ</a:t>
            </a:r>
            <a:endParaRPr lang="en-US" sz="2800" b="1" dirty="0" smtClean="0"/>
          </a:p>
          <a:p>
            <a:pPr algn="ctr">
              <a:buNone/>
            </a:pPr>
            <a:r>
              <a:rPr lang="en-US" sz="2800" b="1" dirty="0" smtClean="0"/>
              <a:t>                 </a:t>
            </a:r>
            <a:r>
              <a:rPr lang="el-GR" sz="2800" b="1" dirty="0" smtClean="0"/>
              <a:t>ΔΗΜΙΟΥΡΓΕΙ  ΕΞΑΝΑΓΚΑΣΜΕΝΗ ΚΥΚΛΟΦΟΡΙΑ</a:t>
            </a:r>
            <a:endParaRPr lang="en-US" sz="2800" b="1" dirty="0" smtClean="0"/>
          </a:p>
          <a:p>
            <a:pPr algn="ctr">
              <a:buNone/>
            </a:pPr>
            <a:r>
              <a:rPr lang="en-US" sz="2800" b="1" dirty="0" smtClean="0"/>
              <a:t>                </a:t>
            </a:r>
            <a:r>
              <a:rPr lang="el-GR" sz="2800" b="1" dirty="0" smtClean="0"/>
              <a:t> ΤΟΥ ΝΕΡΟΥ </a:t>
            </a:r>
            <a:r>
              <a:rPr lang="en-US" sz="2800" b="1" dirty="0" smtClean="0"/>
              <a:t> </a:t>
            </a:r>
            <a:r>
              <a:rPr lang="el-GR" sz="2800" b="1" dirty="0" smtClean="0"/>
              <a:t>(ΤΑΧΥΤΗΤΑ)  ΣΤΗΝ  ΕΓΚΑΤΑΣΤΑΣΗ </a:t>
            </a:r>
            <a:endParaRPr lang="en-US" sz="2800" b="1" dirty="0" smtClean="0"/>
          </a:p>
          <a:p>
            <a:pPr algn="ctr">
              <a:buNone/>
            </a:pPr>
            <a:r>
              <a:rPr lang="en-US" sz="2800" b="1" dirty="0" smtClean="0"/>
              <a:t>                 </a:t>
            </a:r>
            <a:r>
              <a:rPr lang="el-GR" sz="2800" b="1" dirty="0" smtClean="0"/>
              <a:t>ΚΕΝΤΡΙΚΗΣ ΘΕΡΜΑΝΣΗΣ</a:t>
            </a:r>
            <a:r>
              <a:rPr lang="en-US" sz="2800" b="1" dirty="0" smtClean="0"/>
              <a:t>.</a:t>
            </a:r>
            <a:endParaRPr lang="el-GR" sz="2800" dirty="0" smtClean="0"/>
          </a:p>
          <a:p>
            <a:pPr>
              <a:buNone/>
            </a:pPr>
            <a:r>
              <a:rPr lang="el-GR" sz="2000" b="1" dirty="0" smtClean="0"/>
              <a:t> </a:t>
            </a:r>
            <a:endParaRPr lang="el-GR" sz="2000" dirty="0" smtClean="0"/>
          </a:p>
        </p:txBody>
      </p:sp>
      <p:sp>
        <p:nvSpPr>
          <p:cNvPr id="5" name="4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6" name="5 - Θέση αριθμού διαφάνειας"/>
          <p:cNvSpPr>
            <a:spLocks noGrp="1"/>
          </p:cNvSpPr>
          <p:nvPr>
            <p:ph type="sldNum" sz="quarter" idx="12"/>
          </p:nvPr>
        </p:nvSpPr>
        <p:spPr/>
        <p:txBody>
          <a:bodyPr/>
          <a:lstStyle/>
          <a:p>
            <a:fld id="{4C111FF5-5AD3-427F-B005-818A5D745D9A}" type="slidenum">
              <a:rPr lang="el-GR" smtClean="0"/>
              <a:pPr/>
              <a:t>1</a:t>
            </a:fld>
            <a:endParaRPr lang="el-GR" dirty="0"/>
          </a:p>
        </p:txBody>
      </p:sp>
      <p:pic>
        <p:nvPicPr>
          <p:cNvPr id="4" name="3 - Εικόνα" descr="http://e-shop.astyservice.gr/images/kyklof/wilo_TOP-D.gif"/>
          <p:cNvPicPr/>
          <p:nvPr/>
        </p:nvPicPr>
        <p:blipFill>
          <a:blip r:embed="rId2" r:link="rId3" cstate="print"/>
          <a:srcRect/>
          <a:stretch>
            <a:fillRect/>
          </a:stretch>
        </p:blipFill>
        <p:spPr bwMode="auto">
          <a:xfrm>
            <a:off x="3286116" y="1214422"/>
            <a:ext cx="29718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par>
                          <p:cTn id="14" fill="hold">
                            <p:stCondLst>
                              <p:cond delay="3000"/>
                            </p:stCondLst>
                            <p:childTnLst>
                              <p:par>
                                <p:cTn id="15" presetID="47" presetClass="entr" presetSubtype="0" fill="hold" nodeType="after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7" presetClass="entr" presetSubtype="0"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1000"/>
                                        <p:tgtEl>
                                          <p:spTgt spid="3">
                                            <p:txEl>
                                              <p:pRg st="7" end="7"/>
                                            </p:txEl>
                                          </p:spTgt>
                                        </p:tgtEl>
                                      </p:cBhvr>
                                    </p:animEffect>
                                    <p:anim calcmode="lin" valueType="num">
                                      <p:cBhvr>
                                        <p:cTn id="2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7" presetClass="entr" presetSubtype="0" fill="hold" nodeType="after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47" presetClass="entr" presetSubtype="0" fill="hold"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70000" lnSpcReduction="20000"/>
          </a:bodyPr>
          <a:lstStyle/>
          <a:p>
            <a:pPr algn="ctr">
              <a:buNone/>
            </a:pPr>
            <a:r>
              <a:rPr lang="el-GR" sz="3100" b="1" u="sng" dirty="0" smtClean="0">
                <a:solidFill>
                  <a:srgbClr val="FF0000"/>
                </a:solidFill>
              </a:rPr>
              <a:t>ΕΙΔΗ ΚΥΚΛΟΦΟΡΙΤΩΝ </a:t>
            </a:r>
            <a:r>
              <a:rPr lang="el-GR" sz="3100" b="1" dirty="0" smtClean="0"/>
              <a:t>: ΟΙ ΚΥΚΛΟΦΟΡΙΤΕΣ ΔΙΑΚΡΙΝΟΝΤΑΙ </a:t>
            </a:r>
            <a:endParaRPr lang="el-GR" sz="3100" dirty="0" smtClean="0"/>
          </a:p>
          <a:p>
            <a:pPr lvl="0">
              <a:buNone/>
            </a:pPr>
            <a:endParaRPr lang="en-US" sz="3200" b="1" dirty="0" smtClean="0"/>
          </a:p>
          <a:p>
            <a:pPr marL="578358" lvl="0" indent="-514350">
              <a:buAutoNum type="arabicPeriod"/>
            </a:pPr>
            <a:r>
              <a:rPr lang="el-GR" sz="2900" b="1" dirty="0" smtClean="0"/>
              <a:t>ΑΝΑΛΟΓΑ ΜΕ ΤΟΝ ΤΡΟΠΟ ΛΙΠΑΝΣΗΣ ΤΟΥΣ ΣΕ</a:t>
            </a:r>
            <a:endParaRPr lang="en-US" sz="2900" b="1" dirty="0" smtClean="0"/>
          </a:p>
          <a:p>
            <a:pPr marL="578358" lvl="0" indent="-514350">
              <a:buAutoNum type="arabicPeriod"/>
            </a:pPr>
            <a:endParaRPr lang="el-GR" sz="2900" dirty="0" smtClean="0"/>
          </a:p>
          <a:p>
            <a:pPr lvl="1"/>
            <a:r>
              <a:rPr lang="el-GR" sz="2900" b="1" dirty="0" smtClean="0"/>
              <a:t>ΥΔΡΟΛΙΠΑΝΤΟΙ ΚΥΚΛΟΦΟΡΙΤΕΣ</a:t>
            </a:r>
            <a:endParaRPr lang="el-GR" sz="2900" dirty="0" smtClean="0"/>
          </a:p>
          <a:p>
            <a:pPr lvl="1"/>
            <a:r>
              <a:rPr lang="el-GR" sz="2900" b="1" dirty="0" smtClean="0"/>
              <a:t>ΕΛΑΙΟΛΙΠΑΝΤΟΙ ΚΥΚΛΟΦΟΡΙΤΕΣ </a:t>
            </a:r>
            <a:r>
              <a:rPr lang="en-US" sz="2900" b="1" dirty="0" smtClean="0"/>
              <a:t>(</a:t>
            </a:r>
            <a:r>
              <a:rPr lang="el-GR" sz="2900" b="1" dirty="0" smtClean="0"/>
              <a:t>έχουν καταργηθεί)</a:t>
            </a:r>
            <a:endParaRPr lang="en-US" sz="2900" b="1" dirty="0" smtClean="0"/>
          </a:p>
          <a:p>
            <a:pPr lvl="1"/>
            <a:endParaRPr lang="el-GR" sz="2900" dirty="0" smtClean="0"/>
          </a:p>
          <a:p>
            <a:pPr lvl="0" algn="just">
              <a:buNone/>
            </a:pPr>
            <a:r>
              <a:rPr lang="en-US" sz="2900" b="1" dirty="0" smtClean="0"/>
              <a:t>2. </a:t>
            </a:r>
            <a:r>
              <a:rPr lang="el-GR" sz="2900" b="1" dirty="0" smtClean="0"/>
              <a:t>ΑΝΑΛΟΓΑ ΜΕ ΤΟΝ ΤΡΟΠΟ ΣΥΝΔΕΣΗΣ ΤΟΥΣ ΣΕ</a:t>
            </a:r>
            <a:endParaRPr lang="el-GR" sz="2900" dirty="0" smtClean="0"/>
          </a:p>
          <a:p>
            <a:pPr>
              <a:buNone/>
            </a:pPr>
            <a:r>
              <a:rPr lang="el-GR" sz="2900" b="1" dirty="0" smtClean="0"/>
              <a:t> </a:t>
            </a:r>
            <a:endParaRPr lang="el-GR" sz="2900" dirty="0" smtClean="0"/>
          </a:p>
          <a:p>
            <a:pPr lvl="1"/>
            <a:r>
              <a:rPr lang="el-GR" sz="2900" b="1" dirty="0" smtClean="0"/>
              <a:t>ΚΥΚΛΟΦΟΡΙΤΕΣ ΜΕ ΡΑΚΟΡ</a:t>
            </a:r>
            <a:endParaRPr lang="el-GR" sz="2900" dirty="0" smtClean="0"/>
          </a:p>
          <a:p>
            <a:pPr lvl="1"/>
            <a:r>
              <a:rPr lang="el-GR" sz="2900" b="1" dirty="0" smtClean="0"/>
              <a:t>ΚΥΚΛΟΦΟΡΙΤΕΣ ΜΕ ΦΛΑΤΖΑ</a:t>
            </a:r>
            <a:endParaRPr lang="el-GR" sz="2900" dirty="0" smtClean="0"/>
          </a:p>
          <a:p>
            <a:pPr algn="ctr">
              <a:buNone/>
            </a:pPr>
            <a:r>
              <a:rPr lang="el-GR" sz="2900" b="1" dirty="0" smtClean="0"/>
              <a:t> </a:t>
            </a:r>
            <a:endParaRPr lang="el-GR" sz="2900" dirty="0" smtClean="0"/>
          </a:p>
          <a:p>
            <a:pPr lvl="0">
              <a:buNone/>
            </a:pPr>
            <a:r>
              <a:rPr lang="en-US" sz="2900" b="1" dirty="0" smtClean="0"/>
              <a:t>3. </a:t>
            </a:r>
            <a:r>
              <a:rPr lang="el-GR" sz="2900" b="1" dirty="0" smtClean="0"/>
              <a:t>ΑΝΑΛΟΓΑ ΜΕ ΤΟ ΡΕΥΜΑ ΠΟΥ ΧΡΗΣΙΜΟΠΟΙΟΥΝ ΣΕ</a:t>
            </a:r>
            <a:endParaRPr lang="el-GR" sz="2900" dirty="0" smtClean="0"/>
          </a:p>
          <a:p>
            <a:pPr>
              <a:buNone/>
            </a:pPr>
            <a:r>
              <a:rPr lang="el-GR" sz="2900" b="1" dirty="0" smtClean="0"/>
              <a:t> </a:t>
            </a:r>
            <a:endParaRPr lang="el-GR" sz="2900" dirty="0" smtClean="0"/>
          </a:p>
          <a:p>
            <a:pPr lvl="1"/>
            <a:r>
              <a:rPr lang="el-GR" sz="2800" b="1" dirty="0" smtClean="0"/>
              <a:t>ΜΟΝΟΦΑΣΙΚΟΥΣ</a:t>
            </a:r>
            <a:r>
              <a:rPr lang="en-US" sz="2800" b="1" dirty="0" smtClean="0"/>
              <a:t>  </a:t>
            </a:r>
            <a:endParaRPr lang="el-GR" sz="3200" dirty="0" smtClean="0"/>
          </a:p>
          <a:p>
            <a:pPr lvl="1"/>
            <a:r>
              <a:rPr lang="el-GR" sz="2800" b="1" dirty="0" smtClean="0"/>
              <a:t>ΤΡΙΦΑΣΙΚΟΥΣ</a:t>
            </a:r>
            <a:r>
              <a:rPr lang="en-US" sz="2800" b="1" dirty="0" smtClean="0"/>
              <a:t> </a:t>
            </a:r>
            <a:endParaRPr lang="el-GR" sz="2800" b="1" dirty="0" smtClean="0"/>
          </a:p>
          <a:p>
            <a:pPr lvl="1"/>
            <a:endParaRPr lang="en-US" sz="2800" b="1" dirty="0" smtClean="0"/>
          </a:p>
          <a:p>
            <a:pPr marL="1051560" lvl="1" indent="-514350" algn="just">
              <a:buNone/>
            </a:pPr>
            <a:r>
              <a:rPr lang="el-GR" sz="2800" b="1" dirty="0" smtClean="0"/>
              <a:t>4. ΑΝΑΛΟΓΑ ΜΕ ΤΟΝ ΤΡΟΠΟ ΛΕΙΤΟΥΡΓΙΑΣ ΤΟΥΣ ΣΕ</a:t>
            </a:r>
          </a:p>
          <a:p>
            <a:pPr marL="1051560" lvl="1" indent="-514350" algn="just">
              <a:buAutoNum type="arabicPeriod"/>
            </a:pPr>
            <a:endParaRPr lang="el-GR" sz="2800" dirty="0" smtClean="0"/>
          </a:p>
          <a:p>
            <a:pPr lvl="1"/>
            <a:r>
              <a:rPr lang="en-US" sz="2800" b="1" dirty="0" smtClean="0"/>
              <a:t>	</a:t>
            </a:r>
            <a:r>
              <a:rPr lang="el-GR" sz="2800" b="1" dirty="0" smtClean="0"/>
              <a:t>ΣΥΜΒΑΤΙΚΟΥΣ</a:t>
            </a:r>
            <a:r>
              <a:rPr lang="en-US" sz="2800" b="1" dirty="0" smtClean="0"/>
              <a:t> </a:t>
            </a:r>
            <a:r>
              <a:rPr lang="en-US" b="1" dirty="0" smtClean="0"/>
              <a:t>(</a:t>
            </a:r>
            <a:r>
              <a:rPr lang="el-GR" b="1" dirty="0" smtClean="0"/>
              <a:t>έχουν καταργηθεί αλλά υπάρχουν ακόμα στην αγορά)</a:t>
            </a:r>
          </a:p>
          <a:p>
            <a:pPr lvl="1"/>
            <a:r>
              <a:rPr lang="el-GR" sz="2800" b="1" dirty="0" smtClean="0"/>
              <a:t>ΗΛΕΚΤΡΟΝΙΚΟΥΣ (</a:t>
            </a:r>
            <a:r>
              <a:rPr lang="en-US" sz="2800" b="1" dirty="0" smtClean="0"/>
              <a:t>inverter)</a:t>
            </a:r>
          </a:p>
          <a:p>
            <a:pPr lvl="1"/>
            <a:endParaRPr lang="en-US" sz="2800" b="1" dirty="0" smtClean="0"/>
          </a:p>
          <a:p>
            <a:pPr lvl="1"/>
            <a:endParaRPr lang="en-US" sz="2800" b="1" dirty="0" smtClean="0"/>
          </a:p>
          <a:p>
            <a:pPr lvl="1"/>
            <a:endParaRPr lang="el-GR" sz="2800" dirty="0" smtClean="0"/>
          </a:p>
          <a:p>
            <a:pPr>
              <a:buNone/>
            </a:pPr>
            <a:endParaRPr lang="el-GR" sz="2000" dirty="0"/>
          </a:p>
        </p:txBody>
      </p:sp>
      <p:sp>
        <p:nvSpPr>
          <p:cNvPr id="4" name="3 - Θέση υποσέλιδου"/>
          <p:cNvSpPr>
            <a:spLocks noGrp="1"/>
          </p:cNvSpPr>
          <p:nvPr>
            <p:ph type="ftr" sz="quarter" idx="11"/>
          </p:nvPr>
        </p:nvSpPr>
        <p:spPr/>
        <p:txBody>
          <a:bodyPr/>
          <a:lstStyle/>
          <a:p>
            <a:r>
              <a:rPr lang="el-GR" dirty="0"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2</a:t>
            </a:fld>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2000"/>
                            </p:stCondLst>
                            <p:childTnLst>
                              <p:par>
                                <p:cTn id="30" presetID="15" presetClass="entr" presetSubtype="0"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 calcmode="lin" valueType="num">
                                      <p:cBhvr>
                                        <p:cTn id="44"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p:cTn id="50"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54" fill="hold">
                            <p:stCondLst>
                              <p:cond delay="3000"/>
                            </p:stCondLst>
                            <p:childTnLst>
                              <p:par>
                                <p:cTn id="55" presetID="15" presetClass="entr" presetSubtype="0" fill="hold"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p:cTn id="57"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
                                            <p:txEl>
                                              <p:pRg st="12" end="12"/>
                                            </p:txEl>
                                          </p:spTgt>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p:cTn id="63"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13" end="13"/>
                                            </p:txEl>
                                          </p:spTgt>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 calcmode="lin" valueType="num">
                                      <p:cBhvr>
                                        <p:cTn id="69"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3">
                                            <p:txEl>
                                              <p:pRg st="14" end="14"/>
                                            </p:txEl>
                                          </p:spTgt>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nodeType="with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 calcmode="lin" valueType="num">
                                      <p:cBhvr>
                                        <p:cTn id="75" dur="1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77" dur="1000" fill="hold"/>
                                        <p:tgtEl>
                                          <p:spTgt spid="3">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3">
                                            <p:txEl>
                                              <p:pRg st="15" end="15"/>
                                            </p:txEl>
                                          </p:spTgt>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4000"/>
                            </p:stCondLst>
                            <p:childTnLst>
                              <p:par>
                                <p:cTn id="80" presetID="15" presetClass="entr" presetSubtype="0" fill="hold" nodeType="after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 calcmode="lin" valueType="num">
                                      <p:cBhvr>
                                        <p:cTn id="82" dur="10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83" dur="1000" fill="hold"/>
                                        <p:tgtEl>
                                          <p:spTgt spid="3">
                                            <p:txEl>
                                              <p:pRg st="17" end="17"/>
                                            </p:txEl>
                                          </p:spTgt>
                                        </p:tgtEl>
                                        <p:attrNameLst>
                                          <p:attrName>ppt_h</p:attrName>
                                        </p:attrNameLst>
                                      </p:cBhvr>
                                      <p:tavLst>
                                        <p:tav tm="0">
                                          <p:val>
                                            <p:fltVal val="0"/>
                                          </p:val>
                                        </p:tav>
                                        <p:tav tm="100000">
                                          <p:val>
                                            <p:strVal val="#ppt_h"/>
                                          </p:val>
                                        </p:tav>
                                      </p:tavLst>
                                    </p:anim>
                                    <p:anim calcmode="lin" valueType="num">
                                      <p:cBhvr>
                                        <p:cTn id="84" dur="1000" fill="hold"/>
                                        <p:tgtEl>
                                          <p:spTgt spid="3">
                                            <p:txEl>
                                              <p:pRg st="17" end="17"/>
                                            </p:txEl>
                                          </p:spTgt>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3">
                                            <p:txEl>
                                              <p:pRg st="17" end="17"/>
                                            </p:txEl>
                                          </p:spTgt>
                                        </p:tgtEl>
                                        <p:attrNameLst>
                                          <p:attrName>ppt_y</p:attrName>
                                        </p:attrNameLst>
                                      </p:cBhvr>
                                      <p:tavLst>
                                        <p:tav tm="0" fmla="#ppt_y+(sin(-2*pi*(1-$))*-#ppt_x+cos(-2*pi*(1-$))*(1-#ppt_y))*(1-$)">
                                          <p:val>
                                            <p:fltVal val="0"/>
                                          </p:val>
                                        </p:tav>
                                        <p:tav tm="100000">
                                          <p:val>
                                            <p:fltVal val="1"/>
                                          </p:val>
                                        </p:tav>
                                      </p:tavLst>
                                    </p:anim>
                                  </p:childTnLst>
                                </p:cTn>
                              </p:par>
                              <p:par>
                                <p:cTn id="86" presetID="15" presetClass="entr" presetSubtype="0" fill="hold" nodeType="withEffect">
                                  <p:stCondLst>
                                    <p:cond delay="0"/>
                                  </p:stCondLst>
                                  <p:childTnLst>
                                    <p:set>
                                      <p:cBhvr>
                                        <p:cTn id="87" dur="1" fill="hold">
                                          <p:stCondLst>
                                            <p:cond delay="0"/>
                                          </p:stCondLst>
                                        </p:cTn>
                                        <p:tgtEl>
                                          <p:spTgt spid="3">
                                            <p:txEl>
                                              <p:pRg st="19" end="19"/>
                                            </p:txEl>
                                          </p:spTgt>
                                        </p:tgtEl>
                                        <p:attrNameLst>
                                          <p:attrName>style.visibility</p:attrName>
                                        </p:attrNameLst>
                                      </p:cBhvr>
                                      <p:to>
                                        <p:strVal val="visible"/>
                                      </p:to>
                                    </p:set>
                                    <p:anim calcmode="lin" valueType="num">
                                      <p:cBhvr>
                                        <p:cTn id="88" dur="1000" fill="hold"/>
                                        <p:tgtEl>
                                          <p:spTgt spid="3">
                                            <p:txEl>
                                              <p:pRg st="19" end="19"/>
                                            </p:txEl>
                                          </p:spTgt>
                                        </p:tgtEl>
                                        <p:attrNameLst>
                                          <p:attrName>ppt_w</p:attrName>
                                        </p:attrNameLst>
                                      </p:cBhvr>
                                      <p:tavLst>
                                        <p:tav tm="0">
                                          <p:val>
                                            <p:fltVal val="0"/>
                                          </p:val>
                                        </p:tav>
                                        <p:tav tm="100000">
                                          <p:val>
                                            <p:strVal val="#ppt_w"/>
                                          </p:val>
                                        </p:tav>
                                      </p:tavLst>
                                    </p:anim>
                                    <p:anim calcmode="lin" valueType="num">
                                      <p:cBhvr>
                                        <p:cTn id="89" dur="1000" fill="hold"/>
                                        <p:tgtEl>
                                          <p:spTgt spid="3">
                                            <p:txEl>
                                              <p:pRg st="19" end="19"/>
                                            </p:txEl>
                                          </p:spTgt>
                                        </p:tgtEl>
                                        <p:attrNameLst>
                                          <p:attrName>ppt_h</p:attrName>
                                        </p:attrNameLst>
                                      </p:cBhvr>
                                      <p:tavLst>
                                        <p:tav tm="0">
                                          <p:val>
                                            <p:fltVal val="0"/>
                                          </p:val>
                                        </p:tav>
                                        <p:tav tm="100000">
                                          <p:val>
                                            <p:strVal val="#ppt_h"/>
                                          </p:val>
                                        </p:tav>
                                      </p:tavLst>
                                    </p:anim>
                                    <p:anim calcmode="lin" valueType="num">
                                      <p:cBhvr>
                                        <p:cTn id="90" dur="1000" fill="hold"/>
                                        <p:tgtEl>
                                          <p:spTgt spid="3">
                                            <p:txEl>
                                              <p:pRg st="19" end="19"/>
                                            </p:txEl>
                                          </p:spTgt>
                                        </p:tgtEl>
                                        <p:attrNameLst>
                                          <p:attrName>ppt_x</p:attrName>
                                        </p:attrNameLst>
                                      </p:cBhvr>
                                      <p:tavLst>
                                        <p:tav tm="0" fmla="#ppt_x+(cos(-2*pi*(1-$))*-#ppt_x-sin(-2*pi*(1-$))*(1-#ppt_y))*(1-$)">
                                          <p:val>
                                            <p:fltVal val="0"/>
                                          </p:val>
                                        </p:tav>
                                        <p:tav tm="100000">
                                          <p:val>
                                            <p:fltVal val="1"/>
                                          </p:val>
                                        </p:tav>
                                      </p:tavLst>
                                    </p:anim>
                                    <p:anim calcmode="lin" valueType="num">
                                      <p:cBhvr>
                                        <p:cTn id="91" dur="1000" fill="hold"/>
                                        <p:tgtEl>
                                          <p:spTgt spid="3">
                                            <p:txEl>
                                              <p:pRg st="19" end="19"/>
                                            </p:txEl>
                                          </p:spTgt>
                                        </p:tgtEl>
                                        <p:attrNameLst>
                                          <p:attrName>ppt_y</p:attrName>
                                        </p:attrNameLst>
                                      </p:cBhvr>
                                      <p:tavLst>
                                        <p:tav tm="0" fmla="#ppt_y+(sin(-2*pi*(1-$))*-#ppt_x+cos(-2*pi*(1-$))*(1-#ppt_y))*(1-$)">
                                          <p:val>
                                            <p:fltVal val="0"/>
                                          </p:val>
                                        </p:tav>
                                        <p:tav tm="100000">
                                          <p:val>
                                            <p:fltVal val="1"/>
                                          </p:val>
                                        </p:tav>
                                      </p:tavLst>
                                    </p:anim>
                                  </p:childTnLst>
                                </p:cTn>
                              </p:par>
                              <p:par>
                                <p:cTn id="92" presetID="15" presetClass="entr" presetSubtype="0" fill="hold" nodeType="withEffect">
                                  <p:stCondLst>
                                    <p:cond delay="0"/>
                                  </p:stCondLst>
                                  <p:childTnLst>
                                    <p:set>
                                      <p:cBhvr>
                                        <p:cTn id="93" dur="1" fill="hold">
                                          <p:stCondLst>
                                            <p:cond delay="0"/>
                                          </p:stCondLst>
                                        </p:cTn>
                                        <p:tgtEl>
                                          <p:spTgt spid="3">
                                            <p:txEl>
                                              <p:pRg st="20" end="20"/>
                                            </p:txEl>
                                          </p:spTgt>
                                        </p:tgtEl>
                                        <p:attrNameLst>
                                          <p:attrName>style.visibility</p:attrName>
                                        </p:attrNameLst>
                                      </p:cBhvr>
                                      <p:to>
                                        <p:strVal val="visible"/>
                                      </p:to>
                                    </p:set>
                                    <p:anim calcmode="lin" valueType="num">
                                      <p:cBhvr>
                                        <p:cTn id="94" dur="1000" fill="hold"/>
                                        <p:tgtEl>
                                          <p:spTgt spid="3">
                                            <p:txEl>
                                              <p:pRg st="20" end="20"/>
                                            </p:txEl>
                                          </p:spTgt>
                                        </p:tgtEl>
                                        <p:attrNameLst>
                                          <p:attrName>ppt_w</p:attrName>
                                        </p:attrNameLst>
                                      </p:cBhvr>
                                      <p:tavLst>
                                        <p:tav tm="0">
                                          <p:val>
                                            <p:fltVal val="0"/>
                                          </p:val>
                                        </p:tav>
                                        <p:tav tm="100000">
                                          <p:val>
                                            <p:strVal val="#ppt_w"/>
                                          </p:val>
                                        </p:tav>
                                      </p:tavLst>
                                    </p:anim>
                                    <p:anim calcmode="lin" valueType="num">
                                      <p:cBhvr>
                                        <p:cTn id="95" dur="1000" fill="hold"/>
                                        <p:tgtEl>
                                          <p:spTgt spid="3">
                                            <p:txEl>
                                              <p:pRg st="20" end="20"/>
                                            </p:txEl>
                                          </p:spTgt>
                                        </p:tgtEl>
                                        <p:attrNameLst>
                                          <p:attrName>ppt_h</p:attrName>
                                        </p:attrNameLst>
                                      </p:cBhvr>
                                      <p:tavLst>
                                        <p:tav tm="0">
                                          <p:val>
                                            <p:fltVal val="0"/>
                                          </p:val>
                                        </p:tav>
                                        <p:tav tm="100000">
                                          <p:val>
                                            <p:strVal val="#ppt_h"/>
                                          </p:val>
                                        </p:tav>
                                      </p:tavLst>
                                    </p:anim>
                                    <p:anim calcmode="lin" valueType="num">
                                      <p:cBhvr>
                                        <p:cTn id="96" dur="1000" fill="hold"/>
                                        <p:tgtEl>
                                          <p:spTgt spid="3">
                                            <p:txEl>
                                              <p:pRg st="20" end="20"/>
                                            </p:txEl>
                                          </p:spTgt>
                                        </p:tgtEl>
                                        <p:attrNameLst>
                                          <p:attrName>ppt_x</p:attrName>
                                        </p:attrNameLst>
                                      </p:cBhvr>
                                      <p:tavLst>
                                        <p:tav tm="0" fmla="#ppt_x+(cos(-2*pi*(1-$))*-#ppt_x-sin(-2*pi*(1-$))*(1-#ppt_y))*(1-$)">
                                          <p:val>
                                            <p:fltVal val="0"/>
                                          </p:val>
                                        </p:tav>
                                        <p:tav tm="100000">
                                          <p:val>
                                            <p:fltVal val="1"/>
                                          </p:val>
                                        </p:tav>
                                      </p:tavLst>
                                    </p:anim>
                                    <p:anim calcmode="lin" valueType="num">
                                      <p:cBhvr>
                                        <p:cTn id="97" dur="1000" fill="hold"/>
                                        <p:tgtEl>
                                          <p:spTgt spid="3">
                                            <p:txEl>
                                              <p:pRg st="20" end="2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pPr algn="ctr">
              <a:buNone/>
            </a:pPr>
            <a:r>
              <a:rPr lang="el-GR" b="1" u="sng" dirty="0" smtClean="0"/>
              <a:t>ΕΦΑΡΜΟΓΕΣ ΚΥΚΛΟΦΟΡΗΤΩΝ</a:t>
            </a:r>
            <a:endParaRPr lang="el-GR" dirty="0" smtClean="0"/>
          </a:p>
          <a:p>
            <a:pPr>
              <a:buNone/>
            </a:pPr>
            <a:r>
              <a:rPr lang="el-GR" sz="2000" b="1" dirty="0" smtClean="0"/>
              <a:t>Κυκλοφορητές συναντάμε:</a:t>
            </a:r>
            <a:endParaRPr lang="el-GR" sz="2000" dirty="0" smtClean="0"/>
          </a:p>
          <a:p>
            <a:pPr>
              <a:buNone/>
            </a:pPr>
            <a:r>
              <a:rPr lang="el-GR" sz="2000" b="1" dirty="0" smtClean="0"/>
              <a:t> </a:t>
            </a:r>
            <a:endParaRPr lang="el-GR" sz="2000" dirty="0" smtClean="0"/>
          </a:p>
          <a:p>
            <a:pPr lvl="0">
              <a:buFont typeface="Wingdings" pitchFamily="2" charset="2"/>
              <a:buChar char="ü"/>
            </a:pPr>
            <a:r>
              <a:rPr lang="el-GR" sz="2000" b="1" dirty="0" smtClean="0"/>
              <a:t>Σε εγκαταστάσεις κεντρικής θέρμανσης βεβιασμένης κυκλοφορίας.</a:t>
            </a:r>
            <a:endParaRPr lang="el-GR" sz="2000" dirty="0" smtClean="0"/>
          </a:p>
          <a:p>
            <a:pPr>
              <a:buNone/>
            </a:pPr>
            <a:r>
              <a:rPr lang="el-GR" sz="2000" b="1" dirty="0" smtClean="0"/>
              <a:t> </a:t>
            </a:r>
            <a:endParaRPr lang="el-GR" sz="2000" dirty="0" smtClean="0"/>
          </a:p>
          <a:p>
            <a:pPr>
              <a:buFont typeface="Wingdings" pitchFamily="2" charset="2"/>
              <a:buChar char="ü"/>
            </a:pPr>
            <a:r>
              <a:rPr lang="el-GR" sz="2000" b="1" dirty="0" smtClean="0"/>
              <a:t>Σε εγκαταστάσεις κλιματισμού με νερό. Στις περιπτώσεις αυτές πρέπει να χρησιμοποιούνται ειδικοί κυκλοφορητές, των οποίων η περιέλιξη του μοτέρ είναι προστατευμένη μέσα σε συνθετικό υλικό, διότι τυχόν συμπυκνώσεις στο περίβλημα του στάτη  θα δημιουργήσουν πρόβλημα.</a:t>
            </a:r>
            <a:endParaRPr lang="el-GR" sz="2000" dirty="0" smtClean="0"/>
          </a:p>
          <a:p>
            <a:pPr>
              <a:buNone/>
            </a:pPr>
            <a:r>
              <a:rPr lang="el-GR" sz="2000" b="1" dirty="0" smtClean="0"/>
              <a:t> </a:t>
            </a:r>
            <a:endParaRPr lang="el-GR" sz="2000" dirty="0" smtClean="0"/>
          </a:p>
          <a:p>
            <a:pPr>
              <a:buFont typeface="Wingdings" pitchFamily="2" charset="2"/>
              <a:buChar char="ü"/>
            </a:pPr>
            <a:r>
              <a:rPr lang="el-GR" sz="2000" b="1" dirty="0" smtClean="0"/>
              <a:t>Σε ηλιακά συστήματα, για τη μεταφορά του ζεστού νερού από τους συλλέκτες στον εναλλάκτη του μπόιλερ. Ορισμένοι κατασκευαστές διαθέτουν ειδικούς κυκλοφορητές με κέλυφος επικαλυμμένο με αντιδιαβρωτικό υλικό. Τα ηλιακά συστήματα συνήθως απαιτούν κυκλοφορητή με μικρή παροχή και μεγάλο μανομετρικό.</a:t>
            </a:r>
            <a:endParaRPr lang="el-GR" sz="2000" dirty="0" smtClean="0"/>
          </a:p>
          <a:p>
            <a:pPr>
              <a:buNone/>
            </a:pPr>
            <a:r>
              <a:rPr lang="el-GR" sz="2000" b="1" dirty="0" smtClean="0"/>
              <a:t> </a:t>
            </a:r>
            <a:endParaRPr lang="el-GR" sz="2000" dirty="0" smtClean="0"/>
          </a:p>
          <a:p>
            <a:pPr lvl="0">
              <a:buFont typeface="Wingdings" pitchFamily="2" charset="2"/>
              <a:buChar char="ü"/>
            </a:pPr>
            <a:r>
              <a:rPr lang="el-GR" sz="2000" b="1" dirty="0" smtClean="0"/>
              <a:t>Σε βιομηχανίες, για κυκλοφορία διαφόρων υγρών. Ανάλογα με το είδος του υγρού, μπορεί να απαιτηθεί ειδικός κυκλοφορητής, π.χ. απαγορεύεται η χρήση κυκλοφορητή κεντρικής θέρμανσης για κυκλοφορία γάλακτος κ.α.</a:t>
            </a:r>
            <a:endParaRPr lang="el-GR" sz="2000" dirty="0" smtClean="0"/>
          </a:p>
          <a:p>
            <a:pPr lvl="0">
              <a:buFont typeface="Wingdings" pitchFamily="2" charset="2"/>
              <a:buChar char="ü"/>
            </a:pPr>
            <a:r>
              <a:rPr lang="el-GR" sz="2000" b="1" dirty="0" smtClean="0"/>
              <a:t>Σε ανακυκλοφορία ζεστού νερού χρήσης. Οι κυκλοφορητές αυτοί έχουν ορειχάλκινο κέλυφος και πτερωτή από αντιδιαβρωτικό υλικό.</a:t>
            </a:r>
            <a:endParaRPr lang="el-GR" sz="2000" dirty="0" smtClean="0"/>
          </a:p>
          <a:p>
            <a:pPr algn="ctr">
              <a:buNone/>
            </a:pPr>
            <a:endParaRPr lang="el-GR" sz="2000" dirty="0">
              <a:solidFill>
                <a:srgbClr val="FF0000"/>
              </a:solidFill>
            </a:endParaRPr>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3</a:t>
            </a:fld>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nodeType="after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anim calcmode="lin" valueType="num">
                                      <p:cBhvr>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7" presetClass="entr" presetSubtype="0" fill="hold" nodeType="after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7" presetClass="entr" presetSubtype="0"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2984"/>
          </a:xfrm>
        </p:spPr>
        <p:txBody>
          <a:bodyPr>
            <a:normAutofit fontScale="90000"/>
          </a:bodyPr>
          <a:lstStyle/>
          <a:p>
            <a:r>
              <a:rPr lang="el-GR" b="1" u="sng" dirty="0" smtClean="0"/>
              <a:t>ΕΓΚΑΤΑΣΤΑΣΗ  ΚΑΙ  ΛΕΙΤΟΥΡΓΙΑ</a:t>
            </a:r>
            <a:r>
              <a:rPr lang="el-GR" dirty="0" smtClean="0"/>
              <a:t/>
            </a:r>
            <a:br>
              <a:rPr lang="el-GR" dirty="0" smtClean="0"/>
            </a:br>
            <a:endParaRPr lang="el-GR" dirty="0"/>
          </a:p>
        </p:txBody>
      </p:sp>
      <p:sp>
        <p:nvSpPr>
          <p:cNvPr id="3" name="2 - Θέση περιεχομένου"/>
          <p:cNvSpPr>
            <a:spLocks noGrp="1"/>
          </p:cNvSpPr>
          <p:nvPr>
            <p:ph idx="1"/>
          </p:nvPr>
        </p:nvSpPr>
        <p:spPr>
          <a:xfrm>
            <a:off x="0" y="857232"/>
            <a:ext cx="9144000" cy="6000768"/>
          </a:xfrm>
        </p:spPr>
        <p:txBody>
          <a:bodyPr>
            <a:normAutofit fontScale="92500" lnSpcReduction="10000"/>
          </a:bodyPr>
          <a:lstStyle/>
          <a:p>
            <a:pPr>
              <a:buNone/>
            </a:pPr>
            <a:r>
              <a:rPr lang="el-GR" sz="1600" b="1" dirty="0" smtClean="0"/>
              <a:t> </a:t>
            </a:r>
            <a:r>
              <a:rPr lang="el-GR" sz="1600" b="1" u="sng" dirty="0" smtClean="0"/>
              <a:t>Υδραυλική σύνδεση</a:t>
            </a:r>
            <a:r>
              <a:rPr lang="el-GR" sz="1600" b="1" dirty="0" smtClean="0"/>
              <a:t>.</a:t>
            </a:r>
          </a:p>
          <a:p>
            <a:r>
              <a:rPr lang="el-GR" sz="1600" b="1" dirty="0" smtClean="0"/>
              <a:t> Συνδέονται στο δίκτυο με ρακόρ όταν η διάμετρος </a:t>
            </a:r>
            <a:endParaRPr lang="el-GR" sz="1600" dirty="0" smtClean="0"/>
          </a:p>
          <a:p>
            <a:pPr>
              <a:buNone/>
            </a:pPr>
            <a:r>
              <a:rPr lang="el-GR" sz="1600" b="1" dirty="0" smtClean="0"/>
              <a:t>       των στομίων τους είναι μέχρι  1 ½΄΄ , ενώ για στόμια από </a:t>
            </a:r>
            <a:endParaRPr lang="el-GR" sz="1600" dirty="0" smtClean="0"/>
          </a:p>
          <a:p>
            <a:pPr>
              <a:buNone/>
            </a:pPr>
            <a:r>
              <a:rPr lang="el-GR" sz="1600" b="1" dirty="0" smtClean="0"/>
              <a:t>        1 ½΄΄ και πάνω η σύνδεση γίνεται μέσω φλαντζών. </a:t>
            </a:r>
            <a:endParaRPr lang="el-GR" sz="1600" dirty="0" smtClean="0"/>
          </a:p>
          <a:p>
            <a:pPr>
              <a:buNone/>
            </a:pPr>
            <a:r>
              <a:rPr lang="el-GR" sz="1600" b="1" dirty="0" smtClean="0"/>
              <a:t> </a:t>
            </a:r>
            <a:endParaRPr lang="el-GR" sz="1600" dirty="0" smtClean="0"/>
          </a:p>
          <a:p>
            <a:pPr lvl="0"/>
            <a:r>
              <a:rPr lang="el-GR" sz="1600" b="1" dirty="0" smtClean="0"/>
              <a:t>Εξαέρωση.   Κατά την τοποθέτηση ο άξονας </a:t>
            </a:r>
            <a:endParaRPr lang="el-GR" sz="1600" dirty="0" smtClean="0"/>
          </a:p>
          <a:p>
            <a:pPr>
              <a:buNone/>
            </a:pPr>
            <a:r>
              <a:rPr lang="el-GR" sz="1600" b="1" dirty="0" smtClean="0"/>
              <a:t>        του κινητήρα πρέπει να είναι οριζόντιος και το</a:t>
            </a:r>
            <a:endParaRPr lang="el-GR" sz="1600" dirty="0" smtClean="0"/>
          </a:p>
          <a:p>
            <a:pPr>
              <a:buNone/>
            </a:pPr>
            <a:r>
              <a:rPr lang="el-GR" sz="1600" b="1" dirty="0" smtClean="0"/>
              <a:t>         κουτί των ηλεκτρικών στην πάνω πλευρά ή στο πλάι.</a:t>
            </a:r>
            <a:endParaRPr lang="el-GR" sz="1600" dirty="0" smtClean="0"/>
          </a:p>
          <a:p>
            <a:endParaRPr lang="el-GR" sz="1600" dirty="0" smtClean="0"/>
          </a:p>
          <a:p>
            <a:r>
              <a:rPr lang="el-GR" sz="1600" b="1" dirty="0" smtClean="0"/>
              <a:t> Το σημείο τοποθέτησης του κυκλοφορητή πρέπει</a:t>
            </a:r>
            <a:endParaRPr lang="el-GR" sz="1600" dirty="0" smtClean="0"/>
          </a:p>
          <a:p>
            <a:pPr>
              <a:buNone/>
            </a:pPr>
            <a:r>
              <a:rPr lang="el-GR" sz="1600" b="1" dirty="0" smtClean="0"/>
              <a:t>        να είναι τέτοιο που να μη γίνεται συγκέντρωση αέρα. </a:t>
            </a:r>
            <a:endParaRPr lang="el-GR" sz="1600" dirty="0" smtClean="0"/>
          </a:p>
          <a:p>
            <a:pPr>
              <a:buNone/>
            </a:pPr>
            <a:r>
              <a:rPr lang="el-GR" sz="1600" b="1" dirty="0" smtClean="0"/>
              <a:t>        Επίσης ο άξονας πρέπει να είναι πάντα οριζόντιος για να </a:t>
            </a:r>
            <a:endParaRPr lang="el-GR" sz="1600" dirty="0" smtClean="0"/>
          </a:p>
          <a:p>
            <a:pPr>
              <a:buNone/>
            </a:pPr>
            <a:r>
              <a:rPr lang="el-GR" sz="1600" b="1" dirty="0" smtClean="0"/>
              <a:t>        είναι δυνατή η εξαέρωση του κυκλοφορητή, και οι </a:t>
            </a:r>
            <a:endParaRPr lang="el-GR" sz="1600" dirty="0" smtClean="0"/>
          </a:p>
          <a:p>
            <a:pPr>
              <a:buNone/>
            </a:pPr>
            <a:r>
              <a:rPr lang="el-GR" sz="1600" b="1" dirty="0" smtClean="0"/>
              <a:t>        δυνάμεις στα έδρανά του να είναι πάντα ακτινικές. </a:t>
            </a:r>
            <a:endParaRPr lang="el-GR" sz="1600" dirty="0" smtClean="0"/>
          </a:p>
          <a:p>
            <a:pPr>
              <a:buNone/>
            </a:pPr>
            <a:r>
              <a:rPr lang="el-GR" sz="1600" b="1" dirty="0" smtClean="0"/>
              <a:t>        Σε κατακόρυφη σωλήνα δεν είναι δυνατό να γίνει λάθος</a:t>
            </a:r>
            <a:endParaRPr lang="el-GR" sz="1600" dirty="0" smtClean="0"/>
          </a:p>
          <a:p>
            <a:pPr>
              <a:buNone/>
            </a:pPr>
            <a:r>
              <a:rPr lang="el-GR" sz="1600" b="1" dirty="0" smtClean="0"/>
              <a:t>        τοποθέτηση, σε οριζόντια σωλήνα όμως θα πρέπει να </a:t>
            </a:r>
            <a:endParaRPr lang="el-GR" sz="1600" dirty="0" smtClean="0"/>
          </a:p>
          <a:p>
            <a:pPr>
              <a:buNone/>
            </a:pPr>
            <a:r>
              <a:rPr lang="el-GR" sz="1600" b="1" dirty="0" smtClean="0"/>
              <a:t>        προσέχουμε ώστε ο κινητήρας να μην είναι πάνω ή κάτω </a:t>
            </a:r>
            <a:endParaRPr lang="el-GR" sz="1600" dirty="0" smtClean="0"/>
          </a:p>
          <a:p>
            <a:pPr>
              <a:buNone/>
            </a:pPr>
            <a:r>
              <a:rPr lang="el-GR" sz="1600" b="1" dirty="0" smtClean="0"/>
              <a:t>        από το σωλήνα αλλά στο πλάι. </a:t>
            </a:r>
            <a:endParaRPr lang="el-GR" sz="1600" dirty="0" smtClean="0"/>
          </a:p>
          <a:p>
            <a:pPr>
              <a:buNone/>
            </a:pPr>
            <a:r>
              <a:rPr lang="el-GR" sz="1600" b="1" dirty="0" smtClean="0"/>
              <a:t>  </a:t>
            </a:r>
            <a:endParaRPr lang="el-GR" sz="1600" dirty="0" smtClean="0"/>
          </a:p>
          <a:p>
            <a:pPr lvl="0"/>
            <a:r>
              <a:rPr lang="el-GR" sz="1600" b="1" dirty="0" smtClean="0"/>
              <a:t>Πριν την εκκίνηση της εγκατάστασης πρέπει να</a:t>
            </a:r>
            <a:endParaRPr lang="el-GR" sz="1600" dirty="0" smtClean="0"/>
          </a:p>
          <a:p>
            <a:pPr>
              <a:buNone/>
            </a:pPr>
            <a:r>
              <a:rPr lang="el-GR" sz="1600" b="1" dirty="0" smtClean="0"/>
              <a:t>       εξαερώσουμε τον κυκλοφορητή από τη βίδα που</a:t>
            </a:r>
            <a:endParaRPr lang="el-GR" sz="1600" dirty="0" smtClean="0"/>
          </a:p>
          <a:p>
            <a:pPr>
              <a:buNone/>
            </a:pPr>
            <a:r>
              <a:rPr lang="el-GR" sz="1600" b="1" dirty="0" smtClean="0"/>
              <a:t>       υπάρχει στο πίσω μέρος του κινητήρα.</a:t>
            </a:r>
            <a:endParaRPr lang="el-GR" sz="1600" dirty="0"/>
          </a:p>
        </p:txBody>
      </p:sp>
      <p:sp>
        <p:nvSpPr>
          <p:cNvPr id="5" name="4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6" name="5 - Θέση αριθμού διαφάνειας"/>
          <p:cNvSpPr>
            <a:spLocks noGrp="1"/>
          </p:cNvSpPr>
          <p:nvPr>
            <p:ph type="sldNum" sz="quarter" idx="12"/>
          </p:nvPr>
        </p:nvSpPr>
        <p:spPr/>
        <p:txBody>
          <a:bodyPr/>
          <a:lstStyle/>
          <a:p>
            <a:fld id="{4C111FF5-5AD3-427F-B005-818A5D745D9A}" type="slidenum">
              <a:rPr lang="el-GR" smtClean="0"/>
              <a:pPr/>
              <a:t>4</a:t>
            </a:fld>
            <a:endParaRPr lang="el-GR" dirty="0"/>
          </a:p>
        </p:txBody>
      </p:sp>
      <p:pic>
        <p:nvPicPr>
          <p:cNvPr id="4" name="3 - Εικόνα"/>
          <p:cNvPicPr/>
          <p:nvPr/>
        </p:nvPicPr>
        <p:blipFill>
          <a:blip r:embed="rId2" cstate="print"/>
          <a:srcRect/>
          <a:stretch>
            <a:fillRect/>
          </a:stretch>
        </p:blipFill>
        <p:spPr bwMode="auto">
          <a:xfrm>
            <a:off x="6429388" y="1428736"/>
            <a:ext cx="2428892" cy="45005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47" presetClass="entr" presetSubtype="0"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47" presetClass="entr" presetSubtype="0" fill="hold"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anim calcmode="lin" valueType="num">
                                      <p:cBhvr>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1000"/>
                                        <p:tgtEl>
                                          <p:spTgt spid="3">
                                            <p:txEl>
                                              <p:pRg st="12" end="12"/>
                                            </p:txEl>
                                          </p:spTgt>
                                        </p:tgtEl>
                                      </p:cBhvr>
                                    </p:animEffect>
                                    <p:anim calcmode="lin" valueType="num">
                                      <p:cBhvr>
                                        <p:cTn id="6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Effect transition="in" filter="fade">
                                      <p:cBhvr>
                                        <p:cTn id="69" dur="1000"/>
                                        <p:tgtEl>
                                          <p:spTgt spid="3">
                                            <p:txEl>
                                              <p:pRg st="13" end="13"/>
                                            </p:txEl>
                                          </p:spTgt>
                                        </p:tgtEl>
                                      </p:cBhvr>
                                    </p:animEffect>
                                    <p:anim calcmode="lin" valueType="num">
                                      <p:cBhvr>
                                        <p:cTn id="7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3">
                                            <p:txEl>
                                              <p:pRg st="14" end="14"/>
                                            </p:txEl>
                                          </p:spTgt>
                                        </p:tgtEl>
                                        <p:attrNameLst>
                                          <p:attrName>style.visibility</p:attrName>
                                        </p:attrNameLst>
                                      </p:cBhvr>
                                      <p:to>
                                        <p:strVal val="visible"/>
                                      </p:to>
                                    </p:set>
                                    <p:animEffect transition="in" filter="fade">
                                      <p:cBhvr>
                                        <p:cTn id="74" dur="1000"/>
                                        <p:tgtEl>
                                          <p:spTgt spid="3">
                                            <p:txEl>
                                              <p:pRg st="14" end="14"/>
                                            </p:txEl>
                                          </p:spTgt>
                                        </p:tgtEl>
                                      </p:cBhvr>
                                    </p:animEffect>
                                    <p:anim calcmode="lin" valueType="num">
                                      <p:cBhvr>
                                        <p:cTn id="7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Effect transition="in" filter="fade">
                                      <p:cBhvr>
                                        <p:cTn id="79" dur="1000"/>
                                        <p:tgtEl>
                                          <p:spTgt spid="3">
                                            <p:txEl>
                                              <p:pRg st="15" end="15"/>
                                            </p:txEl>
                                          </p:spTgt>
                                        </p:tgtEl>
                                      </p:cBhvr>
                                    </p:animEffect>
                                    <p:anim calcmode="lin" valueType="num">
                                      <p:cBhvr>
                                        <p:cTn id="80"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3">
                                            <p:txEl>
                                              <p:pRg st="16" end="16"/>
                                            </p:txEl>
                                          </p:spTgt>
                                        </p:tgtEl>
                                        <p:attrNameLst>
                                          <p:attrName>style.visibility</p:attrName>
                                        </p:attrNameLst>
                                      </p:cBhvr>
                                      <p:to>
                                        <p:strVal val="visible"/>
                                      </p:to>
                                    </p:set>
                                    <p:animEffect transition="in" filter="fade">
                                      <p:cBhvr>
                                        <p:cTn id="84" dur="1000"/>
                                        <p:tgtEl>
                                          <p:spTgt spid="3">
                                            <p:txEl>
                                              <p:pRg st="16" end="16"/>
                                            </p:txEl>
                                          </p:spTgt>
                                        </p:tgtEl>
                                      </p:cBhvr>
                                    </p:animEffect>
                                    <p:anim calcmode="lin" valueType="num">
                                      <p:cBhvr>
                                        <p:cTn id="85"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
                                            <p:txEl>
                                              <p:pRg st="17" end="17"/>
                                            </p:txEl>
                                          </p:spTgt>
                                        </p:tgtEl>
                                        <p:attrNameLst>
                                          <p:attrName>style.visibility</p:attrName>
                                        </p:attrNameLst>
                                      </p:cBhvr>
                                      <p:to>
                                        <p:strVal val="visible"/>
                                      </p:to>
                                    </p:set>
                                    <p:animEffect transition="in" filter="fade">
                                      <p:cBhvr>
                                        <p:cTn id="89" dur="1000"/>
                                        <p:tgtEl>
                                          <p:spTgt spid="3">
                                            <p:txEl>
                                              <p:pRg st="17" end="17"/>
                                            </p:txEl>
                                          </p:spTgt>
                                        </p:tgtEl>
                                      </p:cBhvr>
                                    </p:animEffect>
                                    <p:anim calcmode="lin" valueType="num">
                                      <p:cBhvr>
                                        <p:cTn id="9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par>
                          <p:cTn id="92" fill="hold">
                            <p:stCondLst>
                              <p:cond delay="3500"/>
                            </p:stCondLst>
                            <p:childTnLst>
                              <p:par>
                                <p:cTn id="93" presetID="47" presetClass="entr" presetSubtype="0" fill="hold" nodeType="afterEffect">
                                  <p:stCondLst>
                                    <p:cond delay="0"/>
                                  </p:stCondLst>
                                  <p:childTnLst>
                                    <p:set>
                                      <p:cBhvr>
                                        <p:cTn id="94" dur="1" fill="hold">
                                          <p:stCondLst>
                                            <p:cond delay="0"/>
                                          </p:stCondLst>
                                        </p:cTn>
                                        <p:tgtEl>
                                          <p:spTgt spid="3">
                                            <p:txEl>
                                              <p:pRg st="19" end="19"/>
                                            </p:txEl>
                                          </p:spTgt>
                                        </p:tgtEl>
                                        <p:attrNameLst>
                                          <p:attrName>style.visibility</p:attrName>
                                        </p:attrNameLst>
                                      </p:cBhvr>
                                      <p:to>
                                        <p:strVal val="visible"/>
                                      </p:to>
                                    </p:set>
                                    <p:animEffect transition="in" filter="fade">
                                      <p:cBhvr>
                                        <p:cTn id="95" dur="1000"/>
                                        <p:tgtEl>
                                          <p:spTgt spid="3">
                                            <p:txEl>
                                              <p:pRg st="19" end="19"/>
                                            </p:txEl>
                                          </p:spTgt>
                                        </p:tgtEl>
                                      </p:cBhvr>
                                    </p:animEffect>
                                    <p:anim calcmode="lin" valueType="num">
                                      <p:cBhvr>
                                        <p:cTn id="96"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19" end="19"/>
                                            </p:txEl>
                                          </p:spTgt>
                                        </p:tgtEl>
                                        <p:attrNameLst>
                                          <p:attrName>ppt_y</p:attrName>
                                        </p:attrNameLst>
                                      </p:cBhvr>
                                      <p:tavLst>
                                        <p:tav tm="0">
                                          <p:val>
                                            <p:strVal val="#ppt_y-.1"/>
                                          </p:val>
                                        </p:tav>
                                        <p:tav tm="100000">
                                          <p:val>
                                            <p:strVal val="#ppt_y"/>
                                          </p:val>
                                        </p:tav>
                                      </p:tavLst>
                                    </p:anim>
                                  </p:childTnLst>
                                </p:cTn>
                              </p:par>
                              <p:par>
                                <p:cTn id="98" presetID="47" presetClass="entr" presetSubtype="0" fill="hold" nodeType="withEffect">
                                  <p:stCondLst>
                                    <p:cond delay="0"/>
                                  </p:stCondLst>
                                  <p:childTnLst>
                                    <p:set>
                                      <p:cBhvr>
                                        <p:cTn id="99" dur="1" fill="hold">
                                          <p:stCondLst>
                                            <p:cond delay="0"/>
                                          </p:stCondLst>
                                        </p:cTn>
                                        <p:tgtEl>
                                          <p:spTgt spid="3">
                                            <p:txEl>
                                              <p:pRg st="20" end="20"/>
                                            </p:txEl>
                                          </p:spTgt>
                                        </p:tgtEl>
                                        <p:attrNameLst>
                                          <p:attrName>style.visibility</p:attrName>
                                        </p:attrNameLst>
                                      </p:cBhvr>
                                      <p:to>
                                        <p:strVal val="visible"/>
                                      </p:to>
                                    </p:set>
                                    <p:animEffect transition="in" filter="fade">
                                      <p:cBhvr>
                                        <p:cTn id="100" dur="1000"/>
                                        <p:tgtEl>
                                          <p:spTgt spid="3">
                                            <p:txEl>
                                              <p:pRg st="20" end="20"/>
                                            </p:txEl>
                                          </p:spTgt>
                                        </p:tgtEl>
                                      </p:cBhvr>
                                    </p:animEffect>
                                    <p:anim calcmode="lin" valueType="num">
                                      <p:cBhvr>
                                        <p:cTn id="101"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02" dur="1000" fill="hold"/>
                                        <p:tgtEl>
                                          <p:spTgt spid="3">
                                            <p:txEl>
                                              <p:pRg st="20" end="20"/>
                                            </p:txEl>
                                          </p:spTgt>
                                        </p:tgtEl>
                                        <p:attrNameLst>
                                          <p:attrName>ppt_y</p:attrName>
                                        </p:attrNameLst>
                                      </p:cBhvr>
                                      <p:tavLst>
                                        <p:tav tm="0">
                                          <p:val>
                                            <p:strVal val="#ppt_y-.1"/>
                                          </p:val>
                                        </p:tav>
                                        <p:tav tm="100000">
                                          <p:val>
                                            <p:strVal val="#ppt_y"/>
                                          </p:val>
                                        </p:tav>
                                      </p:tavLst>
                                    </p:anim>
                                  </p:childTnLst>
                                </p:cTn>
                              </p:par>
                              <p:par>
                                <p:cTn id="103" presetID="47" presetClass="entr" presetSubtype="0" fill="hold" nodeType="withEffect">
                                  <p:stCondLst>
                                    <p:cond delay="0"/>
                                  </p:stCondLst>
                                  <p:childTnLst>
                                    <p:set>
                                      <p:cBhvr>
                                        <p:cTn id="104" dur="1" fill="hold">
                                          <p:stCondLst>
                                            <p:cond delay="0"/>
                                          </p:stCondLst>
                                        </p:cTn>
                                        <p:tgtEl>
                                          <p:spTgt spid="3">
                                            <p:txEl>
                                              <p:pRg st="21" end="21"/>
                                            </p:txEl>
                                          </p:spTgt>
                                        </p:tgtEl>
                                        <p:attrNameLst>
                                          <p:attrName>style.visibility</p:attrName>
                                        </p:attrNameLst>
                                      </p:cBhvr>
                                      <p:to>
                                        <p:strVal val="visible"/>
                                      </p:to>
                                    </p:set>
                                    <p:animEffect transition="in" filter="fade">
                                      <p:cBhvr>
                                        <p:cTn id="105" dur="1000"/>
                                        <p:tgtEl>
                                          <p:spTgt spid="3">
                                            <p:txEl>
                                              <p:pRg st="21" end="21"/>
                                            </p:txEl>
                                          </p:spTgt>
                                        </p:tgtEl>
                                      </p:cBhvr>
                                    </p:animEffect>
                                    <p:anim calcmode="lin" valueType="num">
                                      <p:cBhvr>
                                        <p:cTn id="106"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85000" lnSpcReduction="20000"/>
          </a:bodyPr>
          <a:lstStyle/>
          <a:p>
            <a:pPr>
              <a:buNone/>
            </a:pPr>
            <a:r>
              <a:rPr lang="el-GR" sz="2000" b="1" u="sng" dirty="0" smtClean="0"/>
              <a:t>Ηλεκτρική σύνδεση.</a:t>
            </a:r>
            <a:endParaRPr lang="el-GR" sz="2000" dirty="0" smtClean="0"/>
          </a:p>
          <a:p>
            <a:pPr>
              <a:buNone/>
            </a:pPr>
            <a:r>
              <a:rPr lang="el-GR" sz="2000" b="1" dirty="0" smtClean="0"/>
              <a:t> </a:t>
            </a:r>
            <a:endParaRPr lang="el-GR" sz="2000" dirty="0" smtClean="0"/>
          </a:p>
          <a:p>
            <a:r>
              <a:rPr lang="el-GR" sz="2000" b="1" dirty="0" smtClean="0"/>
              <a:t>Το ακροκιβώτιο (μοντούλ) των ηλεκτρικών συνδέσεων δεν πρέπει να είναι κάτω από τον κινητήρα. Αν αυτό συμβαίνει, πρέπει να ξεβιδώσουμε τις αλλενόβιδες που συγκρατούν τον κινητήρα πάνω στην αντλία και να τον επανατοποθετήσουμε με το ακροκιβώτιο στην πάνω μεριά.</a:t>
            </a:r>
            <a:endParaRPr lang="el-GR" sz="2000" dirty="0" smtClean="0"/>
          </a:p>
          <a:p>
            <a:pPr>
              <a:buNone/>
            </a:pPr>
            <a:r>
              <a:rPr lang="el-GR" sz="2000" b="1" dirty="0" smtClean="0"/>
              <a:t> </a:t>
            </a:r>
            <a:endParaRPr lang="el-GR" sz="2000" dirty="0" smtClean="0"/>
          </a:p>
          <a:p>
            <a:r>
              <a:rPr lang="el-GR" sz="2000" b="1" dirty="0" smtClean="0"/>
              <a:t>Οι μικροί κυκλοφορητές είναι μονοφασικοί και δε χρειάζονται θερμική προστασία.</a:t>
            </a:r>
            <a:endParaRPr lang="el-GR" sz="2000" dirty="0" smtClean="0"/>
          </a:p>
          <a:p>
            <a:pPr>
              <a:buNone/>
            </a:pPr>
            <a:r>
              <a:rPr lang="el-GR" sz="2000" b="1" dirty="0" smtClean="0"/>
              <a:t> </a:t>
            </a:r>
            <a:endParaRPr lang="el-GR" sz="2000" dirty="0" smtClean="0"/>
          </a:p>
          <a:p>
            <a:r>
              <a:rPr lang="el-GR" sz="2000" b="1" dirty="0" smtClean="0"/>
              <a:t>Οι μεγάλοι, μονοφασικοί ή τριφασικοί, συνήθως έχουν για θερμική προστασία διμεταλλικούς διακόπτες ενσωματωμένους στην περιέλιξη. Οι διακόπτες αυτοί συνδέονται σε σειρά με το πηνίο του ρελέ μέσω του οποίου τροφοδοτείται με ηλεκτρική ενέργεια ο κυκλοφορητής. </a:t>
            </a:r>
            <a:endParaRPr lang="el-GR" sz="2000" dirty="0" smtClean="0"/>
          </a:p>
          <a:p>
            <a:pPr>
              <a:buNone/>
            </a:pPr>
            <a:r>
              <a:rPr lang="el-GR" sz="2000" b="1" dirty="0" smtClean="0"/>
              <a:t> </a:t>
            </a:r>
            <a:endParaRPr lang="el-GR" sz="2000" dirty="0" smtClean="0"/>
          </a:p>
          <a:p>
            <a:r>
              <a:rPr lang="el-GR" sz="2000" b="1" dirty="0" smtClean="0"/>
              <a:t> Αν δεν υπάρχουν ενσωματωμένοι διακόπτες, θα πρέπει να γίνει χρήση θερμικού προστασίας. </a:t>
            </a:r>
            <a:endParaRPr lang="el-GR" sz="2000" dirty="0" smtClean="0"/>
          </a:p>
          <a:p>
            <a:pPr>
              <a:buNone/>
            </a:pPr>
            <a:r>
              <a:rPr lang="el-GR" sz="2000" b="1" dirty="0" smtClean="0"/>
              <a:t> </a:t>
            </a:r>
            <a:endParaRPr lang="el-GR" sz="2000" dirty="0" smtClean="0"/>
          </a:p>
          <a:p>
            <a:r>
              <a:rPr lang="el-GR" sz="2000" b="1" dirty="0" smtClean="0"/>
              <a:t>    Ο έλεγχος της καλής λειτουργίας του θερμικού γίνεται αφαιρώντας τη μία από τις τρεις φάσεις, οπότε το θερμικό θα πρέπει να διακόψει την παροχή ρεύματος περίπου σε 30 </a:t>
            </a:r>
            <a:r>
              <a:rPr lang="en-US" sz="2000" b="1" dirty="0" smtClean="0"/>
              <a:t>sec</a:t>
            </a:r>
            <a:r>
              <a:rPr lang="el-GR" sz="2000" b="1" dirty="0" smtClean="0"/>
              <a:t>.</a:t>
            </a:r>
            <a:endParaRPr lang="el-GR" sz="2000" dirty="0" smtClean="0"/>
          </a:p>
          <a:p>
            <a:pPr>
              <a:buNone/>
            </a:pPr>
            <a:r>
              <a:rPr lang="el-GR" sz="2000" b="1" dirty="0" smtClean="0"/>
              <a:t> </a:t>
            </a:r>
            <a:endParaRPr lang="el-GR" sz="2000" dirty="0" smtClean="0"/>
          </a:p>
          <a:p>
            <a:r>
              <a:rPr lang="el-GR" sz="2000" b="1" dirty="0" smtClean="0"/>
              <a:t>Στους τριφασικούς κυκλοφορητές κατά την αρχική εκκίνηση πρέπει να γίνεται έλεγχος της φοράς περιστροφής ξεβιδώνοντας τη βίδα εξαέρωσης και τοποθετώντας στην οπή ένα κατσαβίδι. Αν δε γυρίζει σύμφωνα με τη φορά που υποδεικνύει το βέλος που φέρει ο κυκλοφορητής σε εμφανές σημείο, αλλάζουμε τις δύο από τις τρεις φάσεις. </a:t>
            </a:r>
            <a:endParaRPr lang="el-GR" sz="2000" dirty="0" smtClean="0"/>
          </a:p>
          <a:p>
            <a:pPr>
              <a:buNone/>
            </a:pPr>
            <a:r>
              <a:rPr lang="el-GR" sz="2000" b="1" dirty="0" smtClean="0"/>
              <a:t> </a:t>
            </a:r>
            <a:endParaRPr lang="el-GR" sz="2000" dirty="0" smtClean="0"/>
          </a:p>
          <a:p>
            <a:r>
              <a:rPr lang="el-GR" sz="2000" b="1" dirty="0" smtClean="0"/>
              <a:t>Κάποιοι τριφασικοί κυκλοφορητές έχουν ενδεικτικές λυχνίες για την σωστή φορά περιστροφής. Όταν ανάβει η πράσινη λυχνία η φορά είναι η σωστή. Όταν ανάβει η κόκκινη λυχνία ο κυκλοφορητής περιστρέφεται ανάποδα και πρέπει να αλλαχτούν δύο φάσεις.</a:t>
            </a:r>
            <a:endParaRPr lang="el-GR" sz="2000" dirty="0" smtClean="0"/>
          </a:p>
          <a:p>
            <a:pPr>
              <a:buNone/>
            </a:pPr>
            <a:endParaRPr lang="el-GR" sz="2000"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5</a:t>
            </a:fld>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normAutofit fontScale="90000"/>
          </a:bodyPr>
          <a:lstStyle/>
          <a:p>
            <a:r>
              <a:rPr lang="el-GR" b="1" u="sng" dirty="0" smtClean="0"/>
              <a:t>ΥΠΟΛΟΓΙΣΜΟΣ ΚΥΚΛΟΦΟΡΗΤΗ</a:t>
            </a:r>
            <a:r>
              <a:rPr lang="el-GR" dirty="0" smtClean="0"/>
              <a:t/>
            </a:r>
            <a:br>
              <a:rPr lang="el-GR" dirty="0" smtClean="0"/>
            </a:br>
            <a:endParaRPr lang="el-GR" dirty="0"/>
          </a:p>
        </p:txBody>
      </p:sp>
      <p:sp>
        <p:nvSpPr>
          <p:cNvPr id="3" name="2 - Θέση περιεχομένου"/>
          <p:cNvSpPr>
            <a:spLocks noGrp="1"/>
          </p:cNvSpPr>
          <p:nvPr>
            <p:ph idx="1"/>
          </p:nvPr>
        </p:nvSpPr>
        <p:spPr>
          <a:xfrm>
            <a:off x="0" y="642918"/>
            <a:ext cx="9144000" cy="6215082"/>
          </a:xfrm>
        </p:spPr>
        <p:txBody>
          <a:bodyPr>
            <a:normAutofit/>
          </a:bodyPr>
          <a:lstStyle/>
          <a:p>
            <a:pPr>
              <a:buNone/>
            </a:pPr>
            <a:r>
              <a:rPr lang="el-GR" sz="1800" b="1" dirty="0" smtClean="0"/>
              <a:t>Οι κυκλοφορητές, ως ένα είδος αντλίας, επιλέγονται, όπως όλες οι αντλίες από το μανομετρικό και την παροχή που απαιτούνται.</a:t>
            </a:r>
            <a:br>
              <a:rPr lang="el-GR" sz="1800" b="1" dirty="0" smtClean="0"/>
            </a:br>
            <a:r>
              <a:rPr lang="el-GR" sz="1800" b="1" dirty="0" smtClean="0"/>
              <a:t>Η επιλογή γίνεται από τα διαγράμματα που μας παρέχουν οι κατασκευαστές. Παράδειγμα τέτοιου  διαγράμματος είναι και το παρακάτω.</a:t>
            </a:r>
          </a:p>
          <a:p>
            <a:pPr>
              <a:buNone/>
            </a:pPr>
            <a:endParaRPr lang="el-GR" sz="2000" b="1" dirty="0" smtClean="0"/>
          </a:p>
          <a:p>
            <a:pPr>
              <a:buNone/>
            </a:pPr>
            <a:endParaRPr lang="el-GR" sz="2000" b="1" dirty="0" smtClean="0"/>
          </a:p>
          <a:p>
            <a:pPr>
              <a:buNone/>
            </a:pPr>
            <a:endParaRPr lang="el-GR" sz="2000" b="1" dirty="0" smtClean="0"/>
          </a:p>
          <a:p>
            <a:pPr>
              <a:buNone/>
            </a:pPr>
            <a:endParaRPr lang="el-GR" sz="2000" b="1" dirty="0" smtClean="0"/>
          </a:p>
          <a:p>
            <a:pPr>
              <a:buNone/>
            </a:pPr>
            <a:endParaRPr lang="el-GR" sz="2000" b="1" dirty="0" smtClean="0"/>
          </a:p>
          <a:p>
            <a:pPr>
              <a:buNone/>
            </a:pPr>
            <a:endParaRPr lang="el-GR" sz="2000" b="1" dirty="0" smtClean="0"/>
          </a:p>
          <a:p>
            <a:pPr>
              <a:buNone/>
            </a:pPr>
            <a:endParaRPr lang="el-GR" sz="2000" b="1" dirty="0" smtClean="0"/>
          </a:p>
          <a:p>
            <a:pPr>
              <a:buNone/>
            </a:pPr>
            <a:endParaRPr lang="el-GR" sz="2000" b="1" dirty="0" smtClean="0"/>
          </a:p>
          <a:p>
            <a:pPr lvl="0">
              <a:buNone/>
            </a:pPr>
            <a:endParaRPr lang="el-GR" sz="2000" b="1" dirty="0" smtClean="0"/>
          </a:p>
          <a:p>
            <a:pPr lvl="0">
              <a:buNone/>
            </a:pPr>
            <a:endParaRPr lang="el-GR" sz="2000" b="1" dirty="0" smtClean="0"/>
          </a:p>
          <a:p>
            <a:pPr lvl="0">
              <a:buNone/>
            </a:pPr>
            <a:r>
              <a:rPr lang="el-GR" sz="1600" b="1" dirty="0" smtClean="0"/>
              <a:t>Στον κάθετο άξονα επιλέγουμε το μανομετρικό σε μέτρα υδάτινης στήλης (</a:t>
            </a:r>
            <a:r>
              <a:rPr lang="en-US" sz="1600" b="1" dirty="0" smtClean="0"/>
              <a:t>mH</a:t>
            </a:r>
            <a:r>
              <a:rPr lang="el-GR" sz="1600" b="1" dirty="0" smtClean="0"/>
              <a:t>2</a:t>
            </a:r>
            <a:r>
              <a:rPr lang="en-US" sz="1600" b="1" dirty="0" smtClean="0"/>
              <a:t>O</a:t>
            </a:r>
            <a:r>
              <a:rPr lang="el-GR" sz="1600" b="1" dirty="0" smtClean="0"/>
              <a:t>).</a:t>
            </a:r>
            <a:endParaRPr lang="el-GR" sz="1600" dirty="0" smtClean="0"/>
          </a:p>
          <a:p>
            <a:pPr lvl="0">
              <a:buNone/>
            </a:pPr>
            <a:r>
              <a:rPr lang="el-GR" sz="1600" b="1" dirty="0" smtClean="0"/>
              <a:t>Στον οριζόντιο άξονα επιλέγουμε την παροχή σε κυβικά μέτρα ανά ώρα (</a:t>
            </a:r>
            <a:r>
              <a:rPr lang="en-US" sz="1600" b="1" dirty="0" smtClean="0"/>
              <a:t>m</a:t>
            </a:r>
            <a:r>
              <a:rPr lang="el-GR" sz="1600" b="1" dirty="0" smtClean="0"/>
              <a:t>3/</a:t>
            </a:r>
            <a:r>
              <a:rPr lang="en-US" sz="1600" b="1" dirty="0" smtClean="0"/>
              <a:t>h</a:t>
            </a:r>
            <a:r>
              <a:rPr lang="el-GR" sz="1600" b="1" dirty="0" smtClean="0"/>
              <a:t>), ή σε λίτρα ανά ώρα (</a:t>
            </a:r>
            <a:r>
              <a:rPr lang="en-US" sz="1600" b="1" dirty="0" smtClean="0"/>
              <a:t>lit</a:t>
            </a:r>
            <a:r>
              <a:rPr lang="el-GR" sz="1600" b="1" dirty="0" smtClean="0"/>
              <a:t>/</a:t>
            </a:r>
            <a:r>
              <a:rPr lang="en-US" sz="1600" b="1" dirty="0" smtClean="0"/>
              <a:t>h</a:t>
            </a:r>
            <a:r>
              <a:rPr lang="el-GR" sz="1600" b="1" dirty="0" smtClean="0"/>
              <a:t>).</a:t>
            </a:r>
            <a:endParaRPr lang="el-GR" sz="1600" dirty="0" smtClean="0"/>
          </a:p>
          <a:p>
            <a:pPr>
              <a:buNone/>
            </a:pPr>
            <a:r>
              <a:rPr lang="el-GR" sz="1600" b="1" dirty="0" smtClean="0"/>
              <a:t> </a:t>
            </a:r>
            <a:endParaRPr lang="el-GR" sz="1600" dirty="0" smtClean="0"/>
          </a:p>
          <a:p>
            <a:pPr>
              <a:buNone/>
            </a:pPr>
            <a:endParaRPr lang="el-GR" sz="2000" b="1" dirty="0" smtClean="0"/>
          </a:p>
          <a:p>
            <a:pPr>
              <a:buNone/>
            </a:pPr>
            <a:endParaRPr lang="el-GR" sz="2000" dirty="0" smtClean="0"/>
          </a:p>
          <a:p>
            <a:pPr>
              <a:buNone/>
            </a:pPr>
            <a:endParaRPr lang="el-GR" sz="2000" dirty="0"/>
          </a:p>
        </p:txBody>
      </p:sp>
      <p:sp>
        <p:nvSpPr>
          <p:cNvPr id="5" name="4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6" name="5 - Θέση αριθμού διαφάνειας"/>
          <p:cNvSpPr>
            <a:spLocks noGrp="1"/>
          </p:cNvSpPr>
          <p:nvPr>
            <p:ph type="sldNum" sz="quarter" idx="12"/>
          </p:nvPr>
        </p:nvSpPr>
        <p:spPr/>
        <p:txBody>
          <a:bodyPr/>
          <a:lstStyle/>
          <a:p>
            <a:fld id="{4C111FF5-5AD3-427F-B005-818A5D745D9A}" type="slidenum">
              <a:rPr lang="el-GR" smtClean="0"/>
              <a:pPr/>
              <a:t>6</a:t>
            </a:fld>
            <a:endParaRPr lang="el-GR" dirty="0"/>
          </a:p>
        </p:txBody>
      </p:sp>
      <p:pic>
        <p:nvPicPr>
          <p:cNvPr id="4" name="3 - Εικόνα" descr="ΚΥΚΛ"/>
          <p:cNvPicPr/>
          <p:nvPr/>
        </p:nvPicPr>
        <p:blipFill>
          <a:blip r:embed="rId2" cstate="print"/>
          <a:srcRect/>
          <a:stretch>
            <a:fillRect/>
          </a:stretch>
        </p:blipFill>
        <p:spPr bwMode="auto">
          <a:xfrm>
            <a:off x="1357290" y="1785926"/>
            <a:ext cx="6749741" cy="36052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1000"/>
                                        <p:tgtEl>
                                          <p:spTgt spid="3">
                                            <p:txEl>
                                              <p:pRg st="11" end="11"/>
                                            </p:txEl>
                                          </p:spTgt>
                                        </p:tgtEl>
                                      </p:cBhvr>
                                    </p:animEffect>
                                    <p:anim calcmode="lin" valueType="num">
                                      <p:cBhvr>
                                        <p:cTn id="2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fade">
                                      <p:cBhvr>
                                        <p:cTn id="28" dur="1000"/>
                                        <p:tgtEl>
                                          <p:spTgt spid="3">
                                            <p:txEl>
                                              <p:pRg st="12" end="12"/>
                                            </p:txEl>
                                          </p:spTgt>
                                        </p:tgtEl>
                                      </p:cBhvr>
                                    </p:animEffect>
                                    <p:anim calcmode="lin" valueType="num">
                                      <p:cBhvr>
                                        <p:cTn id="2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Effect transition="in" filter="fade">
                                      <p:cBhvr>
                                        <p:cTn id="34" dur="1000"/>
                                        <p:tgtEl>
                                          <p:spTgt spid="3">
                                            <p:txEl>
                                              <p:pRg st="13" end="13"/>
                                            </p:txEl>
                                          </p:spTgt>
                                        </p:tgtEl>
                                      </p:cBhvr>
                                    </p:animEffect>
                                    <p:anim calcmode="lin" valueType="num">
                                      <p:cBhvr>
                                        <p:cTn id="3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20" presetClass="entr" presetSubtype="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edge">
                                      <p:cBhvr>
                                        <p:cTn id="4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357298"/>
          </a:xfrm>
        </p:spPr>
        <p:txBody>
          <a:bodyPr>
            <a:normAutofit fontScale="90000"/>
          </a:bodyPr>
          <a:lstStyle/>
          <a:p>
            <a:pPr algn="ctr"/>
            <a:r>
              <a:rPr lang="el-GR" sz="3600" b="1" u="sng" dirty="0" smtClean="0"/>
              <a:t>ΠΩΣ ΥΠΟΛΟΓΙΖΟΥΜΕ ΤΗΝ ΠΑΡΟΧΗ ΚΑΙ ΤΟ ΜΑΝΟΜΕΤΡΙΚΟ</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0" y="1142984"/>
            <a:ext cx="9144000" cy="5715016"/>
          </a:xfrm>
        </p:spPr>
        <p:txBody>
          <a:bodyPr>
            <a:normAutofit fontScale="92500" lnSpcReduction="10000"/>
          </a:bodyPr>
          <a:lstStyle/>
          <a:p>
            <a:pPr lvl="0"/>
            <a:endParaRPr lang="el-GR" sz="2000" b="1" dirty="0" smtClean="0"/>
          </a:p>
          <a:p>
            <a:pPr lvl="0">
              <a:buNone/>
            </a:pPr>
            <a:r>
              <a:rPr lang="el-GR" sz="2000" b="1" dirty="0" smtClean="0"/>
              <a:t>     </a:t>
            </a:r>
            <a:r>
              <a:rPr lang="el-GR" sz="2800" b="1" i="1" u="sng" dirty="0" smtClean="0">
                <a:solidFill>
                  <a:srgbClr val="FF0000"/>
                </a:solidFill>
              </a:rPr>
              <a:t>Παροχή:      </a:t>
            </a:r>
          </a:p>
          <a:p>
            <a:pPr lvl="0">
              <a:buNone/>
            </a:pPr>
            <a:endParaRPr lang="el-GR" sz="2800" b="1" i="1" u="sng" dirty="0" smtClean="0">
              <a:solidFill>
                <a:srgbClr val="FF0000"/>
              </a:solidFill>
            </a:endParaRPr>
          </a:p>
          <a:p>
            <a:pPr lvl="0">
              <a:buNone/>
            </a:pPr>
            <a:r>
              <a:rPr lang="el-GR" sz="2000" b="1" dirty="0" smtClean="0"/>
              <a:t>     Η παροχή υπολογίζεται από την ισχύ των σωμάτων και τη διαφορά θερμοκρασίας του νερού που προσάγεται προς τα σώματα και που επιστρέφει προς το λέβητα. Τη διαφορά αυτή την καθορίζει η μελέτη και είναι συνήθως 15 </a:t>
            </a:r>
            <a:r>
              <a:rPr lang="en-US" sz="2000" b="1" dirty="0" smtClean="0"/>
              <a:t>oC</a:t>
            </a:r>
            <a:r>
              <a:rPr lang="el-GR" sz="2000" b="1" dirty="0" smtClean="0"/>
              <a:t> έως 20 </a:t>
            </a:r>
            <a:r>
              <a:rPr lang="en-US" sz="2000" b="1" dirty="0" smtClean="0"/>
              <a:t>oC</a:t>
            </a:r>
            <a:r>
              <a:rPr lang="el-GR" sz="2000" b="1" dirty="0" smtClean="0"/>
              <a:t>.</a:t>
            </a:r>
            <a:endParaRPr lang="el-GR" sz="2000" dirty="0" smtClean="0"/>
          </a:p>
          <a:p>
            <a:pPr>
              <a:buNone/>
            </a:pPr>
            <a:r>
              <a:rPr lang="el-GR" sz="2000" b="1" dirty="0" smtClean="0"/>
              <a:t>	</a:t>
            </a:r>
            <a:endParaRPr lang="el-GR" sz="2000" dirty="0" smtClean="0"/>
          </a:p>
          <a:p>
            <a:pPr>
              <a:buNone/>
            </a:pPr>
            <a:r>
              <a:rPr lang="el-GR" sz="2000" b="1" dirty="0" smtClean="0"/>
              <a:t> </a:t>
            </a:r>
            <a:endParaRPr lang="el-GR" sz="2000" dirty="0" smtClean="0"/>
          </a:p>
          <a:p>
            <a:pPr>
              <a:buNone/>
            </a:pPr>
            <a:r>
              <a:rPr lang="el-GR" sz="2000" b="1" dirty="0" smtClean="0"/>
              <a:t> </a:t>
            </a:r>
            <a:endParaRPr lang="el-GR" sz="2000" dirty="0" smtClean="0"/>
          </a:p>
          <a:p>
            <a:pPr lvl="0">
              <a:buNone/>
            </a:pPr>
            <a:endParaRPr lang="el-GR" sz="2000" dirty="0" smtClean="0"/>
          </a:p>
          <a:p>
            <a:pPr lvl="0">
              <a:buNone/>
            </a:pPr>
            <a:endParaRPr lang="el-GR" sz="2000" dirty="0" smtClean="0"/>
          </a:p>
          <a:p>
            <a:pPr lvl="0">
              <a:buNone/>
            </a:pPr>
            <a:r>
              <a:rPr lang="el-GR" sz="2000" dirty="0" smtClean="0"/>
              <a:t/>
            </a:r>
            <a:br>
              <a:rPr lang="el-GR" sz="2000" dirty="0" smtClean="0"/>
            </a:br>
            <a:endParaRPr lang="el-GR" sz="2000" dirty="0" smtClean="0"/>
          </a:p>
          <a:p>
            <a:pPr lvl="0">
              <a:buNone/>
            </a:pPr>
            <a:r>
              <a:rPr lang="el-GR" sz="2000" b="1" dirty="0" smtClean="0"/>
              <a:t>   όπου  Σ</a:t>
            </a:r>
            <a:r>
              <a:rPr lang="en-US" sz="2000" b="1" dirty="0" smtClean="0"/>
              <a:t>Q</a:t>
            </a:r>
            <a:r>
              <a:rPr lang="el-GR" sz="2000" b="1" dirty="0" smtClean="0"/>
              <a:t>σ : το άθροισμα της ισχύος των θερμαντικών σωμάτων.</a:t>
            </a:r>
            <a:endParaRPr lang="el-GR" sz="2000" dirty="0" smtClean="0"/>
          </a:p>
          <a:p>
            <a:pPr>
              <a:buNone/>
            </a:pPr>
            <a:r>
              <a:rPr lang="el-GR" sz="2000" b="1" dirty="0" smtClean="0"/>
              <a:t> </a:t>
            </a:r>
            <a:endParaRPr lang="el-GR" sz="2000" dirty="0" smtClean="0"/>
          </a:p>
          <a:p>
            <a:pPr lvl="0"/>
            <a:endParaRPr lang="el-GR" sz="2000" b="1" dirty="0" smtClean="0"/>
          </a:p>
          <a:p>
            <a:pPr>
              <a:buNone/>
            </a:pPr>
            <a:r>
              <a:rPr lang="el-GR" sz="2000" b="1" dirty="0" smtClean="0"/>
              <a:t> </a:t>
            </a:r>
            <a:endParaRPr lang="el-GR" sz="2000" dirty="0" smtClean="0"/>
          </a:p>
          <a:p>
            <a:pPr>
              <a:buNone/>
            </a:pPr>
            <a:endParaRPr lang="el-GR" sz="2000" dirty="0"/>
          </a:p>
        </p:txBody>
      </p:sp>
      <p:sp>
        <p:nvSpPr>
          <p:cNvPr id="5" name="4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6" name="5 - Θέση αριθμού διαφάνειας"/>
          <p:cNvSpPr>
            <a:spLocks noGrp="1"/>
          </p:cNvSpPr>
          <p:nvPr>
            <p:ph type="sldNum" sz="quarter" idx="12"/>
          </p:nvPr>
        </p:nvSpPr>
        <p:spPr/>
        <p:txBody>
          <a:bodyPr/>
          <a:lstStyle/>
          <a:p>
            <a:fld id="{4C111FF5-5AD3-427F-B005-818A5D745D9A}" type="slidenum">
              <a:rPr lang="el-GR" smtClean="0"/>
              <a:pPr/>
              <a:t>7</a:t>
            </a:fld>
            <a:endParaRPr lang="el-GR" dirty="0"/>
          </a:p>
        </p:txBody>
      </p:sp>
      <p:graphicFrame>
        <p:nvGraphicFramePr>
          <p:cNvPr id="1026" name="Object 2"/>
          <p:cNvGraphicFramePr>
            <a:graphicFrameLocks noChangeAspect="1"/>
          </p:cNvGraphicFramePr>
          <p:nvPr/>
        </p:nvGraphicFramePr>
        <p:xfrm>
          <a:off x="3643306" y="3286124"/>
          <a:ext cx="2428892" cy="1673237"/>
        </p:xfrm>
        <a:graphic>
          <a:graphicData uri="http://schemas.openxmlformats.org/presentationml/2006/ole">
            <p:oleObj spid="_x0000_s1026" r:id="rId3" imgW="571320" imgH="393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3000"/>
                            </p:stCondLst>
                            <p:childTnLst>
                              <p:par>
                                <p:cTn id="18" presetID="47"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4000"/>
                            </p:stCondLst>
                            <p:childTnLst>
                              <p:par>
                                <p:cTn id="24" presetID="47"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0"/>
                            </p:stCondLst>
                            <p:childTnLst>
                              <p:par>
                                <p:cTn id="30" presetID="47"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6000"/>
                            </p:stCondLst>
                            <p:childTnLst>
                              <p:par>
                                <p:cTn id="36" presetID="47"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7000"/>
                            </p:stCondLst>
                            <p:childTnLst>
                              <p:par>
                                <p:cTn id="42" presetID="47" presetClass="entr" presetSubtype="0"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anim calcmode="lin" valueType="num">
                                      <p:cBhvr>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8000"/>
                            </p:stCondLst>
                            <p:childTnLst>
                              <p:par>
                                <p:cTn id="48" presetID="47" presetClass="entr" presetSubtype="0" fill="hold" grpId="0" nodeType="after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000"/>
                                        <p:tgtEl>
                                          <p:spTgt spid="3">
                                            <p:txEl>
                                              <p:pRg st="10" end="10"/>
                                            </p:txEl>
                                          </p:spTgt>
                                        </p:tgtEl>
                                      </p:cBhvr>
                                    </p:animEffect>
                                    <p:anim calcmode="lin" valueType="num">
                                      <p:cBhvr>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3" fill="hold">
                            <p:stCondLst>
                              <p:cond delay="9000"/>
                            </p:stCondLst>
                            <p:childTnLst>
                              <p:par>
                                <p:cTn id="54" presetID="47" presetClass="entr" presetSubtype="0"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59" fill="hold">
                            <p:stCondLst>
                              <p:cond delay="10000"/>
                            </p:stCondLst>
                            <p:childTnLst>
                              <p:par>
                                <p:cTn id="60" presetID="47" presetClass="entr" presetSubtype="0" fill="hold" grpId="0" nodeType="after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1000"/>
                                        <p:tgtEl>
                                          <p:spTgt spid="3">
                                            <p:txEl>
                                              <p:pRg st="13" end="13"/>
                                            </p:txEl>
                                          </p:spTgt>
                                        </p:tgtEl>
                                      </p:cBhvr>
                                    </p:animEffect>
                                    <p:anim calcmode="lin" valueType="num">
                                      <p:cBhvr>
                                        <p:cTn id="6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65" fill="hold">
                            <p:stCondLst>
                              <p:cond delay="11000"/>
                            </p:stCondLst>
                            <p:childTnLst>
                              <p:par>
                                <p:cTn id="66" presetID="17" presetClass="entr" presetSubtype="10" fill="hold" nodeType="afterEffect">
                                  <p:stCondLst>
                                    <p:cond delay="0"/>
                                  </p:stCondLst>
                                  <p:childTnLst>
                                    <p:set>
                                      <p:cBhvr>
                                        <p:cTn id="67" dur="1" fill="hold">
                                          <p:stCondLst>
                                            <p:cond delay="0"/>
                                          </p:stCondLst>
                                        </p:cTn>
                                        <p:tgtEl>
                                          <p:spTgt spid="1026"/>
                                        </p:tgtEl>
                                        <p:attrNameLst>
                                          <p:attrName>style.visibility</p:attrName>
                                        </p:attrNameLst>
                                      </p:cBhvr>
                                      <p:to>
                                        <p:strVal val="visible"/>
                                      </p:to>
                                    </p:set>
                                    <p:anim calcmode="lin" valueType="num">
                                      <p:cBhvr>
                                        <p:cTn id="68" dur="500" fill="hold"/>
                                        <p:tgtEl>
                                          <p:spTgt spid="1026"/>
                                        </p:tgtEl>
                                        <p:attrNameLst>
                                          <p:attrName>ppt_w</p:attrName>
                                        </p:attrNameLst>
                                      </p:cBhvr>
                                      <p:tavLst>
                                        <p:tav tm="0">
                                          <p:val>
                                            <p:fltVal val="0"/>
                                          </p:val>
                                        </p:tav>
                                        <p:tav tm="100000">
                                          <p:val>
                                            <p:strVal val="#ppt_w"/>
                                          </p:val>
                                        </p:tav>
                                      </p:tavLst>
                                    </p:anim>
                                    <p:anim calcmode="lin" valueType="num">
                                      <p:cBhvr>
                                        <p:cTn id="69" dur="5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r>
              <a:rPr lang="el-GR" b="1" i="1" u="sng" dirty="0" smtClean="0">
                <a:solidFill>
                  <a:srgbClr val="FF0000"/>
                </a:solidFill>
              </a:rPr>
              <a:t>Μανομετρικό:</a:t>
            </a:r>
          </a:p>
          <a:p>
            <a:pPr>
              <a:buNone/>
            </a:pPr>
            <a:endParaRPr lang="el-GR" sz="1200" b="1" dirty="0" smtClean="0">
              <a:solidFill>
                <a:srgbClr val="FF0000"/>
              </a:solidFill>
            </a:endParaRPr>
          </a:p>
          <a:p>
            <a:pPr lvl="0">
              <a:buNone/>
            </a:pPr>
            <a:r>
              <a:rPr lang="el-GR" sz="2000" b="1" dirty="0" smtClean="0"/>
              <a:t>Το μανομετρικό δεν έχει σχέση με το στατικό ύψος της εγκατάστασης, αλλά με την πτώση πίεσης του νερού που κυκλοφορεί στην εγκατάστασης.</a:t>
            </a:r>
            <a:endParaRPr lang="el-GR" sz="2000" dirty="0" smtClean="0"/>
          </a:p>
          <a:p>
            <a:pPr lvl="0">
              <a:buNone/>
            </a:pPr>
            <a:r>
              <a:rPr lang="el-GR" sz="2000" b="1" dirty="0" smtClean="0"/>
              <a:t>      Το επιλέγουμε συνήθως 20 % μεγαλύτερο από την πτώση πίεσης της εγκατάστασης, για να αντιμετωπιστούν οι πρόσθετες αντιστάσεις που συχνά προκύπτουν κατά το στάδιο της εγκατάστασης και δεν είναι δυνατό να προβλεφθούν στη μελέτη. </a:t>
            </a:r>
            <a:endParaRPr lang="el-GR" sz="2000" dirty="0" smtClean="0"/>
          </a:p>
          <a:p>
            <a:pPr>
              <a:buNone/>
            </a:pPr>
            <a:endParaRPr lang="el-GR" sz="2000" dirty="0">
              <a:solidFill>
                <a:srgbClr val="FF0000"/>
              </a:solidFill>
            </a:endParaRPr>
          </a:p>
        </p:txBody>
      </p:sp>
      <p:sp>
        <p:nvSpPr>
          <p:cNvPr id="5" name="4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6" name="5 - Θέση αριθμού διαφάνειας"/>
          <p:cNvSpPr>
            <a:spLocks noGrp="1"/>
          </p:cNvSpPr>
          <p:nvPr>
            <p:ph type="sldNum" sz="quarter" idx="12"/>
          </p:nvPr>
        </p:nvSpPr>
        <p:spPr/>
        <p:txBody>
          <a:bodyPr/>
          <a:lstStyle/>
          <a:p>
            <a:fld id="{4C111FF5-5AD3-427F-B005-818A5D745D9A}" type="slidenum">
              <a:rPr lang="el-GR" smtClean="0"/>
              <a:pPr/>
              <a:t>8</a:t>
            </a:fld>
            <a:endParaRPr lang="el-GR" dirty="0"/>
          </a:p>
        </p:txBody>
      </p:sp>
      <p:pic>
        <p:nvPicPr>
          <p:cNvPr id="4" name="3 - Εικόνα"/>
          <p:cNvPicPr/>
          <p:nvPr/>
        </p:nvPicPr>
        <p:blipFill>
          <a:blip r:embed="rId2" cstate="print"/>
          <a:srcRect/>
          <a:stretch>
            <a:fillRect/>
          </a:stretch>
        </p:blipFill>
        <p:spPr bwMode="auto">
          <a:xfrm>
            <a:off x="1643042" y="2928934"/>
            <a:ext cx="6362700" cy="3438525"/>
          </a:xfrm>
          <a:prstGeom prst="rect">
            <a:avLst/>
          </a:prstGeom>
          <a:solidFill>
            <a:srgbClr val="CCECFF"/>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0"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edg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255</Words>
  <Application>Microsoft Office PowerPoint</Application>
  <PresentationFormat>Προβολή στην οθόνη (4:3)</PresentationFormat>
  <Paragraphs>135</Paragraphs>
  <Slides>8</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8</vt:i4>
      </vt:variant>
    </vt:vector>
  </HeadingPairs>
  <TitlesOfParts>
    <vt:vector size="9" baseType="lpstr">
      <vt:lpstr>Αποκορύφωμα</vt:lpstr>
      <vt:lpstr>ΚΥΚΛΟΦΟΡΗΤΗΣ</vt:lpstr>
      <vt:lpstr>Διαφάνεια 2</vt:lpstr>
      <vt:lpstr>Διαφάνεια 3</vt:lpstr>
      <vt:lpstr>ΕΓΚΑΤΑΣΤΑΣΗ  ΚΑΙ  ΛΕΙΤΟΥΡΓΙΑ </vt:lpstr>
      <vt:lpstr>Διαφάνεια 5</vt:lpstr>
      <vt:lpstr>ΥΠΟΛΟΓΙΣΜΟΣ ΚΥΚΛΟΦΟΡΗΤΗ </vt:lpstr>
      <vt:lpstr>ΠΩΣ ΥΠΟΛΟΓΙΖΟΥΜΕ ΤΗΝ ΠΑΡΟΧΗ ΚΑΙ ΤΟ ΜΑΝΟΜΕΤΡΙΚΟ </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ΚΥΚΛΟΦΟΡΙΤΗΣ</dc:title>
  <dc:creator>Γιωργος</dc:creator>
  <cp:lastModifiedBy>Γιωργος</cp:lastModifiedBy>
  <cp:revision>3</cp:revision>
  <dcterms:created xsi:type="dcterms:W3CDTF">2020-04-07T14:56:13Z</dcterms:created>
  <dcterms:modified xsi:type="dcterms:W3CDTF">2020-12-18T14:16:33Z</dcterms:modified>
</cp:coreProperties>
</file>