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5" d="100"/>
          <a:sy n="105" d="100"/>
        </p:scale>
        <p:origin x="-1794"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smtClean="0"/>
              <a:t>Kλικ για επεξεργασία του τίτλου</a:t>
            </a:r>
            <a:endParaRPr kumimoji="0" lang="en-US"/>
          </a:p>
        </p:txBody>
      </p:sp>
      <p:sp>
        <p:nvSpPr>
          <p:cNvPr id="28" name="27 - Θέση ημερομηνίας"/>
          <p:cNvSpPr>
            <a:spLocks noGrp="1"/>
          </p:cNvSpPr>
          <p:nvPr>
            <p:ph type="dt" sz="half" idx="10"/>
          </p:nvPr>
        </p:nvSpPr>
        <p:spPr/>
        <p:txBody>
          <a:bodyPr/>
          <a:lstStyle/>
          <a:p>
            <a:fld id="{6AD166C5-9E73-41AA-8F52-B9B2138DEB73}" type="datetimeFigureOut">
              <a:rPr lang="el-GR" smtClean="0"/>
              <a:pPr/>
              <a:t>18/12/2020</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29" name="28 - Θέση αριθμού διαφάνειας"/>
          <p:cNvSpPr>
            <a:spLocks noGrp="1"/>
          </p:cNvSpPr>
          <p:nvPr>
            <p:ph type="sldNum" sz="quarter" idx="12"/>
          </p:nvPr>
        </p:nvSpPr>
        <p:spPr/>
        <p:txBody>
          <a:bodyPr/>
          <a:lstStyle/>
          <a:p>
            <a:fld id="{E8582751-7DE3-458B-9E22-B8C9DFC0329F}" type="slidenum">
              <a:rPr lang="el-GR" smtClean="0"/>
              <a:pPr/>
              <a:t>‹#›</a:t>
            </a:fld>
            <a:endParaRPr lang="el-GR"/>
          </a:p>
        </p:txBody>
      </p:sp>
      <p:sp>
        <p:nvSpPr>
          <p:cNvPr id="9" name="8 - Υπότιτλος"/>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6AD166C5-9E73-41AA-8F52-B9B2138DEB73}" type="datetimeFigureOut">
              <a:rPr lang="el-GR" smtClean="0"/>
              <a:pPr/>
              <a:t>18/12/2020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8582751-7DE3-458B-9E22-B8C9DFC0329F}"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6AD166C5-9E73-41AA-8F52-B9B2138DEB73}" type="datetimeFigureOut">
              <a:rPr lang="el-GR" smtClean="0"/>
              <a:pPr/>
              <a:t>18/12/2020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8582751-7DE3-458B-9E22-B8C9DFC0329F}"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6AD166C5-9E73-41AA-8F52-B9B2138DEB73}" type="datetimeFigureOut">
              <a:rPr lang="el-GR" smtClean="0"/>
              <a:pPr/>
              <a:t>18/12/2020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8582751-7DE3-458B-9E22-B8C9DFC0329F}"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6AD166C5-9E73-41AA-8F52-B9B2138DEB73}" type="datetimeFigureOut">
              <a:rPr lang="el-GR" smtClean="0"/>
              <a:pPr/>
              <a:t>18/12/2020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7924800" y="6416675"/>
            <a:ext cx="762000" cy="365125"/>
          </a:xfrm>
        </p:spPr>
        <p:txBody>
          <a:bodyPr/>
          <a:lstStyle/>
          <a:p>
            <a:fld id="{E8582751-7DE3-458B-9E22-B8C9DFC0329F}"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6AD166C5-9E73-41AA-8F52-B9B2138DEB73}" type="datetimeFigureOut">
              <a:rPr lang="el-GR" smtClean="0"/>
              <a:pPr/>
              <a:t>18/12/2020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8582751-7DE3-458B-9E22-B8C9DFC0329F}"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6AD166C5-9E73-41AA-8F52-B9B2138DEB73}" type="datetimeFigureOut">
              <a:rPr lang="el-GR" smtClean="0"/>
              <a:pPr/>
              <a:t>18/12/2020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E8582751-7DE3-458B-9E22-B8C9DFC0329F}"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6AD166C5-9E73-41AA-8F52-B9B2138DEB73}" type="datetimeFigureOut">
              <a:rPr lang="el-GR" smtClean="0"/>
              <a:pPr/>
              <a:t>18/12/2020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E8582751-7DE3-458B-9E22-B8C9DFC0329F}"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6AD166C5-9E73-41AA-8F52-B9B2138DEB73}" type="datetimeFigureOut">
              <a:rPr lang="el-GR" smtClean="0"/>
              <a:pPr/>
              <a:t>18/12/2020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E8582751-7DE3-458B-9E22-B8C9DFC0329F}"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6AD166C5-9E73-41AA-8F52-B9B2138DEB73}" type="datetimeFigureOut">
              <a:rPr lang="el-GR" smtClean="0"/>
              <a:pPr/>
              <a:t>18/12/2020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8582751-7DE3-458B-9E22-B8C9DFC0329F}"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smtClean="0">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3 - Θέση κειμένου"/>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6AD166C5-9E73-41AA-8F52-B9B2138DEB73}" type="datetimeFigureOut">
              <a:rPr lang="el-GR" smtClean="0"/>
              <a:pPr/>
              <a:t>18/12/2020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8582751-7DE3-458B-9E22-B8C9DFC0329F}"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6AD166C5-9E73-41AA-8F52-B9B2138DEB73}" type="datetimeFigureOut">
              <a:rPr lang="el-GR" smtClean="0"/>
              <a:pPr/>
              <a:t>18/12/2020</a:t>
            </a:fld>
            <a:endParaRPr lang="el-GR"/>
          </a:p>
        </p:txBody>
      </p:sp>
      <p:sp>
        <p:nvSpPr>
          <p:cNvPr id="3" name="2 - Θέση υποσέλιδου"/>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l-GR"/>
          </a:p>
        </p:txBody>
      </p:sp>
      <p:sp>
        <p:nvSpPr>
          <p:cNvPr id="23" name="22 - Θέση αριθμού διαφάνειας"/>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E8582751-7DE3-458B-9E22-B8C9DFC0329F}"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http://e-shop.astyservice.gr/images/kyklof/wilo_TOP-D.gif" TargetMode="External"/><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8.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1071546"/>
          </a:xfrm>
        </p:spPr>
        <p:txBody>
          <a:bodyPr/>
          <a:lstStyle/>
          <a:p>
            <a:pPr algn="ctr"/>
            <a:r>
              <a:rPr lang="el-GR" b="1" u="sng" dirty="0" smtClean="0"/>
              <a:t>ΚΥΚΛΟΦΟΡΗΤΗΣ</a:t>
            </a:r>
            <a:endParaRPr lang="el-GR" dirty="0"/>
          </a:p>
        </p:txBody>
      </p:sp>
      <p:sp>
        <p:nvSpPr>
          <p:cNvPr id="3" name="2 - Θέση περιεχομένου"/>
          <p:cNvSpPr>
            <a:spLocks noGrp="1"/>
          </p:cNvSpPr>
          <p:nvPr>
            <p:ph idx="1"/>
          </p:nvPr>
        </p:nvSpPr>
        <p:spPr>
          <a:xfrm>
            <a:off x="0" y="928670"/>
            <a:ext cx="9144000" cy="5929330"/>
          </a:xfrm>
        </p:spPr>
        <p:txBody>
          <a:bodyPr>
            <a:normAutofit lnSpcReduction="10000"/>
          </a:bodyPr>
          <a:lstStyle/>
          <a:p>
            <a:pPr>
              <a:buNone/>
            </a:pPr>
            <a:endParaRPr lang="en-US" b="1" u="sng" dirty="0" smtClean="0">
              <a:solidFill>
                <a:srgbClr val="00B050"/>
              </a:solidFill>
            </a:endParaRPr>
          </a:p>
          <a:p>
            <a:pPr>
              <a:buNone/>
            </a:pPr>
            <a:endParaRPr lang="en-US" b="1" u="sng" dirty="0" smtClean="0">
              <a:solidFill>
                <a:srgbClr val="00B050"/>
              </a:solidFill>
            </a:endParaRPr>
          </a:p>
          <a:p>
            <a:pPr>
              <a:buNone/>
            </a:pPr>
            <a:endParaRPr lang="en-US" b="1" u="sng" dirty="0" smtClean="0">
              <a:solidFill>
                <a:srgbClr val="00B050"/>
              </a:solidFill>
            </a:endParaRPr>
          </a:p>
          <a:p>
            <a:pPr>
              <a:buNone/>
            </a:pPr>
            <a:endParaRPr lang="en-US" b="1" u="sng" dirty="0" smtClean="0">
              <a:solidFill>
                <a:srgbClr val="00B050"/>
              </a:solidFill>
            </a:endParaRPr>
          </a:p>
          <a:p>
            <a:pPr>
              <a:buNone/>
            </a:pPr>
            <a:endParaRPr lang="en-US" b="1" u="sng" dirty="0" smtClean="0">
              <a:solidFill>
                <a:srgbClr val="00B050"/>
              </a:solidFill>
            </a:endParaRPr>
          </a:p>
          <a:p>
            <a:pPr>
              <a:buNone/>
            </a:pPr>
            <a:endParaRPr lang="en-US" b="1" u="sng" dirty="0" smtClean="0">
              <a:solidFill>
                <a:srgbClr val="00B050"/>
              </a:solidFill>
            </a:endParaRPr>
          </a:p>
          <a:p>
            <a:pPr algn="ctr">
              <a:buNone/>
            </a:pPr>
            <a:r>
              <a:rPr lang="el-GR" sz="2800" b="1" u="sng" dirty="0" smtClean="0">
                <a:solidFill>
                  <a:srgbClr val="00B050"/>
                </a:solidFill>
              </a:rPr>
              <a:t>ΣΚΟΠΟΣ :</a:t>
            </a:r>
            <a:r>
              <a:rPr lang="el-GR" sz="2800" b="1" dirty="0" smtClean="0">
                <a:solidFill>
                  <a:srgbClr val="00B050"/>
                </a:solidFill>
              </a:rPr>
              <a:t> </a:t>
            </a:r>
            <a:r>
              <a:rPr lang="el-GR" sz="2800" b="1" dirty="0" smtClean="0"/>
              <a:t>Ο ΣΚΟΠΟΣ ΤΟΥ ΚΥΚΛΟΦΟΡΙΤΗ ΕΙΝΑΙ</a:t>
            </a:r>
            <a:endParaRPr lang="en-US" sz="2800" b="1" dirty="0" smtClean="0"/>
          </a:p>
          <a:p>
            <a:pPr algn="ctr">
              <a:buNone/>
            </a:pPr>
            <a:r>
              <a:rPr lang="en-US" sz="2800" b="1" dirty="0" smtClean="0"/>
              <a:t>                 </a:t>
            </a:r>
            <a:r>
              <a:rPr lang="el-GR" sz="2800" b="1" dirty="0" smtClean="0"/>
              <a:t>ΔΗΜΙΟΥΡΓΕΙ  ΕΞΑΝΑΓΚΑΣΜΕΝΗ ΚΥΚΛΟΦΟΡΙΑ</a:t>
            </a:r>
            <a:endParaRPr lang="en-US" sz="2800" b="1" dirty="0" smtClean="0"/>
          </a:p>
          <a:p>
            <a:pPr algn="ctr">
              <a:buNone/>
            </a:pPr>
            <a:r>
              <a:rPr lang="en-US" sz="2800" b="1" dirty="0" smtClean="0"/>
              <a:t>                </a:t>
            </a:r>
            <a:r>
              <a:rPr lang="el-GR" sz="2800" b="1" dirty="0" smtClean="0"/>
              <a:t> ΤΟΥ ΝΕΡΟΥ </a:t>
            </a:r>
            <a:r>
              <a:rPr lang="en-US" sz="2800" b="1" dirty="0" smtClean="0"/>
              <a:t> </a:t>
            </a:r>
            <a:r>
              <a:rPr lang="el-GR" sz="2800" b="1" dirty="0" smtClean="0"/>
              <a:t>(ΤΑΧΥΤΗΤΑ)  ΣΤΗΝ  ΕΓΚΑΤΑΣΤΑΣΗ </a:t>
            </a:r>
            <a:endParaRPr lang="en-US" sz="2800" b="1" dirty="0" smtClean="0"/>
          </a:p>
          <a:p>
            <a:pPr algn="ctr">
              <a:buNone/>
            </a:pPr>
            <a:r>
              <a:rPr lang="en-US" sz="2800" b="1" dirty="0" smtClean="0"/>
              <a:t>                 </a:t>
            </a:r>
            <a:r>
              <a:rPr lang="el-GR" sz="2800" b="1" dirty="0" smtClean="0"/>
              <a:t>ΚΕΝΤΡΙΚΗΣ ΘΕΡΜΑΝΣΗΣ</a:t>
            </a:r>
            <a:r>
              <a:rPr lang="en-US" sz="2800" b="1" dirty="0" smtClean="0"/>
              <a:t>.</a:t>
            </a:r>
            <a:endParaRPr lang="el-GR" sz="2800" dirty="0" smtClean="0"/>
          </a:p>
          <a:p>
            <a:pPr>
              <a:buNone/>
            </a:pPr>
            <a:r>
              <a:rPr lang="el-GR" sz="2000" b="1" dirty="0" smtClean="0"/>
              <a:t> </a:t>
            </a:r>
            <a:endParaRPr lang="el-GR" sz="2000" dirty="0" smtClean="0"/>
          </a:p>
        </p:txBody>
      </p:sp>
      <p:sp>
        <p:nvSpPr>
          <p:cNvPr id="5" name="4 - Θέση υποσέλιδου"/>
          <p:cNvSpPr>
            <a:spLocks noGrp="1"/>
          </p:cNvSpPr>
          <p:nvPr>
            <p:ph type="ftr" sz="quarter" idx="11"/>
          </p:nvPr>
        </p:nvSpPr>
        <p:spPr/>
        <p:txBody>
          <a:bodyPr/>
          <a:lstStyle/>
          <a:p>
            <a:r>
              <a:rPr lang="el-GR" smtClean="0"/>
              <a:t>ΜΑΣΤΡΟΓΙΑΝΝΟΠΟΥΛΟΣ ΓΕΩΡΓΙΟΣ</a:t>
            </a:r>
            <a:endParaRPr lang="el-GR" dirty="0"/>
          </a:p>
        </p:txBody>
      </p:sp>
      <p:sp>
        <p:nvSpPr>
          <p:cNvPr id="6" name="5 - Θέση αριθμού διαφάνειας"/>
          <p:cNvSpPr>
            <a:spLocks noGrp="1"/>
          </p:cNvSpPr>
          <p:nvPr>
            <p:ph type="sldNum" sz="quarter" idx="12"/>
          </p:nvPr>
        </p:nvSpPr>
        <p:spPr/>
        <p:txBody>
          <a:bodyPr/>
          <a:lstStyle/>
          <a:p>
            <a:fld id="{4C111FF5-5AD3-427F-B005-818A5D745D9A}" type="slidenum">
              <a:rPr lang="el-GR" smtClean="0"/>
              <a:pPr/>
              <a:t>1</a:t>
            </a:fld>
            <a:endParaRPr lang="el-GR" dirty="0"/>
          </a:p>
        </p:txBody>
      </p:sp>
      <p:pic>
        <p:nvPicPr>
          <p:cNvPr id="4" name="3 - Εικόνα" descr="http://e-shop.astyservice.gr/images/kyklof/wilo_TOP-D.gif"/>
          <p:cNvPicPr/>
          <p:nvPr/>
        </p:nvPicPr>
        <p:blipFill>
          <a:blip r:embed="rId2" r:link="rId3" cstate="print"/>
          <a:srcRect/>
          <a:stretch>
            <a:fillRect/>
          </a:stretch>
        </p:blipFill>
        <p:spPr bwMode="auto">
          <a:xfrm>
            <a:off x="3286116" y="1214422"/>
            <a:ext cx="2971800" cy="25146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0" presetClass="entr" presetSubtype="0"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edge">
                                      <p:cBhvr>
                                        <p:cTn id="13" dur="2000"/>
                                        <p:tgtEl>
                                          <p:spTgt spid="4"/>
                                        </p:tgtEl>
                                      </p:cBhvr>
                                    </p:animEffect>
                                  </p:childTnLst>
                                </p:cTn>
                              </p:par>
                            </p:childTnLst>
                          </p:cTn>
                        </p:par>
                        <p:par>
                          <p:cTn id="14" fill="hold">
                            <p:stCondLst>
                              <p:cond delay="3000"/>
                            </p:stCondLst>
                            <p:childTnLst>
                              <p:par>
                                <p:cTn id="15" presetID="47" presetClass="entr" presetSubtype="0" fill="hold" nodeType="after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fade">
                                      <p:cBhvr>
                                        <p:cTn id="17" dur="1000"/>
                                        <p:tgtEl>
                                          <p:spTgt spid="3">
                                            <p:txEl>
                                              <p:pRg st="6" end="6"/>
                                            </p:txEl>
                                          </p:spTgt>
                                        </p:tgtEl>
                                      </p:cBhvr>
                                    </p:animEffect>
                                    <p:anim calcmode="lin" valueType="num">
                                      <p:cBhvr>
                                        <p:cTn id="1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20" fill="hold">
                            <p:stCondLst>
                              <p:cond delay="4000"/>
                            </p:stCondLst>
                            <p:childTnLst>
                              <p:par>
                                <p:cTn id="21" presetID="47" presetClass="entr" presetSubtype="0" fill="hold" nodeType="after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Effect transition="in" filter="fade">
                                      <p:cBhvr>
                                        <p:cTn id="23" dur="1000"/>
                                        <p:tgtEl>
                                          <p:spTgt spid="3">
                                            <p:txEl>
                                              <p:pRg st="7" end="7"/>
                                            </p:txEl>
                                          </p:spTgt>
                                        </p:tgtEl>
                                      </p:cBhvr>
                                    </p:animEffect>
                                    <p:anim calcmode="lin" valueType="num">
                                      <p:cBhvr>
                                        <p:cTn id="24"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26" fill="hold">
                            <p:stCondLst>
                              <p:cond delay="5000"/>
                            </p:stCondLst>
                            <p:childTnLst>
                              <p:par>
                                <p:cTn id="27" presetID="47" presetClass="entr" presetSubtype="0" fill="hold" nodeType="after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Effect transition="in" filter="fade">
                                      <p:cBhvr>
                                        <p:cTn id="29" dur="1000"/>
                                        <p:tgtEl>
                                          <p:spTgt spid="3">
                                            <p:txEl>
                                              <p:pRg st="8" end="8"/>
                                            </p:txEl>
                                          </p:spTgt>
                                        </p:tgtEl>
                                      </p:cBhvr>
                                    </p:animEffect>
                                    <p:anim calcmode="lin" valueType="num">
                                      <p:cBhvr>
                                        <p:cTn id="30"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par>
                          <p:cTn id="32" fill="hold">
                            <p:stCondLst>
                              <p:cond delay="6000"/>
                            </p:stCondLst>
                            <p:childTnLst>
                              <p:par>
                                <p:cTn id="33" presetID="47" presetClass="entr" presetSubtype="0" fill="hold" nodeType="after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animEffect transition="in" filter="fade">
                                      <p:cBhvr>
                                        <p:cTn id="35" dur="1000"/>
                                        <p:tgtEl>
                                          <p:spTgt spid="3">
                                            <p:txEl>
                                              <p:pRg st="9" end="9"/>
                                            </p:txEl>
                                          </p:spTgt>
                                        </p:tgtEl>
                                      </p:cBhvr>
                                    </p:animEffect>
                                    <p:anim calcmode="lin" valueType="num">
                                      <p:cBhvr>
                                        <p:cTn id="36"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0"/>
            <a:ext cx="9144000" cy="6858000"/>
          </a:xfrm>
        </p:spPr>
        <p:txBody>
          <a:bodyPr>
            <a:normAutofit fontScale="70000" lnSpcReduction="20000"/>
          </a:bodyPr>
          <a:lstStyle/>
          <a:p>
            <a:pPr algn="ctr">
              <a:buNone/>
            </a:pPr>
            <a:r>
              <a:rPr lang="el-GR" sz="3100" b="1" u="sng" dirty="0" smtClean="0">
                <a:solidFill>
                  <a:srgbClr val="FF0000"/>
                </a:solidFill>
              </a:rPr>
              <a:t>ΕΙΔΗ ΚΥΚΛΟΦΟΡΙΤΩΝ </a:t>
            </a:r>
            <a:r>
              <a:rPr lang="el-GR" sz="3100" b="1" dirty="0" smtClean="0"/>
              <a:t>: ΟΙ ΚΥΚΛΟΦΟΡΙΤΕΣ ΔΙΑΚΡΙΝΟΝΤΑΙ </a:t>
            </a:r>
            <a:endParaRPr lang="el-GR" sz="3100" dirty="0" smtClean="0"/>
          </a:p>
          <a:p>
            <a:pPr lvl="0">
              <a:buNone/>
            </a:pPr>
            <a:endParaRPr lang="en-US" sz="3200" b="1" dirty="0" smtClean="0"/>
          </a:p>
          <a:p>
            <a:pPr marL="578358" lvl="0" indent="-514350">
              <a:buAutoNum type="arabicPeriod"/>
            </a:pPr>
            <a:r>
              <a:rPr lang="el-GR" sz="2900" b="1" dirty="0" smtClean="0"/>
              <a:t>ΑΝΑΛΟΓΑ ΜΕ ΤΟΝ ΤΡΟΠΟ ΛΙΠΑΝΣΗΣ ΤΟΥΣ ΣΕ</a:t>
            </a:r>
            <a:endParaRPr lang="en-US" sz="2900" b="1" dirty="0" smtClean="0"/>
          </a:p>
          <a:p>
            <a:pPr marL="578358" lvl="0" indent="-514350">
              <a:buAutoNum type="arabicPeriod"/>
            </a:pPr>
            <a:endParaRPr lang="el-GR" sz="2900" dirty="0" smtClean="0"/>
          </a:p>
          <a:p>
            <a:pPr lvl="1"/>
            <a:r>
              <a:rPr lang="el-GR" sz="2900" b="1" dirty="0" smtClean="0"/>
              <a:t>ΥΔΡΟΛΙΠΑΝΤΟΙ ΚΥΚΛΟΦΟΡΙΤΕΣ</a:t>
            </a:r>
            <a:endParaRPr lang="el-GR" sz="2900" dirty="0" smtClean="0"/>
          </a:p>
          <a:p>
            <a:pPr lvl="1"/>
            <a:r>
              <a:rPr lang="el-GR" sz="2900" b="1" dirty="0" smtClean="0"/>
              <a:t>ΕΛΑΙΟΛΙΠΑΝΤΟΙ ΚΥΚΛΟΦΟΡΙΤΕΣ </a:t>
            </a:r>
            <a:r>
              <a:rPr lang="en-US" sz="2900" b="1" dirty="0" smtClean="0"/>
              <a:t>(</a:t>
            </a:r>
            <a:r>
              <a:rPr lang="el-GR" sz="2900" b="1" dirty="0" smtClean="0"/>
              <a:t>έχουν καταργηθεί)</a:t>
            </a:r>
            <a:endParaRPr lang="en-US" sz="2900" b="1" dirty="0" smtClean="0"/>
          </a:p>
          <a:p>
            <a:pPr lvl="1"/>
            <a:endParaRPr lang="el-GR" sz="2900" dirty="0" smtClean="0"/>
          </a:p>
          <a:p>
            <a:pPr lvl="0" algn="just">
              <a:buNone/>
            </a:pPr>
            <a:r>
              <a:rPr lang="en-US" sz="2900" b="1" dirty="0" smtClean="0"/>
              <a:t>2. </a:t>
            </a:r>
            <a:r>
              <a:rPr lang="el-GR" sz="2900" b="1" dirty="0" smtClean="0"/>
              <a:t>ΑΝΑΛΟΓΑ ΜΕ ΤΟΝ ΤΡΟΠΟ ΣΥΝΔΕΣΗΣ ΤΟΥΣ ΣΕ</a:t>
            </a:r>
            <a:endParaRPr lang="el-GR" sz="2900" dirty="0" smtClean="0"/>
          </a:p>
          <a:p>
            <a:pPr>
              <a:buNone/>
            </a:pPr>
            <a:r>
              <a:rPr lang="el-GR" sz="2900" b="1" dirty="0" smtClean="0"/>
              <a:t> </a:t>
            </a:r>
            <a:endParaRPr lang="el-GR" sz="2900" dirty="0" smtClean="0"/>
          </a:p>
          <a:p>
            <a:pPr lvl="1"/>
            <a:r>
              <a:rPr lang="el-GR" sz="2900" b="1" dirty="0" smtClean="0"/>
              <a:t>ΚΥΚΛΟΦΟΡΙΤΕΣ ΜΕ ΡΑΚΟΡ</a:t>
            </a:r>
            <a:endParaRPr lang="el-GR" sz="2900" dirty="0" smtClean="0"/>
          </a:p>
          <a:p>
            <a:pPr lvl="1"/>
            <a:r>
              <a:rPr lang="el-GR" sz="2900" b="1" dirty="0" smtClean="0"/>
              <a:t>ΚΥΚΛΟΦΟΡΙΤΕΣ ΜΕ ΦΛΑΤΖΑ</a:t>
            </a:r>
            <a:endParaRPr lang="el-GR" sz="2900" dirty="0" smtClean="0"/>
          </a:p>
          <a:p>
            <a:pPr algn="ctr">
              <a:buNone/>
            </a:pPr>
            <a:r>
              <a:rPr lang="el-GR" sz="2900" b="1" dirty="0" smtClean="0"/>
              <a:t> </a:t>
            </a:r>
            <a:endParaRPr lang="el-GR" sz="2900" dirty="0" smtClean="0"/>
          </a:p>
          <a:p>
            <a:pPr lvl="0">
              <a:buNone/>
            </a:pPr>
            <a:r>
              <a:rPr lang="en-US" sz="2900" b="1" dirty="0" smtClean="0"/>
              <a:t>3. </a:t>
            </a:r>
            <a:r>
              <a:rPr lang="el-GR" sz="2900" b="1" dirty="0" smtClean="0"/>
              <a:t>ΑΝΑΛΟΓΑ ΜΕ ΤΟ ΡΕΥΜΑ ΠΟΥ ΧΡΗΣΙΜΟΠΟΙΟΥΝ ΣΕ</a:t>
            </a:r>
            <a:endParaRPr lang="el-GR" sz="2900" dirty="0" smtClean="0"/>
          </a:p>
          <a:p>
            <a:pPr>
              <a:buNone/>
            </a:pPr>
            <a:r>
              <a:rPr lang="el-GR" sz="2900" b="1" dirty="0" smtClean="0"/>
              <a:t> </a:t>
            </a:r>
            <a:endParaRPr lang="el-GR" sz="2900" dirty="0" smtClean="0"/>
          </a:p>
          <a:p>
            <a:pPr lvl="1"/>
            <a:r>
              <a:rPr lang="el-GR" sz="2800" b="1" dirty="0" smtClean="0"/>
              <a:t>ΜΟΝΟΦΑΣΙΚΟΥΣ</a:t>
            </a:r>
            <a:r>
              <a:rPr lang="en-US" sz="2800" b="1" dirty="0" smtClean="0"/>
              <a:t>  </a:t>
            </a:r>
            <a:endParaRPr lang="el-GR" sz="3200" dirty="0" smtClean="0"/>
          </a:p>
          <a:p>
            <a:pPr lvl="1"/>
            <a:r>
              <a:rPr lang="el-GR" sz="2800" b="1" dirty="0" smtClean="0"/>
              <a:t>ΤΡΙΦΑΣΙΚΟΥΣ</a:t>
            </a:r>
            <a:r>
              <a:rPr lang="en-US" sz="2800" b="1" dirty="0" smtClean="0"/>
              <a:t> </a:t>
            </a:r>
            <a:endParaRPr lang="el-GR" sz="2800" b="1" dirty="0" smtClean="0"/>
          </a:p>
          <a:p>
            <a:pPr lvl="1"/>
            <a:endParaRPr lang="en-US" sz="2800" b="1" dirty="0" smtClean="0"/>
          </a:p>
          <a:p>
            <a:pPr marL="1051560" lvl="1" indent="-514350" algn="just">
              <a:buNone/>
            </a:pPr>
            <a:r>
              <a:rPr lang="el-GR" sz="2800" b="1" dirty="0" smtClean="0"/>
              <a:t>4. ΑΝΑΛΟΓΑ ΜΕ ΤΟΝ ΤΡΟΠΟ ΛΕΙΤΟΥΡΓΙΑΣ ΤΟΥΣ ΣΕ</a:t>
            </a:r>
          </a:p>
          <a:p>
            <a:pPr marL="1051560" lvl="1" indent="-514350" algn="just">
              <a:buAutoNum type="arabicPeriod"/>
            </a:pPr>
            <a:endParaRPr lang="el-GR" sz="2800" dirty="0" smtClean="0"/>
          </a:p>
          <a:p>
            <a:pPr lvl="1"/>
            <a:r>
              <a:rPr lang="en-US" sz="2800" b="1" dirty="0" smtClean="0"/>
              <a:t>	</a:t>
            </a:r>
            <a:r>
              <a:rPr lang="el-GR" sz="2800" b="1" dirty="0" smtClean="0"/>
              <a:t>ΣΥΜΒΑΤΙΚΟΥΣ</a:t>
            </a:r>
            <a:r>
              <a:rPr lang="en-US" sz="2800" b="1" dirty="0" smtClean="0"/>
              <a:t> </a:t>
            </a:r>
            <a:r>
              <a:rPr lang="en-US" b="1" dirty="0" smtClean="0"/>
              <a:t>(</a:t>
            </a:r>
            <a:r>
              <a:rPr lang="el-GR" b="1" dirty="0" smtClean="0"/>
              <a:t>έχουν καταργηθεί αλλά υπάρχουν ακόμα στην αγορά)</a:t>
            </a:r>
          </a:p>
          <a:p>
            <a:pPr lvl="1"/>
            <a:r>
              <a:rPr lang="el-GR" sz="2800" b="1" dirty="0" smtClean="0"/>
              <a:t>ΗΛΕΚΤΡΟΝΙΚΟΥΣ (</a:t>
            </a:r>
            <a:r>
              <a:rPr lang="en-US" sz="2800" b="1" dirty="0" smtClean="0"/>
              <a:t>inverter)</a:t>
            </a:r>
          </a:p>
          <a:p>
            <a:pPr lvl="1"/>
            <a:endParaRPr lang="en-US" sz="2800" b="1" dirty="0" smtClean="0"/>
          </a:p>
          <a:p>
            <a:pPr lvl="1"/>
            <a:endParaRPr lang="en-US" sz="2800" b="1" dirty="0" smtClean="0"/>
          </a:p>
          <a:p>
            <a:pPr lvl="1"/>
            <a:endParaRPr lang="el-GR" sz="2800" dirty="0" smtClean="0"/>
          </a:p>
          <a:p>
            <a:pPr>
              <a:buNone/>
            </a:pPr>
            <a:endParaRPr lang="el-GR" sz="2000" dirty="0"/>
          </a:p>
        </p:txBody>
      </p:sp>
      <p:sp>
        <p:nvSpPr>
          <p:cNvPr id="4" name="3 - Θέση υποσέλιδου"/>
          <p:cNvSpPr>
            <a:spLocks noGrp="1"/>
          </p:cNvSpPr>
          <p:nvPr>
            <p:ph type="ftr" sz="quarter" idx="11"/>
          </p:nvPr>
        </p:nvSpPr>
        <p:spPr/>
        <p:txBody>
          <a:bodyPr/>
          <a:lstStyle/>
          <a:p>
            <a:r>
              <a:rPr lang="el-GR" dirty="0" smtClean="0"/>
              <a:t>ΜΑΣΤΡΟΓΙΑΝΝΟΠΟΥΛΟΣ ΓΕΩΡΓΙΟΣ</a:t>
            </a:r>
            <a:endParaRPr lang="el-GR" dirty="0"/>
          </a:p>
        </p:txBody>
      </p:sp>
      <p:sp>
        <p:nvSpPr>
          <p:cNvPr id="5" name="4 - Θέση αριθμού διαφάνειας"/>
          <p:cNvSpPr>
            <a:spLocks noGrp="1"/>
          </p:cNvSpPr>
          <p:nvPr>
            <p:ph type="sldNum" sz="quarter" idx="12"/>
          </p:nvPr>
        </p:nvSpPr>
        <p:spPr/>
        <p:txBody>
          <a:bodyPr/>
          <a:lstStyle/>
          <a:p>
            <a:fld id="{4C111FF5-5AD3-427F-B005-818A5D745D9A}" type="slidenum">
              <a:rPr lang="el-GR" smtClean="0"/>
              <a:pPr/>
              <a:t>2</a:t>
            </a:fld>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5" presetClass="entr" presetSubtype="0" fill="hold" nodeType="after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3">
                                            <p:txEl>
                                              <p:pRg st="2" end="2"/>
                                            </p:txEl>
                                          </p:spTgt>
                                        </p:tgtEl>
                                        <p:attrNameLst>
                                          <p:attrName>ppt_y</p:attrName>
                                        </p:attrNameLst>
                                      </p:cBhvr>
                                      <p:tavLst>
                                        <p:tav tm="0" fmla="#ppt_y+(sin(-2*pi*(1-$))*-#ppt_x+cos(-2*pi*(1-$))*(1-#ppt_y))*(1-$)">
                                          <p:val>
                                            <p:fltVal val="0"/>
                                          </p:val>
                                        </p:tav>
                                        <p:tav tm="100000">
                                          <p:val>
                                            <p:fltVal val="1"/>
                                          </p:val>
                                        </p:tav>
                                      </p:tavLst>
                                    </p:anim>
                                  </p:childTnLst>
                                </p:cTn>
                              </p:par>
                              <p:par>
                                <p:cTn id="17" presetID="15"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p:cTn id="1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1" dur="1000" fill="hold"/>
                                        <p:tgtEl>
                                          <p:spTgt spid="3">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22" dur="1000" fill="hold"/>
                                        <p:tgtEl>
                                          <p:spTgt spid="3">
                                            <p:txEl>
                                              <p:pRg st="4" end="4"/>
                                            </p:txEl>
                                          </p:spTgt>
                                        </p:tgtEl>
                                        <p:attrNameLst>
                                          <p:attrName>ppt_y</p:attrName>
                                        </p:attrNameLst>
                                      </p:cBhvr>
                                      <p:tavLst>
                                        <p:tav tm="0" fmla="#ppt_y+(sin(-2*pi*(1-$))*-#ppt_x+cos(-2*pi*(1-$))*(1-#ppt_y))*(1-$)">
                                          <p:val>
                                            <p:fltVal val="0"/>
                                          </p:val>
                                        </p:tav>
                                        <p:tav tm="100000">
                                          <p:val>
                                            <p:fltVal val="1"/>
                                          </p:val>
                                        </p:tav>
                                      </p:tavLst>
                                    </p:anim>
                                  </p:childTnLst>
                                </p:cTn>
                              </p:par>
                              <p:par>
                                <p:cTn id="23" presetID="15" presetClass="entr" presetSubtype="0"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p:cTn id="25"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6"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27" dur="1000" fill="hold"/>
                                        <p:tgtEl>
                                          <p:spTgt spid="3">
                                            <p:txEl>
                                              <p:pRg st="5" end="5"/>
                                            </p:txEl>
                                          </p:spTgt>
                                        </p:tgtEl>
                                        <p:attrNameLst>
                                          <p:attrName>ppt_x</p:attrName>
                                        </p:attrNameLst>
                                      </p:cBhvr>
                                      <p:tavLst>
                                        <p:tav tm="0" fmla="#ppt_x+(cos(-2*pi*(1-$))*-#ppt_x-sin(-2*pi*(1-$))*(1-#ppt_y))*(1-$)">
                                          <p:val>
                                            <p:fltVal val="0"/>
                                          </p:val>
                                        </p:tav>
                                        <p:tav tm="100000">
                                          <p:val>
                                            <p:fltVal val="1"/>
                                          </p:val>
                                        </p:tav>
                                      </p:tavLst>
                                    </p:anim>
                                    <p:anim calcmode="lin" valueType="num">
                                      <p:cBhvr>
                                        <p:cTn id="28" dur="1000" fill="hold"/>
                                        <p:tgtEl>
                                          <p:spTgt spid="3">
                                            <p:txEl>
                                              <p:pRg st="5" end="5"/>
                                            </p:txEl>
                                          </p:spTgt>
                                        </p:tgtEl>
                                        <p:attrNameLst>
                                          <p:attrName>ppt_y</p:attrName>
                                        </p:attrNameLst>
                                      </p:cBhvr>
                                      <p:tavLst>
                                        <p:tav tm="0" fmla="#ppt_y+(sin(-2*pi*(1-$))*-#ppt_x+cos(-2*pi*(1-$))*(1-#ppt_y))*(1-$)">
                                          <p:val>
                                            <p:fltVal val="0"/>
                                          </p:val>
                                        </p:tav>
                                        <p:tav tm="100000">
                                          <p:val>
                                            <p:fltVal val="1"/>
                                          </p:val>
                                        </p:tav>
                                      </p:tavLst>
                                    </p:anim>
                                  </p:childTnLst>
                                </p:cTn>
                              </p:par>
                            </p:childTnLst>
                          </p:cTn>
                        </p:par>
                        <p:par>
                          <p:cTn id="29" fill="hold">
                            <p:stCondLst>
                              <p:cond delay="2000"/>
                            </p:stCondLst>
                            <p:childTnLst>
                              <p:par>
                                <p:cTn id="30" presetID="15" presetClass="entr" presetSubtype="0" fill="hold" nodeType="after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 calcmode="lin" valueType="num">
                                      <p:cBhvr>
                                        <p:cTn id="32"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33"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34" dur="1000" fill="hold"/>
                                        <p:tgtEl>
                                          <p:spTgt spid="3">
                                            <p:txEl>
                                              <p:pRg st="7" end="7"/>
                                            </p:txEl>
                                          </p:spTgt>
                                        </p:tgtEl>
                                        <p:attrNameLst>
                                          <p:attrName>ppt_x</p:attrName>
                                        </p:attrNameLst>
                                      </p:cBhvr>
                                      <p:tavLst>
                                        <p:tav tm="0" fmla="#ppt_x+(cos(-2*pi*(1-$))*-#ppt_x-sin(-2*pi*(1-$))*(1-#ppt_y))*(1-$)">
                                          <p:val>
                                            <p:fltVal val="0"/>
                                          </p:val>
                                        </p:tav>
                                        <p:tav tm="100000">
                                          <p:val>
                                            <p:fltVal val="1"/>
                                          </p:val>
                                        </p:tav>
                                      </p:tavLst>
                                    </p:anim>
                                    <p:anim calcmode="lin" valueType="num">
                                      <p:cBhvr>
                                        <p:cTn id="35" dur="1000" fill="hold"/>
                                        <p:tgtEl>
                                          <p:spTgt spid="3">
                                            <p:txEl>
                                              <p:pRg st="7" end="7"/>
                                            </p:txEl>
                                          </p:spTgt>
                                        </p:tgtEl>
                                        <p:attrNameLst>
                                          <p:attrName>ppt_y</p:attrName>
                                        </p:attrNameLst>
                                      </p:cBhvr>
                                      <p:tavLst>
                                        <p:tav tm="0" fmla="#ppt_y+(sin(-2*pi*(1-$))*-#ppt_x+cos(-2*pi*(1-$))*(1-#ppt_y))*(1-$)">
                                          <p:val>
                                            <p:fltVal val="0"/>
                                          </p:val>
                                        </p:tav>
                                        <p:tav tm="100000">
                                          <p:val>
                                            <p:fltVal val="1"/>
                                          </p:val>
                                        </p:tav>
                                      </p:tavLst>
                                    </p:anim>
                                  </p:childTnLst>
                                </p:cTn>
                              </p:par>
                              <p:par>
                                <p:cTn id="36" presetID="15" presetClass="entr" presetSubtype="0" fill="hold" nodeType="withEffect">
                                  <p:stCondLst>
                                    <p:cond delay="0"/>
                                  </p:stCondLst>
                                  <p:childTnLst>
                                    <p:set>
                                      <p:cBhvr>
                                        <p:cTn id="37" dur="1" fill="hold">
                                          <p:stCondLst>
                                            <p:cond delay="0"/>
                                          </p:stCondLst>
                                        </p:cTn>
                                        <p:tgtEl>
                                          <p:spTgt spid="3">
                                            <p:txEl>
                                              <p:pRg st="8" end="8"/>
                                            </p:txEl>
                                          </p:spTgt>
                                        </p:tgtEl>
                                        <p:attrNameLst>
                                          <p:attrName>style.visibility</p:attrName>
                                        </p:attrNameLst>
                                      </p:cBhvr>
                                      <p:to>
                                        <p:strVal val="visible"/>
                                      </p:to>
                                    </p:set>
                                    <p:anim calcmode="lin" valueType="num">
                                      <p:cBhvr>
                                        <p:cTn id="38"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39"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40" dur="1000" fill="hold"/>
                                        <p:tgtEl>
                                          <p:spTgt spid="3">
                                            <p:txEl>
                                              <p:pRg st="8" end="8"/>
                                            </p:txEl>
                                          </p:spTgt>
                                        </p:tgtEl>
                                        <p:attrNameLst>
                                          <p:attrName>ppt_x</p:attrName>
                                        </p:attrNameLst>
                                      </p:cBhvr>
                                      <p:tavLst>
                                        <p:tav tm="0" fmla="#ppt_x+(cos(-2*pi*(1-$))*-#ppt_x-sin(-2*pi*(1-$))*(1-#ppt_y))*(1-$)">
                                          <p:val>
                                            <p:fltVal val="0"/>
                                          </p:val>
                                        </p:tav>
                                        <p:tav tm="100000">
                                          <p:val>
                                            <p:fltVal val="1"/>
                                          </p:val>
                                        </p:tav>
                                      </p:tavLst>
                                    </p:anim>
                                    <p:anim calcmode="lin" valueType="num">
                                      <p:cBhvr>
                                        <p:cTn id="41" dur="1000" fill="hold"/>
                                        <p:tgtEl>
                                          <p:spTgt spid="3">
                                            <p:txEl>
                                              <p:pRg st="8" end="8"/>
                                            </p:txEl>
                                          </p:spTgt>
                                        </p:tgtEl>
                                        <p:attrNameLst>
                                          <p:attrName>ppt_y</p:attrName>
                                        </p:attrNameLst>
                                      </p:cBhvr>
                                      <p:tavLst>
                                        <p:tav tm="0" fmla="#ppt_y+(sin(-2*pi*(1-$))*-#ppt_x+cos(-2*pi*(1-$))*(1-#ppt_y))*(1-$)">
                                          <p:val>
                                            <p:fltVal val="0"/>
                                          </p:val>
                                        </p:tav>
                                        <p:tav tm="100000">
                                          <p:val>
                                            <p:fltVal val="1"/>
                                          </p:val>
                                        </p:tav>
                                      </p:tavLst>
                                    </p:anim>
                                  </p:childTnLst>
                                </p:cTn>
                              </p:par>
                              <p:par>
                                <p:cTn id="42" presetID="15" presetClass="entr" presetSubtype="0" fill="hold" nodeType="withEffect">
                                  <p:stCondLst>
                                    <p:cond delay="0"/>
                                  </p:stCondLst>
                                  <p:childTnLst>
                                    <p:set>
                                      <p:cBhvr>
                                        <p:cTn id="43" dur="1" fill="hold">
                                          <p:stCondLst>
                                            <p:cond delay="0"/>
                                          </p:stCondLst>
                                        </p:cTn>
                                        <p:tgtEl>
                                          <p:spTgt spid="3">
                                            <p:txEl>
                                              <p:pRg st="9" end="9"/>
                                            </p:txEl>
                                          </p:spTgt>
                                        </p:tgtEl>
                                        <p:attrNameLst>
                                          <p:attrName>style.visibility</p:attrName>
                                        </p:attrNameLst>
                                      </p:cBhvr>
                                      <p:to>
                                        <p:strVal val="visible"/>
                                      </p:to>
                                    </p:set>
                                    <p:anim calcmode="lin" valueType="num">
                                      <p:cBhvr>
                                        <p:cTn id="44" dur="1000" fill="hold"/>
                                        <p:tgtEl>
                                          <p:spTgt spid="3">
                                            <p:txEl>
                                              <p:pRg st="9" end="9"/>
                                            </p:txEl>
                                          </p:spTgt>
                                        </p:tgtEl>
                                        <p:attrNameLst>
                                          <p:attrName>ppt_w</p:attrName>
                                        </p:attrNameLst>
                                      </p:cBhvr>
                                      <p:tavLst>
                                        <p:tav tm="0">
                                          <p:val>
                                            <p:fltVal val="0"/>
                                          </p:val>
                                        </p:tav>
                                        <p:tav tm="100000">
                                          <p:val>
                                            <p:strVal val="#ppt_w"/>
                                          </p:val>
                                        </p:tav>
                                      </p:tavLst>
                                    </p:anim>
                                    <p:anim calcmode="lin" valueType="num">
                                      <p:cBhvr>
                                        <p:cTn id="45" dur="1000" fill="hold"/>
                                        <p:tgtEl>
                                          <p:spTgt spid="3">
                                            <p:txEl>
                                              <p:pRg st="9" end="9"/>
                                            </p:txEl>
                                          </p:spTgt>
                                        </p:tgtEl>
                                        <p:attrNameLst>
                                          <p:attrName>ppt_h</p:attrName>
                                        </p:attrNameLst>
                                      </p:cBhvr>
                                      <p:tavLst>
                                        <p:tav tm="0">
                                          <p:val>
                                            <p:fltVal val="0"/>
                                          </p:val>
                                        </p:tav>
                                        <p:tav tm="100000">
                                          <p:val>
                                            <p:strVal val="#ppt_h"/>
                                          </p:val>
                                        </p:tav>
                                      </p:tavLst>
                                    </p:anim>
                                    <p:anim calcmode="lin" valueType="num">
                                      <p:cBhvr>
                                        <p:cTn id="46" dur="1000" fill="hold"/>
                                        <p:tgtEl>
                                          <p:spTgt spid="3">
                                            <p:txEl>
                                              <p:pRg st="9" end="9"/>
                                            </p:txEl>
                                          </p:spTgt>
                                        </p:tgtEl>
                                        <p:attrNameLst>
                                          <p:attrName>ppt_x</p:attrName>
                                        </p:attrNameLst>
                                      </p:cBhvr>
                                      <p:tavLst>
                                        <p:tav tm="0" fmla="#ppt_x+(cos(-2*pi*(1-$))*-#ppt_x-sin(-2*pi*(1-$))*(1-#ppt_y))*(1-$)">
                                          <p:val>
                                            <p:fltVal val="0"/>
                                          </p:val>
                                        </p:tav>
                                        <p:tav tm="100000">
                                          <p:val>
                                            <p:fltVal val="1"/>
                                          </p:val>
                                        </p:tav>
                                      </p:tavLst>
                                    </p:anim>
                                    <p:anim calcmode="lin" valueType="num">
                                      <p:cBhvr>
                                        <p:cTn id="47" dur="1000" fill="hold"/>
                                        <p:tgtEl>
                                          <p:spTgt spid="3">
                                            <p:txEl>
                                              <p:pRg st="9" end="9"/>
                                            </p:txEl>
                                          </p:spTgt>
                                        </p:tgtEl>
                                        <p:attrNameLst>
                                          <p:attrName>ppt_y</p:attrName>
                                        </p:attrNameLst>
                                      </p:cBhvr>
                                      <p:tavLst>
                                        <p:tav tm="0" fmla="#ppt_y+(sin(-2*pi*(1-$))*-#ppt_x+cos(-2*pi*(1-$))*(1-#ppt_y))*(1-$)">
                                          <p:val>
                                            <p:fltVal val="0"/>
                                          </p:val>
                                        </p:tav>
                                        <p:tav tm="100000">
                                          <p:val>
                                            <p:fltVal val="1"/>
                                          </p:val>
                                        </p:tav>
                                      </p:tavLst>
                                    </p:anim>
                                  </p:childTnLst>
                                </p:cTn>
                              </p:par>
                              <p:par>
                                <p:cTn id="48" presetID="15" presetClass="entr" presetSubtype="0" fill="hold" nodeType="withEffect">
                                  <p:stCondLst>
                                    <p:cond delay="0"/>
                                  </p:stCondLst>
                                  <p:childTnLst>
                                    <p:set>
                                      <p:cBhvr>
                                        <p:cTn id="49" dur="1" fill="hold">
                                          <p:stCondLst>
                                            <p:cond delay="0"/>
                                          </p:stCondLst>
                                        </p:cTn>
                                        <p:tgtEl>
                                          <p:spTgt spid="3">
                                            <p:txEl>
                                              <p:pRg st="10" end="10"/>
                                            </p:txEl>
                                          </p:spTgt>
                                        </p:tgtEl>
                                        <p:attrNameLst>
                                          <p:attrName>style.visibility</p:attrName>
                                        </p:attrNameLst>
                                      </p:cBhvr>
                                      <p:to>
                                        <p:strVal val="visible"/>
                                      </p:to>
                                    </p:set>
                                    <p:anim calcmode="lin" valueType="num">
                                      <p:cBhvr>
                                        <p:cTn id="50" dur="10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51" dur="1000" fill="hold"/>
                                        <p:tgtEl>
                                          <p:spTgt spid="3">
                                            <p:txEl>
                                              <p:pRg st="10" end="10"/>
                                            </p:txEl>
                                          </p:spTgt>
                                        </p:tgtEl>
                                        <p:attrNameLst>
                                          <p:attrName>ppt_h</p:attrName>
                                        </p:attrNameLst>
                                      </p:cBhvr>
                                      <p:tavLst>
                                        <p:tav tm="0">
                                          <p:val>
                                            <p:fltVal val="0"/>
                                          </p:val>
                                        </p:tav>
                                        <p:tav tm="100000">
                                          <p:val>
                                            <p:strVal val="#ppt_h"/>
                                          </p:val>
                                        </p:tav>
                                      </p:tavLst>
                                    </p:anim>
                                    <p:anim calcmode="lin" valueType="num">
                                      <p:cBhvr>
                                        <p:cTn id="52" dur="1000" fill="hold"/>
                                        <p:tgtEl>
                                          <p:spTgt spid="3">
                                            <p:txEl>
                                              <p:pRg st="10" end="10"/>
                                            </p:txEl>
                                          </p:spTgt>
                                        </p:tgtEl>
                                        <p:attrNameLst>
                                          <p:attrName>ppt_x</p:attrName>
                                        </p:attrNameLst>
                                      </p:cBhvr>
                                      <p:tavLst>
                                        <p:tav tm="0" fmla="#ppt_x+(cos(-2*pi*(1-$))*-#ppt_x-sin(-2*pi*(1-$))*(1-#ppt_y))*(1-$)">
                                          <p:val>
                                            <p:fltVal val="0"/>
                                          </p:val>
                                        </p:tav>
                                        <p:tav tm="100000">
                                          <p:val>
                                            <p:fltVal val="1"/>
                                          </p:val>
                                        </p:tav>
                                      </p:tavLst>
                                    </p:anim>
                                    <p:anim calcmode="lin" valueType="num">
                                      <p:cBhvr>
                                        <p:cTn id="53" dur="1000" fill="hold"/>
                                        <p:tgtEl>
                                          <p:spTgt spid="3">
                                            <p:txEl>
                                              <p:pRg st="10" end="10"/>
                                            </p:txEl>
                                          </p:spTgt>
                                        </p:tgtEl>
                                        <p:attrNameLst>
                                          <p:attrName>ppt_y</p:attrName>
                                        </p:attrNameLst>
                                      </p:cBhvr>
                                      <p:tavLst>
                                        <p:tav tm="0" fmla="#ppt_y+(sin(-2*pi*(1-$))*-#ppt_x+cos(-2*pi*(1-$))*(1-#ppt_y))*(1-$)">
                                          <p:val>
                                            <p:fltVal val="0"/>
                                          </p:val>
                                        </p:tav>
                                        <p:tav tm="100000">
                                          <p:val>
                                            <p:fltVal val="1"/>
                                          </p:val>
                                        </p:tav>
                                      </p:tavLst>
                                    </p:anim>
                                  </p:childTnLst>
                                </p:cTn>
                              </p:par>
                            </p:childTnLst>
                          </p:cTn>
                        </p:par>
                        <p:par>
                          <p:cTn id="54" fill="hold">
                            <p:stCondLst>
                              <p:cond delay="3000"/>
                            </p:stCondLst>
                            <p:childTnLst>
                              <p:par>
                                <p:cTn id="55" presetID="15" presetClass="entr" presetSubtype="0" fill="hold" nodeType="afterEffect">
                                  <p:stCondLst>
                                    <p:cond delay="0"/>
                                  </p:stCondLst>
                                  <p:childTnLst>
                                    <p:set>
                                      <p:cBhvr>
                                        <p:cTn id="56" dur="1" fill="hold">
                                          <p:stCondLst>
                                            <p:cond delay="0"/>
                                          </p:stCondLst>
                                        </p:cTn>
                                        <p:tgtEl>
                                          <p:spTgt spid="3">
                                            <p:txEl>
                                              <p:pRg st="12" end="12"/>
                                            </p:txEl>
                                          </p:spTgt>
                                        </p:tgtEl>
                                        <p:attrNameLst>
                                          <p:attrName>style.visibility</p:attrName>
                                        </p:attrNameLst>
                                      </p:cBhvr>
                                      <p:to>
                                        <p:strVal val="visible"/>
                                      </p:to>
                                    </p:set>
                                    <p:anim calcmode="lin" valueType="num">
                                      <p:cBhvr>
                                        <p:cTn id="57" dur="1000" fill="hold"/>
                                        <p:tgtEl>
                                          <p:spTgt spid="3">
                                            <p:txEl>
                                              <p:pRg st="12" end="12"/>
                                            </p:txEl>
                                          </p:spTgt>
                                        </p:tgtEl>
                                        <p:attrNameLst>
                                          <p:attrName>ppt_w</p:attrName>
                                        </p:attrNameLst>
                                      </p:cBhvr>
                                      <p:tavLst>
                                        <p:tav tm="0">
                                          <p:val>
                                            <p:fltVal val="0"/>
                                          </p:val>
                                        </p:tav>
                                        <p:tav tm="100000">
                                          <p:val>
                                            <p:strVal val="#ppt_w"/>
                                          </p:val>
                                        </p:tav>
                                      </p:tavLst>
                                    </p:anim>
                                    <p:anim calcmode="lin" valueType="num">
                                      <p:cBhvr>
                                        <p:cTn id="58" dur="1000" fill="hold"/>
                                        <p:tgtEl>
                                          <p:spTgt spid="3">
                                            <p:txEl>
                                              <p:pRg st="12" end="12"/>
                                            </p:txEl>
                                          </p:spTgt>
                                        </p:tgtEl>
                                        <p:attrNameLst>
                                          <p:attrName>ppt_h</p:attrName>
                                        </p:attrNameLst>
                                      </p:cBhvr>
                                      <p:tavLst>
                                        <p:tav tm="0">
                                          <p:val>
                                            <p:fltVal val="0"/>
                                          </p:val>
                                        </p:tav>
                                        <p:tav tm="100000">
                                          <p:val>
                                            <p:strVal val="#ppt_h"/>
                                          </p:val>
                                        </p:tav>
                                      </p:tavLst>
                                    </p:anim>
                                    <p:anim calcmode="lin" valueType="num">
                                      <p:cBhvr>
                                        <p:cTn id="59" dur="1000" fill="hold"/>
                                        <p:tgtEl>
                                          <p:spTgt spid="3">
                                            <p:txEl>
                                              <p:pRg st="12" end="12"/>
                                            </p:txEl>
                                          </p:spTgt>
                                        </p:tgtEl>
                                        <p:attrNameLst>
                                          <p:attrName>ppt_x</p:attrName>
                                        </p:attrNameLst>
                                      </p:cBhvr>
                                      <p:tavLst>
                                        <p:tav tm="0" fmla="#ppt_x+(cos(-2*pi*(1-$))*-#ppt_x-sin(-2*pi*(1-$))*(1-#ppt_y))*(1-$)">
                                          <p:val>
                                            <p:fltVal val="0"/>
                                          </p:val>
                                        </p:tav>
                                        <p:tav tm="100000">
                                          <p:val>
                                            <p:fltVal val="1"/>
                                          </p:val>
                                        </p:tav>
                                      </p:tavLst>
                                    </p:anim>
                                    <p:anim calcmode="lin" valueType="num">
                                      <p:cBhvr>
                                        <p:cTn id="60" dur="1000" fill="hold"/>
                                        <p:tgtEl>
                                          <p:spTgt spid="3">
                                            <p:txEl>
                                              <p:pRg st="12" end="12"/>
                                            </p:txEl>
                                          </p:spTgt>
                                        </p:tgtEl>
                                        <p:attrNameLst>
                                          <p:attrName>ppt_y</p:attrName>
                                        </p:attrNameLst>
                                      </p:cBhvr>
                                      <p:tavLst>
                                        <p:tav tm="0" fmla="#ppt_y+(sin(-2*pi*(1-$))*-#ppt_x+cos(-2*pi*(1-$))*(1-#ppt_y))*(1-$)">
                                          <p:val>
                                            <p:fltVal val="0"/>
                                          </p:val>
                                        </p:tav>
                                        <p:tav tm="100000">
                                          <p:val>
                                            <p:fltVal val="1"/>
                                          </p:val>
                                        </p:tav>
                                      </p:tavLst>
                                    </p:anim>
                                  </p:childTnLst>
                                </p:cTn>
                              </p:par>
                              <p:par>
                                <p:cTn id="61" presetID="15" presetClass="entr" presetSubtype="0" fill="hold" nodeType="withEffect">
                                  <p:stCondLst>
                                    <p:cond delay="0"/>
                                  </p:stCondLst>
                                  <p:childTnLst>
                                    <p:set>
                                      <p:cBhvr>
                                        <p:cTn id="62" dur="1" fill="hold">
                                          <p:stCondLst>
                                            <p:cond delay="0"/>
                                          </p:stCondLst>
                                        </p:cTn>
                                        <p:tgtEl>
                                          <p:spTgt spid="3">
                                            <p:txEl>
                                              <p:pRg st="13" end="13"/>
                                            </p:txEl>
                                          </p:spTgt>
                                        </p:tgtEl>
                                        <p:attrNameLst>
                                          <p:attrName>style.visibility</p:attrName>
                                        </p:attrNameLst>
                                      </p:cBhvr>
                                      <p:to>
                                        <p:strVal val="visible"/>
                                      </p:to>
                                    </p:set>
                                    <p:anim calcmode="lin" valueType="num">
                                      <p:cBhvr>
                                        <p:cTn id="63" dur="1000" fill="hold"/>
                                        <p:tgtEl>
                                          <p:spTgt spid="3">
                                            <p:txEl>
                                              <p:pRg st="13" end="13"/>
                                            </p:txEl>
                                          </p:spTgt>
                                        </p:tgtEl>
                                        <p:attrNameLst>
                                          <p:attrName>ppt_w</p:attrName>
                                        </p:attrNameLst>
                                      </p:cBhvr>
                                      <p:tavLst>
                                        <p:tav tm="0">
                                          <p:val>
                                            <p:fltVal val="0"/>
                                          </p:val>
                                        </p:tav>
                                        <p:tav tm="100000">
                                          <p:val>
                                            <p:strVal val="#ppt_w"/>
                                          </p:val>
                                        </p:tav>
                                      </p:tavLst>
                                    </p:anim>
                                    <p:anim calcmode="lin" valueType="num">
                                      <p:cBhvr>
                                        <p:cTn id="64" dur="1000" fill="hold"/>
                                        <p:tgtEl>
                                          <p:spTgt spid="3">
                                            <p:txEl>
                                              <p:pRg st="13" end="13"/>
                                            </p:txEl>
                                          </p:spTgt>
                                        </p:tgtEl>
                                        <p:attrNameLst>
                                          <p:attrName>ppt_h</p:attrName>
                                        </p:attrNameLst>
                                      </p:cBhvr>
                                      <p:tavLst>
                                        <p:tav tm="0">
                                          <p:val>
                                            <p:fltVal val="0"/>
                                          </p:val>
                                        </p:tav>
                                        <p:tav tm="100000">
                                          <p:val>
                                            <p:strVal val="#ppt_h"/>
                                          </p:val>
                                        </p:tav>
                                      </p:tavLst>
                                    </p:anim>
                                    <p:anim calcmode="lin" valueType="num">
                                      <p:cBhvr>
                                        <p:cTn id="65" dur="1000" fill="hold"/>
                                        <p:tgtEl>
                                          <p:spTgt spid="3">
                                            <p:txEl>
                                              <p:pRg st="13" end="13"/>
                                            </p:txEl>
                                          </p:spTgt>
                                        </p:tgtEl>
                                        <p:attrNameLst>
                                          <p:attrName>ppt_x</p:attrName>
                                        </p:attrNameLst>
                                      </p:cBhvr>
                                      <p:tavLst>
                                        <p:tav tm="0" fmla="#ppt_x+(cos(-2*pi*(1-$))*-#ppt_x-sin(-2*pi*(1-$))*(1-#ppt_y))*(1-$)">
                                          <p:val>
                                            <p:fltVal val="0"/>
                                          </p:val>
                                        </p:tav>
                                        <p:tav tm="100000">
                                          <p:val>
                                            <p:fltVal val="1"/>
                                          </p:val>
                                        </p:tav>
                                      </p:tavLst>
                                    </p:anim>
                                    <p:anim calcmode="lin" valueType="num">
                                      <p:cBhvr>
                                        <p:cTn id="66" dur="1000" fill="hold"/>
                                        <p:tgtEl>
                                          <p:spTgt spid="3">
                                            <p:txEl>
                                              <p:pRg st="13" end="13"/>
                                            </p:txEl>
                                          </p:spTgt>
                                        </p:tgtEl>
                                        <p:attrNameLst>
                                          <p:attrName>ppt_y</p:attrName>
                                        </p:attrNameLst>
                                      </p:cBhvr>
                                      <p:tavLst>
                                        <p:tav tm="0" fmla="#ppt_y+(sin(-2*pi*(1-$))*-#ppt_x+cos(-2*pi*(1-$))*(1-#ppt_y))*(1-$)">
                                          <p:val>
                                            <p:fltVal val="0"/>
                                          </p:val>
                                        </p:tav>
                                        <p:tav tm="100000">
                                          <p:val>
                                            <p:fltVal val="1"/>
                                          </p:val>
                                        </p:tav>
                                      </p:tavLst>
                                    </p:anim>
                                  </p:childTnLst>
                                </p:cTn>
                              </p:par>
                              <p:par>
                                <p:cTn id="67" presetID="15" presetClass="entr" presetSubtype="0" fill="hold" nodeType="withEffect">
                                  <p:stCondLst>
                                    <p:cond delay="0"/>
                                  </p:stCondLst>
                                  <p:childTnLst>
                                    <p:set>
                                      <p:cBhvr>
                                        <p:cTn id="68" dur="1" fill="hold">
                                          <p:stCondLst>
                                            <p:cond delay="0"/>
                                          </p:stCondLst>
                                        </p:cTn>
                                        <p:tgtEl>
                                          <p:spTgt spid="3">
                                            <p:txEl>
                                              <p:pRg st="14" end="14"/>
                                            </p:txEl>
                                          </p:spTgt>
                                        </p:tgtEl>
                                        <p:attrNameLst>
                                          <p:attrName>style.visibility</p:attrName>
                                        </p:attrNameLst>
                                      </p:cBhvr>
                                      <p:to>
                                        <p:strVal val="visible"/>
                                      </p:to>
                                    </p:set>
                                    <p:anim calcmode="lin" valueType="num">
                                      <p:cBhvr>
                                        <p:cTn id="69" dur="1000" fill="hold"/>
                                        <p:tgtEl>
                                          <p:spTgt spid="3">
                                            <p:txEl>
                                              <p:pRg st="14" end="14"/>
                                            </p:txEl>
                                          </p:spTgt>
                                        </p:tgtEl>
                                        <p:attrNameLst>
                                          <p:attrName>ppt_w</p:attrName>
                                        </p:attrNameLst>
                                      </p:cBhvr>
                                      <p:tavLst>
                                        <p:tav tm="0">
                                          <p:val>
                                            <p:fltVal val="0"/>
                                          </p:val>
                                        </p:tav>
                                        <p:tav tm="100000">
                                          <p:val>
                                            <p:strVal val="#ppt_w"/>
                                          </p:val>
                                        </p:tav>
                                      </p:tavLst>
                                    </p:anim>
                                    <p:anim calcmode="lin" valueType="num">
                                      <p:cBhvr>
                                        <p:cTn id="70" dur="1000" fill="hold"/>
                                        <p:tgtEl>
                                          <p:spTgt spid="3">
                                            <p:txEl>
                                              <p:pRg st="14" end="14"/>
                                            </p:txEl>
                                          </p:spTgt>
                                        </p:tgtEl>
                                        <p:attrNameLst>
                                          <p:attrName>ppt_h</p:attrName>
                                        </p:attrNameLst>
                                      </p:cBhvr>
                                      <p:tavLst>
                                        <p:tav tm="0">
                                          <p:val>
                                            <p:fltVal val="0"/>
                                          </p:val>
                                        </p:tav>
                                        <p:tav tm="100000">
                                          <p:val>
                                            <p:strVal val="#ppt_h"/>
                                          </p:val>
                                        </p:tav>
                                      </p:tavLst>
                                    </p:anim>
                                    <p:anim calcmode="lin" valueType="num">
                                      <p:cBhvr>
                                        <p:cTn id="71" dur="1000" fill="hold"/>
                                        <p:tgtEl>
                                          <p:spTgt spid="3">
                                            <p:txEl>
                                              <p:pRg st="14" end="14"/>
                                            </p:txEl>
                                          </p:spTgt>
                                        </p:tgtEl>
                                        <p:attrNameLst>
                                          <p:attrName>ppt_x</p:attrName>
                                        </p:attrNameLst>
                                      </p:cBhvr>
                                      <p:tavLst>
                                        <p:tav tm="0" fmla="#ppt_x+(cos(-2*pi*(1-$))*-#ppt_x-sin(-2*pi*(1-$))*(1-#ppt_y))*(1-$)">
                                          <p:val>
                                            <p:fltVal val="0"/>
                                          </p:val>
                                        </p:tav>
                                        <p:tav tm="100000">
                                          <p:val>
                                            <p:fltVal val="1"/>
                                          </p:val>
                                        </p:tav>
                                      </p:tavLst>
                                    </p:anim>
                                    <p:anim calcmode="lin" valueType="num">
                                      <p:cBhvr>
                                        <p:cTn id="72" dur="1000" fill="hold"/>
                                        <p:tgtEl>
                                          <p:spTgt spid="3">
                                            <p:txEl>
                                              <p:pRg st="14" end="14"/>
                                            </p:txEl>
                                          </p:spTgt>
                                        </p:tgtEl>
                                        <p:attrNameLst>
                                          <p:attrName>ppt_y</p:attrName>
                                        </p:attrNameLst>
                                      </p:cBhvr>
                                      <p:tavLst>
                                        <p:tav tm="0" fmla="#ppt_y+(sin(-2*pi*(1-$))*-#ppt_x+cos(-2*pi*(1-$))*(1-#ppt_y))*(1-$)">
                                          <p:val>
                                            <p:fltVal val="0"/>
                                          </p:val>
                                        </p:tav>
                                        <p:tav tm="100000">
                                          <p:val>
                                            <p:fltVal val="1"/>
                                          </p:val>
                                        </p:tav>
                                      </p:tavLst>
                                    </p:anim>
                                  </p:childTnLst>
                                </p:cTn>
                              </p:par>
                              <p:par>
                                <p:cTn id="73" presetID="15" presetClass="entr" presetSubtype="0" fill="hold" nodeType="withEffect">
                                  <p:stCondLst>
                                    <p:cond delay="0"/>
                                  </p:stCondLst>
                                  <p:childTnLst>
                                    <p:set>
                                      <p:cBhvr>
                                        <p:cTn id="74" dur="1" fill="hold">
                                          <p:stCondLst>
                                            <p:cond delay="0"/>
                                          </p:stCondLst>
                                        </p:cTn>
                                        <p:tgtEl>
                                          <p:spTgt spid="3">
                                            <p:txEl>
                                              <p:pRg st="15" end="15"/>
                                            </p:txEl>
                                          </p:spTgt>
                                        </p:tgtEl>
                                        <p:attrNameLst>
                                          <p:attrName>style.visibility</p:attrName>
                                        </p:attrNameLst>
                                      </p:cBhvr>
                                      <p:to>
                                        <p:strVal val="visible"/>
                                      </p:to>
                                    </p:set>
                                    <p:anim calcmode="lin" valueType="num">
                                      <p:cBhvr>
                                        <p:cTn id="75" dur="1000" fill="hold"/>
                                        <p:tgtEl>
                                          <p:spTgt spid="3">
                                            <p:txEl>
                                              <p:pRg st="15" end="15"/>
                                            </p:txEl>
                                          </p:spTgt>
                                        </p:tgtEl>
                                        <p:attrNameLst>
                                          <p:attrName>ppt_w</p:attrName>
                                        </p:attrNameLst>
                                      </p:cBhvr>
                                      <p:tavLst>
                                        <p:tav tm="0">
                                          <p:val>
                                            <p:fltVal val="0"/>
                                          </p:val>
                                        </p:tav>
                                        <p:tav tm="100000">
                                          <p:val>
                                            <p:strVal val="#ppt_w"/>
                                          </p:val>
                                        </p:tav>
                                      </p:tavLst>
                                    </p:anim>
                                    <p:anim calcmode="lin" valueType="num">
                                      <p:cBhvr>
                                        <p:cTn id="76" dur="1000" fill="hold"/>
                                        <p:tgtEl>
                                          <p:spTgt spid="3">
                                            <p:txEl>
                                              <p:pRg st="15" end="15"/>
                                            </p:txEl>
                                          </p:spTgt>
                                        </p:tgtEl>
                                        <p:attrNameLst>
                                          <p:attrName>ppt_h</p:attrName>
                                        </p:attrNameLst>
                                      </p:cBhvr>
                                      <p:tavLst>
                                        <p:tav tm="0">
                                          <p:val>
                                            <p:fltVal val="0"/>
                                          </p:val>
                                        </p:tav>
                                        <p:tav tm="100000">
                                          <p:val>
                                            <p:strVal val="#ppt_h"/>
                                          </p:val>
                                        </p:tav>
                                      </p:tavLst>
                                    </p:anim>
                                    <p:anim calcmode="lin" valueType="num">
                                      <p:cBhvr>
                                        <p:cTn id="77" dur="1000" fill="hold"/>
                                        <p:tgtEl>
                                          <p:spTgt spid="3">
                                            <p:txEl>
                                              <p:pRg st="15" end="15"/>
                                            </p:txEl>
                                          </p:spTgt>
                                        </p:tgtEl>
                                        <p:attrNameLst>
                                          <p:attrName>ppt_x</p:attrName>
                                        </p:attrNameLst>
                                      </p:cBhvr>
                                      <p:tavLst>
                                        <p:tav tm="0" fmla="#ppt_x+(cos(-2*pi*(1-$))*-#ppt_x-sin(-2*pi*(1-$))*(1-#ppt_y))*(1-$)">
                                          <p:val>
                                            <p:fltVal val="0"/>
                                          </p:val>
                                        </p:tav>
                                        <p:tav tm="100000">
                                          <p:val>
                                            <p:fltVal val="1"/>
                                          </p:val>
                                        </p:tav>
                                      </p:tavLst>
                                    </p:anim>
                                    <p:anim calcmode="lin" valueType="num">
                                      <p:cBhvr>
                                        <p:cTn id="78" dur="1000" fill="hold"/>
                                        <p:tgtEl>
                                          <p:spTgt spid="3">
                                            <p:txEl>
                                              <p:pRg st="15" end="15"/>
                                            </p:txEl>
                                          </p:spTgt>
                                        </p:tgtEl>
                                        <p:attrNameLst>
                                          <p:attrName>ppt_y</p:attrName>
                                        </p:attrNameLst>
                                      </p:cBhvr>
                                      <p:tavLst>
                                        <p:tav tm="0" fmla="#ppt_y+(sin(-2*pi*(1-$))*-#ppt_x+cos(-2*pi*(1-$))*(1-#ppt_y))*(1-$)">
                                          <p:val>
                                            <p:fltVal val="0"/>
                                          </p:val>
                                        </p:tav>
                                        <p:tav tm="100000">
                                          <p:val>
                                            <p:fltVal val="1"/>
                                          </p:val>
                                        </p:tav>
                                      </p:tavLst>
                                    </p:anim>
                                  </p:childTnLst>
                                </p:cTn>
                              </p:par>
                            </p:childTnLst>
                          </p:cTn>
                        </p:par>
                        <p:par>
                          <p:cTn id="79" fill="hold">
                            <p:stCondLst>
                              <p:cond delay="4000"/>
                            </p:stCondLst>
                            <p:childTnLst>
                              <p:par>
                                <p:cTn id="80" presetID="15" presetClass="entr" presetSubtype="0" fill="hold" nodeType="afterEffect">
                                  <p:stCondLst>
                                    <p:cond delay="0"/>
                                  </p:stCondLst>
                                  <p:childTnLst>
                                    <p:set>
                                      <p:cBhvr>
                                        <p:cTn id="81" dur="1" fill="hold">
                                          <p:stCondLst>
                                            <p:cond delay="0"/>
                                          </p:stCondLst>
                                        </p:cTn>
                                        <p:tgtEl>
                                          <p:spTgt spid="3">
                                            <p:txEl>
                                              <p:pRg st="17" end="17"/>
                                            </p:txEl>
                                          </p:spTgt>
                                        </p:tgtEl>
                                        <p:attrNameLst>
                                          <p:attrName>style.visibility</p:attrName>
                                        </p:attrNameLst>
                                      </p:cBhvr>
                                      <p:to>
                                        <p:strVal val="visible"/>
                                      </p:to>
                                    </p:set>
                                    <p:anim calcmode="lin" valueType="num">
                                      <p:cBhvr>
                                        <p:cTn id="82" dur="1000" fill="hold"/>
                                        <p:tgtEl>
                                          <p:spTgt spid="3">
                                            <p:txEl>
                                              <p:pRg st="17" end="17"/>
                                            </p:txEl>
                                          </p:spTgt>
                                        </p:tgtEl>
                                        <p:attrNameLst>
                                          <p:attrName>ppt_w</p:attrName>
                                        </p:attrNameLst>
                                      </p:cBhvr>
                                      <p:tavLst>
                                        <p:tav tm="0">
                                          <p:val>
                                            <p:fltVal val="0"/>
                                          </p:val>
                                        </p:tav>
                                        <p:tav tm="100000">
                                          <p:val>
                                            <p:strVal val="#ppt_w"/>
                                          </p:val>
                                        </p:tav>
                                      </p:tavLst>
                                    </p:anim>
                                    <p:anim calcmode="lin" valueType="num">
                                      <p:cBhvr>
                                        <p:cTn id="83" dur="1000" fill="hold"/>
                                        <p:tgtEl>
                                          <p:spTgt spid="3">
                                            <p:txEl>
                                              <p:pRg st="17" end="17"/>
                                            </p:txEl>
                                          </p:spTgt>
                                        </p:tgtEl>
                                        <p:attrNameLst>
                                          <p:attrName>ppt_h</p:attrName>
                                        </p:attrNameLst>
                                      </p:cBhvr>
                                      <p:tavLst>
                                        <p:tav tm="0">
                                          <p:val>
                                            <p:fltVal val="0"/>
                                          </p:val>
                                        </p:tav>
                                        <p:tav tm="100000">
                                          <p:val>
                                            <p:strVal val="#ppt_h"/>
                                          </p:val>
                                        </p:tav>
                                      </p:tavLst>
                                    </p:anim>
                                    <p:anim calcmode="lin" valueType="num">
                                      <p:cBhvr>
                                        <p:cTn id="84" dur="1000" fill="hold"/>
                                        <p:tgtEl>
                                          <p:spTgt spid="3">
                                            <p:txEl>
                                              <p:pRg st="17" end="17"/>
                                            </p:txEl>
                                          </p:spTgt>
                                        </p:tgtEl>
                                        <p:attrNameLst>
                                          <p:attrName>ppt_x</p:attrName>
                                        </p:attrNameLst>
                                      </p:cBhvr>
                                      <p:tavLst>
                                        <p:tav tm="0" fmla="#ppt_x+(cos(-2*pi*(1-$))*-#ppt_x-sin(-2*pi*(1-$))*(1-#ppt_y))*(1-$)">
                                          <p:val>
                                            <p:fltVal val="0"/>
                                          </p:val>
                                        </p:tav>
                                        <p:tav tm="100000">
                                          <p:val>
                                            <p:fltVal val="1"/>
                                          </p:val>
                                        </p:tav>
                                      </p:tavLst>
                                    </p:anim>
                                    <p:anim calcmode="lin" valueType="num">
                                      <p:cBhvr>
                                        <p:cTn id="85" dur="1000" fill="hold"/>
                                        <p:tgtEl>
                                          <p:spTgt spid="3">
                                            <p:txEl>
                                              <p:pRg st="17" end="17"/>
                                            </p:txEl>
                                          </p:spTgt>
                                        </p:tgtEl>
                                        <p:attrNameLst>
                                          <p:attrName>ppt_y</p:attrName>
                                        </p:attrNameLst>
                                      </p:cBhvr>
                                      <p:tavLst>
                                        <p:tav tm="0" fmla="#ppt_y+(sin(-2*pi*(1-$))*-#ppt_x+cos(-2*pi*(1-$))*(1-#ppt_y))*(1-$)">
                                          <p:val>
                                            <p:fltVal val="0"/>
                                          </p:val>
                                        </p:tav>
                                        <p:tav tm="100000">
                                          <p:val>
                                            <p:fltVal val="1"/>
                                          </p:val>
                                        </p:tav>
                                      </p:tavLst>
                                    </p:anim>
                                  </p:childTnLst>
                                </p:cTn>
                              </p:par>
                              <p:par>
                                <p:cTn id="86" presetID="15" presetClass="entr" presetSubtype="0" fill="hold" nodeType="withEffect">
                                  <p:stCondLst>
                                    <p:cond delay="0"/>
                                  </p:stCondLst>
                                  <p:childTnLst>
                                    <p:set>
                                      <p:cBhvr>
                                        <p:cTn id="87" dur="1" fill="hold">
                                          <p:stCondLst>
                                            <p:cond delay="0"/>
                                          </p:stCondLst>
                                        </p:cTn>
                                        <p:tgtEl>
                                          <p:spTgt spid="3">
                                            <p:txEl>
                                              <p:pRg st="19" end="19"/>
                                            </p:txEl>
                                          </p:spTgt>
                                        </p:tgtEl>
                                        <p:attrNameLst>
                                          <p:attrName>style.visibility</p:attrName>
                                        </p:attrNameLst>
                                      </p:cBhvr>
                                      <p:to>
                                        <p:strVal val="visible"/>
                                      </p:to>
                                    </p:set>
                                    <p:anim calcmode="lin" valueType="num">
                                      <p:cBhvr>
                                        <p:cTn id="88" dur="1000" fill="hold"/>
                                        <p:tgtEl>
                                          <p:spTgt spid="3">
                                            <p:txEl>
                                              <p:pRg st="19" end="19"/>
                                            </p:txEl>
                                          </p:spTgt>
                                        </p:tgtEl>
                                        <p:attrNameLst>
                                          <p:attrName>ppt_w</p:attrName>
                                        </p:attrNameLst>
                                      </p:cBhvr>
                                      <p:tavLst>
                                        <p:tav tm="0">
                                          <p:val>
                                            <p:fltVal val="0"/>
                                          </p:val>
                                        </p:tav>
                                        <p:tav tm="100000">
                                          <p:val>
                                            <p:strVal val="#ppt_w"/>
                                          </p:val>
                                        </p:tav>
                                      </p:tavLst>
                                    </p:anim>
                                    <p:anim calcmode="lin" valueType="num">
                                      <p:cBhvr>
                                        <p:cTn id="89" dur="1000" fill="hold"/>
                                        <p:tgtEl>
                                          <p:spTgt spid="3">
                                            <p:txEl>
                                              <p:pRg st="19" end="19"/>
                                            </p:txEl>
                                          </p:spTgt>
                                        </p:tgtEl>
                                        <p:attrNameLst>
                                          <p:attrName>ppt_h</p:attrName>
                                        </p:attrNameLst>
                                      </p:cBhvr>
                                      <p:tavLst>
                                        <p:tav tm="0">
                                          <p:val>
                                            <p:fltVal val="0"/>
                                          </p:val>
                                        </p:tav>
                                        <p:tav tm="100000">
                                          <p:val>
                                            <p:strVal val="#ppt_h"/>
                                          </p:val>
                                        </p:tav>
                                      </p:tavLst>
                                    </p:anim>
                                    <p:anim calcmode="lin" valueType="num">
                                      <p:cBhvr>
                                        <p:cTn id="90" dur="1000" fill="hold"/>
                                        <p:tgtEl>
                                          <p:spTgt spid="3">
                                            <p:txEl>
                                              <p:pRg st="19" end="19"/>
                                            </p:txEl>
                                          </p:spTgt>
                                        </p:tgtEl>
                                        <p:attrNameLst>
                                          <p:attrName>ppt_x</p:attrName>
                                        </p:attrNameLst>
                                      </p:cBhvr>
                                      <p:tavLst>
                                        <p:tav tm="0" fmla="#ppt_x+(cos(-2*pi*(1-$))*-#ppt_x-sin(-2*pi*(1-$))*(1-#ppt_y))*(1-$)">
                                          <p:val>
                                            <p:fltVal val="0"/>
                                          </p:val>
                                        </p:tav>
                                        <p:tav tm="100000">
                                          <p:val>
                                            <p:fltVal val="1"/>
                                          </p:val>
                                        </p:tav>
                                      </p:tavLst>
                                    </p:anim>
                                    <p:anim calcmode="lin" valueType="num">
                                      <p:cBhvr>
                                        <p:cTn id="91" dur="1000" fill="hold"/>
                                        <p:tgtEl>
                                          <p:spTgt spid="3">
                                            <p:txEl>
                                              <p:pRg st="19" end="19"/>
                                            </p:txEl>
                                          </p:spTgt>
                                        </p:tgtEl>
                                        <p:attrNameLst>
                                          <p:attrName>ppt_y</p:attrName>
                                        </p:attrNameLst>
                                      </p:cBhvr>
                                      <p:tavLst>
                                        <p:tav tm="0" fmla="#ppt_y+(sin(-2*pi*(1-$))*-#ppt_x+cos(-2*pi*(1-$))*(1-#ppt_y))*(1-$)">
                                          <p:val>
                                            <p:fltVal val="0"/>
                                          </p:val>
                                        </p:tav>
                                        <p:tav tm="100000">
                                          <p:val>
                                            <p:fltVal val="1"/>
                                          </p:val>
                                        </p:tav>
                                      </p:tavLst>
                                    </p:anim>
                                  </p:childTnLst>
                                </p:cTn>
                              </p:par>
                              <p:par>
                                <p:cTn id="92" presetID="15" presetClass="entr" presetSubtype="0" fill="hold" nodeType="withEffect">
                                  <p:stCondLst>
                                    <p:cond delay="0"/>
                                  </p:stCondLst>
                                  <p:childTnLst>
                                    <p:set>
                                      <p:cBhvr>
                                        <p:cTn id="93" dur="1" fill="hold">
                                          <p:stCondLst>
                                            <p:cond delay="0"/>
                                          </p:stCondLst>
                                        </p:cTn>
                                        <p:tgtEl>
                                          <p:spTgt spid="3">
                                            <p:txEl>
                                              <p:pRg st="20" end="20"/>
                                            </p:txEl>
                                          </p:spTgt>
                                        </p:tgtEl>
                                        <p:attrNameLst>
                                          <p:attrName>style.visibility</p:attrName>
                                        </p:attrNameLst>
                                      </p:cBhvr>
                                      <p:to>
                                        <p:strVal val="visible"/>
                                      </p:to>
                                    </p:set>
                                    <p:anim calcmode="lin" valueType="num">
                                      <p:cBhvr>
                                        <p:cTn id="94" dur="1000" fill="hold"/>
                                        <p:tgtEl>
                                          <p:spTgt spid="3">
                                            <p:txEl>
                                              <p:pRg st="20" end="20"/>
                                            </p:txEl>
                                          </p:spTgt>
                                        </p:tgtEl>
                                        <p:attrNameLst>
                                          <p:attrName>ppt_w</p:attrName>
                                        </p:attrNameLst>
                                      </p:cBhvr>
                                      <p:tavLst>
                                        <p:tav tm="0">
                                          <p:val>
                                            <p:fltVal val="0"/>
                                          </p:val>
                                        </p:tav>
                                        <p:tav tm="100000">
                                          <p:val>
                                            <p:strVal val="#ppt_w"/>
                                          </p:val>
                                        </p:tav>
                                      </p:tavLst>
                                    </p:anim>
                                    <p:anim calcmode="lin" valueType="num">
                                      <p:cBhvr>
                                        <p:cTn id="95" dur="1000" fill="hold"/>
                                        <p:tgtEl>
                                          <p:spTgt spid="3">
                                            <p:txEl>
                                              <p:pRg st="20" end="20"/>
                                            </p:txEl>
                                          </p:spTgt>
                                        </p:tgtEl>
                                        <p:attrNameLst>
                                          <p:attrName>ppt_h</p:attrName>
                                        </p:attrNameLst>
                                      </p:cBhvr>
                                      <p:tavLst>
                                        <p:tav tm="0">
                                          <p:val>
                                            <p:fltVal val="0"/>
                                          </p:val>
                                        </p:tav>
                                        <p:tav tm="100000">
                                          <p:val>
                                            <p:strVal val="#ppt_h"/>
                                          </p:val>
                                        </p:tav>
                                      </p:tavLst>
                                    </p:anim>
                                    <p:anim calcmode="lin" valueType="num">
                                      <p:cBhvr>
                                        <p:cTn id="96" dur="1000" fill="hold"/>
                                        <p:tgtEl>
                                          <p:spTgt spid="3">
                                            <p:txEl>
                                              <p:pRg st="20" end="20"/>
                                            </p:txEl>
                                          </p:spTgt>
                                        </p:tgtEl>
                                        <p:attrNameLst>
                                          <p:attrName>ppt_x</p:attrName>
                                        </p:attrNameLst>
                                      </p:cBhvr>
                                      <p:tavLst>
                                        <p:tav tm="0" fmla="#ppt_x+(cos(-2*pi*(1-$))*-#ppt_x-sin(-2*pi*(1-$))*(1-#ppt_y))*(1-$)">
                                          <p:val>
                                            <p:fltVal val="0"/>
                                          </p:val>
                                        </p:tav>
                                        <p:tav tm="100000">
                                          <p:val>
                                            <p:fltVal val="1"/>
                                          </p:val>
                                        </p:tav>
                                      </p:tavLst>
                                    </p:anim>
                                    <p:anim calcmode="lin" valueType="num">
                                      <p:cBhvr>
                                        <p:cTn id="97" dur="1000" fill="hold"/>
                                        <p:tgtEl>
                                          <p:spTgt spid="3">
                                            <p:txEl>
                                              <p:pRg st="20" end="2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0"/>
            <a:ext cx="9144000" cy="6858000"/>
          </a:xfrm>
        </p:spPr>
        <p:txBody>
          <a:bodyPr>
            <a:normAutofit lnSpcReduction="10000"/>
          </a:bodyPr>
          <a:lstStyle/>
          <a:p>
            <a:pPr algn="ctr">
              <a:buNone/>
            </a:pPr>
            <a:r>
              <a:rPr lang="el-GR" b="1" u="sng" dirty="0" smtClean="0"/>
              <a:t>ΕΦΑΡΜΟΓΕΣ ΚΥΚΛΟΦΟΡΗΤΩΝ</a:t>
            </a:r>
            <a:endParaRPr lang="el-GR" dirty="0" smtClean="0"/>
          </a:p>
          <a:p>
            <a:pPr>
              <a:buNone/>
            </a:pPr>
            <a:r>
              <a:rPr lang="el-GR" sz="2000" b="1" dirty="0" smtClean="0"/>
              <a:t>Κυκλοφορητές συναντάμε:</a:t>
            </a:r>
            <a:endParaRPr lang="el-GR" sz="2000" dirty="0" smtClean="0"/>
          </a:p>
          <a:p>
            <a:pPr>
              <a:buNone/>
            </a:pPr>
            <a:r>
              <a:rPr lang="el-GR" sz="2000" b="1" dirty="0" smtClean="0"/>
              <a:t> </a:t>
            </a:r>
            <a:endParaRPr lang="el-GR" sz="2000" dirty="0" smtClean="0"/>
          </a:p>
          <a:p>
            <a:pPr lvl="0">
              <a:buFont typeface="Wingdings" pitchFamily="2" charset="2"/>
              <a:buChar char="ü"/>
            </a:pPr>
            <a:r>
              <a:rPr lang="el-GR" sz="2000" b="1" dirty="0" smtClean="0"/>
              <a:t>Σε εγκαταστάσεις κεντρικής θέρμανσης βεβιασμένης κυκλοφορίας.</a:t>
            </a:r>
            <a:endParaRPr lang="el-GR" sz="2000" dirty="0" smtClean="0"/>
          </a:p>
          <a:p>
            <a:pPr>
              <a:buNone/>
            </a:pPr>
            <a:r>
              <a:rPr lang="el-GR" sz="2000" b="1" dirty="0" smtClean="0"/>
              <a:t> </a:t>
            </a:r>
            <a:endParaRPr lang="el-GR" sz="2000" dirty="0" smtClean="0"/>
          </a:p>
          <a:p>
            <a:pPr>
              <a:buFont typeface="Wingdings" pitchFamily="2" charset="2"/>
              <a:buChar char="ü"/>
            </a:pPr>
            <a:r>
              <a:rPr lang="el-GR" sz="2000" b="1" dirty="0" smtClean="0"/>
              <a:t>Σε εγκαταστάσεις κλιματισμού με νερό. Στις περιπτώσεις αυτές πρέπει να χρησιμοποιούνται ειδικοί κυκλοφορητές, των οποίων η περιέλιξη του μοτέρ είναι προστατευμένη μέσα σε συνθετικό υλικό, διότι τυχόν συμπυκνώσεις στο περίβλημα του στάτη  θα δημιουργήσουν πρόβλημα.</a:t>
            </a:r>
            <a:endParaRPr lang="el-GR" sz="2000" dirty="0" smtClean="0"/>
          </a:p>
          <a:p>
            <a:pPr>
              <a:buNone/>
            </a:pPr>
            <a:r>
              <a:rPr lang="el-GR" sz="2000" b="1" dirty="0" smtClean="0"/>
              <a:t> </a:t>
            </a:r>
            <a:endParaRPr lang="el-GR" sz="2000" dirty="0" smtClean="0"/>
          </a:p>
          <a:p>
            <a:pPr>
              <a:buFont typeface="Wingdings" pitchFamily="2" charset="2"/>
              <a:buChar char="ü"/>
            </a:pPr>
            <a:r>
              <a:rPr lang="el-GR" sz="2000" b="1" dirty="0" smtClean="0"/>
              <a:t>Σε ηλιακά συστήματα, για τη μεταφορά του ζεστού νερού από τους συλλέκτες στον εναλλάκτη του μπόιλερ. Ορισμένοι κατασκευαστές διαθέτουν ειδικούς κυκλοφορητές με κέλυφος επικαλυμμένο με αντιδιαβρωτικό υλικό. Τα ηλιακά συστήματα συνήθως απαιτούν κυκλοφορητή με μικρή παροχή και μεγάλο μανομετρικό.</a:t>
            </a:r>
            <a:endParaRPr lang="el-GR" sz="2000" dirty="0" smtClean="0"/>
          </a:p>
          <a:p>
            <a:pPr>
              <a:buNone/>
            </a:pPr>
            <a:r>
              <a:rPr lang="el-GR" sz="2000" b="1" dirty="0" smtClean="0"/>
              <a:t> </a:t>
            </a:r>
            <a:endParaRPr lang="el-GR" sz="2000" dirty="0" smtClean="0"/>
          </a:p>
          <a:p>
            <a:pPr lvl="0">
              <a:buFont typeface="Wingdings" pitchFamily="2" charset="2"/>
              <a:buChar char="ü"/>
            </a:pPr>
            <a:r>
              <a:rPr lang="el-GR" sz="2000" b="1" dirty="0" smtClean="0"/>
              <a:t>Σε βιομηχανίες, για κυκλοφορία διαφόρων υγρών. Ανάλογα με το είδος του υγρού, μπορεί να απαιτηθεί ειδικός κυκλοφορητής, π.χ. απαγορεύεται η χρήση κυκλοφορητή κεντρικής θέρμανσης για κυκλοφορία γάλακτος κ.α.</a:t>
            </a:r>
            <a:endParaRPr lang="el-GR" sz="2000" dirty="0" smtClean="0"/>
          </a:p>
          <a:p>
            <a:pPr lvl="0">
              <a:buFont typeface="Wingdings" pitchFamily="2" charset="2"/>
              <a:buChar char="ü"/>
            </a:pPr>
            <a:r>
              <a:rPr lang="el-GR" sz="2000" b="1" dirty="0" smtClean="0"/>
              <a:t>Σε ανακυκλοφορία ζεστού νερού χρήσης. Οι κυκλοφορητές αυτοί έχουν ορειχάλκινο κέλυφος και πτερωτή από αντιδιαβρωτικό υλικό.</a:t>
            </a:r>
            <a:endParaRPr lang="el-GR" sz="2000" dirty="0" smtClean="0"/>
          </a:p>
          <a:p>
            <a:pPr algn="ctr">
              <a:buNone/>
            </a:pPr>
            <a:endParaRPr lang="el-GR" sz="2000" dirty="0">
              <a:solidFill>
                <a:srgbClr val="FF0000"/>
              </a:solidFill>
            </a:endParaRPr>
          </a:p>
        </p:txBody>
      </p:sp>
      <p:sp>
        <p:nvSpPr>
          <p:cNvPr id="4" name="3 - Θέση υποσέλιδου"/>
          <p:cNvSpPr>
            <a:spLocks noGrp="1"/>
          </p:cNvSpPr>
          <p:nvPr>
            <p:ph type="ftr" sz="quarter" idx="11"/>
          </p:nvPr>
        </p:nvSpPr>
        <p:spPr/>
        <p:txBody>
          <a:bodyPr/>
          <a:lstStyle/>
          <a:p>
            <a:r>
              <a:rPr lang="el-GR" smtClean="0"/>
              <a:t>ΜΑΣΤΡΟΓΙΑΝΝΟΠΟΥΛΟΣ ΓΕΩΡΓΙΟΣ</a:t>
            </a:r>
            <a:endParaRPr lang="el-GR" dirty="0"/>
          </a:p>
        </p:txBody>
      </p:sp>
      <p:sp>
        <p:nvSpPr>
          <p:cNvPr id="5" name="4 - Θέση αριθμού διαφάνειας"/>
          <p:cNvSpPr>
            <a:spLocks noGrp="1"/>
          </p:cNvSpPr>
          <p:nvPr>
            <p:ph type="sldNum" sz="quarter" idx="12"/>
          </p:nvPr>
        </p:nvSpPr>
        <p:spPr/>
        <p:txBody>
          <a:bodyPr/>
          <a:lstStyle/>
          <a:p>
            <a:fld id="{4C111FF5-5AD3-427F-B005-818A5D745D9A}" type="slidenum">
              <a:rPr lang="el-GR" smtClean="0"/>
              <a:pPr/>
              <a:t>3</a:t>
            </a:fld>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5" fill="hold">
                            <p:stCondLst>
                              <p:cond delay="1000"/>
                            </p:stCondLst>
                            <p:childTnLst>
                              <p:par>
                                <p:cTn id="16" presetID="47" presetClass="entr" presetSubtype="0" fill="hold" nodeType="after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1000"/>
                                        <p:tgtEl>
                                          <p:spTgt spid="3">
                                            <p:txEl>
                                              <p:pRg st="3" end="3"/>
                                            </p:txEl>
                                          </p:spTgt>
                                        </p:tgtEl>
                                      </p:cBhvr>
                                    </p:animEffect>
                                    <p:anim calcmode="lin" valueType="num">
                                      <p:cBhvr>
                                        <p:cTn id="1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1" fill="hold">
                            <p:stCondLst>
                              <p:cond delay="2000"/>
                            </p:stCondLst>
                            <p:childTnLst>
                              <p:par>
                                <p:cTn id="22" presetID="47" presetClass="entr" presetSubtype="0" fill="hold" nodeType="after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1000"/>
                                        <p:tgtEl>
                                          <p:spTgt spid="3">
                                            <p:txEl>
                                              <p:pRg st="5" end="5"/>
                                            </p:txEl>
                                          </p:spTgt>
                                        </p:tgtEl>
                                      </p:cBhvr>
                                    </p:animEffect>
                                    <p:anim calcmode="lin" valueType="num">
                                      <p:cBhvr>
                                        <p:cTn id="2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27" fill="hold">
                            <p:stCondLst>
                              <p:cond delay="3000"/>
                            </p:stCondLst>
                            <p:childTnLst>
                              <p:par>
                                <p:cTn id="28" presetID="47" presetClass="entr" presetSubtype="0" fill="hold" nodeType="after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fade">
                                      <p:cBhvr>
                                        <p:cTn id="30" dur="1000"/>
                                        <p:tgtEl>
                                          <p:spTgt spid="3">
                                            <p:txEl>
                                              <p:pRg st="7" end="7"/>
                                            </p:txEl>
                                          </p:spTgt>
                                        </p:tgtEl>
                                      </p:cBhvr>
                                    </p:animEffect>
                                    <p:anim calcmode="lin" valueType="num">
                                      <p:cBhvr>
                                        <p:cTn id="31"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2"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33" fill="hold">
                            <p:stCondLst>
                              <p:cond delay="4000"/>
                            </p:stCondLst>
                            <p:childTnLst>
                              <p:par>
                                <p:cTn id="34" presetID="47" presetClass="entr" presetSubtype="0" fill="hold" nodeType="afterEffect">
                                  <p:stCondLst>
                                    <p:cond delay="0"/>
                                  </p:stCondLst>
                                  <p:childTnLst>
                                    <p:set>
                                      <p:cBhvr>
                                        <p:cTn id="35" dur="1" fill="hold">
                                          <p:stCondLst>
                                            <p:cond delay="0"/>
                                          </p:stCondLst>
                                        </p:cTn>
                                        <p:tgtEl>
                                          <p:spTgt spid="3">
                                            <p:txEl>
                                              <p:pRg st="9" end="9"/>
                                            </p:txEl>
                                          </p:spTgt>
                                        </p:tgtEl>
                                        <p:attrNameLst>
                                          <p:attrName>style.visibility</p:attrName>
                                        </p:attrNameLst>
                                      </p:cBhvr>
                                      <p:to>
                                        <p:strVal val="visible"/>
                                      </p:to>
                                    </p:set>
                                    <p:animEffect transition="in" filter="fade">
                                      <p:cBhvr>
                                        <p:cTn id="36" dur="1000"/>
                                        <p:tgtEl>
                                          <p:spTgt spid="3">
                                            <p:txEl>
                                              <p:pRg st="9" end="9"/>
                                            </p:txEl>
                                          </p:spTgt>
                                        </p:tgtEl>
                                      </p:cBhvr>
                                    </p:animEffect>
                                    <p:anim calcmode="lin" valueType="num">
                                      <p:cBhvr>
                                        <p:cTn id="37"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par>
                          <p:cTn id="39" fill="hold">
                            <p:stCondLst>
                              <p:cond delay="5000"/>
                            </p:stCondLst>
                            <p:childTnLst>
                              <p:par>
                                <p:cTn id="40" presetID="47" presetClass="entr" presetSubtype="0" fill="hold" nodeType="afterEffect">
                                  <p:stCondLst>
                                    <p:cond delay="0"/>
                                  </p:stCondLst>
                                  <p:childTnLst>
                                    <p:set>
                                      <p:cBhvr>
                                        <p:cTn id="41" dur="1" fill="hold">
                                          <p:stCondLst>
                                            <p:cond delay="0"/>
                                          </p:stCondLst>
                                        </p:cTn>
                                        <p:tgtEl>
                                          <p:spTgt spid="3">
                                            <p:txEl>
                                              <p:pRg st="10" end="10"/>
                                            </p:txEl>
                                          </p:spTgt>
                                        </p:tgtEl>
                                        <p:attrNameLst>
                                          <p:attrName>style.visibility</p:attrName>
                                        </p:attrNameLst>
                                      </p:cBhvr>
                                      <p:to>
                                        <p:strVal val="visible"/>
                                      </p:to>
                                    </p:set>
                                    <p:animEffect transition="in" filter="fade">
                                      <p:cBhvr>
                                        <p:cTn id="42" dur="1000"/>
                                        <p:tgtEl>
                                          <p:spTgt spid="3">
                                            <p:txEl>
                                              <p:pRg st="10" end="10"/>
                                            </p:txEl>
                                          </p:spTgt>
                                        </p:tgtEl>
                                      </p:cBhvr>
                                    </p:animEffect>
                                    <p:anim calcmode="lin" valueType="num">
                                      <p:cBhvr>
                                        <p:cTn id="43"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1142984"/>
          </a:xfrm>
        </p:spPr>
        <p:txBody>
          <a:bodyPr>
            <a:normAutofit fontScale="90000"/>
          </a:bodyPr>
          <a:lstStyle/>
          <a:p>
            <a:r>
              <a:rPr lang="el-GR" b="1" u="sng" dirty="0" smtClean="0"/>
              <a:t>ΕΓΚΑΤΑΣΤΑΣΗ  ΚΑΙ  ΛΕΙΤΟΥΡΓΙΑ</a:t>
            </a:r>
            <a:r>
              <a:rPr lang="el-GR" dirty="0" smtClean="0"/>
              <a:t/>
            </a:r>
            <a:br>
              <a:rPr lang="el-GR" dirty="0" smtClean="0"/>
            </a:br>
            <a:endParaRPr lang="el-GR" dirty="0"/>
          </a:p>
        </p:txBody>
      </p:sp>
      <p:sp>
        <p:nvSpPr>
          <p:cNvPr id="3" name="2 - Θέση περιεχομένου"/>
          <p:cNvSpPr>
            <a:spLocks noGrp="1"/>
          </p:cNvSpPr>
          <p:nvPr>
            <p:ph idx="1"/>
          </p:nvPr>
        </p:nvSpPr>
        <p:spPr>
          <a:xfrm>
            <a:off x="0" y="857232"/>
            <a:ext cx="9144000" cy="6000768"/>
          </a:xfrm>
        </p:spPr>
        <p:txBody>
          <a:bodyPr>
            <a:normAutofit fontScale="92500" lnSpcReduction="10000"/>
          </a:bodyPr>
          <a:lstStyle/>
          <a:p>
            <a:pPr>
              <a:buNone/>
            </a:pPr>
            <a:r>
              <a:rPr lang="el-GR" sz="1600" b="1" dirty="0" smtClean="0"/>
              <a:t> </a:t>
            </a:r>
            <a:r>
              <a:rPr lang="el-GR" sz="1600" b="1" u="sng" dirty="0" smtClean="0"/>
              <a:t>Υδραυλική σύνδεση</a:t>
            </a:r>
            <a:r>
              <a:rPr lang="el-GR" sz="1600" b="1" dirty="0" smtClean="0"/>
              <a:t>.</a:t>
            </a:r>
          </a:p>
          <a:p>
            <a:r>
              <a:rPr lang="el-GR" sz="1600" b="1" dirty="0" smtClean="0"/>
              <a:t> Συνδέονται στο δίκτυο με ρακόρ όταν η διάμετρος </a:t>
            </a:r>
            <a:endParaRPr lang="el-GR" sz="1600" dirty="0" smtClean="0"/>
          </a:p>
          <a:p>
            <a:pPr>
              <a:buNone/>
            </a:pPr>
            <a:r>
              <a:rPr lang="el-GR" sz="1600" b="1" dirty="0" smtClean="0"/>
              <a:t>       των στομίων τους είναι μέχρι  1 ½΄΄ , ενώ για στόμια από </a:t>
            </a:r>
            <a:endParaRPr lang="el-GR" sz="1600" dirty="0" smtClean="0"/>
          </a:p>
          <a:p>
            <a:pPr>
              <a:buNone/>
            </a:pPr>
            <a:r>
              <a:rPr lang="el-GR" sz="1600" b="1" dirty="0" smtClean="0"/>
              <a:t>        1 ½΄΄ και πάνω η σύνδεση γίνεται μέσω φλαντζών. </a:t>
            </a:r>
            <a:endParaRPr lang="el-GR" sz="1600" dirty="0" smtClean="0"/>
          </a:p>
          <a:p>
            <a:pPr>
              <a:buNone/>
            </a:pPr>
            <a:r>
              <a:rPr lang="el-GR" sz="1600" b="1" dirty="0" smtClean="0"/>
              <a:t> </a:t>
            </a:r>
            <a:endParaRPr lang="el-GR" sz="1600" dirty="0" smtClean="0"/>
          </a:p>
          <a:p>
            <a:pPr lvl="0"/>
            <a:r>
              <a:rPr lang="el-GR" sz="1600" b="1" dirty="0" smtClean="0"/>
              <a:t>Εξαέρωση.   Κατά την τοποθέτηση ο άξονας </a:t>
            </a:r>
            <a:endParaRPr lang="el-GR" sz="1600" dirty="0" smtClean="0"/>
          </a:p>
          <a:p>
            <a:pPr>
              <a:buNone/>
            </a:pPr>
            <a:r>
              <a:rPr lang="el-GR" sz="1600" b="1" dirty="0" smtClean="0"/>
              <a:t>        του κινητήρα πρέπει να είναι οριζόντιος και το</a:t>
            </a:r>
            <a:endParaRPr lang="el-GR" sz="1600" dirty="0" smtClean="0"/>
          </a:p>
          <a:p>
            <a:pPr>
              <a:buNone/>
            </a:pPr>
            <a:r>
              <a:rPr lang="el-GR" sz="1600" b="1" dirty="0" smtClean="0"/>
              <a:t>         κουτί των ηλεκτρικών στην πάνω πλευρά ή στο πλάι.</a:t>
            </a:r>
            <a:endParaRPr lang="el-GR" sz="1600" dirty="0" smtClean="0"/>
          </a:p>
          <a:p>
            <a:endParaRPr lang="el-GR" sz="1600" dirty="0" smtClean="0"/>
          </a:p>
          <a:p>
            <a:r>
              <a:rPr lang="el-GR" sz="1600" b="1" dirty="0" smtClean="0"/>
              <a:t> Το σημείο τοποθέτησης του κυκλοφορητή πρέπει</a:t>
            </a:r>
            <a:endParaRPr lang="el-GR" sz="1600" dirty="0" smtClean="0"/>
          </a:p>
          <a:p>
            <a:pPr>
              <a:buNone/>
            </a:pPr>
            <a:r>
              <a:rPr lang="el-GR" sz="1600" b="1" dirty="0" smtClean="0"/>
              <a:t>        να είναι τέτοιο που να μη γίνεται συγκέντρωση αέρα. </a:t>
            </a:r>
            <a:endParaRPr lang="el-GR" sz="1600" dirty="0" smtClean="0"/>
          </a:p>
          <a:p>
            <a:pPr>
              <a:buNone/>
            </a:pPr>
            <a:r>
              <a:rPr lang="el-GR" sz="1600" b="1" dirty="0" smtClean="0"/>
              <a:t>        Επίσης ο άξονας πρέπει να είναι πάντα οριζόντιος για να </a:t>
            </a:r>
            <a:endParaRPr lang="el-GR" sz="1600" dirty="0" smtClean="0"/>
          </a:p>
          <a:p>
            <a:pPr>
              <a:buNone/>
            </a:pPr>
            <a:r>
              <a:rPr lang="el-GR" sz="1600" b="1" dirty="0" smtClean="0"/>
              <a:t>        είναι δυνατή η εξαέρωση του κυκλοφορητή, και οι </a:t>
            </a:r>
            <a:endParaRPr lang="el-GR" sz="1600" dirty="0" smtClean="0"/>
          </a:p>
          <a:p>
            <a:pPr>
              <a:buNone/>
            </a:pPr>
            <a:r>
              <a:rPr lang="el-GR" sz="1600" b="1" dirty="0" smtClean="0"/>
              <a:t>        δυνάμεις στα έδρανά του να είναι πάντα ακτινικές. </a:t>
            </a:r>
            <a:endParaRPr lang="el-GR" sz="1600" dirty="0" smtClean="0"/>
          </a:p>
          <a:p>
            <a:pPr>
              <a:buNone/>
            </a:pPr>
            <a:r>
              <a:rPr lang="el-GR" sz="1600" b="1" dirty="0" smtClean="0"/>
              <a:t>        Σε κατακόρυφη σωλήνα δεν είναι δυνατό να γίνει λάθος</a:t>
            </a:r>
            <a:endParaRPr lang="el-GR" sz="1600" dirty="0" smtClean="0"/>
          </a:p>
          <a:p>
            <a:pPr>
              <a:buNone/>
            </a:pPr>
            <a:r>
              <a:rPr lang="el-GR" sz="1600" b="1" dirty="0" smtClean="0"/>
              <a:t>        τοποθέτηση, σε οριζόντια σωλήνα όμως θα πρέπει να </a:t>
            </a:r>
            <a:endParaRPr lang="el-GR" sz="1600" dirty="0" smtClean="0"/>
          </a:p>
          <a:p>
            <a:pPr>
              <a:buNone/>
            </a:pPr>
            <a:r>
              <a:rPr lang="el-GR" sz="1600" b="1" dirty="0" smtClean="0"/>
              <a:t>        προσέχουμε ώστε ο κινητήρας να μην είναι πάνω ή κάτω </a:t>
            </a:r>
            <a:endParaRPr lang="el-GR" sz="1600" dirty="0" smtClean="0"/>
          </a:p>
          <a:p>
            <a:pPr>
              <a:buNone/>
            </a:pPr>
            <a:r>
              <a:rPr lang="el-GR" sz="1600" b="1" dirty="0" smtClean="0"/>
              <a:t>        από το σωλήνα αλλά στο πλάι. </a:t>
            </a:r>
            <a:endParaRPr lang="el-GR" sz="1600" dirty="0" smtClean="0"/>
          </a:p>
          <a:p>
            <a:pPr>
              <a:buNone/>
            </a:pPr>
            <a:r>
              <a:rPr lang="el-GR" sz="1600" b="1" dirty="0" smtClean="0"/>
              <a:t>  </a:t>
            </a:r>
            <a:endParaRPr lang="el-GR" sz="1600" dirty="0" smtClean="0"/>
          </a:p>
          <a:p>
            <a:pPr lvl="0"/>
            <a:r>
              <a:rPr lang="el-GR" sz="1600" b="1" dirty="0" smtClean="0"/>
              <a:t>Πριν την εκκίνηση της εγκατάστασης πρέπει να</a:t>
            </a:r>
            <a:endParaRPr lang="el-GR" sz="1600" dirty="0" smtClean="0"/>
          </a:p>
          <a:p>
            <a:pPr>
              <a:buNone/>
            </a:pPr>
            <a:r>
              <a:rPr lang="el-GR" sz="1600" b="1" dirty="0" smtClean="0"/>
              <a:t>       εξαερώσουμε τον κυκλοφορητή από τη βίδα που</a:t>
            </a:r>
            <a:endParaRPr lang="el-GR" sz="1600" dirty="0" smtClean="0"/>
          </a:p>
          <a:p>
            <a:pPr>
              <a:buNone/>
            </a:pPr>
            <a:r>
              <a:rPr lang="el-GR" sz="1600" b="1" dirty="0" smtClean="0"/>
              <a:t>       υπάρχει στο πίσω μέρος του κινητήρα.</a:t>
            </a:r>
            <a:endParaRPr lang="el-GR" sz="1600" dirty="0"/>
          </a:p>
        </p:txBody>
      </p:sp>
      <p:sp>
        <p:nvSpPr>
          <p:cNvPr id="5" name="4 - Θέση υποσέλιδου"/>
          <p:cNvSpPr>
            <a:spLocks noGrp="1"/>
          </p:cNvSpPr>
          <p:nvPr>
            <p:ph type="ftr" sz="quarter" idx="11"/>
          </p:nvPr>
        </p:nvSpPr>
        <p:spPr/>
        <p:txBody>
          <a:bodyPr/>
          <a:lstStyle/>
          <a:p>
            <a:r>
              <a:rPr lang="el-GR" smtClean="0"/>
              <a:t>ΜΑΣΤΡΟΓΙΑΝΝΟΠΟΥΛΟΣ ΓΕΩΡΓΙΟΣ</a:t>
            </a:r>
            <a:endParaRPr lang="el-GR" dirty="0"/>
          </a:p>
        </p:txBody>
      </p:sp>
      <p:sp>
        <p:nvSpPr>
          <p:cNvPr id="6" name="5 - Θέση αριθμού διαφάνειας"/>
          <p:cNvSpPr>
            <a:spLocks noGrp="1"/>
          </p:cNvSpPr>
          <p:nvPr>
            <p:ph type="sldNum" sz="quarter" idx="12"/>
          </p:nvPr>
        </p:nvSpPr>
        <p:spPr/>
        <p:txBody>
          <a:bodyPr/>
          <a:lstStyle/>
          <a:p>
            <a:fld id="{4C111FF5-5AD3-427F-B005-818A5D745D9A}" type="slidenum">
              <a:rPr lang="el-GR" smtClean="0"/>
              <a:pPr/>
              <a:t>4</a:t>
            </a:fld>
            <a:endParaRPr lang="el-GR" dirty="0"/>
          </a:p>
        </p:txBody>
      </p:sp>
      <p:pic>
        <p:nvPicPr>
          <p:cNvPr id="4" name="3 - Εικόνα"/>
          <p:cNvPicPr/>
          <p:nvPr/>
        </p:nvPicPr>
        <p:blipFill>
          <a:blip r:embed="rId2" cstate="print"/>
          <a:srcRect/>
          <a:stretch>
            <a:fillRect/>
          </a:stretch>
        </p:blipFill>
        <p:spPr bwMode="auto">
          <a:xfrm>
            <a:off x="6429388" y="1428736"/>
            <a:ext cx="2428892" cy="4500594"/>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47" presetClass="entr" presetSubtype="0" fill="hold"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5" presetID="47" presetClass="entr" presetSubtype="0"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tgtEl>
                                          <p:spTgt spid="3">
                                            <p:txEl>
                                              <p:pRg st="1" end="1"/>
                                            </p:txEl>
                                          </p:spTgt>
                                        </p:tgtEl>
                                      </p:cBhvr>
                                    </p:animEffect>
                                    <p:anim calcmode="lin" valueType="num">
                                      <p:cBhvr>
                                        <p:cTn id="1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0" presetID="47" presetClass="entr" presetSubtype="0" fill="hold" nodeType="with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1000"/>
                                        <p:tgtEl>
                                          <p:spTgt spid="3">
                                            <p:txEl>
                                              <p:pRg st="2" end="2"/>
                                            </p:txEl>
                                          </p:spTgt>
                                        </p:tgtEl>
                                      </p:cBhvr>
                                    </p:animEffect>
                                    <p:anim calcmode="lin" valueType="num">
                                      <p:cBhvr>
                                        <p:cTn id="2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5" presetID="47" presetClass="entr" presetSubtype="0" fill="hold"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30" fill="hold">
                            <p:stCondLst>
                              <p:cond delay="1500"/>
                            </p:stCondLst>
                            <p:childTnLst>
                              <p:par>
                                <p:cTn id="31" presetID="47" presetClass="entr" presetSubtype="0" fill="hold" nodeType="after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fade">
                                      <p:cBhvr>
                                        <p:cTn id="33" dur="1000"/>
                                        <p:tgtEl>
                                          <p:spTgt spid="3">
                                            <p:txEl>
                                              <p:pRg st="5" end="5"/>
                                            </p:txEl>
                                          </p:spTgt>
                                        </p:tgtEl>
                                      </p:cBhvr>
                                    </p:animEffect>
                                    <p:anim calcmode="lin" valueType="num">
                                      <p:cBhvr>
                                        <p:cTn id="3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6" presetID="47" presetClass="entr" presetSubtype="0" fill="hold" nodeType="with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fade">
                                      <p:cBhvr>
                                        <p:cTn id="38" dur="1000"/>
                                        <p:tgtEl>
                                          <p:spTgt spid="3">
                                            <p:txEl>
                                              <p:pRg st="6" end="6"/>
                                            </p:txEl>
                                          </p:spTgt>
                                        </p:tgtEl>
                                      </p:cBhvr>
                                    </p:animEffect>
                                    <p:anim calcmode="lin" valueType="num">
                                      <p:cBhvr>
                                        <p:cTn id="3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1" presetID="47" presetClass="entr" presetSubtype="0" fill="hold" nodeType="with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fade">
                                      <p:cBhvr>
                                        <p:cTn id="43" dur="1000"/>
                                        <p:tgtEl>
                                          <p:spTgt spid="3">
                                            <p:txEl>
                                              <p:pRg st="7" end="7"/>
                                            </p:txEl>
                                          </p:spTgt>
                                        </p:tgtEl>
                                      </p:cBhvr>
                                    </p:animEffect>
                                    <p:anim calcmode="lin" valueType="num">
                                      <p:cBhvr>
                                        <p:cTn id="44"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par>
                          <p:cTn id="46" fill="hold">
                            <p:stCondLst>
                              <p:cond delay="2500"/>
                            </p:stCondLst>
                            <p:childTnLst>
                              <p:par>
                                <p:cTn id="47" presetID="47" presetClass="entr" presetSubtype="0" fill="hold" nodeType="after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Effect transition="in" filter="fade">
                                      <p:cBhvr>
                                        <p:cTn id="49" dur="1000"/>
                                        <p:tgtEl>
                                          <p:spTgt spid="3">
                                            <p:txEl>
                                              <p:pRg st="9" end="9"/>
                                            </p:txEl>
                                          </p:spTgt>
                                        </p:tgtEl>
                                      </p:cBhvr>
                                    </p:animEffect>
                                    <p:anim calcmode="lin" valueType="num">
                                      <p:cBhvr>
                                        <p:cTn id="50"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9" end="9"/>
                                            </p:txEl>
                                          </p:spTgt>
                                        </p:tgtEl>
                                        <p:attrNameLst>
                                          <p:attrName>ppt_y</p:attrName>
                                        </p:attrNameLst>
                                      </p:cBhvr>
                                      <p:tavLst>
                                        <p:tav tm="0">
                                          <p:val>
                                            <p:strVal val="#ppt_y-.1"/>
                                          </p:val>
                                        </p:tav>
                                        <p:tav tm="100000">
                                          <p:val>
                                            <p:strVal val="#ppt_y"/>
                                          </p:val>
                                        </p:tav>
                                      </p:tavLst>
                                    </p:anim>
                                  </p:childTnLst>
                                </p:cTn>
                              </p:par>
                              <p:par>
                                <p:cTn id="52" presetID="47" presetClass="entr" presetSubtype="0" fill="hold" nodeType="withEffect">
                                  <p:stCondLst>
                                    <p:cond delay="0"/>
                                  </p:stCondLst>
                                  <p:childTnLst>
                                    <p:set>
                                      <p:cBhvr>
                                        <p:cTn id="53" dur="1" fill="hold">
                                          <p:stCondLst>
                                            <p:cond delay="0"/>
                                          </p:stCondLst>
                                        </p:cTn>
                                        <p:tgtEl>
                                          <p:spTgt spid="3">
                                            <p:txEl>
                                              <p:pRg st="10" end="10"/>
                                            </p:txEl>
                                          </p:spTgt>
                                        </p:tgtEl>
                                        <p:attrNameLst>
                                          <p:attrName>style.visibility</p:attrName>
                                        </p:attrNameLst>
                                      </p:cBhvr>
                                      <p:to>
                                        <p:strVal val="visible"/>
                                      </p:to>
                                    </p:set>
                                    <p:animEffect transition="in" filter="fade">
                                      <p:cBhvr>
                                        <p:cTn id="54" dur="1000"/>
                                        <p:tgtEl>
                                          <p:spTgt spid="3">
                                            <p:txEl>
                                              <p:pRg st="10" end="10"/>
                                            </p:txEl>
                                          </p:spTgt>
                                        </p:tgtEl>
                                      </p:cBhvr>
                                    </p:animEffect>
                                    <p:anim calcmode="lin" valueType="num">
                                      <p:cBhvr>
                                        <p:cTn id="55"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10" end="10"/>
                                            </p:txEl>
                                          </p:spTgt>
                                        </p:tgtEl>
                                        <p:attrNameLst>
                                          <p:attrName>ppt_y</p:attrName>
                                        </p:attrNameLst>
                                      </p:cBhvr>
                                      <p:tavLst>
                                        <p:tav tm="0">
                                          <p:val>
                                            <p:strVal val="#ppt_y-.1"/>
                                          </p:val>
                                        </p:tav>
                                        <p:tav tm="100000">
                                          <p:val>
                                            <p:strVal val="#ppt_y"/>
                                          </p:val>
                                        </p:tav>
                                      </p:tavLst>
                                    </p:anim>
                                  </p:childTnLst>
                                </p:cTn>
                              </p:par>
                              <p:par>
                                <p:cTn id="57" presetID="47" presetClass="entr" presetSubtype="0" fill="hold" nodeType="withEffect">
                                  <p:stCondLst>
                                    <p:cond delay="0"/>
                                  </p:stCondLst>
                                  <p:childTnLst>
                                    <p:set>
                                      <p:cBhvr>
                                        <p:cTn id="58" dur="1" fill="hold">
                                          <p:stCondLst>
                                            <p:cond delay="0"/>
                                          </p:stCondLst>
                                        </p:cTn>
                                        <p:tgtEl>
                                          <p:spTgt spid="3">
                                            <p:txEl>
                                              <p:pRg st="11" end="11"/>
                                            </p:txEl>
                                          </p:spTgt>
                                        </p:tgtEl>
                                        <p:attrNameLst>
                                          <p:attrName>style.visibility</p:attrName>
                                        </p:attrNameLst>
                                      </p:cBhvr>
                                      <p:to>
                                        <p:strVal val="visible"/>
                                      </p:to>
                                    </p:set>
                                    <p:animEffect transition="in" filter="fade">
                                      <p:cBhvr>
                                        <p:cTn id="59" dur="1000"/>
                                        <p:tgtEl>
                                          <p:spTgt spid="3">
                                            <p:txEl>
                                              <p:pRg st="11" end="11"/>
                                            </p:txEl>
                                          </p:spTgt>
                                        </p:tgtEl>
                                      </p:cBhvr>
                                    </p:animEffect>
                                    <p:anim calcmode="lin" valueType="num">
                                      <p:cBhvr>
                                        <p:cTn id="60"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61" dur="1000" fill="hold"/>
                                        <p:tgtEl>
                                          <p:spTgt spid="3">
                                            <p:txEl>
                                              <p:pRg st="11" end="11"/>
                                            </p:txEl>
                                          </p:spTgt>
                                        </p:tgtEl>
                                        <p:attrNameLst>
                                          <p:attrName>ppt_y</p:attrName>
                                        </p:attrNameLst>
                                      </p:cBhvr>
                                      <p:tavLst>
                                        <p:tav tm="0">
                                          <p:val>
                                            <p:strVal val="#ppt_y-.1"/>
                                          </p:val>
                                        </p:tav>
                                        <p:tav tm="100000">
                                          <p:val>
                                            <p:strVal val="#ppt_y"/>
                                          </p:val>
                                        </p:tav>
                                      </p:tavLst>
                                    </p:anim>
                                  </p:childTnLst>
                                </p:cTn>
                              </p:par>
                              <p:par>
                                <p:cTn id="62" presetID="47" presetClass="entr" presetSubtype="0" fill="hold" nodeType="withEffect">
                                  <p:stCondLst>
                                    <p:cond delay="0"/>
                                  </p:stCondLst>
                                  <p:childTnLst>
                                    <p:set>
                                      <p:cBhvr>
                                        <p:cTn id="63" dur="1" fill="hold">
                                          <p:stCondLst>
                                            <p:cond delay="0"/>
                                          </p:stCondLst>
                                        </p:cTn>
                                        <p:tgtEl>
                                          <p:spTgt spid="3">
                                            <p:txEl>
                                              <p:pRg st="12" end="12"/>
                                            </p:txEl>
                                          </p:spTgt>
                                        </p:tgtEl>
                                        <p:attrNameLst>
                                          <p:attrName>style.visibility</p:attrName>
                                        </p:attrNameLst>
                                      </p:cBhvr>
                                      <p:to>
                                        <p:strVal val="visible"/>
                                      </p:to>
                                    </p:set>
                                    <p:animEffect transition="in" filter="fade">
                                      <p:cBhvr>
                                        <p:cTn id="64" dur="1000"/>
                                        <p:tgtEl>
                                          <p:spTgt spid="3">
                                            <p:txEl>
                                              <p:pRg st="12" end="12"/>
                                            </p:txEl>
                                          </p:spTgt>
                                        </p:tgtEl>
                                      </p:cBhvr>
                                    </p:animEffect>
                                    <p:anim calcmode="lin" valueType="num">
                                      <p:cBhvr>
                                        <p:cTn id="65"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66" dur="1000" fill="hold"/>
                                        <p:tgtEl>
                                          <p:spTgt spid="3">
                                            <p:txEl>
                                              <p:pRg st="12" end="12"/>
                                            </p:txEl>
                                          </p:spTgt>
                                        </p:tgtEl>
                                        <p:attrNameLst>
                                          <p:attrName>ppt_y</p:attrName>
                                        </p:attrNameLst>
                                      </p:cBhvr>
                                      <p:tavLst>
                                        <p:tav tm="0">
                                          <p:val>
                                            <p:strVal val="#ppt_y-.1"/>
                                          </p:val>
                                        </p:tav>
                                        <p:tav tm="100000">
                                          <p:val>
                                            <p:strVal val="#ppt_y"/>
                                          </p:val>
                                        </p:tav>
                                      </p:tavLst>
                                    </p:anim>
                                  </p:childTnLst>
                                </p:cTn>
                              </p:par>
                              <p:par>
                                <p:cTn id="67" presetID="47" presetClass="entr" presetSubtype="0" fill="hold" nodeType="withEffect">
                                  <p:stCondLst>
                                    <p:cond delay="0"/>
                                  </p:stCondLst>
                                  <p:childTnLst>
                                    <p:set>
                                      <p:cBhvr>
                                        <p:cTn id="68" dur="1" fill="hold">
                                          <p:stCondLst>
                                            <p:cond delay="0"/>
                                          </p:stCondLst>
                                        </p:cTn>
                                        <p:tgtEl>
                                          <p:spTgt spid="3">
                                            <p:txEl>
                                              <p:pRg st="13" end="13"/>
                                            </p:txEl>
                                          </p:spTgt>
                                        </p:tgtEl>
                                        <p:attrNameLst>
                                          <p:attrName>style.visibility</p:attrName>
                                        </p:attrNameLst>
                                      </p:cBhvr>
                                      <p:to>
                                        <p:strVal val="visible"/>
                                      </p:to>
                                    </p:set>
                                    <p:animEffect transition="in" filter="fade">
                                      <p:cBhvr>
                                        <p:cTn id="69" dur="1000"/>
                                        <p:tgtEl>
                                          <p:spTgt spid="3">
                                            <p:txEl>
                                              <p:pRg st="13" end="13"/>
                                            </p:txEl>
                                          </p:spTgt>
                                        </p:tgtEl>
                                      </p:cBhvr>
                                    </p:animEffect>
                                    <p:anim calcmode="lin" valueType="num">
                                      <p:cBhvr>
                                        <p:cTn id="70"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71" dur="1000" fill="hold"/>
                                        <p:tgtEl>
                                          <p:spTgt spid="3">
                                            <p:txEl>
                                              <p:pRg st="13" end="13"/>
                                            </p:txEl>
                                          </p:spTgt>
                                        </p:tgtEl>
                                        <p:attrNameLst>
                                          <p:attrName>ppt_y</p:attrName>
                                        </p:attrNameLst>
                                      </p:cBhvr>
                                      <p:tavLst>
                                        <p:tav tm="0">
                                          <p:val>
                                            <p:strVal val="#ppt_y-.1"/>
                                          </p:val>
                                        </p:tav>
                                        <p:tav tm="100000">
                                          <p:val>
                                            <p:strVal val="#ppt_y"/>
                                          </p:val>
                                        </p:tav>
                                      </p:tavLst>
                                    </p:anim>
                                  </p:childTnLst>
                                </p:cTn>
                              </p:par>
                              <p:par>
                                <p:cTn id="72" presetID="47" presetClass="entr" presetSubtype="0" fill="hold" nodeType="withEffect">
                                  <p:stCondLst>
                                    <p:cond delay="0"/>
                                  </p:stCondLst>
                                  <p:childTnLst>
                                    <p:set>
                                      <p:cBhvr>
                                        <p:cTn id="73" dur="1" fill="hold">
                                          <p:stCondLst>
                                            <p:cond delay="0"/>
                                          </p:stCondLst>
                                        </p:cTn>
                                        <p:tgtEl>
                                          <p:spTgt spid="3">
                                            <p:txEl>
                                              <p:pRg st="14" end="14"/>
                                            </p:txEl>
                                          </p:spTgt>
                                        </p:tgtEl>
                                        <p:attrNameLst>
                                          <p:attrName>style.visibility</p:attrName>
                                        </p:attrNameLst>
                                      </p:cBhvr>
                                      <p:to>
                                        <p:strVal val="visible"/>
                                      </p:to>
                                    </p:set>
                                    <p:animEffect transition="in" filter="fade">
                                      <p:cBhvr>
                                        <p:cTn id="74" dur="1000"/>
                                        <p:tgtEl>
                                          <p:spTgt spid="3">
                                            <p:txEl>
                                              <p:pRg st="14" end="14"/>
                                            </p:txEl>
                                          </p:spTgt>
                                        </p:tgtEl>
                                      </p:cBhvr>
                                    </p:animEffect>
                                    <p:anim calcmode="lin" valueType="num">
                                      <p:cBhvr>
                                        <p:cTn id="75"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76" dur="1000" fill="hold"/>
                                        <p:tgtEl>
                                          <p:spTgt spid="3">
                                            <p:txEl>
                                              <p:pRg st="14" end="14"/>
                                            </p:txEl>
                                          </p:spTgt>
                                        </p:tgtEl>
                                        <p:attrNameLst>
                                          <p:attrName>ppt_y</p:attrName>
                                        </p:attrNameLst>
                                      </p:cBhvr>
                                      <p:tavLst>
                                        <p:tav tm="0">
                                          <p:val>
                                            <p:strVal val="#ppt_y-.1"/>
                                          </p:val>
                                        </p:tav>
                                        <p:tav tm="100000">
                                          <p:val>
                                            <p:strVal val="#ppt_y"/>
                                          </p:val>
                                        </p:tav>
                                      </p:tavLst>
                                    </p:anim>
                                  </p:childTnLst>
                                </p:cTn>
                              </p:par>
                              <p:par>
                                <p:cTn id="77" presetID="47" presetClass="entr" presetSubtype="0" fill="hold" nodeType="withEffect">
                                  <p:stCondLst>
                                    <p:cond delay="0"/>
                                  </p:stCondLst>
                                  <p:childTnLst>
                                    <p:set>
                                      <p:cBhvr>
                                        <p:cTn id="78" dur="1" fill="hold">
                                          <p:stCondLst>
                                            <p:cond delay="0"/>
                                          </p:stCondLst>
                                        </p:cTn>
                                        <p:tgtEl>
                                          <p:spTgt spid="3">
                                            <p:txEl>
                                              <p:pRg st="15" end="15"/>
                                            </p:txEl>
                                          </p:spTgt>
                                        </p:tgtEl>
                                        <p:attrNameLst>
                                          <p:attrName>style.visibility</p:attrName>
                                        </p:attrNameLst>
                                      </p:cBhvr>
                                      <p:to>
                                        <p:strVal val="visible"/>
                                      </p:to>
                                    </p:set>
                                    <p:animEffect transition="in" filter="fade">
                                      <p:cBhvr>
                                        <p:cTn id="79" dur="1000"/>
                                        <p:tgtEl>
                                          <p:spTgt spid="3">
                                            <p:txEl>
                                              <p:pRg st="15" end="15"/>
                                            </p:txEl>
                                          </p:spTgt>
                                        </p:tgtEl>
                                      </p:cBhvr>
                                    </p:animEffect>
                                    <p:anim calcmode="lin" valueType="num">
                                      <p:cBhvr>
                                        <p:cTn id="80" dur="1000" fill="hold"/>
                                        <p:tgtEl>
                                          <p:spTgt spid="3">
                                            <p:txEl>
                                              <p:pRg st="15" end="15"/>
                                            </p:txEl>
                                          </p:spTgt>
                                        </p:tgtEl>
                                        <p:attrNameLst>
                                          <p:attrName>ppt_x</p:attrName>
                                        </p:attrNameLst>
                                      </p:cBhvr>
                                      <p:tavLst>
                                        <p:tav tm="0">
                                          <p:val>
                                            <p:strVal val="#ppt_x"/>
                                          </p:val>
                                        </p:tav>
                                        <p:tav tm="100000">
                                          <p:val>
                                            <p:strVal val="#ppt_x"/>
                                          </p:val>
                                        </p:tav>
                                      </p:tavLst>
                                    </p:anim>
                                    <p:anim calcmode="lin" valueType="num">
                                      <p:cBhvr>
                                        <p:cTn id="81" dur="1000" fill="hold"/>
                                        <p:tgtEl>
                                          <p:spTgt spid="3">
                                            <p:txEl>
                                              <p:pRg st="15" end="15"/>
                                            </p:txEl>
                                          </p:spTgt>
                                        </p:tgtEl>
                                        <p:attrNameLst>
                                          <p:attrName>ppt_y</p:attrName>
                                        </p:attrNameLst>
                                      </p:cBhvr>
                                      <p:tavLst>
                                        <p:tav tm="0">
                                          <p:val>
                                            <p:strVal val="#ppt_y-.1"/>
                                          </p:val>
                                        </p:tav>
                                        <p:tav tm="100000">
                                          <p:val>
                                            <p:strVal val="#ppt_y"/>
                                          </p:val>
                                        </p:tav>
                                      </p:tavLst>
                                    </p:anim>
                                  </p:childTnLst>
                                </p:cTn>
                              </p:par>
                              <p:par>
                                <p:cTn id="82" presetID="47" presetClass="entr" presetSubtype="0" fill="hold" nodeType="withEffect">
                                  <p:stCondLst>
                                    <p:cond delay="0"/>
                                  </p:stCondLst>
                                  <p:childTnLst>
                                    <p:set>
                                      <p:cBhvr>
                                        <p:cTn id="83" dur="1" fill="hold">
                                          <p:stCondLst>
                                            <p:cond delay="0"/>
                                          </p:stCondLst>
                                        </p:cTn>
                                        <p:tgtEl>
                                          <p:spTgt spid="3">
                                            <p:txEl>
                                              <p:pRg st="16" end="16"/>
                                            </p:txEl>
                                          </p:spTgt>
                                        </p:tgtEl>
                                        <p:attrNameLst>
                                          <p:attrName>style.visibility</p:attrName>
                                        </p:attrNameLst>
                                      </p:cBhvr>
                                      <p:to>
                                        <p:strVal val="visible"/>
                                      </p:to>
                                    </p:set>
                                    <p:animEffect transition="in" filter="fade">
                                      <p:cBhvr>
                                        <p:cTn id="84" dur="1000"/>
                                        <p:tgtEl>
                                          <p:spTgt spid="3">
                                            <p:txEl>
                                              <p:pRg st="16" end="16"/>
                                            </p:txEl>
                                          </p:spTgt>
                                        </p:tgtEl>
                                      </p:cBhvr>
                                    </p:animEffect>
                                    <p:anim calcmode="lin" valueType="num">
                                      <p:cBhvr>
                                        <p:cTn id="85" dur="1000" fill="hold"/>
                                        <p:tgtEl>
                                          <p:spTgt spid="3">
                                            <p:txEl>
                                              <p:pRg st="16" end="16"/>
                                            </p:txEl>
                                          </p:spTgt>
                                        </p:tgtEl>
                                        <p:attrNameLst>
                                          <p:attrName>ppt_x</p:attrName>
                                        </p:attrNameLst>
                                      </p:cBhvr>
                                      <p:tavLst>
                                        <p:tav tm="0">
                                          <p:val>
                                            <p:strVal val="#ppt_x"/>
                                          </p:val>
                                        </p:tav>
                                        <p:tav tm="100000">
                                          <p:val>
                                            <p:strVal val="#ppt_x"/>
                                          </p:val>
                                        </p:tav>
                                      </p:tavLst>
                                    </p:anim>
                                    <p:anim calcmode="lin" valueType="num">
                                      <p:cBhvr>
                                        <p:cTn id="86" dur="1000" fill="hold"/>
                                        <p:tgtEl>
                                          <p:spTgt spid="3">
                                            <p:txEl>
                                              <p:pRg st="16" end="16"/>
                                            </p:txEl>
                                          </p:spTgt>
                                        </p:tgtEl>
                                        <p:attrNameLst>
                                          <p:attrName>ppt_y</p:attrName>
                                        </p:attrNameLst>
                                      </p:cBhvr>
                                      <p:tavLst>
                                        <p:tav tm="0">
                                          <p:val>
                                            <p:strVal val="#ppt_y-.1"/>
                                          </p:val>
                                        </p:tav>
                                        <p:tav tm="100000">
                                          <p:val>
                                            <p:strVal val="#ppt_y"/>
                                          </p:val>
                                        </p:tav>
                                      </p:tavLst>
                                    </p:anim>
                                  </p:childTnLst>
                                </p:cTn>
                              </p:par>
                              <p:par>
                                <p:cTn id="87" presetID="47" presetClass="entr" presetSubtype="0" fill="hold" nodeType="withEffect">
                                  <p:stCondLst>
                                    <p:cond delay="0"/>
                                  </p:stCondLst>
                                  <p:childTnLst>
                                    <p:set>
                                      <p:cBhvr>
                                        <p:cTn id="88" dur="1" fill="hold">
                                          <p:stCondLst>
                                            <p:cond delay="0"/>
                                          </p:stCondLst>
                                        </p:cTn>
                                        <p:tgtEl>
                                          <p:spTgt spid="3">
                                            <p:txEl>
                                              <p:pRg st="17" end="17"/>
                                            </p:txEl>
                                          </p:spTgt>
                                        </p:tgtEl>
                                        <p:attrNameLst>
                                          <p:attrName>style.visibility</p:attrName>
                                        </p:attrNameLst>
                                      </p:cBhvr>
                                      <p:to>
                                        <p:strVal val="visible"/>
                                      </p:to>
                                    </p:set>
                                    <p:animEffect transition="in" filter="fade">
                                      <p:cBhvr>
                                        <p:cTn id="89" dur="1000"/>
                                        <p:tgtEl>
                                          <p:spTgt spid="3">
                                            <p:txEl>
                                              <p:pRg st="17" end="17"/>
                                            </p:txEl>
                                          </p:spTgt>
                                        </p:tgtEl>
                                      </p:cBhvr>
                                    </p:animEffect>
                                    <p:anim calcmode="lin" valueType="num">
                                      <p:cBhvr>
                                        <p:cTn id="90" dur="1000" fill="hold"/>
                                        <p:tgtEl>
                                          <p:spTgt spid="3">
                                            <p:txEl>
                                              <p:pRg st="17" end="17"/>
                                            </p:txEl>
                                          </p:spTgt>
                                        </p:tgtEl>
                                        <p:attrNameLst>
                                          <p:attrName>ppt_x</p:attrName>
                                        </p:attrNameLst>
                                      </p:cBhvr>
                                      <p:tavLst>
                                        <p:tav tm="0">
                                          <p:val>
                                            <p:strVal val="#ppt_x"/>
                                          </p:val>
                                        </p:tav>
                                        <p:tav tm="100000">
                                          <p:val>
                                            <p:strVal val="#ppt_x"/>
                                          </p:val>
                                        </p:tav>
                                      </p:tavLst>
                                    </p:anim>
                                    <p:anim calcmode="lin" valueType="num">
                                      <p:cBhvr>
                                        <p:cTn id="91" dur="1000" fill="hold"/>
                                        <p:tgtEl>
                                          <p:spTgt spid="3">
                                            <p:txEl>
                                              <p:pRg st="17" end="17"/>
                                            </p:txEl>
                                          </p:spTgt>
                                        </p:tgtEl>
                                        <p:attrNameLst>
                                          <p:attrName>ppt_y</p:attrName>
                                        </p:attrNameLst>
                                      </p:cBhvr>
                                      <p:tavLst>
                                        <p:tav tm="0">
                                          <p:val>
                                            <p:strVal val="#ppt_y-.1"/>
                                          </p:val>
                                        </p:tav>
                                        <p:tav tm="100000">
                                          <p:val>
                                            <p:strVal val="#ppt_y"/>
                                          </p:val>
                                        </p:tav>
                                      </p:tavLst>
                                    </p:anim>
                                  </p:childTnLst>
                                </p:cTn>
                              </p:par>
                            </p:childTnLst>
                          </p:cTn>
                        </p:par>
                        <p:par>
                          <p:cTn id="92" fill="hold">
                            <p:stCondLst>
                              <p:cond delay="3500"/>
                            </p:stCondLst>
                            <p:childTnLst>
                              <p:par>
                                <p:cTn id="93" presetID="47" presetClass="entr" presetSubtype="0" fill="hold" nodeType="afterEffect">
                                  <p:stCondLst>
                                    <p:cond delay="0"/>
                                  </p:stCondLst>
                                  <p:childTnLst>
                                    <p:set>
                                      <p:cBhvr>
                                        <p:cTn id="94" dur="1" fill="hold">
                                          <p:stCondLst>
                                            <p:cond delay="0"/>
                                          </p:stCondLst>
                                        </p:cTn>
                                        <p:tgtEl>
                                          <p:spTgt spid="3">
                                            <p:txEl>
                                              <p:pRg st="19" end="19"/>
                                            </p:txEl>
                                          </p:spTgt>
                                        </p:tgtEl>
                                        <p:attrNameLst>
                                          <p:attrName>style.visibility</p:attrName>
                                        </p:attrNameLst>
                                      </p:cBhvr>
                                      <p:to>
                                        <p:strVal val="visible"/>
                                      </p:to>
                                    </p:set>
                                    <p:animEffect transition="in" filter="fade">
                                      <p:cBhvr>
                                        <p:cTn id="95" dur="1000"/>
                                        <p:tgtEl>
                                          <p:spTgt spid="3">
                                            <p:txEl>
                                              <p:pRg st="19" end="19"/>
                                            </p:txEl>
                                          </p:spTgt>
                                        </p:tgtEl>
                                      </p:cBhvr>
                                    </p:animEffect>
                                    <p:anim calcmode="lin" valueType="num">
                                      <p:cBhvr>
                                        <p:cTn id="96" dur="1000" fill="hold"/>
                                        <p:tgtEl>
                                          <p:spTgt spid="3">
                                            <p:txEl>
                                              <p:pRg st="19" end="19"/>
                                            </p:txEl>
                                          </p:spTgt>
                                        </p:tgtEl>
                                        <p:attrNameLst>
                                          <p:attrName>ppt_x</p:attrName>
                                        </p:attrNameLst>
                                      </p:cBhvr>
                                      <p:tavLst>
                                        <p:tav tm="0">
                                          <p:val>
                                            <p:strVal val="#ppt_x"/>
                                          </p:val>
                                        </p:tav>
                                        <p:tav tm="100000">
                                          <p:val>
                                            <p:strVal val="#ppt_x"/>
                                          </p:val>
                                        </p:tav>
                                      </p:tavLst>
                                    </p:anim>
                                    <p:anim calcmode="lin" valueType="num">
                                      <p:cBhvr>
                                        <p:cTn id="97" dur="1000" fill="hold"/>
                                        <p:tgtEl>
                                          <p:spTgt spid="3">
                                            <p:txEl>
                                              <p:pRg st="19" end="19"/>
                                            </p:txEl>
                                          </p:spTgt>
                                        </p:tgtEl>
                                        <p:attrNameLst>
                                          <p:attrName>ppt_y</p:attrName>
                                        </p:attrNameLst>
                                      </p:cBhvr>
                                      <p:tavLst>
                                        <p:tav tm="0">
                                          <p:val>
                                            <p:strVal val="#ppt_y-.1"/>
                                          </p:val>
                                        </p:tav>
                                        <p:tav tm="100000">
                                          <p:val>
                                            <p:strVal val="#ppt_y"/>
                                          </p:val>
                                        </p:tav>
                                      </p:tavLst>
                                    </p:anim>
                                  </p:childTnLst>
                                </p:cTn>
                              </p:par>
                              <p:par>
                                <p:cTn id="98" presetID="47" presetClass="entr" presetSubtype="0" fill="hold" nodeType="withEffect">
                                  <p:stCondLst>
                                    <p:cond delay="0"/>
                                  </p:stCondLst>
                                  <p:childTnLst>
                                    <p:set>
                                      <p:cBhvr>
                                        <p:cTn id="99" dur="1" fill="hold">
                                          <p:stCondLst>
                                            <p:cond delay="0"/>
                                          </p:stCondLst>
                                        </p:cTn>
                                        <p:tgtEl>
                                          <p:spTgt spid="3">
                                            <p:txEl>
                                              <p:pRg st="20" end="20"/>
                                            </p:txEl>
                                          </p:spTgt>
                                        </p:tgtEl>
                                        <p:attrNameLst>
                                          <p:attrName>style.visibility</p:attrName>
                                        </p:attrNameLst>
                                      </p:cBhvr>
                                      <p:to>
                                        <p:strVal val="visible"/>
                                      </p:to>
                                    </p:set>
                                    <p:animEffect transition="in" filter="fade">
                                      <p:cBhvr>
                                        <p:cTn id="100" dur="1000"/>
                                        <p:tgtEl>
                                          <p:spTgt spid="3">
                                            <p:txEl>
                                              <p:pRg st="20" end="20"/>
                                            </p:txEl>
                                          </p:spTgt>
                                        </p:tgtEl>
                                      </p:cBhvr>
                                    </p:animEffect>
                                    <p:anim calcmode="lin" valueType="num">
                                      <p:cBhvr>
                                        <p:cTn id="101" dur="1000" fill="hold"/>
                                        <p:tgtEl>
                                          <p:spTgt spid="3">
                                            <p:txEl>
                                              <p:pRg st="20" end="20"/>
                                            </p:txEl>
                                          </p:spTgt>
                                        </p:tgtEl>
                                        <p:attrNameLst>
                                          <p:attrName>ppt_x</p:attrName>
                                        </p:attrNameLst>
                                      </p:cBhvr>
                                      <p:tavLst>
                                        <p:tav tm="0">
                                          <p:val>
                                            <p:strVal val="#ppt_x"/>
                                          </p:val>
                                        </p:tav>
                                        <p:tav tm="100000">
                                          <p:val>
                                            <p:strVal val="#ppt_x"/>
                                          </p:val>
                                        </p:tav>
                                      </p:tavLst>
                                    </p:anim>
                                    <p:anim calcmode="lin" valueType="num">
                                      <p:cBhvr>
                                        <p:cTn id="102" dur="1000" fill="hold"/>
                                        <p:tgtEl>
                                          <p:spTgt spid="3">
                                            <p:txEl>
                                              <p:pRg st="20" end="20"/>
                                            </p:txEl>
                                          </p:spTgt>
                                        </p:tgtEl>
                                        <p:attrNameLst>
                                          <p:attrName>ppt_y</p:attrName>
                                        </p:attrNameLst>
                                      </p:cBhvr>
                                      <p:tavLst>
                                        <p:tav tm="0">
                                          <p:val>
                                            <p:strVal val="#ppt_y-.1"/>
                                          </p:val>
                                        </p:tav>
                                        <p:tav tm="100000">
                                          <p:val>
                                            <p:strVal val="#ppt_y"/>
                                          </p:val>
                                        </p:tav>
                                      </p:tavLst>
                                    </p:anim>
                                  </p:childTnLst>
                                </p:cTn>
                              </p:par>
                              <p:par>
                                <p:cTn id="103" presetID="47" presetClass="entr" presetSubtype="0" fill="hold" nodeType="withEffect">
                                  <p:stCondLst>
                                    <p:cond delay="0"/>
                                  </p:stCondLst>
                                  <p:childTnLst>
                                    <p:set>
                                      <p:cBhvr>
                                        <p:cTn id="104" dur="1" fill="hold">
                                          <p:stCondLst>
                                            <p:cond delay="0"/>
                                          </p:stCondLst>
                                        </p:cTn>
                                        <p:tgtEl>
                                          <p:spTgt spid="3">
                                            <p:txEl>
                                              <p:pRg st="21" end="21"/>
                                            </p:txEl>
                                          </p:spTgt>
                                        </p:tgtEl>
                                        <p:attrNameLst>
                                          <p:attrName>style.visibility</p:attrName>
                                        </p:attrNameLst>
                                      </p:cBhvr>
                                      <p:to>
                                        <p:strVal val="visible"/>
                                      </p:to>
                                    </p:set>
                                    <p:animEffect transition="in" filter="fade">
                                      <p:cBhvr>
                                        <p:cTn id="105" dur="1000"/>
                                        <p:tgtEl>
                                          <p:spTgt spid="3">
                                            <p:txEl>
                                              <p:pRg st="21" end="21"/>
                                            </p:txEl>
                                          </p:spTgt>
                                        </p:tgtEl>
                                      </p:cBhvr>
                                    </p:animEffect>
                                    <p:anim calcmode="lin" valueType="num">
                                      <p:cBhvr>
                                        <p:cTn id="106" dur="1000" fill="hold"/>
                                        <p:tgtEl>
                                          <p:spTgt spid="3">
                                            <p:txEl>
                                              <p:pRg st="21" end="21"/>
                                            </p:txEl>
                                          </p:spTgt>
                                        </p:tgtEl>
                                        <p:attrNameLst>
                                          <p:attrName>ppt_x</p:attrName>
                                        </p:attrNameLst>
                                      </p:cBhvr>
                                      <p:tavLst>
                                        <p:tav tm="0">
                                          <p:val>
                                            <p:strVal val="#ppt_x"/>
                                          </p:val>
                                        </p:tav>
                                        <p:tav tm="100000">
                                          <p:val>
                                            <p:strVal val="#ppt_x"/>
                                          </p:val>
                                        </p:tav>
                                      </p:tavLst>
                                    </p:anim>
                                    <p:anim calcmode="lin" valueType="num">
                                      <p:cBhvr>
                                        <p:cTn id="107" dur="1000" fill="hold"/>
                                        <p:tgtEl>
                                          <p:spTgt spid="3">
                                            <p:txEl>
                                              <p:pRg st="21" end="2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0"/>
            <a:ext cx="9144000" cy="6858000"/>
          </a:xfrm>
        </p:spPr>
        <p:txBody>
          <a:bodyPr>
            <a:normAutofit fontScale="85000" lnSpcReduction="20000"/>
          </a:bodyPr>
          <a:lstStyle/>
          <a:p>
            <a:pPr>
              <a:buNone/>
            </a:pPr>
            <a:r>
              <a:rPr lang="el-GR" sz="2000" b="1" u="sng" dirty="0" smtClean="0"/>
              <a:t>Ηλεκτρική σύνδεση.</a:t>
            </a:r>
            <a:endParaRPr lang="el-GR" sz="2000" dirty="0" smtClean="0"/>
          </a:p>
          <a:p>
            <a:pPr>
              <a:buNone/>
            </a:pPr>
            <a:r>
              <a:rPr lang="el-GR" sz="2000" b="1" dirty="0" smtClean="0"/>
              <a:t> </a:t>
            </a:r>
            <a:endParaRPr lang="el-GR" sz="2000" dirty="0" smtClean="0"/>
          </a:p>
          <a:p>
            <a:r>
              <a:rPr lang="el-GR" sz="2000" b="1" dirty="0" smtClean="0"/>
              <a:t>Το ακροκιβώτιο (μοντούλ) των ηλεκτρικών συνδέσεων δεν πρέπει να είναι κάτω από τον κινητήρα. Αν αυτό συμβαίνει, πρέπει να ξεβιδώσουμε τις αλλενόβιδες που συγκρατούν τον κινητήρα πάνω στην αντλία και να τον επανατοποθετήσουμε με το ακροκιβώτιο στην πάνω μεριά.</a:t>
            </a:r>
            <a:endParaRPr lang="el-GR" sz="2000" dirty="0" smtClean="0"/>
          </a:p>
          <a:p>
            <a:pPr>
              <a:buNone/>
            </a:pPr>
            <a:r>
              <a:rPr lang="el-GR" sz="2000" b="1" dirty="0" smtClean="0"/>
              <a:t> </a:t>
            </a:r>
            <a:endParaRPr lang="el-GR" sz="2000" dirty="0" smtClean="0"/>
          </a:p>
          <a:p>
            <a:r>
              <a:rPr lang="el-GR" sz="2000" b="1" dirty="0" smtClean="0"/>
              <a:t>Οι μικροί κυκλοφορητές είναι μονοφασικοί και δε χρειάζονται θερμική προστασία.</a:t>
            </a:r>
            <a:endParaRPr lang="el-GR" sz="2000" dirty="0" smtClean="0"/>
          </a:p>
          <a:p>
            <a:pPr>
              <a:buNone/>
            </a:pPr>
            <a:r>
              <a:rPr lang="el-GR" sz="2000" b="1" dirty="0" smtClean="0"/>
              <a:t> </a:t>
            </a:r>
            <a:endParaRPr lang="el-GR" sz="2000" dirty="0" smtClean="0"/>
          </a:p>
          <a:p>
            <a:r>
              <a:rPr lang="el-GR" sz="2000" b="1" dirty="0" smtClean="0"/>
              <a:t>Οι μεγάλοι, μονοφασικοί ή τριφασικοί, συνήθως έχουν για θερμική προστασία διμεταλλικούς διακόπτες ενσωματωμένους στην περιέλιξη. Οι διακόπτες αυτοί συνδέονται σε σειρά με το πηνίο του ρελέ μέσω του οποίου τροφοδοτείται με ηλεκτρική ενέργεια ο κυκλοφορητής. </a:t>
            </a:r>
            <a:endParaRPr lang="el-GR" sz="2000" dirty="0" smtClean="0"/>
          </a:p>
          <a:p>
            <a:pPr>
              <a:buNone/>
            </a:pPr>
            <a:r>
              <a:rPr lang="el-GR" sz="2000" b="1" dirty="0" smtClean="0"/>
              <a:t> </a:t>
            </a:r>
            <a:endParaRPr lang="el-GR" sz="2000" dirty="0" smtClean="0"/>
          </a:p>
          <a:p>
            <a:r>
              <a:rPr lang="el-GR" sz="2000" b="1" dirty="0" smtClean="0"/>
              <a:t> Αν δεν υπάρχουν ενσωματωμένοι διακόπτες, θα πρέπει να γίνει χρήση θερμικού προστασίας. </a:t>
            </a:r>
            <a:endParaRPr lang="el-GR" sz="2000" dirty="0" smtClean="0"/>
          </a:p>
          <a:p>
            <a:pPr>
              <a:buNone/>
            </a:pPr>
            <a:r>
              <a:rPr lang="el-GR" sz="2000" b="1" dirty="0" smtClean="0"/>
              <a:t> </a:t>
            </a:r>
            <a:endParaRPr lang="el-GR" sz="2000" dirty="0" smtClean="0"/>
          </a:p>
          <a:p>
            <a:r>
              <a:rPr lang="el-GR" sz="2000" b="1" dirty="0" smtClean="0"/>
              <a:t>    Ο έλεγχος της καλής λειτουργίας του θερμικού γίνεται αφαιρώντας τη μία από τις τρεις φάσεις, οπότε το θερμικό θα πρέπει να διακόψει την παροχή ρεύματος περίπου σε 30 </a:t>
            </a:r>
            <a:r>
              <a:rPr lang="en-US" sz="2000" b="1" dirty="0" smtClean="0"/>
              <a:t>sec</a:t>
            </a:r>
            <a:r>
              <a:rPr lang="el-GR" sz="2000" b="1" dirty="0" smtClean="0"/>
              <a:t>.</a:t>
            </a:r>
            <a:endParaRPr lang="el-GR" sz="2000" dirty="0" smtClean="0"/>
          </a:p>
          <a:p>
            <a:pPr>
              <a:buNone/>
            </a:pPr>
            <a:r>
              <a:rPr lang="el-GR" sz="2000" b="1" dirty="0" smtClean="0"/>
              <a:t> </a:t>
            </a:r>
            <a:endParaRPr lang="el-GR" sz="2000" dirty="0" smtClean="0"/>
          </a:p>
          <a:p>
            <a:r>
              <a:rPr lang="el-GR" sz="2000" b="1" dirty="0" smtClean="0"/>
              <a:t>Στους τριφασικούς κυκλοφορητές κατά την αρχική εκκίνηση πρέπει να γίνεται έλεγχος της φοράς περιστροφής ξεβιδώνοντας τη βίδα εξαέρωσης και τοποθετώντας στην οπή ένα κατσαβίδι. Αν δε γυρίζει σύμφωνα με τη φορά που υποδεικνύει το βέλος που φέρει ο κυκλοφορητής σε εμφανές σημείο, αλλάζουμε τις δύο από τις τρεις φάσεις. </a:t>
            </a:r>
            <a:endParaRPr lang="el-GR" sz="2000" dirty="0" smtClean="0"/>
          </a:p>
          <a:p>
            <a:pPr>
              <a:buNone/>
            </a:pPr>
            <a:r>
              <a:rPr lang="el-GR" sz="2000" b="1" dirty="0" smtClean="0"/>
              <a:t> </a:t>
            </a:r>
            <a:endParaRPr lang="el-GR" sz="2000" dirty="0" smtClean="0"/>
          </a:p>
          <a:p>
            <a:r>
              <a:rPr lang="el-GR" sz="2000" b="1" dirty="0" smtClean="0"/>
              <a:t>Κάποιοι τριφασικοί κυκλοφορητές έχουν ενδεικτικές λυχνίες για την σωστή φορά περιστροφής. Όταν ανάβει η πράσινη λυχνία η φορά είναι η σωστή. Όταν ανάβει η κόκκινη λυχνία ο κυκλοφορητής περιστρέφεται ανάποδα και πρέπει να αλλαχτούν δύο φάσεις.</a:t>
            </a:r>
            <a:endParaRPr lang="el-GR" sz="2000" dirty="0" smtClean="0"/>
          </a:p>
          <a:p>
            <a:pPr>
              <a:buNone/>
            </a:pPr>
            <a:endParaRPr lang="el-GR" sz="2000" dirty="0"/>
          </a:p>
        </p:txBody>
      </p:sp>
      <p:sp>
        <p:nvSpPr>
          <p:cNvPr id="4" name="3 - Θέση υποσέλιδου"/>
          <p:cNvSpPr>
            <a:spLocks noGrp="1"/>
          </p:cNvSpPr>
          <p:nvPr>
            <p:ph type="ftr" sz="quarter" idx="11"/>
          </p:nvPr>
        </p:nvSpPr>
        <p:spPr/>
        <p:txBody>
          <a:bodyPr/>
          <a:lstStyle/>
          <a:p>
            <a:r>
              <a:rPr lang="el-GR" smtClean="0"/>
              <a:t>ΜΑΣΤΡΟΓΙΑΝΝΟΠΟΥΛΟΣ ΓΕΩΡΓΙΟΣ</a:t>
            </a:r>
            <a:endParaRPr lang="el-GR" dirty="0"/>
          </a:p>
        </p:txBody>
      </p:sp>
      <p:sp>
        <p:nvSpPr>
          <p:cNvPr id="5" name="4 - Θέση αριθμού διαφάνειας"/>
          <p:cNvSpPr>
            <a:spLocks noGrp="1"/>
          </p:cNvSpPr>
          <p:nvPr>
            <p:ph type="sldNum" sz="quarter" idx="12"/>
          </p:nvPr>
        </p:nvSpPr>
        <p:spPr/>
        <p:txBody>
          <a:bodyPr/>
          <a:lstStyle/>
          <a:p>
            <a:fld id="{4C111FF5-5AD3-427F-B005-818A5D745D9A}" type="slidenum">
              <a:rPr lang="el-GR" smtClean="0"/>
              <a:pPr/>
              <a:t>5</a:t>
            </a:fld>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7"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7"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7"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7"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7" presetClass="entr" presetSubtype="0" fill="hold" grpId="0"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7" presetClass="entr" presetSubtype="0" fill="hold" grpId="0" nodeType="clickEffect">
                                  <p:stCondLst>
                                    <p:cond delay="0"/>
                                  </p:stCondLst>
                                  <p:childTnLst>
                                    <p:set>
                                      <p:cBhvr>
                                        <p:cTn id="76" dur="1" fill="hold">
                                          <p:stCondLst>
                                            <p:cond delay="0"/>
                                          </p:stCondLst>
                                        </p:cTn>
                                        <p:tgtEl>
                                          <p:spTgt spid="3">
                                            <p:txEl>
                                              <p:pRg st="10" end="10"/>
                                            </p:txEl>
                                          </p:spTgt>
                                        </p:tgtEl>
                                        <p:attrNameLst>
                                          <p:attrName>style.visibility</p:attrName>
                                        </p:attrNameLst>
                                      </p:cBhvr>
                                      <p:to>
                                        <p:strVal val="visible"/>
                                      </p:to>
                                    </p:set>
                                    <p:animEffect transition="in" filter="fade">
                                      <p:cBhvr>
                                        <p:cTn id="77" dur="1000"/>
                                        <p:tgtEl>
                                          <p:spTgt spid="3">
                                            <p:txEl>
                                              <p:pRg st="10" end="10"/>
                                            </p:txEl>
                                          </p:spTgt>
                                        </p:tgtEl>
                                      </p:cBhvr>
                                    </p:animEffect>
                                    <p:anim calcmode="lin" valueType="num">
                                      <p:cBhvr>
                                        <p:cTn id="7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7" presetClass="entr" presetSubtype="0" fill="hold" grpId="0" nodeType="clickEffect">
                                  <p:stCondLst>
                                    <p:cond delay="0"/>
                                  </p:stCondLst>
                                  <p:childTnLst>
                                    <p:set>
                                      <p:cBhvr>
                                        <p:cTn id="83" dur="1" fill="hold">
                                          <p:stCondLst>
                                            <p:cond delay="0"/>
                                          </p:stCondLst>
                                        </p:cTn>
                                        <p:tgtEl>
                                          <p:spTgt spid="3">
                                            <p:txEl>
                                              <p:pRg st="11" end="11"/>
                                            </p:txEl>
                                          </p:spTgt>
                                        </p:tgtEl>
                                        <p:attrNameLst>
                                          <p:attrName>style.visibility</p:attrName>
                                        </p:attrNameLst>
                                      </p:cBhvr>
                                      <p:to>
                                        <p:strVal val="visible"/>
                                      </p:to>
                                    </p:set>
                                    <p:animEffect transition="in" filter="fade">
                                      <p:cBhvr>
                                        <p:cTn id="84" dur="1000"/>
                                        <p:tgtEl>
                                          <p:spTgt spid="3">
                                            <p:txEl>
                                              <p:pRg st="11" end="11"/>
                                            </p:txEl>
                                          </p:spTgt>
                                        </p:tgtEl>
                                      </p:cBhvr>
                                    </p:animEffect>
                                    <p:anim calcmode="lin" valueType="num">
                                      <p:cBhvr>
                                        <p:cTn id="85"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86"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7" presetClass="entr" presetSubtype="0" fill="hold" grpId="0" nodeType="clickEffect">
                                  <p:stCondLst>
                                    <p:cond delay="0"/>
                                  </p:stCondLst>
                                  <p:childTnLst>
                                    <p:set>
                                      <p:cBhvr>
                                        <p:cTn id="90" dur="1" fill="hold">
                                          <p:stCondLst>
                                            <p:cond delay="0"/>
                                          </p:stCondLst>
                                        </p:cTn>
                                        <p:tgtEl>
                                          <p:spTgt spid="3">
                                            <p:txEl>
                                              <p:pRg st="12" end="12"/>
                                            </p:txEl>
                                          </p:spTgt>
                                        </p:tgtEl>
                                        <p:attrNameLst>
                                          <p:attrName>style.visibility</p:attrName>
                                        </p:attrNameLst>
                                      </p:cBhvr>
                                      <p:to>
                                        <p:strVal val="visible"/>
                                      </p:to>
                                    </p:set>
                                    <p:animEffect transition="in" filter="fade">
                                      <p:cBhvr>
                                        <p:cTn id="91" dur="1000"/>
                                        <p:tgtEl>
                                          <p:spTgt spid="3">
                                            <p:txEl>
                                              <p:pRg st="12" end="12"/>
                                            </p:txEl>
                                          </p:spTgt>
                                        </p:tgtEl>
                                      </p:cBhvr>
                                    </p:animEffect>
                                    <p:anim calcmode="lin" valueType="num">
                                      <p:cBhvr>
                                        <p:cTn id="92"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93"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7" presetClass="entr" presetSubtype="0" fill="hold" grpId="0" nodeType="clickEffect">
                                  <p:stCondLst>
                                    <p:cond delay="0"/>
                                  </p:stCondLst>
                                  <p:childTnLst>
                                    <p:set>
                                      <p:cBhvr>
                                        <p:cTn id="97" dur="1" fill="hold">
                                          <p:stCondLst>
                                            <p:cond delay="0"/>
                                          </p:stCondLst>
                                        </p:cTn>
                                        <p:tgtEl>
                                          <p:spTgt spid="3">
                                            <p:txEl>
                                              <p:pRg st="13" end="13"/>
                                            </p:txEl>
                                          </p:spTgt>
                                        </p:tgtEl>
                                        <p:attrNameLst>
                                          <p:attrName>style.visibility</p:attrName>
                                        </p:attrNameLst>
                                      </p:cBhvr>
                                      <p:to>
                                        <p:strVal val="visible"/>
                                      </p:to>
                                    </p:set>
                                    <p:animEffect transition="in" filter="fade">
                                      <p:cBhvr>
                                        <p:cTn id="98" dur="1000"/>
                                        <p:tgtEl>
                                          <p:spTgt spid="3">
                                            <p:txEl>
                                              <p:pRg st="13" end="13"/>
                                            </p:txEl>
                                          </p:spTgt>
                                        </p:tgtEl>
                                      </p:cBhvr>
                                    </p:animEffect>
                                    <p:anim calcmode="lin" valueType="num">
                                      <p:cBhvr>
                                        <p:cTn id="99"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100" dur="1000" fill="hold"/>
                                        <p:tgtEl>
                                          <p:spTgt spid="3">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47" presetClass="entr" presetSubtype="0" fill="hold" grpId="0" nodeType="clickEffect">
                                  <p:stCondLst>
                                    <p:cond delay="0"/>
                                  </p:stCondLst>
                                  <p:childTnLst>
                                    <p:set>
                                      <p:cBhvr>
                                        <p:cTn id="104" dur="1" fill="hold">
                                          <p:stCondLst>
                                            <p:cond delay="0"/>
                                          </p:stCondLst>
                                        </p:cTn>
                                        <p:tgtEl>
                                          <p:spTgt spid="3">
                                            <p:txEl>
                                              <p:pRg st="14" end="14"/>
                                            </p:txEl>
                                          </p:spTgt>
                                        </p:tgtEl>
                                        <p:attrNameLst>
                                          <p:attrName>style.visibility</p:attrName>
                                        </p:attrNameLst>
                                      </p:cBhvr>
                                      <p:to>
                                        <p:strVal val="visible"/>
                                      </p:to>
                                    </p:set>
                                    <p:animEffect transition="in" filter="fade">
                                      <p:cBhvr>
                                        <p:cTn id="105" dur="1000"/>
                                        <p:tgtEl>
                                          <p:spTgt spid="3">
                                            <p:txEl>
                                              <p:pRg st="14" end="14"/>
                                            </p:txEl>
                                          </p:spTgt>
                                        </p:tgtEl>
                                      </p:cBhvr>
                                    </p:animEffect>
                                    <p:anim calcmode="lin" valueType="num">
                                      <p:cBhvr>
                                        <p:cTn id="106"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107" dur="1000" fill="hold"/>
                                        <p:tgtEl>
                                          <p:spTgt spid="3">
                                            <p:txEl>
                                              <p:pRg st="14" end="1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1214422"/>
          </a:xfrm>
        </p:spPr>
        <p:txBody>
          <a:bodyPr>
            <a:normAutofit fontScale="90000"/>
          </a:bodyPr>
          <a:lstStyle/>
          <a:p>
            <a:r>
              <a:rPr lang="el-GR" b="1" u="sng" dirty="0" smtClean="0"/>
              <a:t>ΥΠΟΛΟΓΙΣΜΟΣ ΚΥΚΛΟΦΟΡΗΤΗ</a:t>
            </a:r>
            <a:r>
              <a:rPr lang="el-GR" dirty="0" smtClean="0"/>
              <a:t/>
            </a:r>
            <a:br>
              <a:rPr lang="el-GR" dirty="0" smtClean="0"/>
            </a:br>
            <a:endParaRPr lang="el-GR" dirty="0"/>
          </a:p>
        </p:txBody>
      </p:sp>
      <p:sp>
        <p:nvSpPr>
          <p:cNvPr id="3" name="2 - Θέση περιεχομένου"/>
          <p:cNvSpPr>
            <a:spLocks noGrp="1"/>
          </p:cNvSpPr>
          <p:nvPr>
            <p:ph idx="1"/>
          </p:nvPr>
        </p:nvSpPr>
        <p:spPr>
          <a:xfrm>
            <a:off x="0" y="642918"/>
            <a:ext cx="9144000" cy="6215082"/>
          </a:xfrm>
        </p:spPr>
        <p:txBody>
          <a:bodyPr>
            <a:normAutofit/>
          </a:bodyPr>
          <a:lstStyle/>
          <a:p>
            <a:pPr>
              <a:buNone/>
            </a:pPr>
            <a:r>
              <a:rPr lang="el-GR" sz="1800" b="1" dirty="0" smtClean="0"/>
              <a:t>Οι κυκλοφορητές, ως ένα είδος αντλίας, επιλέγονται, όπως όλες οι αντλίες από το μανομετρικό και την παροχή που απαιτούνται.</a:t>
            </a:r>
            <a:br>
              <a:rPr lang="el-GR" sz="1800" b="1" dirty="0" smtClean="0"/>
            </a:br>
            <a:r>
              <a:rPr lang="el-GR" sz="1800" b="1" dirty="0" smtClean="0"/>
              <a:t>Η επιλογή γίνεται από τα διαγράμματα που μας παρέχουν οι κατασκευαστές. Παράδειγμα τέτοιου  διαγράμματος είναι και το παρακάτω.</a:t>
            </a:r>
          </a:p>
          <a:p>
            <a:pPr>
              <a:buNone/>
            </a:pPr>
            <a:endParaRPr lang="el-GR" sz="2000" b="1" dirty="0" smtClean="0"/>
          </a:p>
          <a:p>
            <a:pPr>
              <a:buNone/>
            </a:pPr>
            <a:endParaRPr lang="el-GR" sz="2000" b="1" dirty="0" smtClean="0"/>
          </a:p>
          <a:p>
            <a:pPr>
              <a:buNone/>
            </a:pPr>
            <a:endParaRPr lang="el-GR" sz="2000" b="1" dirty="0" smtClean="0"/>
          </a:p>
          <a:p>
            <a:pPr>
              <a:buNone/>
            </a:pPr>
            <a:endParaRPr lang="el-GR" sz="2000" b="1" dirty="0" smtClean="0"/>
          </a:p>
          <a:p>
            <a:pPr>
              <a:buNone/>
            </a:pPr>
            <a:endParaRPr lang="el-GR" sz="2000" b="1" dirty="0" smtClean="0"/>
          </a:p>
          <a:p>
            <a:pPr>
              <a:buNone/>
            </a:pPr>
            <a:endParaRPr lang="el-GR" sz="2000" b="1" dirty="0" smtClean="0"/>
          </a:p>
          <a:p>
            <a:pPr>
              <a:buNone/>
            </a:pPr>
            <a:endParaRPr lang="el-GR" sz="2000" b="1" dirty="0" smtClean="0"/>
          </a:p>
          <a:p>
            <a:pPr>
              <a:buNone/>
            </a:pPr>
            <a:endParaRPr lang="el-GR" sz="2000" b="1" dirty="0" smtClean="0"/>
          </a:p>
          <a:p>
            <a:pPr lvl="0">
              <a:buNone/>
            </a:pPr>
            <a:endParaRPr lang="el-GR" sz="2000" b="1" dirty="0" smtClean="0"/>
          </a:p>
          <a:p>
            <a:pPr lvl="0">
              <a:buNone/>
            </a:pPr>
            <a:endParaRPr lang="el-GR" sz="2000" b="1" dirty="0" smtClean="0"/>
          </a:p>
          <a:p>
            <a:pPr lvl="0">
              <a:buNone/>
            </a:pPr>
            <a:r>
              <a:rPr lang="el-GR" sz="1600" b="1" dirty="0" smtClean="0"/>
              <a:t>Στον κάθετο άξονα επιλέγουμε το μανομετρικό σε μέτρα υδάτινης στήλης (</a:t>
            </a:r>
            <a:r>
              <a:rPr lang="en-US" sz="1600" b="1" dirty="0" smtClean="0"/>
              <a:t>mH</a:t>
            </a:r>
            <a:r>
              <a:rPr lang="el-GR" sz="1600" b="1" dirty="0" smtClean="0"/>
              <a:t>2</a:t>
            </a:r>
            <a:r>
              <a:rPr lang="en-US" sz="1600" b="1" dirty="0" smtClean="0"/>
              <a:t>O</a:t>
            </a:r>
            <a:r>
              <a:rPr lang="el-GR" sz="1600" b="1" dirty="0" smtClean="0"/>
              <a:t>).</a:t>
            </a:r>
            <a:endParaRPr lang="el-GR" sz="1600" dirty="0" smtClean="0"/>
          </a:p>
          <a:p>
            <a:pPr lvl="0">
              <a:buNone/>
            </a:pPr>
            <a:r>
              <a:rPr lang="el-GR" sz="1600" b="1" dirty="0" smtClean="0"/>
              <a:t>Στον οριζόντιο άξονα επιλέγουμε την παροχή σε κυβικά μέτρα ανά ώρα (</a:t>
            </a:r>
            <a:r>
              <a:rPr lang="en-US" sz="1600" b="1" dirty="0" smtClean="0"/>
              <a:t>m</a:t>
            </a:r>
            <a:r>
              <a:rPr lang="el-GR" sz="1600" b="1" dirty="0" smtClean="0"/>
              <a:t>3/</a:t>
            </a:r>
            <a:r>
              <a:rPr lang="en-US" sz="1600" b="1" dirty="0" smtClean="0"/>
              <a:t>h</a:t>
            </a:r>
            <a:r>
              <a:rPr lang="el-GR" sz="1600" b="1" dirty="0" smtClean="0"/>
              <a:t>), ή σε λίτρα ανά ώρα (</a:t>
            </a:r>
            <a:r>
              <a:rPr lang="en-US" sz="1600" b="1" dirty="0" smtClean="0"/>
              <a:t>lit</a:t>
            </a:r>
            <a:r>
              <a:rPr lang="el-GR" sz="1600" b="1" dirty="0" smtClean="0"/>
              <a:t>/</a:t>
            </a:r>
            <a:r>
              <a:rPr lang="en-US" sz="1600" b="1" dirty="0" smtClean="0"/>
              <a:t>h</a:t>
            </a:r>
            <a:r>
              <a:rPr lang="el-GR" sz="1600" b="1" dirty="0" smtClean="0"/>
              <a:t>).</a:t>
            </a:r>
            <a:endParaRPr lang="el-GR" sz="1600" dirty="0" smtClean="0"/>
          </a:p>
          <a:p>
            <a:pPr>
              <a:buNone/>
            </a:pPr>
            <a:r>
              <a:rPr lang="el-GR" sz="1600" b="1" dirty="0" smtClean="0"/>
              <a:t> </a:t>
            </a:r>
            <a:endParaRPr lang="el-GR" sz="1600" dirty="0" smtClean="0"/>
          </a:p>
          <a:p>
            <a:pPr>
              <a:buNone/>
            </a:pPr>
            <a:endParaRPr lang="el-GR" sz="2000" b="1" dirty="0" smtClean="0"/>
          </a:p>
          <a:p>
            <a:pPr>
              <a:buNone/>
            </a:pPr>
            <a:endParaRPr lang="el-GR" sz="2000" dirty="0" smtClean="0"/>
          </a:p>
          <a:p>
            <a:pPr>
              <a:buNone/>
            </a:pPr>
            <a:endParaRPr lang="el-GR" sz="2000" dirty="0"/>
          </a:p>
        </p:txBody>
      </p:sp>
      <p:sp>
        <p:nvSpPr>
          <p:cNvPr id="5" name="4 - Θέση υποσέλιδου"/>
          <p:cNvSpPr>
            <a:spLocks noGrp="1"/>
          </p:cNvSpPr>
          <p:nvPr>
            <p:ph type="ftr" sz="quarter" idx="11"/>
          </p:nvPr>
        </p:nvSpPr>
        <p:spPr/>
        <p:txBody>
          <a:bodyPr/>
          <a:lstStyle/>
          <a:p>
            <a:r>
              <a:rPr lang="el-GR" smtClean="0"/>
              <a:t>ΜΑΣΤΡΟΓΙΑΝΝΟΠΟΥΛΟΣ ΓΕΩΡΓΙΟΣ</a:t>
            </a:r>
            <a:endParaRPr lang="el-GR" dirty="0"/>
          </a:p>
        </p:txBody>
      </p:sp>
      <p:sp>
        <p:nvSpPr>
          <p:cNvPr id="6" name="5 - Θέση αριθμού διαφάνειας"/>
          <p:cNvSpPr>
            <a:spLocks noGrp="1"/>
          </p:cNvSpPr>
          <p:nvPr>
            <p:ph type="sldNum" sz="quarter" idx="12"/>
          </p:nvPr>
        </p:nvSpPr>
        <p:spPr/>
        <p:txBody>
          <a:bodyPr/>
          <a:lstStyle/>
          <a:p>
            <a:fld id="{4C111FF5-5AD3-427F-B005-818A5D745D9A}" type="slidenum">
              <a:rPr lang="el-GR" smtClean="0"/>
              <a:pPr/>
              <a:t>6</a:t>
            </a:fld>
            <a:endParaRPr lang="el-GR" dirty="0"/>
          </a:p>
        </p:txBody>
      </p:sp>
      <p:pic>
        <p:nvPicPr>
          <p:cNvPr id="4" name="3 - Εικόνα" descr="ΚΥΚΛ"/>
          <p:cNvPicPr/>
          <p:nvPr/>
        </p:nvPicPr>
        <p:blipFill>
          <a:blip r:embed="rId2" cstate="print"/>
          <a:srcRect/>
          <a:stretch>
            <a:fillRect/>
          </a:stretch>
        </p:blipFill>
        <p:spPr bwMode="auto">
          <a:xfrm>
            <a:off x="1357290" y="1785926"/>
            <a:ext cx="6749741" cy="3605214"/>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800" decel="100000"/>
                                        <p:tgtEl>
                                          <p:spTgt spid="2"/>
                                        </p:tgtEl>
                                      </p:cBhvr>
                                    </p:animEffect>
                                    <p:anim calcmode="lin" valueType="num">
                                      <p:cBhvr>
                                        <p:cTn id="8" dur="800" decel="100000" fill="hold"/>
                                        <p:tgtEl>
                                          <p:spTgt spid="2"/>
                                        </p:tgtEl>
                                        <p:attrNameLst>
                                          <p:attrName>style.rotation</p:attrName>
                                        </p:attrNameLst>
                                      </p:cBhvr>
                                      <p:tavLst>
                                        <p:tav tm="0">
                                          <p:val>
                                            <p:fltVal val="-90"/>
                                          </p:val>
                                        </p:tav>
                                        <p:tav tm="100000">
                                          <p:val>
                                            <p:fltVal val="0"/>
                                          </p:val>
                                        </p:tav>
                                      </p:tavLst>
                                    </p:anim>
                                    <p:anim calcmode="lin" valueType="num">
                                      <p:cBhvr>
                                        <p:cTn id="9" dur="800" decel="100000" fill="hold"/>
                                        <p:tgtEl>
                                          <p:spTgt spid="2"/>
                                        </p:tgtEl>
                                        <p:attrNameLst>
                                          <p:attrName>ppt_x</p:attrName>
                                        </p:attrNameLst>
                                      </p:cBhvr>
                                      <p:tavLst>
                                        <p:tav tm="0">
                                          <p:val>
                                            <p:strVal val="#ppt_x+0.4"/>
                                          </p:val>
                                        </p:tav>
                                        <p:tav tm="100000">
                                          <p:val>
                                            <p:strVal val="#ppt_x-0.05"/>
                                          </p:val>
                                        </p:tav>
                                      </p:tavLst>
                                    </p:anim>
                                    <p:anim calcmode="lin" valueType="num">
                                      <p:cBhvr>
                                        <p:cTn id="10" dur="800" decel="100000" fill="hold"/>
                                        <p:tgtEl>
                                          <p:spTgt spid="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fade">
                                      <p:cBhvr>
                                        <p:cTn id="16" dur="1000"/>
                                        <p:tgtEl>
                                          <p:spTgt spid="3">
                                            <p:txEl>
                                              <p:pRg st="0" end="0"/>
                                            </p:txEl>
                                          </p:spTgt>
                                        </p:tgtEl>
                                      </p:cBhvr>
                                    </p:animEffect>
                                    <p:anim calcmode="lin" valueType="num">
                                      <p:cBhvr>
                                        <p:cTn id="1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7" presetClass="entr" presetSubtype="0" fill="hold" grpId="0" nodeType="afterEffect">
                                  <p:stCondLst>
                                    <p:cond delay="0"/>
                                  </p:stCondLst>
                                  <p:childTnLst>
                                    <p:set>
                                      <p:cBhvr>
                                        <p:cTn id="21" dur="1" fill="hold">
                                          <p:stCondLst>
                                            <p:cond delay="0"/>
                                          </p:stCondLst>
                                        </p:cTn>
                                        <p:tgtEl>
                                          <p:spTgt spid="3">
                                            <p:txEl>
                                              <p:pRg st="11" end="11"/>
                                            </p:txEl>
                                          </p:spTgt>
                                        </p:tgtEl>
                                        <p:attrNameLst>
                                          <p:attrName>style.visibility</p:attrName>
                                        </p:attrNameLst>
                                      </p:cBhvr>
                                      <p:to>
                                        <p:strVal val="visible"/>
                                      </p:to>
                                    </p:set>
                                    <p:animEffect transition="in" filter="fade">
                                      <p:cBhvr>
                                        <p:cTn id="22" dur="1000"/>
                                        <p:tgtEl>
                                          <p:spTgt spid="3">
                                            <p:txEl>
                                              <p:pRg st="11" end="11"/>
                                            </p:txEl>
                                          </p:spTgt>
                                        </p:tgtEl>
                                      </p:cBhvr>
                                    </p:animEffect>
                                    <p:anim calcmode="lin" valueType="num">
                                      <p:cBhvr>
                                        <p:cTn id="23"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47" presetClass="entr" presetSubtype="0" fill="hold" grpId="0" nodeType="afterEffect">
                                  <p:stCondLst>
                                    <p:cond delay="0"/>
                                  </p:stCondLst>
                                  <p:childTnLst>
                                    <p:set>
                                      <p:cBhvr>
                                        <p:cTn id="27" dur="1" fill="hold">
                                          <p:stCondLst>
                                            <p:cond delay="0"/>
                                          </p:stCondLst>
                                        </p:cTn>
                                        <p:tgtEl>
                                          <p:spTgt spid="3">
                                            <p:txEl>
                                              <p:pRg st="12" end="12"/>
                                            </p:txEl>
                                          </p:spTgt>
                                        </p:tgtEl>
                                        <p:attrNameLst>
                                          <p:attrName>style.visibility</p:attrName>
                                        </p:attrNameLst>
                                      </p:cBhvr>
                                      <p:to>
                                        <p:strVal val="visible"/>
                                      </p:to>
                                    </p:set>
                                    <p:animEffect transition="in" filter="fade">
                                      <p:cBhvr>
                                        <p:cTn id="28" dur="1000"/>
                                        <p:tgtEl>
                                          <p:spTgt spid="3">
                                            <p:txEl>
                                              <p:pRg st="12" end="12"/>
                                            </p:txEl>
                                          </p:spTgt>
                                        </p:tgtEl>
                                      </p:cBhvr>
                                    </p:animEffect>
                                    <p:anim calcmode="lin" valueType="num">
                                      <p:cBhvr>
                                        <p:cTn id="29"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47" presetClass="entr" presetSubtype="0" fill="hold" grpId="0" nodeType="afterEffect">
                                  <p:stCondLst>
                                    <p:cond delay="0"/>
                                  </p:stCondLst>
                                  <p:childTnLst>
                                    <p:set>
                                      <p:cBhvr>
                                        <p:cTn id="33" dur="1" fill="hold">
                                          <p:stCondLst>
                                            <p:cond delay="0"/>
                                          </p:stCondLst>
                                        </p:cTn>
                                        <p:tgtEl>
                                          <p:spTgt spid="3">
                                            <p:txEl>
                                              <p:pRg st="13" end="13"/>
                                            </p:txEl>
                                          </p:spTgt>
                                        </p:tgtEl>
                                        <p:attrNameLst>
                                          <p:attrName>style.visibility</p:attrName>
                                        </p:attrNameLst>
                                      </p:cBhvr>
                                      <p:to>
                                        <p:strVal val="visible"/>
                                      </p:to>
                                    </p:set>
                                    <p:animEffect transition="in" filter="fade">
                                      <p:cBhvr>
                                        <p:cTn id="34" dur="1000"/>
                                        <p:tgtEl>
                                          <p:spTgt spid="3">
                                            <p:txEl>
                                              <p:pRg st="13" end="13"/>
                                            </p:txEl>
                                          </p:spTgt>
                                        </p:tgtEl>
                                      </p:cBhvr>
                                    </p:animEffect>
                                    <p:anim calcmode="lin" valueType="num">
                                      <p:cBhvr>
                                        <p:cTn id="35"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13" end="13"/>
                                            </p:txEl>
                                          </p:spTgt>
                                        </p:tgtEl>
                                        <p:attrNameLst>
                                          <p:attrName>ppt_y</p:attrName>
                                        </p:attrNameLst>
                                      </p:cBhvr>
                                      <p:tavLst>
                                        <p:tav tm="0">
                                          <p:val>
                                            <p:strVal val="#ppt_y-.1"/>
                                          </p:val>
                                        </p:tav>
                                        <p:tav tm="100000">
                                          <p:val>
                                            <p:strVal val="#ppt_y"/>
                                          </p:val>
                                        </p:tav>
                                      </p:tavLst>
                                    </p:anim>
                                  </p:childTnLst>
                                </p:cTn>
                              </p:par>
                            </p:childTnLst>
                          </p:cTn>
                        </p:par>
                        <p:par>
                          <p:cTn id="37" fill="hold">
                            <p:stCondLst>
                              <p:cond delay="5000"/>
                            </p:stCondLst>
                            <p:childTnLst>
                              <p:par>
                                <p:cTn id="38" presetID="20" presetClass="entr" presetSubtype="0" fill="hold" nodeType="afterEffect">
                                  <p:stCondLst>
                                    <p:cond delay="0"/>
                                  </p:stCondLst>
                                  <p:childTnLst>
                                    <p:set>
                                      <p:cBhvr>
                                        <p:cTn id="39" dur="1" fill="hold">
                                          <p:stCondLst>
                                            <p:cond delay="0"/>
                                          </p:stCondLst>
                                        </p:cTn>
                                        <p:tgtEl>
                                          <p:spTgt spid="4"/>
                                        </p:tgtEl>
                                        <p:attrNameLst>
                                          <p:attrName>style.visibility</p:attrName>
                                        </p:attrNameLst>
                                      </p:cBhvr>
                                      <p:to>
                                        <p:strVal val="visible"/>
                                      </p:to>
                                    </p:set>
                                    <p:animEffect transition="in" filter="wedge">
                                      <p:cBhvr>
                                        <p:cTn id="40"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1357298"/>
          </a:xfrm>
        </p:spPr>
        <p:txBody>
          <a:bodyPr>
            <a:normAutofit fontScale="90000"/>
          </a:bodyPr>
          <a:lstStyle/>
          <a:p>
            <a:pPr algn="ctr"/>
            <a:r>
              <a:rPr lang="el-GR" sz="3600" b="1" u="sng" dirty="0" smtClean="0"/>
              <a:t>ΠΩΣ ΥΠΟΛΟΓΙΖΟΥΜΕ ΤΗΝ ΠΑΡΟΧΗ ΚΑΙ ΤΟ ΜΑΝΟΜΕΤΡΙΚΟ</a:t>
            </a:r>
            <a:r>
              <a:rPr lang="el-GR" sz="2800" dirty="0" smtClean="0"/>
              <a:t/>
            </a:r>
            <a:br>
              <a:rPr lang="el-GR" sz="2800" dirty="0" smtClean="0"/>
            </a:br>
            <a:endParaRPr lang="el-GR" sz="2800" dirty="0"/>
          </a:p>
        </p:txBody>
      </p:sp>
      <p:sp>
        <p:nvSpPr>
          <p:cNvPr id="3" name="2 - Θέση περιεχομένου"/>
          <p:cNvSpPr>
            <a:spLocks noGrp="1"/>
          </p:cNvSpPr>
          <p:nvPr>
            <p:ph idx="1"/>
          </p:nvPr>
        </p:nvSpPr>
        <p:spPr>
          <a:xfrm>
            <a:off x="0" y="1142984"/>
            <a:ext cx="9144000" cy="5715016"/>
          </a:xfrm>
        </p:spPr>
        <p:txBody>
          <a:bodyPr>
            <a:normAutofit fontScale="92500" lnSpcReduction="10000"/>
          </a:bodyPr>
          <a:lstStyle/>
          <a:p>
            <a:pPr lvl="0"/>
            <a:endParaRPr lang="el-GR" sz="2000" b="1" dirty="0" smtClean="0"/>
          </a:p>
          <a:p>
            <a:pPr lvl="0">
              <a:buNone/>
            </a:pPr>
            <a:r>
              <a:rPr lang="el-GR" sz="2000" b="1" dirty="0" smtClean="0"/>
              <a:t>     </a:t>
            </a:r>
            <a:r>
              <a:rPr lang="el-GR" sz="2800" b="1" i="1" u="sng" dirty="0" smtClean="0">
                <a:solidFill>
                  <a:srgbClr val="FF0000"/>
                </a:solidFill>
              </a:rPr>
              <a:t>Παροχή:      </a:t>
            </a:r>
          </a:p>
          <a:p>
            <a:pPr lvl="0">
              <a:buNone/>
            </a:pPr>
            <a:endParaRPr lang="el-GR" sz="2800" b="1" i="1" u="sng" dirty="0" smtClean="0">
              <a:solidFill>
                <a:srgbClr val="FF0000"/>
              </a:solidFill>
            </a:endParaRPr>
          </a:p>
          <a:p>
            <a:pPr lvl="0">
              <a:buNone/>
            </a:pPr>
            <a:r>
              <a:rPr lang="el-GR" sz="2000" b="1" dirty="0" smtClean="0"/>
              <a:t>     Η παροχή υπολογίζεται από την ισχύ των σωμάτων και τη διαφορά θερμοκρασίας του νερού που προσάγεται προς τα σώματα και που επιστρέφει προς το λέβητα. Τη διαφορά αυτή την καθορίζει η μελέτη και είναι συνήθως 15 </a:t>
            </a:r>
            <a:r>
              <a:rPr lang="en-US" sz="2000" b="1" dirty="0" smtClean="0"/>
              <a:t>oC</a:t>
            </a:r>
            <a:r>
              <a:rPr lang="el-GR" sz="2000" b="1" dirty="0" smtClean="0"/>
              <a:t> έως 20 </a:t>
            </a:r>
            <a:r>
              <a:rPr lang="en-US" sz="2000" b="1" dirty="0" smtClean="0"/>
              <a:t>oC</a:t>
            </a:r>
            <a:r>
              <a:rPr lang="el-GR" sz="2000" b="1" dirty="0" smtClean="0"/>
              <a:t>.</a:t>
            </a:r>
            <a:endParaRPr lang="el-GR" sz="2000" dirty="0" smtClean="0"/>
          </a:p>
          <a:p>
            <a:pPr>
              <a:buNone/>
            </a:pPr>
            <a:r>
              <a:rPr lang="el-GR" sz="2000" b="1" dirty="0" smtClean="0"/>
              <a:t>	</a:t>
            </a:r>
            <a:endParaRPr lang="el-GR" sz="2000" dirty="0" smtClean="0"/>
          </a:p>
          <a:p>
            <a:pPr>
              <a:buNone/>
            </a:pPr>
            <a:r>
              <a:rPr lang="el-GR" sz="2000" b="1" dirty="0" smtClean="0"/>
              <a:t> </a:t>
            </a:r>
            <a:endParaRPr lang="el-GR" sz="2000" dirty="0" smtClean="0"/>
          </a:p>
          <a:p>
            <a:pPr>
              <a:buNone/>
            </a:pPr>
            <a:r>
              <a:rPr lang="el-GR" sz="2000" b="1" dirty="0" smtClean="0"/>
              <a:t> </a:t>
            </a:r>
            <a:endParaRPr lang="el-GR" sz="2000" dirty="0" smtClean="0"/>
          </a:p>
          <a:p>
            <a:pPr lvl="0">
              <a:buNone/>
            </a:pPr>
            <a:endParaRPr lang="el-GR" sz="2000" dirty="0" smtClean="0"/>
          </a:p>
          <a:p>
            <a:pPr lvl="0">
              <a:buNone/>
            </a:pPr>
            <a:endParaRPr lang="el-GR" sz="2000" dirty="0" smtClean="0"/>
          </a:p>
          <a:p>
            <a:pPr lvl="0">
              <a:buNone/>
            </a:pPr>
            <a:r>
              <a:rPr lang="el-GR" sz="2000" dirty="0" smtClean="0"/>
              <a:t/>
            </a:r>
            <a:br>
              <a:rPr lang="el-GR" sz="2000" dirty="0" smtClean="0"/>
            </a:br>
            <a:endParaRPr lang="el-GR" sz="2000" dirty="0" smtClean="0"/>
          </a:p>
          <a:p>
            <a:pPr lvl="0">
              <a:buNone/>
            </a:pPr>
            <a:r>
              <a:rPr lang="el-GR" sz="2000" b="1" dirty="0" smtClean="0"/>
              <a:t>   όπου  Σ</a:t>
            </a:r>
            <a:r>
              <a:rPr lang="en-US" sz="2000" b="1" dirty="0" smtClean="0"/>
              <a:t>Q</a:t>
            </a:r>
            <a:r>
              <a:rPr lang="el-GR" sz="2000" b="1" dirty="0" smtClean="0"/>
              <a:t>σ : το άθροισμα της ισχύος των θερμαντικών σωμάτων.</a:t>
            </a:r>
            <a:endParaRPr lang="el-GR" sz="2000" dirty="0" smtClean="0"/>
          </a:p>
          <a:p>
            <a:pPr>
              <a:buNone/>
            </a:pPr>
            <a:r>
              <a:rPr lang="el-GR" sz="2000" b="1" dirty="0" smtClean="0"/>
              <a:t> </a:t>
            </a:r>
            <a:endParaRPr lang="el-GR" sz="2000" dirty="0" smtClean="0"/>
          </a:p>
          <a:p>
            <a:pPr lvl="0"/>
            <a:endParaRPr lang="el-GR" sz="2000" b="1" dirty="0" smtClean="0"/>
          </a:p>
          <a:p>
            <a:pPr>
              <a:buNone/>
            </a:pPr>
            <a:r>
              <a:rPr lang="el-GR" sz="2000" b="1" dirty="0" smtClean="0"/>
              <a:t> </a:t>
            </a:r>
            <a:endParaRPr lang="el-GR" sz="2000" dirty="0" smtClean="0"/>
          </a:p>
          <a:p>
            <a:pPr>
              <a:buNone/>
            </a:pPr>
            <a:endParaRPr lang="el-GR" sz="2000" dirty="0"/>
          </a:p>
        </p:txBody>
      </p:sp>
      <p:sp>
        <p:nvSpPr>
          <p:cNvPr id="5" name="4 - Θέση υποσέλιδου"/>
          <p:cNvSpPr>
            <a:spLocks noGrp="1"/>
          </p:cNvSpPr>
          <p:nvPr>
            <p:ph type="ftr" sz="quarter" idx="11"/>
          </p:nvPr>
        </p:nvSpPr>
        <p:spPr/>
        <p:txBody>
          <a:bodyPr/>
          <a:lstStyle/>
          <a:p>
            <a:r>
              <a:rPr lang="el-GR" smtClean="0"/>
              <a:t>ΜΑΣΤΡΟΓΙΑΝΝΟΠΟΥΛΟΣ ΓΕΩΡΓΙΟΣ</a:t>
            </a:r>
            <a:endParaRPr lang="el-GR" dirty="0"/>
          </a:p>
        </p:txBody>
      </p:sp>
      <p:sp>
        <p:nvSpPr>
          <p:cNvPr id="6" name="5 - Θέση αριθμού διαφάνειας"/>
          <p:cNvSpPr>
            <a:spLocks noGrp="1"/>
          </p:cNvSpPr>
          <p:nvPr>
            <p:ph type="sldNum" sz="quarter" idx="12"/>
          </p:nvPr>
        </p:nvSpPr>
        <p:spPr/>
        <p:txBody>
          <a:bodyPr/>
          <a:lstStyle/>
          <a:p>
            <a:fld id="{4C111FF5-5AD3-427F-B005-818A5D745D9A}" type="slidenum">
              <a:rPr lang="el-GR" smtClean="0"/>
              <a:pPr/>
              <a:t>7</a:t>
            </a:fld>
            <a:endParaRPr lang="el-GR" dirty="0"/>
          </a:p>
        </p:txBody>
      </p:sp>
      <p:graphicFrame>
        <p:nvGraphicFramePr>
          <p:cNvPr id="1026" name="Object 2"/>
          <p:cNvGraphicFramePr>
            <a:graphicFrameLocks noChangeAspect="1"/>
          </p:cNvGraphicFramePr>
          <p:nvPr/>
        </p:nvGraphicFramePr>
        <p:xfrm>
          <a:off x="3643306" y="3286124"/>
          <a:ext cx="2428892" cy="1673237"/>
        </p:xfrm>
        <a:graphic>
          <a:graphicData uri="http://schemas.openxmlformats.org/presentationml/2006/ole">
            <p:oleObj spid="_x0000_s1026" r:id="rId3" imgW="571320" imgH="393480" progId="">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childTnLst>
                          </p:cTn>
                        </p:par>
                        <p:par>
                          <p:cTn id="11" fill="hold">
                            <p:stCondLst>
                              <p:cond delay="2000"/>
                            </p:stCondLst>
                            <p:childTnLst>
                              <p:par>
                                <p:cTn id="12" presetID="47" presetClass="entr" presetSubtype="0" fill="hold" grpId="0" nodeType="after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7" fill="hold">
                            <p:stCondLst>
                              <p:cond delay="3000"/>
                            </p:stCondLst>
                            <p:childTnLst>
                              <p:par>
                                <p:cTn id="18" presetID="47" presetClass="entr" presetSubtype="0" fill="hold" grpId="0" nodeType="after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1000"/>
                                        <p:tgtEl>
                                          <p:spTgt spid="3">
                                            <p:txEl>
                                              <p:pRg st="3" end="3"/>
                                            </p:txEl>
                                          </p:spTgt>
                                        </p:tgtEl>
                                      </p:cBhvr>
                                    </p:animEffect>
                                    <p:anim calcmode="lin" valueType="num">
                                      <p:cBhvr>
                                        <p:cTn id="2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3" fill="hold">
                            <p:stCondLst>
                              <p:cond delay="4000"/>
                            </p:stCondLst>
                            <p:childTnLst>
                              <p:par>
                                <p:cTn id="24" presetID="47" presetClass="entr" presetSubtype="0" fill="hold" grpId="0" nodeType="after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1000"/>
                                        <p:tgtEl>
                                          <p:spTgt spid="3">
                                            <p:txEl>
                                              <p:pRg st="4" end="4"/>
                                            </p:txEl>
                                          </p:spTgt>
                                        </p:tgtEl>
                                      </p:cBhvr>
                                    </p:animEffect>
                                    <p:anim calcmode="lin" valueType="num">
                                      <p:cBhvr>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29" fill="hold">
                            <p:stCondLst>
                              <p:cond delay="5000"/>
                            </p:stCondLst>
                            <p:childTnLst>
                              <p:par>
                                <p:cTn id="30" presetID="47" presetClass="entr" presetSubtype="0" fill="hold" grpId="0" nodeType="after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anim calcmode="lin" valueType="num">
                                      <p:cBhvr>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6000"/>
                            </p:stCondLst>
                            <p:childTnLst>
                              <p:par>
                                <p:cTn id="36" presetID="47" presetClass="entr" presetSubtype="0" fill="hold" grpId="0" nodeType="after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fade">
                                      <p:cBhvr>
                                        <p:cTn id="38" dur="1000"/>
                                        <p:tgtEl>
                                          <p:spTgt spid="3">
                                            <p:txEl>
                                              <p:pRg st="6" end="6"/>
                                            </p:txEl>
                                          </p:spTgt>
                                        </p:tgtEl>
                                      </p:cBhvr>
                                    </p:animEffect>
                                    <p:anim calcmode="lin" valueType="num">
                                      <p:cBhvr>
                                        <p:cTn id="3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par>
                          <p:cTn id="41" fill="hold">
                            <p:stCondLst>
                              <p:cond delay="7000"/>
                            </p:stCondLst>
                            <p:childTnLst>
                              <p:par>
                                <p:cTn id="42" presetID="47" presetClass="entr" presetSubtype="0" fill="hold" grpId="0" nodeType="afterEffect">
                                  <p:stCondLst>
                                    <p:cond delay="0"/>
                                  </p:stCondLst>
                                  <p:childTnLst>
                                    <p:set>
                                      <p:cBhvr>
                                        <p:cTn id="43" dur="1" fill="hold">
                                          <p:stCondLst>
                                            <p:cond delay="0"/>
                                          </p:stCondLst>
                                        </p:cTn>
                                        <p:tgtEl>
                                          <p:spTgt spid="3">
                                            <p:txEl>
                                              <p:pRg st="9" end="9"/>
                                            </p:txEl>
                                          </p:spTgt>
                                        </p:tgtEl>
                                        <p:attrNameLst>
                                          <p:attrName>style.visibility</p:attrName>
                                        </p:attrNameLst>
                                      </p:cBhvr>
                                      <p:to>
                                        <p:strVal val="visible"/>
                                      </p:to>
                                    </p:set>
                                    <p:animEffect transition="in" filter="fade">
                                      <p:cBhvr>
                                        <p:cTn id="44" dur="1000"/>
                                        <p:tgtEl>
                                          <p:spTgt spid="3">
                                            <p:txEl>
                                              <p:pRg st="9" end="9"/>
                                            </p:txEl>
                                          </p:spTgt>
                                        </p:tgtEl>
                                      </p:cBhvr>
                                    </p:animEffect>
                                    <p:anim calcmode="lin" valueType="num">
                                      <p:cBhvr>
                                        <p:cTn id="45"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8000"/>
                            </p:stCondLst>
                            <p:childTnLst>
                              <p:par>
                                <p:cTn id="48" presetID="47" presetClass="entr" presetSubtype="0" fill="hold" grpId="0" nodeType="afterEffect">
                                  <p:stCondLst>
                                    <p:cond delay="0"/>
                                  </p:stCondLst>
                                  <p:childTnLst>
                                    <p:set>
                                      <p:cBhvr>
                                        <p:cTn id="49" dur="1" fill="hold">
                                          <p:stCondLst>
                                            <p:cond delay="0"/>
                                          </p:stCondLst>
                                        </p:cTn>
                                        <p:tgtEl>
                                          <p:spTgt spid="3">
                                            <p:txEl>
                                              <p:pRg st="10" end="10"/>
                                            </p:txEl>
                                          </p:spTgt>
                                        </p:tgtEl>
                                        <p:attrNameLst>
                                          <p:attrName>style.visibility</p:attrName>
                                        </p:attrNameLst>
                                      </p:cBhvr>
                                      <p:to>
                                        <p:strVal val="visible"/>
                                      </p:to>
                                    </p:set>
                                    <p:animEffect transition="in" filter="fade">
                                      <p:cBhvr>
                                        <p:cTn id="50" dur="1000"/>
                                        <p:tgtEl>
                                          <p:spTgt spid="3">
                                            <p:txEl>
                                              <p:pRg st="10" end="10"/>
                                            </p:txEl>
                                          </p:spTgt>
                                        </p:tgtEl>
                                      </p:cBhvr>
                                    </p:animEffect>
                                    <p:anim calcmode="lin" valueType="num">
                                      <p:cBhvr>
                                        <p:cTn id="51"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par>
                          <p:cTn id="53" fill="hold">
                            <p:stCondLst>
                              <p:cond delay="9000"/>
                            </p:stCondLst>
                            <p:childTnLst>
                              <p:par>
                                <p:cTn id="54" presetID="47" presetClass="entr" presetSubtype="0" fill="hold" grpId="0" nodeType="afterEffect">
                                  <p:stCondLst>
                                    <p:cond delay="0"/>
                                  </p:stCondLst>
                                  <p:childTnLst>
                                    <p:set>
                                      <p:cBhvr>
                                        <p:cTn id="55" dur="1" fill="hold">
                                          <p:stCondLst>
                                            <p:cond delay="0"/>
                                          </p:stCondLst>
                                        </p:cTn>
                                        <p:tgtEl>
                                          <p:spTgt spid="3">
                                            <p:txEl>
                                              <p:pRg st="11" end="11"/>
                                            </p:txEl>
                                          </p:spTgt>
                                        </p:tgtEl>
                                        <p:attrNameLst>
                                          <p:attrName>style.visibility</p:attrName>
                                        </p:attrNameLst>
                                      </p:cBhvr>
                                      <p:to>
                                        <p:strVal val="visible"/>
                                      </p:to>
                                    </p:set>
                                    <p:animEffect transition="in" filter="fade">
                                      <p:cBhvr>
                                        <p:cTn id="56" dur="1000"/>
                                        <p:tgtEl>
                                          <p:spTgt spid="3">
                                            <p:txEl>
                                              <p:pRg st="11" end="11"/>
                                            </p:txEl>
                                          </p:spTgt>
                                        </p:tgtEl>
                                      </p:cBhvr>
                                    </p:animEffect>
                                    <p:anim calcmode="lin" valueType="num">
                                      <p:cBhvr>
                                        <p:cTn id="57"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par>
                          <p:cTn id="59" fill="hold">
                            <p:stCondLst>
                              <p:cond delay="10000"/>
                            </p:stCondLst>
                            <p:childTnLst>
                              <p:par>
                                <p:cTn id="60" presetID="47" presetClass="entr" presetSubtype="0" fill="hold" grpId="0" nodeType="afterEffect">
                                  <p:stCondLst>
                                    <p:cond delay="0"/>
                                  </p:stCondLst>
                                  <p:childTnLst>
                                    <p:set>
                                      <p:cBhvr>
                                        <p:cTn id="61" dur="1" fill="hold">
                                          <p:stCondLst>
                                            <p:cond delay="0"/>
                                          </p:stCondLst>
                                        </p:cTn>
                                        <p:tgtEl>
                                          <p:spTgt spid="3">
                                            <p:txEl>
                                              <p:pRg st="13" end="13"/>
                                            </p:txEl>
                                          </p:spTgt>
                                        </p:tgtEl>
                                        <p:attrNameLst>
                                          <p:attrName>style.visibility</p:attrName>
                                        </p:attrNameLst>
                                      </p:cBhvr>
                                      <p:to>
                                        <p:strVal val="visible"/>
                                      </p:to>
                                    </p:set>
                                    <p:animEffect transition="in" filter="fade">
                                      <p:cBhvr>
                                        <p:cTn id="62" dur="1000"/>
                                        <p:tgtEl>
                                          <p:spTgt spid="3">
                                            <p:txEl>
                                              <p:pRg st="13" end="13"/>
                                            </p:txEl>
                                          </p:spTgt>
                                        </p:tgtEl>
                                      </p:cBhvr>
                                    </p:animEffect>
                                    <p:anim calcmode="lin" valueType="num">
                                      <p:cBhvr>
                                        <p:cTn id="63"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64" dur="1000" fill="hold"/>
                                        <p:tgtEl>
                                          <p:spTgt spid="3">
                                            <p:txEl>
                                              <p:pRg st="13" end="13"/>
                                            </p:txEl>
                                          </p:spTgt>
                                        </p:tgtEl>
                                        <p:attrNameLst>
                                          <p:attrName>ppt_y</p:attrName>
                                        </p:attrNameLst>
                                      </p:cBhvr>
                                      <p:tavLst>
                                        <p:tav tm="0">
                                          <p:val>
                                            <p:strVal val="#ppt_y-.1"/>
                                          </p:val>
                                        </p:tav>
                                        <p:tav tm="100000">
                                          <p:val>
                                            <p:strVal val="#ppt_y"/>
                                          </p:val>
                                        </p:tav>
                                      </p:tavLst>
                                    </p:anim>
                                  </p:childTnLst>
                                </p:cTn>
                              </p:par>
                            </p:childTnLst>
                          </p:cTn>
                        </p:par>
                        <p:par>
                          <p:cTn id="65" fill="hold">
                            <p:stCondLst>
                              <p:cond delay="11000"/>
                            </p:stCondLst>
                            <p:childTnLst>
                              <p:par>
                                <p:cTn id="66" presetID="17" presetClass="entr" presetSubtype="10" fill="hold" nodeType="afterEffect">
                                  <p:stCondLst>
                                    <p:cond delay="0"/>
                                  </p:stCondLst>
                                  <p:childTnLst>
                                    <p:set>
                                      <p:cBhvr>
                                        <p:cTn id="67" dur="1" fill="hold">
                                          <p:stCondLst>
                                            <p:cond delay="0"/>
                                          </p:stCondLst>
                                        </p:cTn>
                                        <p:tgtEl>
                                          <p:spTgt spid="1026"/>
                                        </p:tgtEl>
                                        <p:attrNameLst>
                                          <p:attrName>style.visibility</p:attrName>
                                        </p:attrNameLst>
                                      </p:cBhvr>
                                      <p:to>
                                        <p:strVal val="visible"/>
                                      </p:to>
                                    </p:set>
                                    <p:anim calcmode="lin" valueType="num">
                                      <p:cBhvr>
                                        <p:cTn id="68" dur="500" fill="hold"/>
                                        <p:tgtEl>
                                          <p:spTgt spid="1026"/>
                                        </p:tgtEl>
                                        <p:attrNameLst>
                                          <p:attrName>ppt_w</p:attrName>
                                        </p:attrNameLst>
                                      </p:cBhvr>
                                      <p:tavLst>
                                        <p:tav tm="0">
                                          <p:val>
                                            <p:fltVal val="0"/>
                                          </p:val>
                                        </p:tav>
                                        <p:tav tm="100000">
                                          <p:val>
                                            <p:strVal val="#ppt_w"/>
                                          </p:val>
                                        </p:tav>
                                      </p:tavLst>
                                    </p:anim>
                                    <p:anim calcmode="lin" valueType="num">
                                      <p:cBhvr>
                                        <p:cTn id="69" dur="500" fill="hold"/>
                                        <p:tgtEl>
                                          <p:spTgt spid="102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0"/>
            <a:ext cx="9144000" cy="6858000"/>
          </a:xfrm>
        </p:spPr>
        <p:txBody>
          <a:bodyPr/>
          <a:lstStyle/>
          <a:p>
            <a:pPr>
              <a:buNone/>
            </a:pPr>
            <a:r>
              <a:rPr lang="el-GR" b="1" i="1" u="sng" dirty="0" smtClean="0">
                <a:solidFill>
                  <a:srgbClr val="FF0000"/>
                </a:solidFill>
              </a:rPr>
              <a:t>Μανομετρικό:</a:t>
            </a:r>
          </a:p>
          <a:p>
            <a:pPr>
              <a:buNone/>
            </a:pPr>
            <a:endParaRPr lang="el-GR" sz="1200" b="1" dirty="0" smtClean="0">
              <a:solidFill>
                <a:srgbClr val="FF0000"/>
              </a:solidFill>
            </a:endParaRPr>
          </a:p>
          <a:p>
            <a:pPr lvl="0">
              <a:buNone/>
            </a:pPr>
            <a:r>
              <a:rPr lang="el-GR" sz="2000" b="1" dirty="0" smtClean="0"/>
              <a:t>Το μανομετρικό δεν έχει σχέση με το στατικό ύψος της εγκατάστασης, αλλά με την πτώση πίεσης του νερού που κυκλοφορεί στην εγκατάστασης.</a:t>
            </a:r>
            <a:endParaRPr lang="el-GR" sz="2000" dirty="0" smtClean="0"/>
          </a:p>
          <a:p>
            <a:pPr lvl="0">
              <a:buNone/>
            </a:pPr>
            <a:r>
              <a:rPr lang="el-GR" sz="2000" b="1" dirty="0" smtClean="0"/>
              <a:t>      Το επιλέγουμε συνήθως 20 % μεγαλύτερο από την πτώση πίεσης της εγκατάστασης, για να αντιμετωπιστούν οι πρόσθετες αντιστάσεις που συχνά προκύπτουν κατά το στάδιο της εγκατάστασης και δεν είναι δυνατό να προβλεφθούν στη μελέτη. </a:t>
            </a:r>
            <a:endParaRPr lang="el-GR" sz="2000" dirty="0" smtClean="0"/>
          </a:p>
          <a:p>
            <a:pPr>
              <a:buNone/>
            </a:pPr>
            <a:endParaRPr lang="el-GR" sz="2000" dirty="0">
              <a:solidFill>
                <a:srgbClr val="FF0000"/>
              </a:solidFill>
            </a:endParaRPr>
          </a:p>
        </p:txBody>
      </p:sp>
      <p:sp>
        <p:nvSpPr>
          <p:cNvPr id="5" name="4 - Θέση υποσέλιδου"/>
          <p:cNvSpPr>
            <a:spLocks noGrp="1"/>
          </p:cNvSpPr>
          <p:nvPr>
            <p:ph type="ftr" sz="quarter" idx="11"/>
          </p:nvPr>
        </p:nvSpPr>
        <p:spPr/>
        <p:txBody>
          <a:bodyPr/>
          <a:lstStyle/>
          <a:p>
            <a:r>
              <a:rPr lang="el-GR" smtClean="0"/>
              <a:t>ΜΑΣΤΡΟΓΙΑΝΝΟΠΟΥΛΟΣ ΓΕΩΡΓΙΟΣ</a:t>
            </a:r>
            <a:endParaRPr lang="el-GR" dirty="0"/>
          </a:p>
        </p:txBody>
      </p:sp>
      <p:sp>
        <p:nvSpPr>
          <p:cNvPr id="6" name="5 - Θέση αριθμού διαφάνειας"/>
          <p:cNvSpPr>
            <a:spLocks noGrp="1"/>
          </p:cNvSpPr>
          <p:nvPr>
            <p:ph type="sldNum" sz="quarter" idx="12"/>
          </p:nvPr>
        </p:nvSpPr>
        <p:spPr/>
        <p:txBody>
          <a:bodyPr/>
          <a:lstStyle/>
          <a:p>
            <a:fld id="{4C111FF5-5AD3-427F-B005-818A5D745D9A}" type="slidenum">
              <a:rPr lang="el-GR" smtClean="0"/>
              <a:pPr/>
              <a:t>8</a:t>
            </a:fld>
            <a:endParaRPr lang="el-GR" dirty="0"/>
          </a:p>
        </p:txBody>
      </p:sp>
      <p:pic>
        <p:nvPicPr>
          <p:cNvPr id="4" name="3 - Εικόνα"/>
          <p:cNvPicPr/>
          <p:nvPr/>
        </p:nvPicPr>
        <p:blipFill>
          <a:blip r:embed="rId2" cstate="print"/>
          <a:srcRect/>
          <a:stretch>
            <a:fillRect/>
          </a:stretch>
        </p:blipFill>
        <p:spPr bwMode="auto">
          <a:xfrm>
            <a:off x="1643042" y="2928934"/>
            <a:ext cx="6362700" cy="3438525"/>
          </a:xfrm>
          <a:prstGeom prst="rect">
            <a:avLst/>
          </a:prstGeom>
          <a:solidFill>
            <a:srgbClr val="CCECFF"/>
          </a:solid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1000"/>
                                        <p:tgtEl>
                                          <p:spTgt spid="3">
                                            <p:txEl>
                                              <p:pRg st="2" end="2"/>
                                            </p:txEl>
                                          </p:spTgt>
                                        </p:tgtEl>
                                      </p:cBhvr>
                                    </p:animEffect>
                                    <p:anim calcmode="lin" valueType="num">
                                      <p:cBhvr>
                                        <p:cTn id="1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7"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20" presetClass="entr" presetSubtype="0" fill="hold" nodeType="after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wedge">
                                      <p:cBhvr>
                                        <p:cTn id="25"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255</Words>
  <Application>Microsoft Office PowerPoint</Application>
  <PresentationFormat>Προβολή στην οθόνη (4:3)</PresentationFormat>
  <Paragraphs>135</Paragraphs>
  <Slides>8</Slides>
  <Notes>0</Notes>
  <HiddenSlides>0</HiddenSlides>
  <MMClips>0</MMClips>
  <ScaleCrop>false</ScaleCrop>
  <HeadingPairs>
    <vt:vector size="6" baseType="variant">
      <vt:variant>
        <vt:lpstr>Θέμα</vt:lpstr>
      </vt:variant>
      <vt:variant>
        <vt:i4>1</vt:i4>
      </vt:variant>
      <vt:variant>
        <vt:lpstr>Ενσωματωμένοι διακομιστές OLE</vt:lpstr>
      </vt:variant>
      <vt:variant>
        <vt:i4>0</vt:i4>
      </vt:variant>
      <vt:variant>
        <vt:lpstr>Τίτλοι διαφανειών</vt:lpstr>
      </vt:variant>
      <vt:variant>
        <vt:i4>8</vt:i4>
      </vt:variant>
    </vt:vector>
  </HeadingPairs>
  <TitlesOfParts>
    <vt:vector size="9" baseType="lpstr">
      <vt:lpstr>Αποκορύφωμα</vt:lpstr>
      <vt:lpstr>ΚΥΚΛΟΦΟΡΗΤΗΣ</vt:lpstr>
      <vt:lpstr>Διαφάνεια 2</vt:lpstr>
      <vt:lpstr>Διαφάνεια 3</vt:lpstr>
      <vt:lpstr>ΕΓΚΑΤΑΣΤΑΣΗ  ΚΑΙ  ΛΕΙΤΟΥΡΓΙΑ </vt:lpstr>
      <vt:lpstr>Διαφάνεια 5</vt:lpstr>
      <vt:lpstr>ΥΠΟΛΟΓΙΣΜΟΣ ΚΥΚΛΟΦΟΡΗΤΗ </vt:lpstr>
      <vt:lpstr>ΠΩΣ ΥΠΟΛΟΓΙΖΟΥΜΕ ΤΗΝ ΠΑΡΟΧΗ ΚΑΙ ΤΟ ΜΑΝΟΜΕΤΡΙΚΟ </vt:lpstr>
      <vt:lpstr>Διαφάνεια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ΚΥΚΛΟΦΟΡΙΤΗΣ</dc:title>
  <dc:creator>Γιωργος</dc:creator>
  <cp:lastModifiedBy>Γιωργος</cp:lastModifiedBy>
  <cp:revision>3</cp:revision>
  <dcterms:created xsi:type="dcterms:W3CDTF">2020-04-07T14:56:13Z</dcterms:created>
  <dcterms:modified xsi:type="dcterms:W3CDTF">2020-12-18T14:16:33Z</dcterms:modified>
</cp:coreProperties>
</file>