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8"/>
  </p:notesMasterIdLst>
  <p:sldIdLst>
    <p:sldId id="256" r:id="rId2"/>
    <p:sldId id="257" r:id="rId3"/>
    <p:sldId id="258" r:id="rId4"/>
    <p:sldId id="259" r:id="rId5"/>
    <p:sldId id="260" r:id="rId6"/>
    <p:sldId id="261" r:id="rId7"/>
    <p:sldId id="278" r:id="rId8"/>
    <p:sldId id="262" r:id="rId9"/>
    <p:sldId id="272" r:id="rId10"/>
    <p:sldId id="263" r:id="rId11"/>
    <p:sldId id="275" r:id="rId12"/>
    <p:sldId id="264" r:id="rId13"/>
    <p:sldId id="276" r:id="rId14"/>
    <p:sldId id="277" r:id="rId15"/>
    <p:sldId id="282" r:id="rId16"/>
    <p:sldId id="265" r:id="rId17"/>
    <p:sldId id="266" r:id="rId18"/>
    <p:sldId id="267" r:id="rId19"/>
    <p:sldId id="268" r:id="rId20"/>
    <p:sldId id="269" r:id="rId21"/>
    <p:sldId id="270" r:id="rId22"/>
    <p:sldId id="271" r:id="rId23"/>
    <p:sldId id="279" r:id="rId24"/>
    <p:sldId id="292" r:id="rId25"/>
    <p:sldId id="274" r:id="rId26"/>
    <p:sldId id="281" r:id="rId27"/>
    <p:sldId id="280" r:id="rId28"/>
    <p:sldId id="283" r:id="rId29"/>
    <p:sldId id="288" r:id="rId30"/>
    <p:sldId id="284" r:id="rId31"/>
    <p:sldId id="287" r:id="rId32"/>
    <p:sldId id="285" r:id="rId33"/>
    <p:sldId id="286" r:id="rId34"/>
    <p:sldId id="290" r:id="rId35"/>
    <p:sldId id="291" r:id="rId36"/>
    <p:sldId id="289" r:id="rId3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266" y="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AF815-D413-42C8-AEAD-2A9F6C2387D9}" type="datetimeFigureOut">
              <a:rPr lang="el-GR" smtClean="0"/>
              <a:pPr/>
              <a:t>28/1/2022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B6C7CF-13C6-4CDC-89DF-EC04E5FE74BA}"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Τίτλος"/>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a:t>Kλικ για επεξεργασία του τίτλου</a:t>
            </a:r>
            <a:endParaRPr kumimoji="0" lang="en-US"/>
          </a:p>
        </p:txBody>
      </p:sp>
      <p:sp>
        <p:nvSpPr>
          <p:cNvPr id="17" name="16 - Υπότιτλος"/>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3A9157F7-7AEA-4F11-98C3-929D4C195254}" type="datetime1">
              <a:rPr lang="el-GR" smtClean="0"/>
              <a:t>28/1/2022</a:t>
            </a:fld>
            <a:endParaRPr lang="el-GR"/>
          </a:p>
        </p:txBody>
      </p:sp>
      <p:sp>
        <p:nvSpPr>
          <p:cNvPr id="19" name="18 - Θέση υποσέλιδου"/>
          <p:cNvSpPr>
            <a:spLocks noGrp="1"/>
          </p:cNvSpPr>
          <p:nvPr>
            <p:ph type="ftr" sz="quarter" idx="11"/>
          </p:nvPr>
        </p:nvSpPr>
        <p:spPr/>
        <p:txBody>
          <a:bodyPr/>
          <a:lstStyle/>
          <a:p>
            <a:r>
              <a:rPr lang="el-GR"/>
              <a:t>ΜΑΣΤΡΟΓΙΑΝΝΟΠΟΥΛΟΣ ΓΕΩΡΓΙΟΣ</a:t>
            </a:r>
          </a:p>
        </p:txBody>
      </p:sp>
      <p:sp>
        <p:nvSpPr>
          <p:cNvPr id="27" name="26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C740CD32-943F-41B2-A98D-E63280DCE5CD}" type="datetime1">
              <a:rPr lang="el-GR" smtClean="0"/>
              <a:t>28/1/2022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286C0674-694E-4908-B83E-B03041275D18}" type="datetime1">
              <a:rPr lang="el-GR" smtClean="0"/>
              <a:t>28/1/2022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lgn="l">
              <a:defRPr/>
            </a:lvl1p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02E81B72-001E-4E1D-B2DC-8B0AEBEE6CDE}" type="datetime1">
              <a:rPr lang="el-GR" smtClean="0"/>
              <a:t>28/1/2022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 Ελεύθερη σχεδίαση"/>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 Τίτλος"/>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A5506A6-ABB0-4A48-8C68-96C38C2FB531}" type="datetime1">
              <a:rPr lang="el-GR" smtClean="0"/>
              <a:t>28/1/2022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467600" cy="1143000"/>
          </a:xfrm>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F2A8BD10-5D7B-42B2-B521-E402CFE14D89}" type="datetime1">
              <a:rPr lang="el-GR" smtClean="0"/>
              <a:t>28/1/2022</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
        <p:nvSpPr>
          <p:cNvPr id="7" name="6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7ED07668-CEC5-4F0B-92C5-9F7E9A198836}" type="datetime1">
              <a:rPr lang="el-GR" smtClean="0"/>
              <a:t>28/1/2022</a:t>
            </a:fld>
            <a:endParaRPr lang="el-GR"/>
          </a:p>
        </p:txBody>
      </p:sp>
      <p:sp>
        <p:nvSpPr>
          <p:cNvPr id="8" name="7 - Θέση υποσέλιδου"/>
          <p:cNvSpPr>
            <a:spLocks noGrp="1"/>
          </p:cNvSpPr>
          <p:nvPr>
            <p:ph type="ftr" sz="quarter" idx="11"/>
          </p:nvPr>
        </p:nvSpPr>
        <p:spPr/>
        <p:txBody>
          <a:bodyPr/>
          <a:lstStyle/>
          <a:p>
            <a:r>
              <a:rPr lang="el-GR"/>
              <a:t>ΜΑΣΤΡΟΓΙΑΝΝΟΠΟΥΛΟΣ ΓΕΩΡΓΙΟΣ</a:t>
            </a:r>
          </a:p>
        </p:txBody>
      </p:sp>
      <p:sp>
        <p:nvSpPr>
          <p:cNvPr id="9" name="8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320"/>
            <a:ext cx="7470648" cy="1143000"/>
          </a:xfrm>
        </p:spPr>
        <p:txBody>
          <a:bodyPr anchor="ctr"/>
          <a:lstStyle>
            <a:lvl1pPr algn="l">
              <a:defRPr sz="4600"/>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C8BC4E88-4A01-4969-893D-1B5EF1EED805}" type="datetime1">
              <a:rPr lang="el-GR" smtClean="0"/>
              <a:t>28/1/2022</a:t>
            </a:fld>
            <a:endParaRPr lang="el-GR"/>
          </a:p>
        </p:txBody>
      </p:sp>
      <p:sp>
        <p:nvSpPr>
          <p:cNvPr id="8" name="7 - Θέση αριθμού διαφάνειας"/>
          <p:cNvSpPr>
            <a:spLocks noGrp="1"/>
          </p:cNvSpPr>
          <p:nvPr>
            <p:ph type="sldNum" sz="quarter" idx="11"/>
          </p:nvPr>
        </p:nvSpPr>
        <p:spPr/>
        <p:txBody>
          <a:bodyPr/>
          <a:lstStyle/>
          <a:p>
            <a:fld id="{6553FFEC-5C96-46A4-80D4-F354704E657E}" type="slidenum">
              <a:rPr lang="el-GR" smtClean="0"/>
              <a:pPr/>
              <a:t>‹#›</a:t>
            </a:fld>
            <a:endParaRPr lang="el-GR"/>
          </a:p>
        </p:txBody>
      </p:sp>
      <p:sp>
        <p:nvSpPr>
          <p:cNvPr id="9" name="8 - Θέση υποσέλιδου"/>
          <p:cNvSpPr>
            <a:spLocks noGrp="1"/>
          </p:cNvSpPr>
          <p:nvPr>
            <p:ph type="ftr" sz="quarter" idx="12"/>
          </p:nvPr>
        </p:nvSpPr>
        <p:spPr/>
        <p:txBody>
          <a:bodyPr/>
          <a:lstStyle/>
          <a:p>
            <a:r>
              <a:rPr lang="el-GR"/>
              <a:t>ΜΑΣΤΡΟΓΙΑΝΝΟΠΟΥΛΟΣ ΓΕΩΡΓΙΟΣ</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E89F10A-4B49-43DB-A903-6689D34F314B}" type="datetime1">
              <a:rPr lang="el-GR" smtClean="0"/>
              <a:t>28/1/2022</a:t>
            </a:fld>
            <a:endParaRPr lang="el-GR"/>
          </a:p>
        </p:txBody>
      </p:sp>
      <p:sp>
        <p:nvSpPr>
          <p:cNvPr id="3" name="2 - Θέση υποσέλιδου"/>
          <p:cNvSpPr>
            <a:spLocks noGrp="1"/>
          </p:cNvSpPr>
          <p:nvPr>
            <p:ph type="ftr" sz="quarter" idx="11"/>
          </p:nvPr>
        </p:nvSpPr>
        <p:spPr/>
        <p:txBody>
          <a:bodyPr/>
          <a:lstStyle/>
          <a:p>
            <a:r>
              <a:rPr lang="el-GR"/>
              <a:t>ΜΑΣΤΡΟΓΙΑΝΝΟΠΟΥΛΟΣ ΓΕΩΡΓΙΟΣ</a:t>
            </a:r>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CDBD7048-E64B-4E02-8FCA-576981CA45D1}" type="datetime1">
              <a:rPr lang="el-GR" smtClean="0"/>
              <a:t>28/1/2022</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
        <p:nvSpPr>
          <p:cNvPr id="7" name="6 - Θέση αριθμού διαφάνειας"/>
          <p:cNvSpPr>
            <a:spLocks noGrp="1"/>
          </p:cNvSpPr>
          <p:nvPr>
            <p:ph type="sldNum" sz="quarter" idx="12"/>
          </p:nvPr>
        </p:nvSpPr>
        <p:spPr>
          <a:xfrm>
            <a:off x="8156448" y="6422064"/>
            <a:ext cx="762000" cy="365125"/>
          </a:xfrm>
        </p:spPr>
        <p:txBody>
          <a:bodyPr/>
          <a:lstStyle/>
          <a:p>
            <a:fld id="{6553FFEC-5C96-46A4-80D4-F354704E657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a:xfrm>
            <a:off x="457200" y="6422064"/>
            <a:ext cx="2133600" cy="365125"/>
          </a:xfrm>
        </p:spPr>
        <p:txBody>
          <a:bodyPr/>
          <a:lstStyle/>
          <a:p>
            <a:fld id="{BA23ACAB-A616-4F8B-B01E-E1DD23486806}" type="datetime1">
              <a:rPr lang="el-GR" smtClean="0"/>
              <a:t>28/1/2022</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
        <p:nvSpPr>
          <p:cNvPr id="7" name="6 - Θέση αριθμού διαφάνειας"/>
          <p:cNvSpPr>
            <a:spLocks noGrp="1"/>
          </p:cNvSpPr>
          <p:nvPr>
            <p:ph type="sldNum" sz="quarter" idx="12"/>
          </p:nvPr>
        </p:nvSpPr>
        <p:spPr/>
        <p:txBody>
          <a:bodyPr/>
          <a:lstStyle/>
          <a:p>
            <a:fld id="{6553FFEC-5C96-46A4-80D4-F354704E657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 Ελεύθερη σχεδίαση"/>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 Ελεύθερη σχεδίαση"/>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 Θέση τίτλου"/>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l-GR"/>
              <a:t>Kλικ για επεξεργασία του τίτλου</a:t>
            </a:r>
            <a:endParaRPr kumimoji="0" lang="en-US"/>
          </a:p>
        </p:txBody>
      </p:sp>
      <p:sp>
        <p:nvSpPr>
          <p:cNvPr id="30" name="29 - Θέση κειμένου"/>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0" name="9 - Θέση ημερομηνίας"/>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F3E3A6D-0605-4388-92C7-3477790EB694}" type="datetime1">
              <a:rPr lang="el-GR" smtClean="0"/>
              <a:t>28/1/2022</a:t>
            </a:fld>
            <a:endParaRPr lang="el-GR"/>
          </a:p>
        </p:txBody>
      </p:sp>
      <p:sp>
        <p:nvSpPr>
          <p:cNvPr id="22" name="21 - Θέση υποσέλιδου"/>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el-GR"/>
              <a:t>ΜΑΣΤΡΟΓΙΑΝΝΟΠΟΥΛΟΣ ΓΕΩΡΓΙΟΣ</a:t>
            </a:r>
          </a:p>
        </p:txBody>
      </p:sp>
      <p:sp>
        <p:nvSpPr>
          <p:cNvPr id="18" name="17 - Θέση αριθμού διαφάνειας"/>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553FFEC-5C96-46A4-80D4-F354704E657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0"/>
            <a:ext cx="9144000" cy="928670"/>
          </a:xfrm>
        </p:spPr>
        <p:txBody>
          <a:bodyPr>
            <a:normAutofit/>
          </a:bodyPr>
          <a:lstStyle/>
          <a:p>
            <a:pPr algn="ctr"/>
            <a:r>
              <a:rPr lang="el-GR" dirty="0"/>
              <a:t>οξυγονοσυγκολλησεισ</a:t>
            </a:r>
          </a:p>
        </p:txBody>
      </p:sp>
      <p:sp>
        <p:nvSpPr>
          <p:cNvPr id="3" name="2 - Υπότιτλος"/>
          <p:cNvSpPr>
            <a:spLocks noGrp="1"/>
          </p:cNvSpPr>
          <p:nvPr>
            <p:ph type="subTitle" idx="1"/>
          </p:nvPr>
        </p:nvSpPr>
        <p:spPr>
          <a:xfrm>
            <a:off x="0" y="1214422"/>
            <a:ext cx="9067800" cy="5521415"/>
          </a:xfrm>
        </p:spPr>
        <p:txBody>
          <a:bodyPr>
            <a:normAutofit/>
          </a:bodyPr>
          <a:lstStyle/>
          <a:p>
            <a:pPr algn="ctr"/>
            <a:r>
              <a:rPr lang="el-GR" dirty="0"/>
              <a:t>Οξυγονοκολλήσεις ονομάζονται οι συγκολλήσεις στις οποίες η θερμότητα που απαιτείται για την τήξη των μεταλλικών κομματιών, παράγεται από την καύση ενός μίγματος οξυγόνου και καύσιμου αερίου.</a:t>
            </a:r>
          </a:p>
          <a:p>
            <a:endParaRPr lang="el-GR" dirty="0"/>
          </a:p>
          <a:p>
            <a:endParaRPr lang="el-GR" dirty="0"/>
          </a:p>
        </p:txBody>
      </p:sp>
      <p:pic>
        <p:nvPicPr>
          <p:cNvPr id="14338" name="Picture 2" descr="Αυτογενείς συγκολλήσεις: Οξυγονοκολλήσεις - PDF Free Download"/>
          <p:cNvPicPr>
            <a:picLocks noChangeAspect="1" noChangeArrowheads="1"/>
          </p:cNvPicPr>
          <p:nvPr/>
        </p:nvPicPr>
        <p:blipFill>
          <a:blip r:embed="rId2" cstate="print"/>
          <a:srcRect/>
          <a:stretch>
            <a:fillRect/>
          </a:stretch>
        </p:blipFill>
        <p:spPr bwMode="auto">
          <a:xfrm>
            <a:off x="2857488" y="1500174"/>
            <a:ext cx="3690915" cy="2769460"/>
          </a:xfrm>
          <a:prstGeom prst="rect">
            <a:avLst/>
          </a:prstGeom>
          <a:noFill/>
        </p:spPr>
      </p:pic>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8" presetClass="entr" presetSubtype="32" fill="hold" nodeType="after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diamond(out)">
                                      <p:cBhvr>
                                        <p:cTn id="13" dur="2000"/>
                                        <p:tgtEl>
                                          <p:spTgt spid="14338"/>
                                        </p:tgtEl>
                                      </p:cBhvr>
                                    </p:animEffect>
                                  </p:childTnLst>
                                </p:cTn>
                              </p:par>
                            </p:childTnLst>
                          </p:cTn>
                        </p:par>
                        <p:par>
                          <p:cTn id="14" fill="hold">
                            <p:stCondLst>
                              <p:cond delay="5000"/>
                            </p:stCondLst>
                            <p:childTnLst>
                              <p:par>
                                <p:cTn id="15" presetID="18" presetClass="entr" presetSubtype="3"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upRight)">
                                      <p:cBhvr>
                                        <p:cTn id="17"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Φιάλη ασετιλίνης</a:t>
            </a:r>
          </a:p>
        </p:txBody>
      </p:sp>
      <p:sp>
        <p:nvSpPr>
          <p:cNvPr id="3" name="2 - Θέση περιεχομένου"/>
          <p:cNvSpPr>
            <a:spLocks noGrp="1"/>
          </p:cNvSpPr>
          <p:nvPr>
            <p:ph idx="1"/>
          </p:nvPr>
        </p:nvSpPr>
        <p:spPr>
          <a:xfrm>
            <a:off x="457200" y="1600200"/>
            <a:ext cx="6186502" cy="4525963"/>
          </a:xfrm>
        </p:spPr>
        <p:txBody>
          <a:bodyPr>
            <a:normAutofit fontScale="77500" lnSpcReduction="20000"/>
          </a:bodyPr>
          <a:lstStyle/>
          <a:p>
            <a:pPr>
              <a:buNone/>
            </a:pPr>
            <a:endParaRPr lang="el-GR" dirty="0">
              <a:latin typeface="Arial" pitchFamily="34" charset="0"/>
              <a:cs typeface="Arial" pitchFamily="34" charset="0"/>
            </a:endParaRPr>
          </a:p>
          <a:p>
            <a:pPr>
              <a:buNone/>
            </a:pPr>
            <a:r>
              <a:rPr lang="el-GR" dirty="0">
                <a:latin typeface="Arial" pitchFamily="34" charset="0"/>
                <a:cs typeface="Arial" pitchFamily="34" charset="0"/>
              </a:rPr>
              <a:t>Η ασετυλίνη (C2Η2) είναι αέριο, που παράγεται από το </a:t>
            </a:r>
            <a:r>
              <a:rPr lang="el-GR" dirty="0" err="1">
                <a:latin typeface="Arial" pitchFamily="34" charset="0"/>
                <a:cs typeface="Arial" pitchFamily="34" charset="0"/>
              </a:rPr>
              <a:t>ανθρακασβέστιο</a:t>
            </a:r>
            <a:r>
              <a:rPr lang="el-GR" dirty="0">
                <a:latin typeface="Arial" pitchFamily="34" charset="0"/>
                <a:cs typeface="Arial" pitchFamily="34" charset="0"/>
              </a:rPr>
              <a:t> όταν αντιδράσει με νερό.</a:t>
            </a:r>
          </a:p>
          <a:p>
            <a:pPr>
              <a:buNone/>
            </a:pPr>
            <a:r>
              <a:rPr lang="el-GR" dirty="0">
                <a:latin typeface="Arial" pitchFamily="34" charset="0"/>
                <a:cs typeface="Arial" pitchFamily="34" charset="0"/>
              </a:rPr>
              <a:t>Για την καύση της ασετυλίνης και την παραγωγή φλόγας απαιτείται καθαρό οξυγόνο</a:t>
            </a:r>
          </a:p>
          <a:p>
            <a:pPr>
              <a:buNone/>
            </a:pPr>
            <a:r>
              <a:rPr lang="el-GR" dirty="0">
                <a:latin typeface="Arial" pitchFamily="34" charset="0"/>
                <a:cs typeface="Arial" pitchFamily="34" charset="0"/>
              </a:rPr>
              <a:t>Η ασετυλίνη έχει μεγάλη θερμογόνο δύναμη</a:t>
            </a:r>
          </a:p>
          <a:p>
            <a:pPr>
              <a:buNone/>
            </a:pPr>
            <a:r>
              <a:rPr lang="el-GR" dirty="0">
                <a:latin typeface="Arial" pitchFamily="34" charset="0"/>
                <a:cs typeface="Arial" pitchFamily="34" charset="0"/>
              </a:rPr>
              <a:t>(περίπου13000kcal/m³στην ατμοσφαιρική πίεση) και καίγεται ταχύτατα</a:t>
            </a:r>
          </a:p>
          <a:p>
            <a:pPr>
              <a:buNone/>
            </a:pPr>
            <a:r>
              <a:rPr lang="el-GR" dirty="0">
                <a:latin typeface="Arial" pitchFamily="34" charset="0"/>
                <a:cs typeface="Arial" pitchFamily="34" charset="0"/>
              </a:rPr>
              <a:t>Με τη φλόγα της μπορούμε να φτάσουμε μέχρι και 3500°C</a:t>
            </a:r>
          </a:p>
          <a:p>
            <a:endParaRPr lang="el-GR" dirty="0">
              <a:latin typeface="Arial" pitchFamily="34" charset="0"/>
              <a:cs typeface="Arial" pitchFamily="34" charset="0"/>
            </a:endParaRPr>
          </a:p>
        </p:txBody>
      </p:sp>
      <p:pic>
        <p:nvPicPr>
          <p:cNvPr id="4" name="3 - Εικόνα" descr="Oxytools.gr | Φιάλες Ασετυλίνης"/>
          <p:cNvPicPr/>
          <p:nvPr/>
        </p:nvPicPr>
        <p:blipFill>
          <a:blip r:embed="rId2" cstate="print"/>
          <a:srcRect/>
          <a:stretch>
            <a:fillRect/>
          </a:stretch>
        </p:blipFill>
        <p:spPr bwMode="auto">
          <a:xfrm>
            <a:off x="6572264" y="2071678"/>
            <a:ext cx="2357422" cy="3865887"/>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10</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8"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out)">
                                      <p:cBhvr>
                                        <p:cTn id="13" dur="3000"/>
                                        <p:tgtEl>
                                          <p:spTgt spid="4"/>
                                        </p:tgtEl>
                                      </p:cBhvr>
                                    </p:animEffect>
                                  </p:childTnLst>
                                </p:cTn>
                              </p:par>
                            </p:childTnLst>
                          </p:cTn>
                        </p:par>
                        <p:par>
                          <p:cTn id="14" fill="hold">
                            <p:stCondLst>
                              <p:cond delay="5000"/>
                            </p:stCondLst>
                            <p:childTnLst>
                              <p:par>
                                <p:cTn id="15" presetID="18" presetClass="entr" presetSubtype="6"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strips(downRight)">
                                      <p:cBhvr>
                                        <p:cTn id="17" dur="5000"/>
                                        <p:tgtEl>
                                          <p:spTgt spid="3">
                                            <p:txEl>
                                              <p:pRg st="1" end="1"/>
                                            </p:txEl>
                                          </p:spTgt>
                                        </p:tgtEl>
                                      </p:cBhvr>
                                    </p:animEffect>
                                  </p:childTnLst>
                                </p:cTn>
                              </p:par>
                            </p:childTnLst>
                          </p:cTn>
                        </p:par>
                        <p:par>
                          <p:cTn id="18" fill="hold">
                            <p:stCondLst>
                              <p:cond delay="10000"/>
                            </p:stCondLst>
                            <p:childTnLst>
                              <p:par>
                                <p:cTn id="19" presetID="18" presetClass="entr" presetSubtype="6"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Right)">
                                      <p:cBhvr>
                                        <p:cTn id="21" dur="5000"/>
                                        <p:tgtEl>
                                          <p:spTgt spid="3">
                                            <p:txEl>
                                              <p:pRg st="2" end="2"/>
                                            </p:txEl>
                                          </p:spTgt>
                                        </p:tgtEl>
                                      </p:cBhvr>
                                    </p:animEffect>
                                  </p:childTnLst>
                                </p:cTn>
                              </p:par>
                            </p:childTnLst>
                          </p:cTn>
                        </p:par>
                        <p:par>
                          <p:cTn id="22" fill="hold">
                            <p:stCondLst>
                              <p:cond delay="15000"/>
                            </p:stCondLst>
                            <p:childTnLst>
                              <p:par>
                                <p:cTn id="23" presetID="18" presetClass="entr" presetSubtype="6"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Right)">
                                      <p:cBhvr>
                                        <p:cTn id="25" dur="5000"/>
                                        <p:tgtEl>
                                          <p:spTgt spid="3">
                                            <p:txEl>
                                              <p:pRg st="3" end="3"/>
                                            </p:txEl>
                                          </p:spTgt>
                                        </p:tgtEl>
                                      </p:cBhvr>
                                    </p:animEffect>
                                  </p:childTnLst>
                                </p:cTn>
                              </p:par>
                            </p:childTnLst>
                          </p:cTn>
                        </p:par>
                        <p:par>
                          <p:cTn id="26" fill="hold">
                            <p:stCondLst>
                              <p:cond delay="20000"/>
                            </p:stCondLst>
                            <p:childTnLst>
                              <p:par>
                                <p:cTn id="27" presetID="18" presetClass="entr" presetSubtype="6"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strips(downRight)">
                                      <p:cBhvr>
                                        <p:cTn id="29" dur="5000"/>
                                        <p:tgtEl>
                                          <p:spTgt spid="3">
                                            <p:txEl>
                                              <p:pRg st="4" end="4"/>
                                            </p:txEl>
                                          </p:spTgt>
                                        </p:tgtEl>
                                      </p:cBhvr>
                                    </p:animEffect>
                                  </p:childTnLst>
                                </p:cTn>
                              </p:par>
                            </p:childTnLst>
                          </p:cTn>
                        </p:par>
                        <p:par>
                          <p:cTn id="30" fill="hold">
                            <p:stCondLst>
                              <p:cond delay="25000"/>
                            </p:stCondLst>
                            <p:childTnLst>
                              <p:par>
                                <p:cTn id="31" presetID="18" presetClass="entr" presetSubtype="6"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strips(downRight)">
                                      <p:cBhvr>
                                        <p:cTn id="33"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85728"/>
            <a:ext cx="6072198" cy="6215106"/>
          </a:xfrm>
        </p:spPr>
        <p:txBody>
          <a:bodyPr>
            <a:normAutofit fontScale="92500" lnSpcReduction="20000"/>
          </a:bodyPr>
          <a:lstStyle/>
          <a:p>
            <a:pPr>
              <a:buNone/>
            </a:pPr>
            <a:r>
              <a:rPr lang="el-GR" dirty="0"/>
              <a:t>Πάνω στο λαιμό στερεώνεται το </a:t>
            </a:r>
          </a:p>
          <a:p>
            <a:pPr>
              <a:buNone/>
            </a:pPr>
            <a:r>
              <a:rPr lang="el-GR" dirty="0"/>
              <a:t>κλείστρο για το γέμισμα ή το </a:t>
            </a:r>
          </a:p>
          <a:p>
            <a:pPr>
              <a:buNone/>
            </a:pPr>
            <a:r>
              <a:rPr lang="el-GR" dirty="0"/>
              <a:t>άδειασμα της φιάλης το οποίο </a:t>
            </a:r>
          </a:p>
          <a:p>
            <a:pPr>
              <a:buNone/>
            </a:pPr>
            <a:r>
              <a:rPr lang="el-GR" dirty="0"/>
              <a:t>προστατεύουμε με ένα βιδωτό </a:t>
            </a:r>
          </a:p>
          <a:p>
            <a:pPr>
              <a:buNone/>
            </a:pPr>
            <a:r>
              <a:rPr lang="el-GR" dirty="0"/>
              <a:t>καπάκι . </a:t>
            </a:r>
            <a:endParaRPr lang="en-US" dirty="0"/>
          </a:p>
          <a:p>
            <a:pPr>
              <a:buNone/>
            </a:pPr>
            <a:r>
              <a:rPr lang="el-GR" dirty="0"/>
              <a:t>Αμέσως μετά και πριν</a:t>
            </a:r>
          </a:p>
          <a:p>
            <a:pPr>
              <a:buNone/>
            </a:pPr>
            <a:r>
              <a:rPr lang="el-GR" dirty="0"/>
              <a:t> την έξοδο του αερίου προς</a:t>
            </a:r>
          </a:p>
          <a:p>
            <a:pPr>
              <a:buNone/>
            </a:pPr>
            <a:r>
              <a:rPr lang="el-GR" dirty="0"/>
              <a:t> χρήση υπάρχει ένα φίλτρο.</a:t>
            </a:r>
          </a:p>
          <a:p>
            <a:pPr>
              <a:buNone/>
            </a:pPr>
            <a:r>
              <a:rPr lang="el-GR" dirty="0"/>
              <a:t>Εσωτερικά υπάρχει μια πορώδες </a:t>
            </a:r>
          </a:p>
          <a:p>
            <a:pPr>
              <a:buNone/>
            </a:pPr>
            <a:r>
              <a:rPr lang="el-GR" dirty="0"/>
              <a:t>μάζα (σαν ελαφρόπετρα) και η ακετόνη (ειδικό υγρό).</a:t>
            </a:r>
          </a:p>
          <a:p>
            <a:pPr>
              <a:buNone/>
            </a:pPr>
            <a:r>
              <a:rPr lang="el-GR" dirty="0"/>
              <a:t>Στο κάτω μέρος υπάρχει μια βάση</a:t>
            </a:r>
          </a:p>
          <a:p>
            <a:pPr>
              <a:buNone/>
            </a:pPr>
            <a:r>
              <a:rPr lang="el-GR" dirty="0"/>
              <a:t>έτσι ώστε να μπορεί να σταθεί η </a:t>
            </a:r>
          </a:p>
          <a:p>
            <a:pPr>
              <a:buNone/>
            </a:pPr>
            <a:r>
              <a:rPr lang="el-GR" dirty="0"/>
              <a:t>φιάλη όρθια.</a:t>
            </a:r>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11</a:t>
            </a:fld>
            <a:endParaRPr lang="el-GR"/>
          </a:p>
        </p:txBody>
      </p:sp>
      <p:pic>
        <p:nvPicPr>
          <p:cNvPr id="33794" name="Picture 2" descr="https://player.slideplayer.gr/7/1918158/data/images/img5.jpg"/>
          <p:cNvPicPr>
            <a:picLocks noChangeAspect="1" noChangeArrowheads="1"/>
          </p:cNvPicPr>
          <p:nvPr/>
        </p:nvPicPr>
        <p:blipFill>
          <a:blip r:embed="rId2" cstate="print"/>
          <a:srcRect/>
          <a:stretch>
            <a:fillRect/>
          </a:stretch>
        </p:blipFill>
        <p:spPr bwMode="auto">
          <a:xfrm>
            <a:off x="6215074" y="1142984"/>
            <a:ext cx="2714612" cy="54292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diamond(out)">
                                      <p:cBhvr>
                                        <p:cTn id="7" dur="2000"/>
                                        <p:tgtEl>
                                          <p:spTgt spid="33794"/>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strips(downRight)">
                                      <p:cBhvr>
                                        <p:cTn id="11" dur="3000"/>
                                        <p:tgtEl>
                                          <p:spTgt spid="3">
                                            <p:txEl>
                                              <p:pRg st="0" end="0"/>
                                            </p:txEl>
                                          </p:spTgt>
                                        </p:tgtEl>
                                      </p:cBhvr>
                                    </p:animEffect>
                                  </p:childTnLst>
                                </p:cTn>
                              </p:par>
                              <p:par>
                                <p:cTn id="12" presetID="18" presetClass="entr" presetSubtype="6"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strips(downRight)">
                                      <p:cBhvr>
                                        <p:cTn id="14" dur="3000"/>
                                        <p:tgtEl>
                                          <p:spTgt spid="3">
                                            <p:txEl>
                                              <p:pRg st="1" end="1"/>
                                            </p:txEl>
                                          </p:spTgt>
                                        </p:tgtEl>
                                      </p:cBhvr>
                                    </p:animEffect>
                                  </p:childTnLst>
                                </p:cTn>
                              </p:par>
                              <p:par>
                                <p:cTn id="15" presetID="18" presetClass="entr" presetSubtype="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3000"/>
                                        <p:tgtEl>
                                          <p:spTgt spid="3">
                                            <p:txEl>
                                              <p:pRg st="2" end="2"/>
                                            </p:txEl>
                                          </p:spTgt>
                                        </p:tgtEl>
                                      </p:cBhvr>
                                    </p:animEffect>
                                  </p:childTnLst>
                                </p:cTn>
                              </p:par>
                              <p:par>
                                <p:cTn id="18" presetID="18" presetClass="entr" presetSubtype="6"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trips(downRight)">
                                      <p:cBhvr>
                                        <p:cTn id="20" dur="3000"/>
                                        <p:tgtEl>
                                          <p:spTgt spid="3">
                                            <p:txEl>
                                              <p:pRg st="3" end="3"/>
                                            </p:txEl>
                                          </p:spTgt>
                                        </p:tgtEl>
                                      </p:cBhvr>
                                    </p:animEffect>
                                  </p:childTnLst>
                                </p:cTn>
                              </p:par>
                              <p:par>
                                <p:cTn id="21" presetID="18" presetClass="entr" presetSubtype="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trips(downRight)">
                                      <p:cBhvr>
                                        <p:cTn id="23" dur="3000"/>
                                        <p:tgtEl>
                                          <p:spTgt spid="3">
                                            <p:txEl>
                                              <p:pRg st="4" end="4"/>
                                            </p:txEl>
                                          </p:spTgt>
                                        </p:tgtEl>
                                      </p:cBhvr>
                                    </p:animEffect>
                                  </p:childTnLst>
                                </p:cTn>
                              </p:par>
                            </p:childTnLst>
                          </p:cTn>
                        </p:par>
                        <p:par>
                          <p:cTn id="24" fill="hold">
                            <p:stCondLst>
                              <p:cond delay="5000"/>
                            </p:stCondLst>
                            <p:childTnLst>
                              <p:par>
                                <p:cTn id="25" presetID="18" presetClass="entr" presetSubtype="6"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trips(downRight)">
                                      <p:cBhvr>
                                        <p:cTn id="27" dur="3000"/>
                                        <p:tgtEl>
                                          <p:spTgt spid="3">
                                            <p:txEl>
                                              <p:pRg st="5" end="5"/>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strips(downRight)">
                                      <p:cBhvr>
                                        <p:cTn id="30" dur="3000"/>
                                        <p:tgtEl>
                                          <p:spTgt spid="3">
                                            <p:txEl>
                                              <p:pRg st="6" end="6"/>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strips(downRight)">
                                      <p:cBhvr>
                                        <p:cTn id="33" dur="3000"/>
                                        <p:tgtEl>
                                          <p:spTgt spid="3">
                                            <p:txEl>
                                              <p:pRg st="7" end="7"/>
                                            </p:txEl>
                                          </p:spTgt>
                                        </p:tgtEl>
                                      </p:cBhvr>
                                    </p:animEffect>
                                  </p:childTnLst>
                                </p:cTn>
                              </p:par>
                            </p:childTnLst>
                          </p:cTn>
                        </p:par>
                        <p:par>
                          <p:cTn id="34" fill="hold">
                            <p:stCondLst>
                              <p:cond delay="8000"/>
                            </p:stCondLst>
                            <p:childTnLst>
                              <p:par>
                                <p:cTn id="35" presetID="18" presetClass="entr" presetSubtype="6"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trips(downRight)">
                                      <p:cBhvr>
                                        <p:cTn id="37" dur="3000"/>
                                        <p:tgtEl>
                                          <p:spTgt spid="3">
                                            <p:txEl>
                                              <p:pRg st="8" end="8"/>
                                            </p:txEl>
                                          </p:spTgt>
                                        </p:tgtEl>
                                      </p:cBhvr>
                                    </p:animEffect>
                                  </p:childTnLst>
                                </p:cTn>
                              </p:par>
                              <p:par>
                                <p:cTn id="38" presetID="18" presetClass="entr" presetSubtype="6"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strips(downRight)">
                                      <p:cBhvr>
                                        <p:cTn id="40" dur="3000"/>
                                        <p:tgtEl>
                                          <p:spTgt spid="3">
                                            <p:txEl>
                                              <p:pRg st="9" end="9"/>
                                            </p:txEl>
                                          </p:spTgt>
                                        </p:tgtEl>
                                      </p:cBhvr>
                                    </p:animEffect>
                                  </p:childTnLst>
                                </p:cTn>
                              </p:par>
                            </p:childTnLst>
                          </p:cTn>
                        </p:par>
                        <p:par>
                          <p:cTn id="41" fill="hold">
                            <p:stCondLst>
                              <p:cond delay="11000"/>
                            </p:stCondLst>
                            <p:childTnLst>
                              <p:par>
                                <p:cTn id="42" presetID="18" presetClass="entr" presetSubtype="6" fill="hold" nodeType="after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strips(downRight)">
                                      <p:cBhvr>
                                        <p:cTn id="44" dur="3000"/>
                                        <p:tgtEl>
                                          <p:spTgt spid="3">
                                            <p:txEl>
                                              <p:pRg st="10" end="10"/>
                                            </p:txEl>
                                          </p:spTgt>
                                        </p:tgtEl>
                                      </p:cBhvr>
                                    </p:animEffect>
                                  </p:childTnLst>
                                </p:cTn>
                              </p:par>
                              <p:par>
                                <p:cTn id="45" presetID="18" presetClass="entr" presetSubtype="6"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strips(downRight)">
                                      <p:cBhvr>
                                        <p:cTn id="47" dur="3000"/>
                                        <p:tgtEl>
                                          <p:spTgt spid="3">
                                            <p:txEl>
                                              <p:pRg st="11" end="11"/>
                                            </p:txEl>
                                          </p:spTgt>
                                        </p:tgtEl>
                                      </p:cBhvr>
                                    </p:animEffect>
                                  </p:childTnLst>
                                </p:cTn>
                              </p:par>
                              <p:par>
                                <p:cTn id="48" presetID="18" presetClass="entr" presetSubtype="6" fill="hold" nodeType="withEffect">
                                  <p:stCondLst>
                                    <p:cond delay="0"/>
                                  </p:stCondLst>
                                  <p:childTnLst>
                                    <p:set>
                                      <p:cBhvr>
                                        <p:cTn id="49" dur="1" fill="hold">
                                          <p:stCondLst>
                                            <p:cond delay="0"/>
                                          </p:stCondLst>
                                        </p:cTn>
                                        <p:tgtEl>
                                          <p:spTgt spid="3">
                                            <p:txEl>
                                              <p:pRg st="12" end="12"/>
                                            </p:txEl>
                                          </p:spTgt>
                                        </p:tgtEl>
                                        <p:attrNameLst>
                                          <p:attrName>style.visibility</p:attrName>
                                        </p:attrNameLst>
                                      </p:cBhvr>
                                      <p:to>
                                        <p:strVal val="visible"/>
                                      </p:to>
                                    </p:set>
                                    <p:animEffect transition="in" filter="strips(downRight)">
                                      <p:cBhvr>
                                        <p:cTn id="50" dur="3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42852"/>
            <a:ext cx="8858280" cy="6429420"/>
          </a:xfrm>
        </p:spPr>
        <p:txBody>
          <a:bodyPr>
            <a:normAutofit fontScale="92500" lnSpcReduction="10000"/>
          </a:bodyPr>
          <a:lstStyle/>
          <a:p>
            <a:pPr>
              <a:buNone/>
            </a:pPr>
            <a:r>
              <a:rPr lang="el-GR" dirty="0"/>
              <a:t>Η ασετυλίνη δεν είναι δυνατό να αποθηκευτεί σε φιάλες με μεγάλη πίεση. </a:t>
            </a:r>
          </a:p>
          <a:p>
            <a:pPr>
              <a:buNone/>
            </a:pPr>
            <a:r>
              <a:rPr lang="el-GR" dirty="0"/>
              <a:t>Αν αποθηκευτεί σε πίεση μεγαλύτερη του 15 </a:t>
            </a:r>
            <a:r>
              <a:rPr lang="en-US" dirty="0"/>
              <a:t>bar</a:t>
            </a:r>
            <a:r>
              <a:rPr lang="el-GR" dirty="0"/>
              <a:t> μπορεί να εκραγεί.  Για αποφυγή αυτού του κινδύνου, οι φιάλες μέσα στις οποίες αποθηκεύεται η ασετυλίνη περιέχουν ακετόνη ,  μία πορώδη μάζα αποτελούμενη από ελαφρόπετρα και ειδικά επεξεργασμένο ξυλάνθρακα. </a:t>
            </a:r>
          </a:p>
          <a:p>
            <a:pPr>
              <a:buNone/>
            </a:pPr>
            <a:r>
              <a:rPr lang="el-GR" dirty="0"/>
              <a:t>Η ακετόνη είναι ένα υγρό το οποίο έχει την ιδιότητα να διαλύει μεγάλες ποσότητες ασετυλίνης, περίπου 150 φορές μεγαλύτερη</a:t>
            </a:r>
          </a:p>
          <a:p>
            <a:pPr>
              <a:buNone/>
            </a:pPr>
            <a:r>
              <a:rPr lang="el-GR" dirty="0"/>
              <a:t>    του όγκου της.</a:t>
            </a:r>
          </a:p>
          <a:p>
            <a:pPr>
              <a:buNone/>
            </a:pPr>
            <a:endParaRPr lang="el-GR" dirty="0"/>
          </a:p>
          <a:p>
            <a:pPr>
              <a:buNone/>
            </a:pPr>
            <a:r>
              <a:rPr lang="el-GR" sz="2000" dirty="0"/>
              <a:t>Αυτό που βλέπετε δίπλα είναι </a:t>
            </a:r>
          </a:p>
          <a:p>
            <a:pPr>
              <a:buNone/>
            </a:pPr>
            <a:r>
              <a:rPr lang="el-GR" sz="2000" dirty="0"/>
              <a:t>το εσωτερικό μιας φιάλης </a:t>
            </a:r>
          </a:p>
          <a:p>
            <a:pPr>
              <a:buNone/>
            </a:pPr>
            <a:r>
              <a:rPr lang="el-GR" sz="2000" dirty="0"/>
              <a:t>ασετυλίνης  </a:t>
            </a:r>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12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pic>
        <p:nvPicPr>
          <p:cNvPr id="6" name="Picture 2" descr="https://player.slideplayer.gr/7/1918158/data/images/img7.jpg"/>
          <p:cNvPicPr>
            <a:picLocks noChangeAspect="1" noChangeArrowheads="1"/>
          </p:cNvPicPr>
          <p:nvPr/>
        </p:nvPicPr>
        <p:blipFill>
          <a:blip r:embed="rId2" cstate="print"/>
          <a:srcRect/>
          <a:stretch>
            <a:fillRect/>
          </a:stretch>
        </p:blipFill>
        <p:spPr bwMode="auto">
          <a:xfrm>
            <a:off x="3500430" y="4357694"/>
            <a:ext cx="3714744" cy="2228847"/>
          </a:xfrm>
          <a:prstGeom prst="rect">
            <a:avLst/>
          </a:prstGeom>
          <a:noFill/>
        </p:spPr>
      </p:pic>
      <p:cxnSp>
        <p:nvCxnSpPr>
          <p:cNvPr id="7" name="Ευθύγραμμο βέλος σύνδεσης 6">
            <a:extLst>
              <a:ext uri="{FF2B5EF4-FFF2-40B4-BE49-F238E27FC236}">
                <a16:creationId xmlns:a16="http://schemas.microsoft.com/office/drawing/2014/main" id="{ACEC0ADC-7FF9-40FF-8D8E-0148F95D6D0D}"/>
              </a:ext>
            </a:extLst>
          </p:cNvPr>
          <p:cNvCxnSpPr/>
          <p:nvPr/>
        </p:nvCxnSpPr>
        <p:spPr>
          <a:xfrm flipV="1">
            <a:off x="2915816" y="5229200"/>
            <a:ext cx="1656184" cy="720080"/>
          </a:xfrm>
          <a:prstGeom prst="straightConnector1">
            <a:avLst/>
          </a:prstGeom>
          <a:ln w="539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000"/>
                                        <p:tgtEl>
                                          <p:spTgt spid="3">
                                            <p:txEl>
                                              <p:pRg st="1" end="1"/>
                                            </p:txEl>
                                          </p:spTgt>
                                        </p:tgtEl>
                                      </p:cBhvr>
                                    </p:animEffect>
                                    <p:anim calcmode="lin" valueType="num">
                                      <p:cBhvr>
                                        <p:cTn id="14"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anim calcmode="lin" valueType="num">
                                      <p:cBhvr>
                                        <p:cTn id="2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3000"/>
                                        <p:tgtEl>
                                          <p:spTgt spid="3">
                                            <p:txEl>
                                              <p:pRg st="3" end="3"/>
                                            </p:txEl>
                                          </p:spTgt>
                                        </p:tgtEl>
                                      </p:cBhvr>
                                    </p:animEffect>
                                    <p:anim calcmode="lin" valueType="num">
                                      <p:cBhvr>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9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3000" fill="hold"/>
                                        <p:tgtEl>
                                          <p:spTgt spid="6"/>
                                        </p:tgtEl>
                                        <p:attrNameLst>
                                          <p:attrName>ppt_w</p:attrName>
                                        </p:attrNameLst>
                                      </p:cBhvr>
                                      <p:tavLst>
                                        <p:tav tm="0">
                                          <p:val>
                                            <p:strVal val="#ppt_w*0.70"/>
                                          </p:val>
                                        </p:tav>
                                        <p:tav tm="100000">
                                          <p:val>
                                            <p:strVal val="#ppt_w"/>
                                          </p:val>
                                        </p:tav>
                                      </p:tavLst>
                                    </p:anim>
                                    <p:anim calcmode="lin" valueType="num">
                                      <p:cBhvr>
                                        <p:cTn id="31" dur="3000" fill="hold"/>
                                        <p:tgtEl>
                                          <p:spTgt spid="6"/>
                                        </p:tgtEl>
                                        <p:attrNameLst>
                                          <p:attrName>ppt_h</p:attrName>
                                        </p:attrNameLst>
                                      </p:cBhvr>
                                      <p:tavLst>
                                        <p:tav tm="0">
                                          <p:val>
                                            <p:strVal val="#ppt_h"/>
                                          </p:val>
                                        </p:tav>
                                        <p:tav tm="100000">
                                          <p:val>
                                            <p:strVal val="#ppt_h"/>
                                          </p:val>
                                        </p:tav>
                                      </p:tavLst>
                                    </p:anim>
                                    <p:animEffect transition="in" filter="fade">
                                      <p:cBhvr>
                                        <p:cTn id="32" dur="3000"/>
                                        <p:tgtEl>
                                          <p:spTgt spid="6"/>
                                        </p:tgtEl>
                                      </p:cBhvr>
                                    </p:animEffect>
                                  </p:childTnLst>
                                </p:cTn>
                              </p:par>
                            </p:childTnLst>
                          </p:cTn>
                        </p:par>
                        <p:par>
                          <p:cTn id="33" fill="hold">
                            <p:stCondLst>
                              <p:cond delay="12000"/>
                            </p:stCondLst>
                            <p:childTnLst>
                              <p:par>
                                <p:cTn id="34" presetID="18" presetClass="entr" presetSubtype="12"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strips(downLeft)">
                                      <p:cBhvr>
                                        <p:cTn id="36" dur="3000"/>
                                        <p:tgtEl>
                                          <p:spTgt spid="3">
                                            <p:txEl>
                                              <p:pRg st="5" end="5"/>
                                            </p:txEl>
                                          </p:spTgt>
                                        </p:tgtEl>
                                      </p:cBhvr>
                                    </p:animEffect>
                                  </p:childTnLst>
                                </p:cTn>
                              </p:par>
                              <p:par>
                                <p:cTn id="37" presetID="18" presetClass="entr" presetSubtype="12"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strips(downLeft)">
                                      <p:cBhvr>
                                        <p:cTn id="39" dur="3000"/>
                                        <p:tgtEl>
                                          <p:spTgt spid="3">
                                            <p:txEl>
                                              <p:pRg st="6" end="6"/>
                                            </p:txEl>
                                          </p:spTgt>
                                        </p:tgtEl>
                                      </p:cBhvr>
                                    </p:animEffect>
                                  </p:childTnLst>
                                </p:cTn>
                              </p:par>
                              <p:par>
                                <p:cTn id="40" presetID="18" presetClass="entr" presetSubtype="12"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trips(downLeft)">
                                      <p:cBhvr>
                                        <p:cTn id="42" dur="3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dirty="0"/>
              <a:t>Με αυτόν τον τρόπο η ασετυλίνη αποθηκεύετε στις φιάλες όχι σε αέρια μορφή αλλά σε υγρή διάλυση ασετυλίνης – ακετόνης.</a:t>
            </a:r>
          </a:p>
          <a:p>
            <a:pPr>
              <a:buNone/>
            </a:pPr>
            <a:r>
              <a:rPr lang="el-GR" dirty="0"/>
              <a:t>Η ακετόνη είναι ένα μη εύφλεκτο υγρό, το οποίο έχει την ιδιότητα, κάτω από συνθήκες πίεσης, να απορροφά και να διαλύει μεγάλες ποσότητες ασετυλίνης.</a:t>
            </a:r>
          </a:p>
          <a:p>
            <a:pPr>
              <a:buNone/>
            </a:pPr>
            <a:r>
              <a:rPr lang="el-GR" dirty="0"/>
              <a:t> Εκτός από την ακετόνη οι φιάλες περιέχουν και μια πορώδη μάζα, η οποία αποτελείται από ελαφρόπετρα.</a:t>
            </a:r>
          </a:p>
          <a:p>
            <a:pPr>
              <a:buNone/>
            </a:pPr>
            <a:r>
              <a:rPr lang="el-GR" dirty="0"/>
              <a:t>Η πορώδης μάζα λειτουργεί σαν σφουγγάρι και απορροφά μέσα της τη διάλυση ασετυλίνης-ακετόνης</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000"/>
                                        <p:tgtEl>
                                          <p:spTgt spid="3">
                                            <p:txEl>
                                              <p:pRg st="1" end="1"/>
                                            </p:txEl>
                                          </p:spTgt>
                                        </p:tgtEl>
                                      </p:cBhvr>
                                    </p:animEffect>
                                    <p:anim calcmode="lin" valueType="num">
                                      <p:cBhvr>
                                        <p:cTn id="14"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anim calcmode="lin" valueType="num">
                                      <p:cBhvr>
                                        <p:cTn id="2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3000"/>
                                        <p:tgtEl>
                                          <p:spTgt spid="3">
                                            <p:txEl>
                                              <p:pRg st="3" end="3"/>
                                            </p:txEl>
                                          </p:spTgt>
                                        </p:tgtEl>
                                      </p:cBhvr>
                                    </p:animEffect>
                                    <p:anim calcmode="lin" valueType="num">
                                      <p:cBhvr>
                                        <p:cTn id="26"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214290"/>
            <a:ext cx="9144000" cy="6643710"/>
          </a:xfrm>
        </p:spPr>
        <p:txBody>
          <a:bodyPr>
            <a:normAutofit/>
          </a:bodyPr>
          <a:lstStyle/>
          <a:p>
            <a:pPr>
              <a:buNone/>
            </a:pPr>
            <a:r>
              <a:rPr lang="el-GR" dirty="0"/>
              <a:t>Όταν ανοίξουμε τη φιάλη, για να πάρουμε ασετυλίνη, αυτή βγαίνει μέσα από την ακετόνη, όπως το ανθρακικό οξύ μέσα από ένα μπουκάλι αεριούχου αναψυκτικού.</a:t>
            </a:r>
          </a:p>
          <a:p>
            <a:pPr>
              <a:buNone/>
            </a:pPr>
            <a:endParaRPr lang="el-GR" dirty="0"/>
          </a:p>
          <a:p>
            <a:pPr>
              <a:buNone/>
            </a:pPr>
            <a:endParaRPr lang="el-GR" dirty="0"/>
          </a:p>
          <a:p>
            <a:pPr>
              <a:buNone/>
            </a:pPr>
            <a:r>
              <a:rPr lang="el-GR" dirty="0"/>
              <a:t>Οι φιάλες γεμίζουν με ασετυλίνη υπό πίεση 15 </a:t>
            </a:r>
            <a:r>
              <a:rPr lang="el-GR" dirty="0" err="1"/>
              <a:t>at</a:t>
            </a:r>
            <a:r>
              <a:rPr lang="el-GR" dirty="0"/>
              <a:t>. Μία φιάλη των 40 </a:t>
            </a:r>
            <a:r>
              <a:rPr lang="el-GR" dirty="0" err="1"/>
              <a:t>lit</a:t>
            </a:r>
            <a:r>
              <a:rPr lang="el-GR" dirty="0"/>
              <a:t> περιέχει 6000 </a:t>
            </a:r>
            <a:r>
              <a:rPr lang="el-GR" dirty="0" err="1"/>
              <a:t>lit</a:t>
            </a:r>
            <a:r>
              <a:rPr lang="el-GR" dirty="0"/>
              <a:t> ή 6 m3 ασετυλίνης , δηλαδή την ίδια ποσότητα που περιέχει μία φιάλη οξυγόνου, χωρητικότητας 40 </a:t>
            </a:r>
            <a:r>
              <a:rPr lang="el-GR" dirty="0" err="1"/>
              <a:t>lit</a:t>
            </a:r>
            <a:r>
              <a:rPr lang="el-GR" dirty="0"/>
              <a:t> υπό πίεση 150 </a:t>
            </a:r>
            <a:r>
              <a:rPr lang="el-GR" dirty="0" err="1"/>
              <a:t>at</a:t>
            </a:r>
            <a:endParaRPr lang="el-GR" dirty="0"/>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0"/>
                                        <p:tgtEl>
                                          <p:spTgt spid="3">
                                            <p:txEl>
                                              <p:pRg st="0" end="0"/>
                                            </p:txEl>
                                          </p:spTgt>
                                        </p:tgtEl>
                                      </p:cBhvr>
                                    </p:animEffect>
                                    <p:anim calcmode="lin" valueType="num">
                                      <p:cBhvr>
                                        <p:cTn id="8"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3000"/>
                                        <p:tgtEl>
                                          <p:spTgt spid="3">
                                            <p:txEl>
                                              <p:pRg st="3" end="3"/>
                                            </p:txEl>
                                          </p:spTgt>
                                        </p:tgtEl>
                                      </p:cBhvr>
                                    </p:animEffect>
                                    <p:anim calcmode="lin" valueType="num">
                                      <p:cBhvr>
                                        <p:cTn id="14"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0"/>
            <a:ext cx="7467600" cy="1143000"/>
          </a:xfrm>
        </p:spPr>
        <p:txBody>
          <a:bodyPr/>
          <a:lstStyle/>
          <a:p>
            <a:pPr algn="ctr"/>
            <a:r>
              <a:rPr lang="el-GR" dirty="0"/>
              <a:t>ΣΗΜΑΝΣΗ ΦΙΑΛΩΝ</a:t>
            </a:r>
          </a:p>
        </p:txBody>
      </p:sp>
      <p:sp>
        <p:nvSpPr>
          <p:cNvPr id="3" name="2 - Θέση περιεχομένου"/>
          <p:cNvSpPr>
            <a:spLocks noGrp="1"/>
          </p:cNvSpPr>
          <p:nvPr>
            <p:ph idx="1"/>
          </p:nvPr>
        </p:nvSpPr>
        <p:spPr>
          <a:xfrm>
            <a:off x="285720" y="1214422"/>
            <a:ext cx="8858280" cy="4429156"/>
          </a:xfrm>
        </p:spPr>
        <p:txBody>
          <a:bodyPr>
            <a:normAutofit fontScale="92500" lnSpcReduction="10000"/>
          </a:bodyPr>
          <a:lstStyle/>
          <a:p>
            <a:pPr>
              <a:buNone/>
            </a:pPr>
            <a:r>
              <a:rPr lang="el-GR" dirty="0"/>
              <a:t>Είναι υποχρεωτικό να </a:t>
            </a:r>
          </a:p>
          <a:p>
            <a:pPr>
              <a:buNone/>
            </a:pPr>
            <a:r>
              <a:rPr lang="el-GR" dirty="0"/>
              <a:t>υπάρχει σήμανση στις </a:t>
            </a:r>
          </a:p>
          <a:p>
            <a:pPr>
              <a:buNone/>
            </a:pPr>
            <a:r>
              <a:rPr lang="el-GR" dirty="0"/>
              <a:t>φιάλες όπου πρέπει να </a:t>
            </a:r>
          </a:p>
          <a:p>
            <a:pPr>
              <a:buNone/>
            </a:pPr>
            <a:r>
              <a:rPr lang="el-GR" dirty="0"/>
              <a:t>αναγράφετε το είδος </a:t>
            </a:r>
          </a:p>
          <a:p>
            <a:pPr>
              <a:buNone/>
            </a:pPr>
            <a:r>
              <a:rPr lang="el-GR" dirty="0"/>
              <a:t>του αερίου , αν είναι</a:t>
            </a:r>
          </a:p>
          <a:p>
            <a:pPr>
              <a:buNone/>
            </a:pPr>
            <a:r>
              <a:rPr lang="el-GR" dirty="0"/>
              <a:t>εύφλεκτο και τα στοιχεία</a:t>
            </a:r>
          </a:p>
          <a:p>
            <a:pPr>
              <a:buNone/>
            </a:pPr>
            <a:r>
              <a:rPr lang="el-GR" dirty="0"/>
              <a:t>του προμηθευτή.</a:t>
            </a:r>
          </a:p>
          <a:p>
            <a:pPr>
              <a:buNone/>
            </a:pPr>
            <a:endParaRPr lang="el-GR" dirty="0"/>
          </a:p>
          <a:p>
            <a:pPr>
              <a:buNone/>
            </a:pPr>
            <a:r>
              <a:rPr lang="el-GR" dirty="0"/>
              <a:t>        </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15</a:t>
            </a:fld>
            <a:endParaRPr lang="el-GR"/>
          </a:p>
        </p:txBody>
      </p:sp>
      <p:pic>
        <p:nvPicPr>
          <p:cNvPr id="6" name="Picture 14" descr="Δοχεία υπό Πίεση - Ο Ψυκτικός"/>
          <p:cNvPicPr>
            <a:picLocks noChangeAspect="1" noChangeArrowheads="1"/>
          </p:cNvPicPr>
          <p:nvPr/>
        </p:nvPicPr>
        <p:blipFill>
          <a:blip r:embed="rId2" cstate="print"/>
          <a:srcRect/>
          <a:stretch>
            <a:fillRect/>
          </a:stretch>
        </p:blipFill>
        <p:spPr bwMode="auto">
          <a:xfrm>
            <a:off x="4572000" y="1214422"/>
            <a:ext cx="4572000" cy="3929090"/>
          </a:xfrm>
          <a:prstGeom prst="rect">
            <a:avLst/>
          </a:prstGeom>
          <a:noFill/>
        </p:spPr>
      </p:pic>
      <p:sp>
        <p:nvSpPr>
          <p:cNvPr id="7" name="6 - Ορθογώνιο"/>
          <p:cNvSpPr/>
          <p:nvPr/>
        </p:nvSpPr>
        <p:spPr>
          <a:xfrm>
            <a:off x="4572000" y="5143512"/>
            <a:ext cx="4572000" cy="646331"/>
          </a:xfrm>
          <a:prstGeom prst="rect">
            <a:avLst/>
          </a:prstGeom>
        </p:spPr>
        <p:txBody>
          <a:bodyPr>
            <a:spAutoFit/>
          </a:bodyPr>
          <a:lstStyle/>
          <a:p>
            <a:pPr algn="ctr"/>
            <a:r>
              <a:rPr lang="el-GR" dirty="0"/>
              <a:t>Επάνω βλέπετε σχετική ταμπέλα ασετυλίνης.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ppt_x</p:attrName>
                                        </p:attrNameLst>
                                      </p:cBhvr>
                                      <p:tavLst>
                                        <p:tav tm="0">
                                          <p:val>
                                            <p:strVal val="#ppt_x"/>
                                          </p:val>
                                        </p:tav>
                                        <p:tav tm="100000">
                                          <p:val>
                                            <p:strVal val="#ppt_x"/>
                                          </p:val>
                                        </p:tav>
                                      </p:tavLst>
                                    </p:anim>
                                    <p:anim calcmode="lin" valueType="num">
                                      <p:cBhvr>
                                        <p:cTn id="15" dur="3000" fill="hold"/>
                                        <p:tgtEl>
                                          <p:spTgt spid="6"/>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3000"/>
                                        <p:tgtEl>
                                          <p:spTgt spid="7"/>
                                        </p:tgtEl>
                                      </p:cBhvr>
                                    </p:animEffect>
                                    <p:anim calcmode="lin" valueType="num">
                                      <p:cBhvr>
                                        <p:cTn id="19" dur="3000" fill="hold"/>
                                        <p:tgtEl>
                                          <p:spTgt spid="7"/>
                                        </p:tgtEl>
                                        <p:attrNameLst>
                                          <p:attrName>ppt_x</p:attrName>
                                        </p:attrNameLst>
                                      </p:cBhvr>
                                      <p:tavLst>
                                        <p:tav tm="0">
                                          <p:val>
                                            <p:strVal val="#ppt_x"/>
                                          </p:val>
                                        </p:tav>
                                        <p:tav tm="100000">
                                          <p:val>
                                            <p:strVal val="#ppt_x"/>
                                          </p:val>
                                        </p:tav>
                                      </p:tavLst>
                                    </p:anim>
                                    <p:anim calcmode="lin" valueType="num">
                                      <p:cBhvr>
                                        <p:cTn id="20" dur="3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5000"/>
                            </p:stCondLst>
                            <p:childTnLst>
                              <p:par>
                                <p:cTn id="22" presetID="18" presetClass="entr" presetSubtype="6"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strips(downRight)">
                                      <p:cBhvr>
                                        <p:cTn id="24" dur="3000"/>
                                        <p:tgtEl>
                                          <p:spTgt spid="3">
                                            <p:txEl>
                                              <p:pRg st="0" end="0"/>
                                            </p:txEl>
                                          </p:spTgt>
                                        </p:tgtEl>
                                      </p:cBhvr>
                                    </p:animEffect>
                                  </p:childTnLst>
                                </p:cTn>
                              </p:par>
                              <p:par>
                                <p:cTn id="25" presetID="18" presetClass="entr" presetSubtype="6"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strips(downRight)">
                                      <p:cBhvr>
                                        <p:cTn id="27" dur="3000"/>
                                        <p:tgtEl>
                                          <p:spTgt spid="3">
                                            <p:txEl>
                                              <p:pRg st="1" end="1"/>
                                            </p:txEl>
                                          </p:spTgt>
                                        </p:tgtEl>
                                      </p:cBhvr>
                                    </p:animEffect>
                                  </p:childTnLst>
                                </p:cTn>
                              </p:par>
                              <p:par>
                                <p:cTn id="28" presetID="18" presetClass="entr" presetSubtype="6" fill="hold" nodeType="with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strips(downRight)">
                                      <p:cBhvr>
                                        <p:cTn id="30" dur="3000"/>
                                        <p:tgtEl>
                                          <p:spTgt spid="3">
                                            <p:txEl>
                                              <p:pRg st="2" end="2"/>
                                            </p:txEl>
                                          </p:spTgt>
                                        </p:tgtEl>
                                      </p:cBhvr>
                                    </p:animEffect>
                                  </p:childTnLst>
                                </p:cTn>
                              </p:par>
                              <p:par>
                                <p:cTn id="31" presetID="18" presetClass="entr" presetSubtype="6"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strips(downRight)">
                                      <p:cBhvr>
                                        <p:cTn id="33" dur="3000"/>
                                        <p:tgtEl>
                                          <p:spTgt spid="3">
                                            <p:txEl>
                                              <p:pRg st="3" end="3"/>
                                            </p:txEl>
                                          </p:spTgt>
                                        </p:tgtEl>
                                      </p:cBhvr>
                                    </p:animEffect>
                                  </p:childTnLst>
                                </p:cTn>
                              </p:par>
                              <p:par>
                                <p:cTn id="34" presetID="18" presetClass="entr" presetSubtype="6" fill="hold"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strips(downRight)">
                                      <p:cBhvr>
                                        <p:cTn id="36" dur="3000"/>
                                        <p:tgtEl>
                                          <p:spTgt spid="3">
                                            <p:txEl>
                                              <p:pRg st="4" end="4"/>
                                            </p:txEl>
                                          </p:spTgt>
                                        </p:tgtEl>
                                      </p:cBhvr>
                                    </p:animEffect>
                                  </p:childTnLst>
                                </p:cTn>
                              </p:par>
                              <p:par>
                                <p:cTn id="37" presetID="18" presetClass="entr" presetSubtype="6"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strips(downRight)">
                                      <p:cBhvr>
                                        <p:cTn id="39" dur="3000"/>
                                        <p:tgtEl>
                                          <p:spTgt spid="3">
                                            <p:txEl>
                                              <p:pRg st="5" end="5"/>
                                            </p:txEl>
                                          </p:spTgt>
                                        </p:tgtEl>
                                      </p:cBhvr>
                                    </p:animEffect>
                                  </p:childTnLst>
                                </p:cTn>
                              </p:par>
                              <p:par>
                                <p:cTn id="40" presetID="18" presetClass="entr" presetSubtype="6" fill="hold" nodeType="with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strips(downRight)">
                                      <p:cBhvr>
                                        <p:cTn id="42" dur="3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Μανομετρικοί εκτονωτές</a:t>
            </a:r>
          </a:p>
        </p:txBody>
      </p:sp>
      <p:sp>
        <p:nvSpPr>
          <p:cNvPr id="3" name="2 - Θέση περιεχομένου"/>
          <p:cNvSpPr>
            <a:spLocks noGrp="1"/>
          </p:cNvSpPr>
          <p:nvPr>
            <p:ph idx="1"/>
          </p:nvPr>
        </p:nvSpPr>
        <p:spPr>
          <a:xfrm>
            <a:off x="457200" y="3500438"/>
            <a:ext cx="8686800" cy="2625725"/>
          </a:xfrm>
        </p:spPr>
        <p:txBody>
          <a:bodyPr>
            <a:normAutofit fontScale="55000" lnSpcReduction="20000"/>
          </a:bodyPr>
          <a:lstStyle/>
          <a:p>
            <a:pPr>
              <a:buFont typeface="Wingdings" pitchFamily="2" charset="2"/>
              <a:buChar char="Ø"/>
            </a:pPr>
            <a:r>
              <a:rPr lang="el-GR" dirty="0"/>
              <a:t>Το οξυγόνο και η ασετυλίνη βρίσκονται μέσα στις φιάλες σε </a:t>
            </a:r>
            <a:r>
              <a:rPr lang="el-GR" b="1" dirty="0"/>
              <a:t>πολύ υψηλές πιέσεις</a:t>
            </a:r>
            <a:r>
              <a:rPr lang="el-GR" dirty="0"/>
              <a:t> (150 – 200 </a:t>
            </a:r>
            <a:r>
              <a:rPr lang="el-GR" dirty="0" err="1"/>
              <a:t>bar</a:t>
            </a:r>
            <a:r>
              <a:rPr lang="el-GR" dirty="0"/>
              <a:t> το οξυγόνο και 15 </a:t>
            </a:r>
            <a:r>
              <a:rPr lang="el-GR" dirty="0" err="1"/>
              <a:t>bar</a:t>
            </a:r>
            <a:r>
              <a:rPr lang="el-GR" dirty="0"/>
              <a:t> η ασετυλίνη).Για να χρησιμοποιηθούν με ασφάλεια αμέσως μετά τις φιάλες τοποθετούνται </a:t>
            </a:r>
            <a:r>
              <a:rPr lang="el-GR" b="1" dirty="0"/>
              <a:t>μανομετρικοί</a:t>
            </a:r>
            <a:r>
              <a:rPr lang="el-GR" dirty="0"/>
              <a:t> </a:t>
            </a:r>
            <a:r>
              <a:rPr lang="el-GR" b="1" dirty="0"/>
              <a:t>εκτονωτές</a:t>
            </a:r>
            <a:r>
              <a:rPr lang="el-GR" dirty="0"/>
              <a:t>, δηλαδή όργανα που ρίχνουν την πίεση.</a:t>
            </a:r>
          </a:p>
          <a:p>
            <a:pPr>
              <a:buNone/>
            </a:pPr>
            <a:endParaRPr lang="el-GR" dirty="0"/>
          </a:p>
          <a:p>
            <a:pPr>
              <a:buFont typeface="Wingdings" pitchFamily="2" charset="2"/>
              <a:buChar char="Ø"/>
            </a:pPr>
            <a:r>
              <a:rPr lang="el-GR" dirty="0"/>
              <a:t>Η πίεση που έχει κάθε αέριο στη φιάλη, αλλά και η πίεση της παροχής του, μετά τη μείωση από τον εκτονωτή, φαίνονται σε δύο μανόμετρα που έχει πάνω κάθε φιάλη, το μανόμετρο υψηλής πίεσης (για τη φιάλη) και το μανόμετρο χαμηλής πίεσης (για την παροχή).</a:t>
            </a:r>
          </a:p>
          <a:p>
            <a:pPr>
              <a:buNone/>
            </a:pPr>
            <a:br>
              <a:rPr lang="el-GR" dirty="0"/>
            </a:br>
            <a:endParaRPr lang="el-GR" dirty="0"/>
          </a:p>
        </p:txBody>
      </p:sp>
      <p:pic>
        <p:nvPicPr>
          <p:cNvPr id="4" name="3 - Εικόνα" descr="http://4.bp.blogspot.com/-yUPsSZKSh1s/VAqr1JRNhSI/AAAAAAAAC2I/f2oijSMrdXk/s1600/310.jpg"/>
          <p:cNvPicPr/>
          <p:nvPr/>
        </p:nvPicPr>
        <p:blipFill>
          <a:blip r:embed="rId2" cstate="print"/>
          <a:srcRect/>
          <a:stretch>
            <a:fillRect/>
          </a:stretch>
        </p:blipFill>
        <p:spPr bwMode="auto">
          <a:xfrm>
            <a:off x="2428860" y="1357298"/>
            <a:ext cx="4286280" cy="185738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16</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7" presetClass="entr" presetSubtype="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3000" fill="hold"/>
                                        <p:tgtEl>
                                          <p:spTgt spid="4"/>
                                        </p:tgtEl>
                                        <p:attrNameLst>
                                          <p:attrName>ppt_x</p:attrName>
                                        </p:attrNameLst>
                                      </p:cBhvr>
                                      <p:tavLst>
                                        <p:tav tm="0">
                                          <p:val>
                                            <p:strVal val="#ppt_x+#ppt_w/2"/>
                                          </p:val>
                                        </p:tav>
                                        <p:tav tm="100000">
                                          <p:val>
                                            <p:strVal val="#ppt_x"/>
                                          </p:val>
                                        </p:tav>
                                      </p:tavLst>
                                    </p:anim>
                                    <p:anim calcmode="lin" valueType="num">
                                      <p:cBhvr>
                                        <p:cTn id="14" dur="3000" fill="hold"/>
                                        <p:tgtEl>
                                          <p:spTgt spid="4"/>
                                        </p:tgtEl>
                                        <p:attrNameLst>
                                          <p:attrName>ppt_y</p:attrName>
                                        </p:attrNameLst>
                                      </p:cBhvr>
                                      <p:tavLst>
                                        <p:tav tm="0">
                                          <p:val>
                                            <p:strVal val="#ppt_y"/>
                                          </p:val>
                                        </p:tav>
                                        <p:tav tm="100000">
                                          <p:val>
                                            <p:strVal val="#ppt_y"/>
                                          </p:val>
                                        </p:tav>
                                      </p:tavLst>
                                    </p:anim>
                                    <p:anim calcmode="lin" valueType="num">
                                      <p:cBhvr>
                                        <p:cTn id="15" dur="3000" fill="hold"/>
                                        <p:tgtEl>
                                          <p:spTgt spid="4"/>
                                        </p:tgtEl>
                                        <p:attrNameLst>
                                          <p:attrName>ppt_w</p:attrName>
                                        </p:attrNameLst>
                                      </p:cBhvr>
                                      <p:tavLst>
                                        <p:tav tm="0">
                                          <p:val>
                                            <p:fltVal val="0"/>
                                          </p:val>
                                        </p:tav>
                                        <p:tav tm="100000">
                                          <p:val>
                                            <p:strVal val="#ppt_w"/>
                                          </p:val>
                                        </p:tav>
                                      </p:tavLst>
                                    </p:anim>
                                    <p:anim calcmode="lin" valueType="num">
                                      <p:cBhvr>
                                        <p:cTn id="16" dur="3000" fill="hold"/>
                                        <p:tgtEl>
                                          <p:spTgt spid="4"/>
                                        </p:tgtEl>
                                        <p:attrNameLst>
                                          <p:attrName>ppt_h</p:attrName>
                                        </p:attrNameLst>
                                      </p:cBhvr>
                                      <p:tavLst>
                                        <p:tav tm="0">
                                          <p:val>
                                            <p:strVal val="#ppt_h"/>
                                          </p:val>
                                        </p:tav>
                                        <p:tav tm="100000">
                                          <p:val>
                                            <p:strVal val="#ppt_h"/>
                                          </p:val>
                                        </p:tav>
                                      </p:tavLst>
                                    </p:anim>
                                  </p:childTnLst>
                                </p:cTn>
                              </p:par>
                            </p:childTnLst>
                          </p:cTn>
                        </p:par>
                        <p:par>
                          <p:cTn id="17" fill="hold">
                            <p:stCondLst>
                              <p:cond delay="5000"/>
                            </p:stCondLst>
                            <p:childTnLst>
                              <p:par>
                                <p:cTn id="18" presetID="18" presetClass="entr" presetSubtype="6" fill="hold"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strips(downRight)">
                                      <p:cBhvr>
                                        <p:cTn id="20" dur="5000"/>
                                        <p:tgtEl>
                                          <p:spTgt spid="3">
                                            <p:txEl>
                                              <p:pRg st="0" end="0"/>
                                            </p:txEl>
                                          </p:spTgt>
                                        </p:tgtEl>
                                      </p:cBhvr>
                                    </p:animEffect>
                                  </p:childTnLst>
                                </p:cTn>
                              </p:par>
                            </p:childTnLst>
                          </p:cTn>
                        </p:par>
                        <p:par>
                          <p:cTn id="21" fill="hold">
                            <p:stCondLst>
                              <p:cond delay="10000"/>
                            </p:stCondLst>
                            <p:childTnLst>
                              <p:par>
                                <p:cTn id="22" presetID="47" presetClass="entr" presetSubtype="0" fill="hold"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3000"/>
                                        <p:tgtEl>
                                          <p:spTgt spid="3">
                                            <p:txEl>
                                              <p:pRg st="2" end="2"/>
                                            </p:txEl>
                                          </p:spTgt>
                                        </p:tgtEl>
                                      </p:cBhvr>
                                    </p:animEffect>
                                    <p:anim calcmode="lin" valueType="num">
                                      <p:cBhvr>
                                        <p:cTn id="25"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01080" cy="1143000"/>
          </a:xfrm>
        </p:spPr>
        <p:txBody>
          <a:bodyPr>
            <a:normAutofit fontScale="90000"/>
          </a:bodyPr>
          <a:lstStyle/>
          <a:p>
            <a:r>
              <a:rPr lang="el-GR" dirty="0"/>
              <a:t>Μανομετρικός εκτονωτής οξυγόνου</a:t>
            </a:r>
          </a:p>
        </p:txBody>
      </p:sp>
      <p:sp>
        <p:nvSpPr>
          <p:cNvPr id="3" name="2 - Θέση περιεχομένου"/>
          <p:cNvSpPr>
            <a:spLocks noGrp="1"/>
          </p:cNvSpPr>
          <p:nvPr>
            <p:ph idx="1"/>
          </p:nvPr>
        </p:nvSpPr>
        <p:spPr>
          <a:xfrm>
            <a:off x="0" y="1700808"/>
            <a:ext cx="9144000" cy="5257800"/>
          </a:xfrm>
        </p:spPr>
        <p:txBody>
          <a:bodyPr>
            <a:normAutofit/>
          </a:bodyPr>
          <a:lstStyle/>
          <a:p>
            <a:pPr>
              <a:buNone/>
            </a:pPr>
            <a:r>
              <a:rPr lang="el-GR" sz="2400" dirty="0"/>
              <a:t>Ο </a:t>
            </a:r>
            <a:r>
              <a:rPr lang="el-GR" sz="2400" dirty="0" err="1"/>
              <a:t>μανομετρικός</a:t>
            </a:r>
            <a:r>
              <a:rPr lang="el-GR" sz="2400" dirty="0"/>
              <a:t> εκτονωτής του </a:t>
            </a:r>
          </a:p>
          <a:p>
            <a:pPr>
              <a:buNone/>
            </a:pPr>
            <a:r>
              <a:rPr lang="el-GR" sz="2400" dirty="0"/>
              <a:t>οξυγόνου μειώνει την πίεση από</a:t>
            </a:r>
          </a:p>
          <a:p>
            <a:pPr>
              <a:buNone/>
            </a:pPr>
            <a:r>
              <a:rPr lang="el-GR" sz="2400" dirty="0"/>
              <a:t>150 – 200 </a:t>
            </a:r>
            <a:r>
              <a:rPr lang="en-US" sz="2400" dirty="0"/>
              <a:t>bar</a:t>
            </a:r>
            <a:r>
              <a:rPr lang="el-GR" sz="2400" dirty="0"/>
              <a:t> σε 0-15 </a:t>
            </a:r>
            <a:r>
              <a:rPr lang="en-US" sz="2400" dirty="0"/>
              <a:t>bar. </a:t>
            </a:r>
          </a:p>
          <a:p>
            <a:pPr>
              <a:buNone/>
            </a:pPr>
            <a:r>
              <a:rPr lang="el-GR" sz="2400" dirty="0"/>
              <a:t>Αποτελείτε από το ρακόρ σύνδεσης (1)</a:t>
            </a:r>
          </a:p>
          <a:p>
            <a:pPr>
              <a:buNone/>
            </a:pPr>
            <a:r>
              <a:rPr lang="el-GR" sz="2400" dirty="0"/>
              <a:t>το μανόμετρο υψηλής πίεσης (2)</a:t>
            </a:r>
          </a:p>
          <a:p>
            <a:pPr>
              <a:buNone/>
            </a:pPr>
            <a:r>
              <a:rPr lang="el-GR" sz="2400" dirty="0"/>
              <a:t>το μανόμετρο χαμηλής πίεσης (3)</a:t>
            </a:r>
          </a:p>
          <a:p>
            <a:pPr>
              <a:buNone/>
            </a:pPr>
            <a:r>
              <a:rPr lang="el-GR" sz="2400" dirty="0"/>
              <a:t>τον ρυθμιστή πίεσης (4)</a:t>
            </a:r>
          </a:p>
          <a:p>
            <a:pPr>
              <a:buNone/>
            </a:pPr>
            <a:r>
              <a:rPr lang="el-GR" sz="2400" dirty="0"/>
              <a:t>το ρακόρ σύνδεσης με τα λάστιχα (5)</a:t>
            </a:r>
          </a:p>
          <a:p>
            <a:pPr>
              <a:buNone/>
            </a:pPr>
            <a:r>
              <a:rPr lang="el-GR" sz="2400" dirty="0"/>
              <a:t>και έναν ταχυδιακόπτη (6)  </a:t>
            </a:r>
          </a:p>
          <a:p>
            <a:pPr>
              <a:buNone/>
            </a:pPr>
            <a:r>
              <a:rPr lang="el-GR" sz="2400" dirty="0"/>
              <a:t>  </a:t>
            </a:r>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a:p>
            <a:pPr>
              <a:buNone/>
            </a:pPr>
            <a:endParaRPr lang="el-GR" sz="2400" dirty="0"/>
          </a:p>
        </p:txBody>
      </p:sp>
      <p:pic>
        <p:nvPicPr>
          <p:cNvPr id="5" name="4 - Εικόνα" descr="ΕΡΓΑΛΕΙΑ ΟΞΥΓΟΝΟΥ Αρχείο - ROUSSAKIS SUPPLIES Ι.Κ.Ε."/>
          <p:cNvPicPr/>
          <p:nvPr/>
        </p:nvPicPr>
        <p:blipFill>
          <a:blip r:embed="rId2" cstate="print"/>
          <a:srcRect/>
          <a:stretch>
            <a:fillRect/>
          </a:stretch>
        </p:blipFill>
        <p:spPr bwMode="auto">
          <a:xfrm>
            <a:off x="5643570" y="2714620"/>
            <a:ext cx="3143272" cy="3429024"/>
          </a:xfrm>
          <a:prstGeom prst="rect">
            <a:avLst/>
          </a:prstGeom>
          <a:noFill/>
          <a:ln w="9525">
            <a:noFill/>
            <a:miter lim="800000"/>
            <a:headEnd/>
            <a:tailEnd/>
          </a:ln>
        </p:spPr>
      </p:pic>
      <p:sp>
        <p:nvSpPr>
          <p:cNvPr id="7" name="6 - Ορθογώνιο"/>
          <p:cNvSpPr/>
          <p:nvPr/>
        </p:nvSpPr>
        <p:spPr>
          <a:xfrm>
            <a:off x="5286380" y="4786322"/>
            <a:ext cx="298480" cy="338554"/>
          </a:xfrm>
          <a:prstGeom prst="rect">
            <a:avLst/>
          </a:prstGeom>
        </p:spPr>
        <p:txBody>
          <a:bodyPr wrap="none">
            <a:spAutoFit/>
          </a:bodyPr>
          <a:lstStyle/>
          <a:p>
            <a:r>
              <a:rPr lang="el-GR" sz="1600" b="1" dirty="0">
                <a:solidFill>
                  <a:srgbClr val="FF0000"/>
                </a:solidFill>
              </a:rPr>
              <a:t>1</a:t>
            </a:r>
          </a:p>
        </p:txBody>
      </p:sp>
      <p:cxnSp>
        <p:nvCxnSpPr>
          <p:cNvPr id="9" name="8 - Ευθύγραμμο βέλος σύνδεσης"/>
          <p:cNvCxnSpPr>
            <a:stCxn id="7" idx="0"/>
          </p:cNvCxnSpPr>
          <p:nvPr/>
        </p:nvCxnSpPr>
        <p:spPr>
          <a:xfrm flipV="1">
            <a:off x="5435620" y="4441274"/>
            <a:ext cx="377980" cy="345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11 - Ορθογώνιο"/>
          <p:cNvSpPr/>
          <p:nvPr/>
        </p:nvSpPr>
        <p:spPr>
          <a:xfrm>
            <a:off x="6402234" y="2071678"/>
            <a:ext cx="312906" cy="369332"/>
          </a:xfrm>
          <a:prstGeom prst="rect">
            <a:avLst/>
          </a:prstGeom>
        </p:spPr>
        <p:txBody>
          <a:bodyPr wrap="none">
            <a:spAutoFit/>
          </a:bodyPr>
          <a:lstStyle/>
          <a:p>
            <a:r>
              <a:rPr lang="el-GR" b="1" dirty="0">
                <a:solidFill>
                  <a:srgbClr val="FF0000"/>
                </a:solidFill>
              </a:rPr>
              <a:t>2</a:t>
            </a:r>
          </a:p>
        </p:txBody>
      </p:sp>
      <p:cxnSp>
        <p:nvCxnSpPr>
          <p:cNvPr id="13" name="12 - Ευθύγραμμο βέλος σύνδεσης"/>
          <p:cNvCxnSpPr/>
          <p:nvPr/>
        </p:nvCxnSpPr>
        <p:spPr>
          <a:xfrm rot="16200000" flipH="1">
            <a:off x="6357950" y="2643182"/>
            <a:ext cx="500066"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16 - Ορθογώνιο"/>
          <p:cNvSpPr/>
          <p:nvPr/>
        </p:nvSpPr>
        <p:spPr>
          <a:xfrm>
            <a:off x="7929586" y="2000240"/>
            <a:ext cx="312906" cy="369332"/>
          </a:xfrm>
          <a:prstGeom prst="rect">
            <a:avLst/>
          </a:prstGeom>
        </p:spPr>
        <p:txBody>
          <a:bodyPr wrap="none">
            <a:spAutoFit/>
          </a:bodyPr>
          <a:lstStyle/>
          <a:p>
            <a:r>
              <a:rPr lang="el-GR" b="1" dirty="0">
                <a:solidFill>
                  <a:srgbClr val="FF0000"/>
                </a:solidFill>
              </a:rPr>
              <a:t>3</a:t>
            </a:r>
          </a:p>
        </p:txBody>
      </p:sp>
      <p:cxnSp>
        <p:nvCxnSpPr>
          <p:cNvPr id="18" name="17 - Ευθύγραμμο βέλος σύνδεσης"/>
          <p:cNvCxnSpPr>
            <a:stCxn id="17" idx="2"/>
          </p:cNvCxnSpPr>
          <p:nvPr/>
        </p:nvCxnSpPr>
        <p:spPr>
          <a:xfrm rot="5400000">
            <a:off x="7763850" y="2678185"/>
            <a:ext cx="630802" cy="135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20 - Ορθογώνιο"/>
          <p:cNvSpPr/>
          <p:nvPr/>
        </p:nvSpPr>
        <p:spPr>
          <a:xfrm>
            <a:off x="6286512" y="5500702"/>
            <a:ext cx="312906" cy="369332"/>
          </a:xfrm>
          <a:prstGeom prst="rect">
            <a:avLst/>
          </a:prstGeom>
        </p:spPr>
        <p:txBody>
          <a:bodyPr wrap="none">
            <a:spAutoFit/>
          </a:bodyPr>
          <a:lstStyle/>
          <a:p>
            <a:r>
              <a:rPr lang="el-GR" b="1" dirty="0">
                <a:solidFill>
                  <a:srgbClr val="FF0000"/>
                </a:solidFill>
              </a:rPr>
              <a:t>4</a:t>
            </a:r>
          </a:p>
        </p:txBody>
      </p:sp>
      <p:cxnSp>
        <p:nvCxnSpPr>
          <p:cNvPr id="22" name="21 - Ευθύγραμμο βέλος σύνδεσης"/>
          <p:cNvCxnSpPr>
            <a:stCxn id="21" idx="3"/>
          </p:cNvCxnSpPr>
          <p:nvPr/>
        </p:nvCxnSpPr>
        <p:spPr>
          <a:xfrm flipV="1">
            <a:off x="6599418" y="5643578"/>
            <a:ext cx="544350" cy="417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26 - Ορθογώνιο"/>
          <p:cNvSpPr/>
          <p:nvPr/>
        </p:nvSpPr>
        <p:spPr>
          <a:xfrm>
            <a:off x="8001024" y="5715016"/>
            <a:ext cx="312906" cy="369332"/>
          </a:xfrm>
          <a:prstGeom prst="rect">
            <a:avLst/>
          </a:prstGeom>
        </p:spPr>
        <p:txBody>
          <a:bodyPr wrap="none">
            <a:spAutoFit/>
          </a:bodyPr>
          <a:lstStyle/>
          <a:p>
            <a:r>
              <a:rPr lang="el-GR" b="1" dirty="0">
                <a:solidFill>
                  <a:srgbClr val="FF0000"/>
                </a:solidFill>
              </a:rPr>
              <a:t>5</a:t>
            </a:r>
          </a:p>
        </p:txBody>
      </p:sp>
      <p:cxnSp>
        <p:nvCxnSpPr>
          <p:cNvPr id="28" name="27 - Ευθύγραμμο βέλος σύνδεσης"/>
          <p:cNvCxnSpPr>
            <a:stCxn id="27" idx="0"/>
          </p:cNvCxnSpPr>
          <p:nvPr/>
        </p:nvCxnSpPr>
        <p:spPr>
          <a:xfrm rot="5400000" flipH="1" flipV="1">
            <a:off x="7936375" y="5436054"/>
            <a:ext cx="500064" cy="57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30 - Ορθογώνιο"/>
          <p:cNvSpPr/>
          <p:nvPr/>
        </p:nvSpPr>
        <p:spPr>
          <a:xfrm>
            <a:off x="8501090" y="3500438"/>
            <a:ext cx="312906" cy="369332"/>
          </a:xfrm>
          <a:prstGeom prst="rect">
            <a:avLst/>
          </a:prstGeom>
        </p:spPr>
        <p:txBody>
          <a:bodyPr wrap="none">
            <a:spAutoFit/>
          </a:bodyPr>
          <a:lstStyle/>
          <a:p>
            <a:r>
              <a:rPr lang="el-GR" b="1" dirty="0">
                <a:solidFill>
                  <a:srgbClr val="FF0000"/>
                </a:solidFill>
              </a:rPr>
              <a:t>6</a:t>
            </a:r>
          </a:p>
        </p:txBody>
      </p:sp>
      <p:cxnSp>
        <p:nvCxnSpPr>
          <p:cNvPr id="32" name="31 - Ευθύγραμμο βέλος σύνδεσης"/>
          <p:cNvCxnSpPr/>
          <p:nvPr/>
        </p:nvCxnSpPr>
        <p:spPr>
          <a:xfrm rot="5400000">
            <a:off x="8400722" y="3957998"/>
            <a:ext cx="428629" cy="85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33 - Θέση αριθμού διαφάνειας"/>
          <p:cNvSpPr>
            <a:spLocks noGrp="1"/>
          </p:cNvSpPr>
          <p:nvPr>
            <p:ph type="sldNum" sz="quarter" idx="12"/>
          </p:nvPr>
        </p:nvSpPr>
        <p:spPr/>
        <p:txBody>
          <a:bodyPr/>
          <a:lstStyle/>
          <a:p>
            <a:fld id="{6553FFEC-5C96-46A4-80D4-F354704E657E}" type="slidenum">
              <a:rPr lang="el-GR" smtClean="0"/>
              <a:pPr/>
              <a:t>17</a:t>
            </a:fld>
            <a:endParaRPr lang="el-GR"/>
          </a:p>
        </p:txBody>
      </p:sp>
      <p:sp>
        <p:nvSpPr>
          <p:cNvPr id="35" name="34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0"/>
                                        <p:tgtEl>
                                          <p:spTgt spid="3">
                                            <p:txEl>
                                              <p:pRg st="0" end="0"/>
                                            </p:txEl>
                                          </p:spTgt>
                                        </p:tgtEl>
                                      </p:cBhvr>
                                    </p:animEffect>
                                    <p:anim calcmode="lin" valueType="num">
                                      <p:cBhvr>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5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0"/>
                                        <p:tgtEl>
                                          <p:spTgt spid="3">
                                            <p:txEl>
                                              <p:pRg st="1" end="1"/>
                                            </p:txEl>
                                          </p:spTgt>
                                        </p:tgtEl>
                                      </p:cBhvr>
                                    </p:animEffect>
                                    <p:anim calcmode="lin" valueType="num">
                                      <p:cBhvr>
                                        <p:cTn id="19"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5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0"/>
                                        <p:tgtEl>
                                          <p:spTgt spid="3">
                                            <p:txEl>
                                              <p:pRg st="2" end="2"/>
                                            </p:txEl>
                                          </p:spTgt>
                                        </p:tgtEl>
                                      </p:cBhvr>
                                    </p:animEffect>
                                    <p:anim calcmode="lin" valueType="num">
                                      <p:cBhvr>
                                        <p:cTn id="24"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8000"/>
                            </p:stCondLst>
                            <p:childTnLst>
                              <p:par>
                                <p:cTn id="27" presetID="8" presetClass="entr" presetSubtype="3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amond(out)">
                                      <p:cBhvr>
                                        <p:cTn id="29" dur="3000"/>
                                        <p:tgtEl>
                                          <p:spTgt spid="5"/>
                                        </p:tgtEl>
                                      </p:cBhvr>
                                    </p:animEffect>
                                  </p:childTnLst>
                                </p:cTn>
                              </p:par>
                            </p:childTnLst>
                          </p:cTn>
                        </p:par>
                        <p:par>
                          <p:cTn id="30" fill="hold">
                            <p:stCondLst>
                              <p:cond delay="11000"/>
                            </p:stCondLst>
                            <p:childTnLst>
                              <p:par>
                                <p:cTn id="31" presetID="47" presetClass="entr" presetSubtype="0"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3000"/>
                                        <p:tgtEl>
                                          <p:spTgt spid="3">
                                            <p:txEl>
                                              <p:pRg st="3" end="3"/>
                                            </p:txEl>
                                          </p:spTgt>
                                        </p:tgtEl>
                                      </p:cBhvr>
                                    </p:animEffect>
                                    <p:anim calcmode="lin" valueType="num">
                                      <p:cBhvr>
                                        <p:cTn id="34"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3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3000"/>
                                        <p:tgtEl>
                                          <p:spTgt spid="7"/>
                                        </p:tgtEl>
                                      </p:cBhvr>
                                    </p:animEffect>
                                    <p:anim calcmode="lin" valueType="num">
                                      <p:cBhvr>
                                        <p:cTn id="39" dur="3000" fill="hold"/>
                                        <p:tgtEl>
                                          <p:spTgt spid="7"/>
                                        </p:tgtEl>
                                        <p:attrNameLst>
                                          <p:attrName>ppt_x</p:attrName>
                                        </p:attrNameLst>
                                      </p:cBhvr>
                                      <p:tavLst>
                                        <p:tav tm="0">
                                          <p:val>
                                            <p:strVal val="#ppt_x"/>
                                          </p:val>
                                        </p:tav>
                                        <p:tav tm="100000">
                                          <p:val>
                                            <p:strVal val="#ppt_x"/>
                                          </p:val>
                                        </p:tav>
                                      </p:tavLst>
                                    </p:anim>
                                    <p:anim calcmode="lin" valueType="num">
                                      <p:cBhvr>
                                        <p:cTn id="40" dur="3000" fill="hold"/>
                                        <p:tgtEl>
                                          <p:spTgt spid="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3000"/>
                                        <p:tgtEl>
                                          <p:spTgt spid="9"/>
                                        </p:tgtEl>
                                      </p:cBhvr>
                                    </p:animEffect>
                                    <p:anim calcmode="lin" valueType="num">
                                      <p:cBhvr>
                                        <p:cTn id="44" dur="3000" fill="hold"/>
                                        <p:tgtEl>
                                          <p:spTgt spid="9"/>
                                        </p:tgtEl>
                                        <p:attrNameLst>
                                          <p:attrName>ppt_x</p:attrName>
                                        </p:attrNameLst>
                                      </p:cBhvr>
                                      <p:tavLst>
                                        <p:tav tm="0">
                                          <p:val>
                                            <p:strVal val="#ppt_x"/>
                                          </p:val>
                                        </p:tav>
                                        <p:tav tm="100000">
                                          <p:val>
                                            <p:strVal val="#ppt_x"/>
                                          </p:val>
                                        </p:tav>
                                      </p:tavLst>
                                    </p:anim>
                                    <p:anim calcmode="lin" valueType="num">
                                      <p:cBhvr>
                                        <p:cTn id="45" dur="3000" fill="hold"/>
                                        <p:tgtEl>
                                          <p:spTgt spid="9"/>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7" presetClass="entr" presetSubtype="0" fill="hold" nodeType="after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Effect transition="in" filter="fade">
                                      <p:cBhvr>
                                        <p:cTn id="49" dur="3000"/>
                                        <p:tgtEl>
                                          <p:spTgt spid="3">
                                            <p:txEl>
                                              <p:pRg st="4" end="4"/>
                                            </p:txEl>
                                          </p:spTgt>
                                        </p:tgtEl>
                                      </p:cBhvr>
                                    </p:animEffect>
                                    <p:anim calcmode="lin" valueType="num">
                                      <p:cBhvr>
                                        <p:cTn id="50"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1" dur="3000" fill="hold"/>
                                        <p:tgtEl>
                                          <p:spTgt spid="3">
                                            <p:txEl>
                                              <p:pRg st="4" end="4"/>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3000"/>
                                        <p:tgtEl>
                                          <p:spTgt spid="12"/>
                                        </p:tgtEl>
                                      </p:cBhvr>
                                    </p:animEffect>
                                    <p:anim calcmode="lin" valueType="num">
                                      <p:cBhvr>
                                        <p:cTn id="55" dur="3000" fill="hold"/>
                                        <p:tgtEl>
                                          <p:spTgt spid="12"/>
                                        </p:tgtEl>
                                        <p:attrNameLst>
                                          <p:attrName>ppt_x</p:attrName>
                                        </p:attrNameLst>
                                      </p:cBhvr>
                                      <p:tavLst>
                                        <p:tav tm="0">
                                          <p:val>
                                            <p:strVal val="#ppt_x"/>
                                          </p:val>
                                        </p:tav>
                                        <p:tav tm="100000">
                                          <p:val>
                                            <p:strVal val="#ppt_x"/>
                                          </p:val>
                                        </p:tav>
                                      </p:tavLst>
                                    </p:anim>
                                    <p:anim calcmode="lin" valueType="num">
                                      <p:cBhvr>
                                        <p:cTn id="56" dur="3000" fill="hold"/>
                                        <p:tgtEl>
                                          <p:spTgt spid="12"/>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3000"/>
                                        <p:tgtEl>
                                          <p:spTgt spid="13"/>
                                        </p:tgtEl>
                                      </p:cBhvr>
                                    </p:animEffect>
                                    <p:anim calcmode="lin" valueType="num">
                                      <p:cBhvr>
                                        <p:cTn id="60" dur="3000" fill="hold"/>
                                        <p:tgtEl>
                                          <p:spTgt spid="13"/>
                                        </p:tgtEl>
                                        <p:attrNameLst>
                                          <p:attrName>ppt_x</p:attrName>
                                        </p:attrNameLst>
                                      </p:cBhvr>
                                      <p:tavLst>
                                        <p:tav tm="0">
                                          <p:val>
                                            <p:strVal val="#ppt_x"/>
                                          </p:val>
                                        </p:tav>
                                        <p:tav tm="100000">
                                          <p:val>
                                            <p:strVal val="#ppt_x"/>
                                          </p:val>
                                        </p:tav>
                                      </p:tavLst>
                                    </p:anim>
                                    <p:anim calcmode="lin" valueType="num">
                                      <p:cBhvr>
                                        <p:cTn id="61" dur="3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17000"/>
                            </p:stCondLst>
                            <p:childTnLst>
                              <p:par>
                                <p:cTn id="63" presetID="47" presetClass="entr" presetSubtype="0" fill="hold" nodeType="after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fade">
                                      <p:cBhvr>
                                        <p:cTn id="65" dur="3000"/>
                                        <p:tgtEl>
                                          <p:spTgt spid="3">
                                            <p:txEl>
                                              <p:pRg st="5" end="5"/>
                                            </p:txEl>
                                          </p:spTgt>
                                        </p:tgtEl>
                                      </p:cBhvr>
                                    </p:animEffect>
                                    <p:anim calcmode="lin" valueType="num">
                                      <p:cBhvr>
                                        <p:cTn id="66"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7" dur="3000" fill="hold"/>
                                        <p:tgtEl>
                                          <p:spTgt spid="3">
                                            <p:txEl>
                                              <p:pRg st="5" end="5"/>
                                            </p:txEl>
                                          </p:spTgt>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3000"/>
                                        <p:tgtEl>
                                          <p:spTgt spid="22"/>
                                        </p:tgtEl>
                                      </p:cBhvr>
                                    </p:animEffect>
                                    <p:anim calcmode="lin" valueType="num">
                                      <p:cBhvr>
                                        <p:cTn id="71" dur="3000" fill="hold"/>
                                        <p:tgtEl>
                                          <p:spTgt spid="22"/>
                                        </p:tgtEl>
                                        <p:attrNameLst>
                                          <p:attrName>ppt_x</p:attrName>
                                        </p:attrNameLst>
                                      </p:cBhvr>
                                      <p:tavLst>
                                        <p:tav tm="0">
                                          <p:val>
                                            <p:strVal val="#ppt_x"/>
                                          </p:val>
                                        </p:tav>
                                        <p:tav tm="100000">
                                          <p:val>
                                            <p:strVal val="#ppt_x"/>
                                          </p:val>
                                        </p:tav>
                                      </p:tavLst>
                                    </p:anim>
                                    <p:anim calcmode="lin" valueType="num">
                                      <p:cBhvr>
                                        <p:cTn id="72" dur="3000" fill="hold"/>
                                        <p:tgtEl>
                                          <p:spTgt spid="2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3000"/>
                                        <p:tgtEl>
                                          <p:spTgt spid="21"/>
                                        </p:tgtEl>
                                      </p:cBhvr>
                                    </p:animEffect>
                                    <p:anim calcmode="lin" valueType="num">
                                      <p:cBhvr>
                                        <p:cTn id="76" dur="3000" fill="hold"/>
                                        <p:tgtEl>
                                          <p:spTgt spid="21"/>
                                        </p:tgtEl>
                                        <p:attrNameLst>
                                          <p:attrName>ppt_x</p:attrName>
                                        </p:attrNameLst>
                                      </p:cBhvr>
                                      <p:tavLst>
                                        <p:tav tm="0">
                                          <p:val>
                                            <p:strVal val="#ppt_x"/>
                                          </p:val>
                                        </p:tav>
                                        <p:tav tm="100000">
                                          <p:val>
                                            <p:strVal val="#ppt_x"/>
                                          </p:val>
                                        </p:tav>
                                      </p:tavLst>
                                    </p:anim>
                                    <p:anim calcmode="lin" valueType="num">
                                      <p:cBhvr>
                                        <p:cTn id="77" dur="3000" fill="hold"/>
                                        <p:tgtEl>
                                          <p:spTgt spid="21"/>
                                        </p:tgtEl>
                                        <p:attrNameLst>
                                          <p:attrName>ppt_y</p:attrName>
                                        </p:attrNameLst>
                                      </p:cBhvr>
                                      <p:tavLst>
                                        <p:tav tm="0">
                                          <p:val>
                                            <p:strVal val="#ppt_y-.1"/>
                                          </p:val>
                                        </p:tav>
                                        <p:tav tm="100000">
                                          <p:val>
                                            <p:strVal val="#ppt_y"/>
                                          </p:val>
                                        </p:tav>
                                      </p:tavLst>
                                    </p:anim>
                                  </p:childTnLst>
                                </p:cTn>
                              </p:par>
                            </p:childTnLst>
                          </p:cTn>
                        </p:par>
                        <p:par>
                          <p:cTn id="78" fill="hold">
                            <p:stCondLst>
                              <p:cond delay="20000"/>
                            </p:stCondLst>
                            <p:childTnLst>
                              <p:par>
                                <p:cTn id="79" presetID="47" presetClass="entr" presetSubtype="0" fill="hold" nodeType="afterEffect">
                                  <p:stCondLst>
                                    <p:cond delay="0"/>
                                  </p:stCondLst>
                                  <p:childTnLst>
                                    <p:set>
                                      <p:cBhvr>
                                        <p:cTn id="80" dur="1" fill="hold">
                                          <p:stCondLst>
                                            <p:cond delay="0"/>
                                          </p:stCondLst>
                                        </p:cTn>
                                        <p:tgtEl>
                                          <p:spTgt spid="3">
                                            <p:txEl>
                                              <p:pRg st="7" end="7"/>
                                            </p:txEl>
                                          </p:spTgt>
                                        </p:tgtEl>
                                        <p:attrNameLst>
                                          <p:attrName>style.visibility</p:attrName>
                                        </p:attrNameLst>
                                      </p:cBhvr>
                                      <p:to>
                                        <p:strVal val="visible"/>
                                      </p:to>
                                    </p:set>
                                    <p:animEffect transition="in" filter="fade">
                                      <p:cBhvr>
                                        <p:cTn id="81" dur="3000"/>
                                        <p:tgtEl>
                                          <p:spTgt spid="3">
                                            <p:txEl>
                                              <p:pRg st="7" end="7"/>
                                            </p:txEl>
                                          </p:spTgt>
                                        </p:tgtEl>
                                      </p:cBhvr>
                                    </p:animEffect>
                                    <p:anim calcmode="lin" valueType="num">
                                      <p:cBhvr>
                                        <p:cTn id="82"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83" dur="3000" fill="hold"/>
                                        <p:tgtEl>
                                          <p:spTgt spid="3">
                                            <p:txEl>
                                              <p:pRg st="7" end="7"/>
                                            </p:tx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000"/>
                                        <p:tgtEl>
                                          <p:spTgt spid="27"/>
                                        </p:tgtEl>
                                      </p:cBhvr>
                                    </p:animEffect>
                                    <p:anim calcmode="lin" valueType="num">
                                      <p:cBhvr>
                                        <p:cTn id="87" dur="3000" fill="hold"/>
                                        <p:tgtEl>
                                          <p:spTgt spid="27"/>
                                        </p:tgtEl>
                                        <p:attrNameLst>
                                          <p:attrName>ppt_x</p:attrName>
                                        </p:attrNameLst>
                                      </p:cBhvr>
                                      <p:tavLst>
                                        <p:tav tm="0">
                                          <p:val>
                                            <p:strVal val="#ppt_x"/>
                                          </p:val>
                                        </p:tav>
                                        <p:tav tm="100000">
                                          <p:val>
                                            <p:strVal val="#ppt_x"/>
                                          </p:val>
                                        </p:tav>
                                      </p:tavLst>
                                    </p:anim>
                                    <p:anim calcmode="lin" valueType="num">
                                      <p:cBhvr>
                                        <p:cTn id="88" dur="3000" fill="hold"/>
                                        <p:tgtEl>
                                          <p:spTgt spid="27"/>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3000"/>
                                        <p:tgtEl>
                                          <p:spTgt spid="28"/>
                                        </p:tgtEl>
                                      </p:cBhvr>
                                    </p:animEffect>
                                    <p:anim calcmode="lin" valueType="num">
                                      <p:cBhvr>
                                        <p:cTn id="92" dur="3000" fill="hold"/>
                                        <p:tgtEl>
                                          <p:spTgt spid="28"/>
                                        </p:tgtEl>
                                        <p:attrNameLst>
                                          <p:attrName>ppt_x</p:attrName>
                                        </p:attrNameLst>
                                      </p:cBhvr>
                                      <p:tavLst>
                                        <p:tav tm="0">
                                          <p:val>
                                            <p:strVal val="#ppt_x"/>
                                          </p:val>
                                        </p:tav>
                                        <p:tav tm="100000">
                                          <p:val>
                                            <p:strVal val="#ppt_x"/>
                                          </p:val>
                                        </p:tav>
                                      </p:tavLst>
                                    </p:anim>
                                    <p:anim calcmode="lin" valueType="num">
                                      <p:cBhvr>
                                        <p:cTn id="93" dur="3000" fill="hold"/>
                                        <p:tgtEl>
                                          <p:spTgt spid="28"/>
                                        </p:tgtEl>
                                        <p:attrNameLst>
                                          <p:attrName>ppt_y</p:attrName>
                                        </p:attrNameLst>
                                      </p:cBhvr>
                                      <p:tavLst>
                                        <p:tav tm="0">
                                          <p:val>
                                            <p:strVal val="#ppt_y-.1"/>
                                          </p:val>
                                        </p:tav>
                                        <p:tav tm="100000">
                                          <p:val>
                                            <p:strVal val="#ppt_y"/>
                                          </p:val>
                                        </p:tav>
                                      </p:tavLst>
                                    </p:anim>
                                  </p:childTnLst>
                                </p:cTn>
                              </p:par>
                            </p:childTnLst>
                          </p:cTn>
                        </p:par>
                        <p:par>
                          <p:cTn id="94" fill="hold">
                            <p:stCondLst>
                              <p:cond delay="23000"/>
                            </p:stCondLst>
                            <p:childTnLst>
                              <p:par>
                                <p:cTn id="95" presetID="47" presetClass="entr" presetSubtype="0" fill="hold" nodeType="after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fade">
                                      <p:cBhvr>
                                        <p:cTn id="97" dur="3000"/>
                                        <p:tgtEl>
                                          <p:spTgt spid="3">
                                            <p:txEl>
                                              <p:pRg st="8" end="8"/>
                                            </p:txEl>
                                          </p:spTgt>
                                        </p:tgtEl>
                                      </p:cBhvr>
                                    </p:animEffect>
                                    <p:anim calcmode="lin" valueType="num">
                                      <p:cBhvr>
                                        <p:cTn id="98"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9" dur="3000" fill="hold"/>
                                        <p:tgtEl>
                                          <p:spTgt spid="3">
                                            <p:txEl>
                                              <p:pRg st="8" end="8"/>
                                            </p:txEl>
                                          </p:spTgt>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3000"/>
                                        <p:tgtEl>
                                          <p:spTgt spid="31"/>
                                        </p:tgtEl>
                                      </p:cBhvr>
                                    </p:animEffect>
                                    <p:anim calcmode="lin" valueType="num">
                                      <p:cBhvr>
                                        <p:cTn id="103" dur="3000" fill="hold"/>
                                        <p:tgtEl>
                                          <p:spTgt spid="31"/>
                                        </p:tgtEl>
                                        <p:attrNameLst>
                                          <p:attrName>ppt_x</p:attrName>
                                        </p:attrNameLst>
                                      </p:cBhvr>
                                      <p:tavLst>
                                        <p:tav tm="0">
                                          <p:val>
                                            <p:strVal val="#ppt_x"/>
                                          </p:val>
                                        </p:tav>
                                        <p:tav tm="100000">
                                          <p:val>
                                            <p:strVal val="#ppt_x"/>
                                          </p:val>
                                        </p:tav>
                                      </p:tavLst>
                                    </p:anim>
                                    <p:anim calcmode="lin" valueType="num">
                                      <p:cBhvr>
                                        <p:cTn id="104" dur="3000" fill="hold"/>
                                        <p:tgtEl>
                                          <p:spTgt spid="31"/>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animEffect transition="in" filter="fade">
                                      <p:cBhvr>
                                        <p:cTn id="107" dur="3000"/>
                                        <p:tgtEl>
                                          <p:spTgt spid="32"/>
                                        </p:tgtEl>
                                      </p:cBhvr>
                                    </p:animEffect>
                                    <p:anim calcmode="lin" valueType="num">
                                      <p:cBhvr>
                                        <p:cTn id="108" dur="3000" fill="hold"/>
                                        <p:tgtEl>
                                          <p:spTgt spid="32"/>
                                        </p:tgtEl>
                                        <p:attrNameLst>
                                          <p:attrName>ppt_x</p:attrName>
                                        </p:attrNameLst>
                                      </p:cBhvr>
                                      <p:tavLst>
                                        <p:tav tm="0">
                                          <p:val>
                                            <p:strVal val="#ppt_x"/>
                                          </p:val>
                                        </p:tav>
                                        <p:tav tm="100000">
                                          <p:val>
                                            <p:strVal val="#ppt_x"/>
                                          </p:val>
                                        </p:tav>
                                      </p:tavLst>
                                    </p:anim>
                                    <p:anim calcmode="lin" valueType="num">
                                      <p:cBhvr>
                                        <p:cTn id="109" dur="3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2" grpId="0"/>
      <p:bldP spid="21" grpId="0"/>
      <p:bldP spid="27"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329642" cy="1143000"/>
          </a:xfrm>
        </p:spPr>
        <p:txBody>
          <a:bodyPr>
            <a:normAutofit fontScale="90000"/>
          </a:bodyPr>
          <a:lstStyle/>
          <a:p>
            <a:r>
              <a:rPr lang="el-GR" dirty="0"/>
              <a:t>Μανομετρικός εκτονωτής ασετυλίνης</a:t>
            </a:r>
          </a:p>
        </p:txBody>
      </p:sp>
      <p:sp>
        <p:nvSpPr>
          <p:cNvPr id="3" name="2 - Θέση περιεχομένου"/>
          <p:cNvSpPr>
            <a:spLocks noGrp="1"/>
          </p:cNvSpPr>
          <p:nvPr>
            <p:ph idx="1"/>
          </p:nvPr>
        </p:nvSpPr>
        <p:spPr>
          <a:xfrm>
            <a:off x="142844" y="1357298"/>
            <a:ext cx="7781956" cy="4768865"/>
          </a:xfrm>
        </p:spPr>
        <p:txBody>
          <a:bodyPr>
            <a:normAutofit/>
          </a:bodyPr>
          <a:lstStyle/>
          <a:p>
            <a:pPr>
              <a:buNone/>
            </a:pPr>
            <a:r>
              <a:rPr lang="el-GR" sz="2800" dirty="0"/>
              <a:t>Ο </a:t>
            </a:r>
            <a:r>
              <a:rPr lang="el-GR" sz="2800" dirty="0" err="1"/>
              <a:t>μανομετρικός</a:t>
            </a:r>
            <a:r>
              <a:rPr lang="el-GR" sz="2800" dirty="0"/>
              <a:t> εκτονωτής του </a:t>
            </a:r>
          </a:p>
          <a:p>
            <a:pPr>
              <a:buNone/>
            </a:pPr>
            <a:r>
              <a:rPr lang="el-GR" sz="2800" dirty="0"/>
              <a:t>οξυγόνου μειώνει την πίεση από</a:t>
            </a:r>
          </a:p>
          <a:p>
            <a:pPr>
              <a:buNone/>
            </a:pPr>
            <a:r>
              <a:rPr lang="el-GR" sz="2800" dirty="0"/>
              <a:t>15  </a:t>
            </a:r>
            <a:r>
              <a:rPr lang="en-US" sz="2800" dirty="0"/>
              <a:t>bar</a:t>
            </a:r>
            <a:r>
              <a:rPr lang="el-GR" sz="2800" dirty="0"/>
              <a:t> σε 0-1,5 </a:t>
            </a:r>
            <a:r>
              <a:rPr lang="en-US" sz="2800" dirty="0"/>
              <a:t>bar. </a:t>
            </a:r>
          </a:p>
          <a:p>
            <a:pPr>
              <a:buNone/>
            </a:pPr>
            <a:r>
              <a:rPr lang="el-GR" sz="2800" dirty="0"/>
              <a:t>Αποτελείτε από την βαλβίδα   </a:t>
            </a:r>
          </a:p>
          <a:p>
            <a:pPr>
              <a:buNone/>
            </a:pPr>
            <a:r>
              <a:rPr lang="el-GR" sz="2800" dirty="0"/>
              <a:t>σύνδεσης με σφιγκτήρα (1)</a:t>
            </a:r>
          </a:p>
          <a:p>
            <a:pPr>
              <a:buNone/>
            </a:pPr>
            <a:r>
              <a:rPr lang="el-GR" sz="2800" dirty="0"/>
              <a:t>το μανόμετρο υψηλής πίεσης (2)</a:t>
            </a:r>
          </a:p>
          <a:p>
            <a:pPr>
              <a:buNone/>
            </a:pPr>
            <a:r>
              <a:rPr lang="el-GR" sz="2800" dirty="0"/>
              <a:t>το μανόμετρο χαμηλής πίεσης (3)</a:t>
            </a:r>
          </a:p>
          <a:p>
            <a:pPr>
              <a:buNone/>
            </a:pPr>
            <a:r>
              <a:rPr lang="el-GR" sz="2800" dirty="0"/>
              <a:t>τον ρυθμιστή πίεσης (4)</a:t>
            </a:r>
          </a:p>
          <a:p>
            <a:pPr>
              <a:buNone/>
            </a:pPr>
            <a:r>
              <a:rPr lang="el-GR" sz="2800" dirty="0"/>
              <a:t>το ρακόρ σύνδεσης με τα λάστιχα (5)</a:t>
            </a:r>
          </a:p>
          <a:p>
            <a:pPr>
              <a:buNone/>
            </a:pPr>
            <a:endParaRPr lang="el-GR" sz="2800" dirty="0"/>
          </a:p>
        </p:txBody>
      </p:sp>
      <p:pic>
        <p:nvPicPr>
          <p:cNvPr id="4" name="3 - Εικόνα" descr="Oxytools.gr | Μανόμετρο (Ρυθμιστής) Ασετυλίνης Με Σφιγκτήρα Mestriner Made  In Italy"/>
          <p:cNvPicPr/>
          <p:nvPr/>
        </p:nvPicPr>
        <p:blipFill>
          <a:blip r:embed="rId2" cstate="print"/>
          <a:srcRect/>
          <a:stretch>
            <a:fillRect/>
          </a:stretch>
        </p:blipFill>
        <p:spPr bwMode="auto">
          <a:xfrm>
            <a:off x="5786446" y="2209480"/>
            <a:ext cx="3357554" cy="3286148"/>
          </a:xfrm>
          <a:prstGeom prst="rect">
            <a:avLst/>
          </a:prstGeom>
          <a:noFill/>
          <a:ln w="9525">
            <a:noFill/>
            <a:miter lim="800000"/>
            <a:headEnd/>
            <a:tailEnd/>
          </a:ln>
        </p:spPr>
      </p:pic>
      <p:sp>
        <p:nvSpPr>
          <p:cNvPr id="5" name="4 - Ορθογώνιο"/>
          <p:cNvSpPr/>
          <p:nvPr/>
        </p:nvSpPr>
        <p:spPr>
          <a:xfrm>
            <a:off x="5357818" y="5013176"/>
            <a:ext cx="312906" cy="369332"/>
          </a:xfrm>
          <a:prstGeom prst="rect">
            <a:avLst/>
          </a:prstGeom>
        </p:spPr>
        <p:txBody>
          <a:bodyPr wrap="none">
            <a:spAutoFit/>
          </a:bodyPr>
          <a:lstStyle/>
          <a:p>
            <a:r>
              <a:rPr lang="el-GR" dirty="0">
                <a:solidFill>
                  <a:srgbClr val="FF0000"/>
                </a:solidFill>
              </a:rPr>
              <a:t>1</a:t>
            </a:r>
          </a:p>
        </p:txBody>
      </p:sp>
      <p:cxnSp>
        <p:nvCxnSpPr>
          <p:cNvPr id="6" name="5 - Ευθύγραμμο βέλος σύνδεσης"/>
          <p:cNvCxnSpPr>
            <a:cxnSpLocks/>
          </p:cNvCxnSpPr>
          <p:nvPr/>
        </p:nvCxnSpPr>
        <p:spPr>
          <a:xfrm flipV="1">
            <a:off x="5638816" y="4714884"/>
            <a:ext cx="719134" cy="4286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6 - Ορθογώνιο"/>
          <p:cNvSpPr/>
          <p:nvPr/>
        </p:nvSpPr>
        <p:spPr>
          <a:xfrm>
            <a:off x="7500958" y="1357298"/>
            <a:ext cx="312906" cy="369332"/>
          </a:xfrm>
          <a:prstGeom prst="rect">
            <a:avLst/>
          </a:prstGeom>
        </p:spPr>
        <p:txBody>
          <a:bodyPr wrap="none">
            <a:spAutoFit/>
          </a:bodyPr>
          <a:lstStyle/>
          <a:p>
            <a:r>
              <a:rPr lang="el-GR" dirty="0">
                <a:solidFill>
                  <a:srgbClr val="FF0000"/>
                </a:solidFill>
              </a:rPr>
              <a:t>2</a:t>
            </a:r>
          </a:p>
        </p:txBody>
      </p:sp>
      <p:cxnSp>
        <p:nvCxnSpPr>
          <p:cNvPr id="8" name="7 - Ευθύγραμμο βέλος σύνδεσης"/>
          <p:cNvCxnSpPr/>
          <p:nvPr/>
        </p:nvCxnSpPr>
        <p:spPr>
          <a:xfrm rot="16200000" flipH="1">
            <a:off x="7429520" y="1928802"/>
            <a:ext cx="500066"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8 - Ορθογώνιο"/>
          <p:cNvSpPr/>
          <p:nvPr/>
        </p:nvSpPr>
        <p:spPr>
          <a:xfrm>
            <a:off x="8572528" y="1357298"/>
            <a:ext cx="312906" cy="369332"/>
          </a:xfrm>
          <a:prstGeom prst="rect">
            <a:avLst/>
          </a:prstGeom>
        </p:spPr>
        <p:txBody>
          <a:bodyPr wrap="none">
            <a:spAutoFit/>
          </a:bodyPr>
          <a:lstStyle/>
          <a:p>
            <a:r>
              <a:rPr lang="el-GR" dirty="0">
                <a:solidFill>
                  <a:srgbClr val="FF0000"/>
                </a:solidFill>
              </a:rPr>
              <a:t>3</a:t>
            </a:r>
          </a:p>
        </p:txBody>
      </p:sp>
      <p:cxnSp>
        <p:nvCxnSpPr>
          <p:cNvPr id="10" name="9 - Ευθύγραμμο βέλος σύνδεσης"/>
          <p:cNvCxnSpPr>
            <a:stCxn id="9" idx="2"/>
          </p:cNvCxnSpPr>
          <p:nvPr/>
        </p:nvCxnSpPr>
        <p:spPr>
          <a:xfrm rot="5400000">
            <a:off x="8406792" y="2035243"/>
            <a:ext cx="630802" cy="135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10 - Ορθογώνιο"/>
          <p:cNvSpPr/>
          <p:nvPr/>
        </p:nvSpPr>
        <p:spPr>
          <a:xfrm>
            <a:off x="6858016" y="5286388"/>
            <a:ext cx="312906" cy="369332"/>
          </a:xfrm>
          <a:prstGeom prst="rect">
            <a:avLst/>
          </a:prstGeom>
        </p:spPr>
        <p:txBody>
          <a:bodyPr wrap="none">
            <a:spAutoFit/>
          </a:bodyPr>
          <a:lstStyle/>
          <a:p>
            <a:r>
              <a:rPr lang="el-GR" dirty="0">
                <a:solidFill>
                  <a:srgbClr val="FF0000"/>
                </a:solidFill>
              </a:rPr>
              <a:t>4</a:t>
            </a:r>
          </a:p>
        </p:txBody>
      </p:sp>
      <p:cxnSp>
        <p:nvCxnSpPr>
          <p:cNvPr id="12" name="11 - Ευθύγραμμο βέλος σύνδεσης"/>
          <p:cNvCxnSpPr/>
          <p:nvPr/>
        </p:nvCxnSpPr>
        <p:spPr>
          <a:xfrm flipV="1">
            <a:off x="7286644" y="5429264"/>
            <a:ext cx="544350" cy="4179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12 - Ορθογώνιο"/>
          <p:cNvSpPr/>
          <p:nvPr/>
        </p:nvSpPr>
        <p:spPr>
          <a:xfrm>
            <a:off x="8643966" y="5643578"/>
            <a:ext cx="312906" cy="369332"/>
          </a:xfrm>
          <a:prstGeom prst="rect">
            <a:avLst/>
          </a:prstGeom>
        </p:spPr>
        <p:txBody>
          <a:bodyPr wrap="none">
            <a:spAutoFit/>
          </a:bodyPr>
          <a:lstStyle/>
          <a:p>
            <a:r>
              <a:rPr lang="el-GR" dirty="0">
                <a:solidFill>
                  <a:srgbClr val="FF0000"/>
                </a:solidFill>
              </a:rPr>
              <a:t>5</a:t>
            </a:r>
          </a:p>
        </p:txBody>
      </p:sp>
      <p:cxnSp>
        <p:nvCxnSpPr>
          <p:cNvPr id="14" name="13 - Ευθύγραμμο βέλος σύνδεσης"/>
          <p:cNvCxnSpPr/>
          <p:nvPr/>
        </p:nvCxnSpPr>
        <p:spPr>
          <a:xfrm rot="5400000" flipH="1" flipV="1">
            <a:off x="8637179" y="5293175"/>
            <a:ext cx="500064" cy="5786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15 - Θέση αριθμού διαφάνειας"/>
          <p:cNvSpPr>
            <a:spLocks noGrp="1"/>
          </p:cNvSpPr>
          <p:nvPr>
            <p:ph type="sldNum" sz="quarter" idx="12"/>
          </p:nvPr>
        </p:nvSpPr>
        <p:spPr/>
        <p:txBody>
          <a:bodyPr/>
          <a:lstStyle/>
          <a:p>
            <a:fld id="{6553FFEC-5C96-46A4-80D4-F354704E657E}" type="slidenum">
              <a:rPr lang="el-GR" smtClean="0"/>
              <a:pPr/>
              <a:t>18</a:t>
            </a:fld>
            <a:endParaRPr lang="el-GR"/>
          </a:p>
        </p:txBody>
      </p:sp>
      <p:sp>
        <p:nvSpPr>
          <p:cNvPr id="17" name="16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Λάστιχα σύνδεσης </a:t>
            </a:r>
          </a:p>
        </p:txBody>
      </p:sp>
      <p:sp>
        <p:nvSpPr>
          <p:cNvPr id="3" name="2 - Θέση περιεχομένου"/>
          <p:cNvSpPr>
            <a:spLocks noGrp="1"/>
          </p:cNvSpPr>
          <p:nvPr>
            <p:ph idx="1"/>
          </p:nvPr>
        </p:nvSpPr>
        <p:spPr>
          <a:xfrm>
            <a:off x="214282" y="1357298"/>
            <a:ext cx="7710518" cy="4768865"/>
          </a:xfrm>
        </p:spPr>
        <p:txBody>
          <a:bodyPr>
            <a:normAutofit fontScale="92500"/>
          </a:bodyPr>
          <a:lstStyle/>
          <a:p>
            <a:pPr>
              <a:buNone/>
            </a:pPr>
            <a:r>
              <a:rPr lang="el-GR" sz="2400" dirty="0"/>
              <a:t>Τα λάστιχα οξυγόνου – ασετυλίνης πρέπει να είναι λάστιχα που αντέχουν υψηλές πιέσεις.                                    Συνήθως είναι διπλό χρώματος                                   </a:t>
            </a:r>
            <a:r>
              <a:rPr lang="el-GR" sz="2400" dirty="0" err="1"/>
              <a:t>μπλέ</a:t>
            </a:r>
            <a:r>
              <a:rPr lang="el-GR" sz="2400" dirty="0"/>
              <a:t>/κόκκινο και πάχους Φ8.                                                  </a:t>
            </a:r>
          </a:p>
          <a:p>
            <a:pPr>
              <a:buNone/>
            </a:pPr>
            <a:r>
              <a:rPr lang="el-GR" sz="2400" dirty="0"/>
              <a:t>Βγαίνουν σε κουλούρες και                                    συνδέονται στους μανομετρικούς                                        εκτονωτές µε ρακόρ και σφιγκτήρα.                                                                                  </a:t>
            </a:r>
          </a:p>
          <a:p>
            <a:pPr>
              <a:buNone/>
            </a:pPr>
            <a:r>
              <a:rPr lang="el-GR" sz="2400" dirty="0"/>
              <a:t>Όπως όλα τα εξαρτήματα του οξυγόνου                                         είναι δεξιόστροφα και της ασετιλίνης αριστερόστροφα, έτσι και το ρακόρ σύνδεσης του σωλήνα του οξυγόνου είναι δεξιόστροφο, ενώ της ασετιλίνης αριστερόστροφο. Το χρώµα του σωλήνα του οξυγόνου είναι µ</a:t>
            </a:r>
            <a:r>
              <a:rPr lang="el-GR" sz="2400" dirty="0" err="1"/>
              <a:t>πλε</a:t>
            </a:r>
            <a:r>
              <a:rPr lang="el-GR" sz="2400" dirty="0"/>
              <a:t>, ενώ της ασετιλίνης κόκκινο.</a:t>
            </a:r>
          </a:p>
        </p:txBody>
      </p:sp>
      <p:pic>
        <p:nvPicPr>
          <p:cNvPr id="4" name="3 - Εικόνα" descr="Λάστιχο Οξυγόνου – Ασετυλίνης Alfagomma 1m – Medifire"/>
          <p:cNvPicPr/>
          <p:nvPr/>
        </p:nvPicPr>
        <p:blipFill>
          <a:blip r:embed="rId2" cstate="print"/>
          <a:srcRect/>
          <a:stretch>
            <a:fillRect/>
          </a:stretch>
        </p:blipFill>
        <p:spPr bwMode="auto">
          <a:xfrm>
            <a:off x="5643570" y="1785926"/>
            <a:ext cx="2479996" cy="2408558"/>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19</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8" presetClass="entr" presetSubtype="3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out)">
                                      <p:cBhvr>
                                        <p:cTn id="19" dur="2000"/>
                                        <p:tgtEl>
                                          <p:spTgt spid="4"/>
                                        </p:tgtEl>
                                      </p:cBhvr>
                                    </p:animEffect>
                                  </p:childTnLst>
                                </p:cTn>
                              </p:par>
                            </p:childTnLst>
                          </p:cTn>
                        </p:par>
                        <p:par>
                          <p:cTn id="20" fill="hold">
                            <p:stCondLst>
                              <p:cond delay="4000"/>
                            </p:stCondLst>
                            <p:childTnLst>
                              <p:par>
                                <p:cTn id="21" presetID="47"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3000"/>
                                        <p:tgtEl>
                                          <p:spTgt spid="3">
                                            <p:txEl>
                                              <p:pRg st="1" end="1"/>
                                            </p:txEl>
                                          </p:spTgt>
                                        </p:tgtEl>
                                      </p:cBhvr>
                                    </p:animEffect>
                                    <p:anim calcmode="lin" valueType="num">
                                      <p:cBhvr>
                                        <p:cTn id="24"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47" presetClass="entr" presetSubtype="0" fill="hold"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3000"/>
                                        <p:tgtEl>
                                          <p:spTgt spid="3">
                                            <p:txEl>
                                              <p:pRg st="2" end="2"/>
                                            </p:txEl>
                                          </p:spTgt>
                                        </p:tgtEl>
                                      </p:cBhvr>
                                    </p:animEffect>
                                    <p:anim calcmode="lin" valueType="num">
                                      <p:cBhvr>
                                        <p:cTn id="3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endParaRPr lang="el-GR" dirty="0"/>
          </a:p>
          <a:p>
            <a:endParaRPr lang="el-GR" dirty="0"/>
          </a:p>
          <a:p>
            <a:endParaRPr lang="el-GR" dirty="0"/>
          </a:p>
          <a:p>
            <a:pPr>
              <a:buFont typeface="Wingdings" pitchFamily="2" charset="2"/>
              <a:buChar char="Ø"/>
            </a:pPr>
            <a:r>
              <a:rPr lang="el-GR" dirty="0"/>
              <a:t>Συνήθως ως καύσιμο αέριο χρησιμοποιείται η ασετυλίνη (C2H2).</a:t>
            </a:r>
          </a:p>
          <a:p>
            <a:endParaRPr lang="el-GR" dirty="0"/>
          </a:p>
          <a:p>
            <a:pPr>
              <a:buFont typeface="Wingdings" pitchFamily="2" charset="2"/>
              <a:buChar char="Ø"/>
            </a:pPr>
            <a:r>
              <a:rPr lang="el-GR" dirty="0"/>
              <a:t>Υπάρχουν και άλλα αέρια καύσιμα που μπορούν να χρησιμοποιηθούν στις οξυγονοκολλήσεις όπως το προπάνιο.  </a:t>
            </a:r>
          </a:p>
          <a:p>
            <a:endParaRPr lang="el-GR" dirty="0"/>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trips(upRight)">
                                      <p:cBhvr>
                                        <p:cTn id="7" dur="3000"/>
                                        <p:tgtEl>
                                          <p:spTgt spid="3">
                                            <p:txEl>
                                              <p:pRg st="3" end="3"/>
                                            </p:txEl>
                                          </p:spTgt>
                                        </p:tgtEl>
                                      </p:cBhvr>
                                    </p:animEffect>
                                  </p:childTnLst>
                                </p:cTn>
                              </p:par>
                            </p:childTnLst>
                          </p:cTn>
                        </p:par>
                        <p:par>
                          <p:cTn id="8" fill="hold">
                            <p:stCondLst>
                              <p:cond delay="3000"/>
                            </p:stCondLst>
                            <p:childTnLst>
                              <p:par>
                                <p:cTn id="9" presetID="18" presetClass="entr" presetSubtype="6" fill="hold" nodeType="after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strips(downRight)">
                                      <p:cBhvr>
                                        <p:cTn id="11"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err="1"/>
              <a:t>Φλογοαντεπίστροφα</a:t>
            </a:r>
            <a:r>
              <a:rPr lang="el-GR" dirty="0"/>
              <a:t> </a:t>
            </a:r>
            <a:br>
              <a:rPr lang="el-GR" dirty="0"/>
            </a:br>
            <a:r>
              <a:rPr lang="el-GR" dirty="0"/>
              <a:t>οξυγόνου - ασετυλίνης</a:t>
            </a:r>
          </a:p>
        </p:txBody>
      </p:sp>
      <p:sp>
        <p:nvSpPr>
          <p:cNvPr id="3" name="2 - Θέση περιεχομένου"/>
          <p:cNvSpPr>
            <a:spLocks noGrp="1"/>
          </p:cNvSpPr>
          <p:nvPr>
            <p:ph idx="1"/>
          </p:nvPr>
        </p:nvSpPr>
        <p:spPr>
          <a:xfrm>
            <a:off x="642910" y="3429000"/>
            <a:ext cx="7639080" cy="3054353"/>
          </a:xfrm>
        </p:spPr>
        <p:txBody>
          <a:bodyPr>
            <a:normAutofit/>
          </a:bodyPr>
          <a:lstStyle/>
          <a:p>
            <a:pPr>
              <a:buNone/>
            </a:pPr>
            <a:r>
              <a:rPr lang="el-GR" dirty="0"/>
              <a:t>Σκοπός τους είναι: α) να αποτρέπουν το ενδεχόμενο επιστροφής της φλόγας προς τη συσκευή οξυγόνου-ασετυλίνης και β) να εμποδίζουν την αντίστροφη ροή των αερίων. </a:t>
            </a:r>
          </a:p>
        </p:txBody>
      </p:sp>
      <p:pic>
        <p:nvPicPr>
          <p:cNvPr id="4" name="3 - Εικόνα" descr="Βαλβίδες Αντεπιστροφής – Φλογοπαγίδες – ΑΕΡΙΑ ΒΟΡΕΙΟΥ ΕΛΛΑΔΟΣ"/>
          <p:cNvPicPr/>
          <p:nvPr/>
        </p:nvPicPr>
        <p:blipFill>
          <a:blip r:embed="rId2" cstate="print"/>
          <a:srcRect/>
          <a:stretch>
            <a:fillRect/>
          </a:stretch>
        </p:blipFill>
        <p:spPr bwMode="auto">
          <a:xfrm>
            <a:off x="2928926" y="1428736"/>
            <a:ext cx="2656205" cy="1727200"/>
          </a:xfrm>
          <a:prstGeom prst="rect">
            <a:avLst/>
          </a:prstGeom>
          <a:noFill/>
          <a:ln w="9525">
            <a:noFill/>
            <a:miter lim="800000"/>
            <a:headEnd/>
            <a:tailEnd/>
          </a:ln>
        </p:spPr>
      </p:pic>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20</a:t>
            </a:fld>
            <a:endParaRPr lang="el-GR"/>
          </a:p>
        </p:txBody>
      </p:sp>
      <p:sp>
        <p:nvSpPr>
          <p:cNvPr id="6" name="5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3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3000"/>
                                        <p:tgtEl>
                                          <p:spTgt spid="3">
                                            <p:txEl>
                                              <p:pRg st="0" end="0"/>
                                            </p:txEl>
                                          </p:spTgt>
                                        </p:tgtEl>
                                      </p:cBhvr>
                                    </p:animEffect>
                                    <p:anim calcmode="lin" valueType="num">
                                      <p:cBhvr>
                                        <p:cTn id="20"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ΕΙΔΗ ΦΛΟΓΟΑΝΤΕΠΙΣΤΡΟΦΩΝ</a:t>
            </a:r>
          </a:p>
        </p:txBody>
      </p:sp>
      <p:sp>
        <p:nvSpPr>
          <p:cNvPr id="3" name="2 - Θέση περιεχομένου"/>
          <p:cNvSpPr>
            <a:spLocks noGrp="1"/>
          </p:cNvSpPr>
          <p:nvPr>
            <p:ph idx="1"/>
          </p:nvPr>
        </p:nvSpPr>
        <p:spPr>
          <a:xfrm>
            <a:off x="457200" y="1600200"/>
            <a:ext cx="8329642" cy="5257800"/>
          </a:xfrm>
        </p:spPr>
        <p:txBody>
          <a:bodyPr>
            <a:normAutofit/>
          </a:bodyPr>
          <a:lstStyle/>
          <a:p>
            <a:pPr>
              <a:buNone/>
            </a:pPr>
            <a:r>
              <a:rPr lang="el-GR" sz="2400" dirty="0"/>
              <a:t>Έχουμε δυο είδη </a:t>
            </a:r>
            <a:r>
              <a:rPr lang="el-GR" sz="2400" dirty="0" err="1"/>
              <a:t>φλογοαντεπίστροφων</a:t>
            </a:r>
            <a:r>
              <a:rPr lang="el-GR" sz="2400" dirty="0"/>
              <a:t> : </a:t>
            </a:r>
          </a:p>
          <a:p>
            <a:pPr>
              <a:buNone/>
            </a:pPr>
            <a:endParaRPr lang="el-GR" sz="2400" dirty="0"/>
          </a:p>
          <a:p>
            <a:pPr marL="493776" indent="-457200">
              <a:buAutoNum type="arabicPeriod"/>
            </a:pPr>
            <a:r>
              <a:rPr lang="el-GR" sz="2400" dirty="0"/>
              <a:t>Βαλβίδες αντεπιστροφής μανομετρικών                εκτονωτών .Τοποθετούνται ακριβώς μετά                         τον μανομετρικό εκτονωτή </a:t>
            </a:r>
          </a:p>
          <a:p>
            <a:pPr marL="493776" indent="-457200">
              <a:buAutoNum type="arabicPeriod"/>
            </a:pPr>
            <a:endParaRPr lang="el-GR" sz="2400" dirty="0"/>
          </a:p>
          <a:p>
            <a:pPr marL="493776" indent="-457200">
              <a:buAutoNum type="arabicPeriod"/>
            </a:pPr>
            <a:endParaRPr lang="el-GR" sz="2400" dirty="0"/>
          </a:p>
          <a:p>
            <a:pPr marL="493776" indent="-457200">
              <a:buNone/>
            </a:pPr>
            <a:r>
              <a:rPr lang="el-GR" sz="2400" dirty="0"/>
              <a:t> 2. Βαλβίδες αντεπιστροφής λάστιχων.                                                     Τοποθετούνται στα λάστιχα                                                            της συσκευής , στο μέσον της                                         απόστασης. Τα λάστιχα δεν επιτρέπετε </a:t>
            </a:r>
          </a:p>
          <a:p>
            <a:pPr marL="493776" indent="-457200">
              <a:buNone/>
            </a:pPr>
            <a:r>
              <a:rPr lang="el-GR" sz="2400" dirty="0"/>
              <a:t>     να είναι πάνω από 4 μέτρα . </a:t>
            </a:r>
          </a:p>
        </p:txBody>
      </p:sp>
      <p:pic>
        <p:nvPicPr>
          <p:cNvPr id="4" name="3 - Εικόνα" descr="http://gas-experts.com/image/cache/catalog/Welding/Safe_guard_3_oxygen_acetylene-500x500.jpg"/>
          <p:cNvPicPr/>
          <p:nvPr/>
        </p:nvPicPr>
        <p:blipFill>
          <a:blip r:embed="rId2" cstate="print"/>
          <a:srcRect/>
          <a:stretch>
            <a:fillRect/>
          </a:stretch>
        </p:blipFill>
        <p:spPr bwMode="auto">
          <a:xfrm>
            <a:off x="6786578" y="1785926"/>
            <a:ext cx="2214578" cy="2286016"/>
          </a:xfrm>
          <a:prstGeom prst="rect">
            <a:avLst/>
          </a:prstGeom>
          <a:noFill/>
          <a:ln w="9525">
            <a:noFill/>
            <a:miter lim="800000"/>
            <a:headEnd/>
            <a:tailEnd/>
          </a:ln>
        </p:spPr>
      </p:pic>
      <p:pic>
        <p:nvPicPr>
          <p:cNvPr id="5" name="4 - Εικόνα" descr="Βαλβίδες Αντεπιστροφής Οξυγόνου &amp; Ασετυλίνης Mestriner (Ζευγάρι) – Medifire"/>
          <p:cNvPicPr/>
          <p:nvPr/>
        </p:nvPicPr>
        <p:blipFill>
          <a:blip r:embed="rId3" cstate="print"/>
          <a:srcRect/>
          <a:stretch>
            <a:fillRect/>
          </a:stretch>
        </p:blipFill>
        <p:spPr bwMode="auto">
          <a:xfrm>
            <a:off x="6541461" y="4714884"/>
            <a:ext cx="2602539" cy="1816721"/>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21</a:t>
            </a:fld>
            <a:endParaRPr lang="el-GR"/>
          </a:p>
        </p:txBody>
      </p:sp>
      <p:sp>
        <p:nvSpPr>
          <p:cNvPr id="7" name="6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anim calcmode="lin" valueType="num">
                                      <p:cBhvr>
                                        <p:cTn id="2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8" presetClass="entr" presetSubtype="16"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amond(in)">
                                      <p:cBhvr>
                                        <p:cTn id="25" dur="3000"/>
                                        <p:tgtEl>
                                          <p:spTgt spid="4"/>
                                        </p:tgtEl>
                                      </p:cBhvr>
                                    </p:animEffect>
                                  </p:childTnLst>
                                </p:cTn>
                              </p:par>
                            </p:childTnLst>
                          </p:cTn>
                        </p:par>
                        <p:par>
                          <p:cTn id="26" fill="hold">
                            <p:stCondLst>
                              <p:cond delay="12000"/>
                            </p:stCondLst>
                            <p:childTnLst>
                              <p:par>
                                <p:cTn id="27" presetID="47"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3000"/>
                                        <p:tgtEl>
                                          <p:spTgt spid="3">
                                            <p:txEl>
                                              <p:pRg st="5" end="5"/>
                                            </p:txEl>
                                          </p:spTgt>
                                        </p:tgtEl>
                                      </p:cBhvr>
                                    </p:animEffect>
                                    <p:anim calcmode="lin" valueType="num">
                                      <p:cBhvr>
                                        <p:cTn id="30"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3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3000"/>
                                        <p:tgtEl>
                                          <p:spTgt spid="3">
                                            <p:txEl>
                                              <p:pRg st="6" end="6"/>
                                            </p:txEl>
                                          </p:spTgt>
                                        </p:tgtEl>
                                      </p:cBhvr>
                                    </p:animEffect>
                                    <p:anim calcmode="lin" valueType="num">
                                      <p:cBhvr>
                                        <p:cTn id="35"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7" fill="hold">
                            <p:stCondLst>
                              <p:cond delay="15000"/>
                            </p:stCondLst>
                            <p:childTnLst>
                              <p:par>
                                <p:cTn id="38" presetID="8" presetClass="entr" presetSubtype="16"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amond(in)">
                                      <p:cBhvr>
                                        <p:cTn id="4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ΦΛΟΓΙΣΤΡΟ (ΣΑΛΜΟΣ)</a:t>
            </a:r>
          </a:p>
        </p:txBody>
      </p:sp>
      <p:sp>
        <p:nvSpPr>
          <p:cNvPr id="3" name="2 - Θέση περιεχομένου"/>
          <p:cNvSpPr>
            <a:spLocks noGrp="1"/>
          </p:cNvSpPr>
          <p:nvPr>
            <p:ph idx="1"/>
          </p:nvPr>
        </p:nvSpPr>
        <p:spPr>
          <a:xfrm>
            <a:off x="0" y="1428736"/>
            <a:ext cx="9144000" cy="5429264"/>
          </a:xfrm>
        </p:spPr>
        <p:txBody>
          <a:bodyPr>
            <a:normAutofit/>
          </a:bodyPr>
          <a:lstStyle/>
          <a:p>
            <a:pPr>
              <a:buNone/>
            </a:pPr>
            <a:r>
              <a:rPr lang="el-GR" dirty="0"/>
              <a:t> </a:t>
            </a:r>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22</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pic>
        <p:nvPicPr>
          <p:cNvPr id="6" name="Picture 8" descr="Φλόγιστρα οξυγόνου: ΦΛΟΓΙΣΤΡΟ ΛΥΩΣΙΜΑΤ. LE LORRAIN"/>
          <p:cNvPicPr>
            <a:picLocks noChangeAspect="1" noChangeArrowheads="1"/>
          </p:cNvPicPr>
          <p:nvPr/>
        </p:nvPicPr>
        <p:blipFill>
          <a:blip r:embed="rId2" cstate="print"/>
          <a:srcRect/>
          <a:stretch>
            <a:fillRect/>
          </a:stretch>
        </p:blipFill>
        <p:spPr bwMode="auto">
          <a:xfrm>
            <a:off x="5072066" y="2928934"/>
            <a:ext cx="3857620" cy="3357586"/>
          </a:xfrm>
          <a:prstGeom prst="rect">
            <a:avLst/>
          </a:prstGeom>
          <a:noFill/>
        </p:spPr>
      </p:pic>
      <p:pic>
        <p:nvPicPr>
          <p:cNvPr id="7" name="Picture 4" descr="Φλόγιστρο οξυγόνου-αερίου"/>
          <p:cNvPicPr>
            <a:picLocks noChangeAspect="1" noChangeArrowheads="1"/>
          </p:cNvPicPr>
          <p:nvPr/>
        </p:nvPicPr>
        <p:blipFill>
          <a:blip r:embed="rId3" cstate="print"/>
          <a:srcRect/>
          <a:stretch>
            <a:fillRect/>
          </a:stretch>
        </p:blipFill>
        <p:spPr bwMode="auto">
          <a:xfrm>
            <a:off x="357158" y="2928934"/>
            <a:ext cx="3786214" cy="3371874"/>
          </a:xfrm>
          <a:prstGeom prst="rect">
            <a:avLst/>
          </a:prstGeom>
          <a:noFill/>
        </p:spPr>
      </p:pic>
      <p:sp>
        <p:nvSpPr>
          <p:cNvPr id="10" name="9 - Ορθογώνιο"/>
          <p:cNvSpPr/>
          <p:nvPr/>
        </p:nvSpPr>
        <p:spPr>
          <a:xfrm>
            <a:off x="500034" y="1357298"/>
            <a:ext cx="8072494" cy="830997"/>
          </a:xfrm>
          <a:prstGeom prst="rect">
            <a:avLst/>
          </a:prstGeom>
        </p:spPr>
        <p:txBody>
          <a:bodyPr wrap="square">
            <a:spAutoFit/>
          </a:bodyPr>
          <a:lstStyle/>
          <a:p>
            <a:pPr algn="ctr"/>
            <a:r>
              <a:rPr lang="el-GR" sz="2400" dirty="0"/>
              <a:t>Στο φλόγιστρο  γίνεται η ανάμειξη του οξυγόνου με την ασετυλίνη και παράγεται η φλόγα.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8"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par>
                          <p:cTn id="17" fill="hold">
                            <p:stCondLst>
                              <p:cond delay="5000"/>
                            </p:stCondLst>
                            <p:childTnLst>
                              <p:par>
                                <p:cTn id="18" presetID="47"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3000"/>
                                        <p:tgtEl>
                                          <p:spTgt spid="10"/>
                                        </p:tgtEl>
                                      </p:cBhvr>
                                    </p:animEffect>
                                    <p:anim calcmode="lin" valueType="num">
                                      <p:cBhvr>
                                        <p:cTn id="21" dur="3000" fill="hold"/>
                                        <p:tgtEl>
                                          <p:spTgt spid="10"/>
                                        </p:tgtEl>
                                        <p:attrNameLst>
                                          <p:attrName>ppt_x</p:attrName>
                                        </p:attrNameLst>
                                      </p:cBhvr>
                                      <p:tavLst>
                                        <p:tav tm="0">
                                          <p:val>
                                            <p:strVal val="#ppt_x"/>
                                          </p:val>
                                        </p:tav>
                                        <p:tav tm="100000">
                                          <p:val>
                                            <p:strVal val="#ppt_x"/>
                                          </p:val>
                                        </p:tav>
                                      </p:tavLst>
                                    </p:anim>
                                    <p:anim calcmode="lin" valueType="num">
                                      <p:cBhvr>
                                        <p:cTn id="22"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3573016"/>
            <a:ext cx="8715404" cy="2808312"/>
          </a:xfrm>
        </p:spPr>
        <p:txBody>
          <a:bodyPr>
            <a:normAutofit fontScale="92500" lnSpcReduction="10000"/>
          </a:bodyPr>
          <a:lstStyle/>
          <a:p>
            <a:pPr>
              <a:buNone/>
            </a:pPr>
            <a:r>
              <a:rPr lang="el-GR" dirty="0"/>
              <a:t>Αποτελείται από ένα σώμα σε σχήμα χειρολαβής. Στο πίσω μέρος της χειρολαβής υπάρχουν δύο υποδοχές για τη σύνδεση των ελαστικών αγωγών (λάστιχων) Μπροστά από την χειρολαβή υπάρχουν οι δυο δικλείδες ανάμιξης του οξυγόνου και της ασετυλίνης. Πιο μπροστά υπάρχει το ακροφύσιο (μπεκ)</a:t>
            </a:r>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23</a:t>
            </a:fld>
            <a:endParaRPr lang="el-GR"/>
          </a:p>
        </p:txBody>
      </p:sp>
      <p:pic>
        <p:nvPicPr>
          <p:cNvPr id="7" name="6 - Εικόνα"/>
          <p:cNvPicPr/>
          <p:nvPr/>
        </p:nvPicPr>
        <p:blipFill>
          <a:blip r:embed="rId2" cstate="print"/>
          <a:srcRect/>
          <a:stretch>
            <a:fillRect/>
          </a:stretch>
        </p:blipFill>
        <p:spPr bwMode="auto">
          <a:xfrm>
            <a:off x="899592" y="260648"/>
            <a:ext cx="7128792"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870">
                                          <p:stCondLst>
                                            <p:cond delay="0"/>
                                          </p:stCondLst>
                                        </p:cTn>
                                        <p:tgtEl>
                                          <p:spTgt spid="7"/>
                                        </p:tgtEl>
                                      </p:cBhvr>
                                    </p:animEffect>
                                    <p:anim calcmode="lin" valueType="num">
                                      <p:cBhvr>
                                        <p:cTn id="8" dur="2733"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7"/>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7"/>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7"/>
                                        </p:tgtEl>
                                        <p:attrNameLst>
                                          <p:attrName>ppt_y</p:attrName>
                                        </p:attrNameLst>
                                      </p:cBhvr>
                                      <p:tavLst>
                                        <p:tav tm="0" fmla="#ppt_y-sin(pi*$)/81">
                                          <p:val>
                                            <p:fltVal val="0"/>
                                          </p:val>
                                        </p:tav>
                                        <p:tav tm="100000">
                                          <p:val>
                                            <p:fltVal val="1"/>
                                          </p:val>
                                        </p:tav>
                                      </p:tavLst>
                                    </p:anim>
                                    <p:animScale>
                                      <p:cBhvr>
                                        <p:cTn id="13" dur="39">
                                          <p:stCondLst>
                                            <p:cond delay="975"/>
                                          </p:stCondLst>
                                        </p:cTn>
                                        <p:tgtEl>
                                          <p:spTgt spid="7"/>
                                        </p:tgtEl>
                                      </p:cBhvr>
                                      <p:to x="100000" y="60000"/>
                                    </p:animScale>
                                    <p:animScale>
                                      <p:cBhvr>
                                        <p:cTn id="14" dur="249" decel="50000">
                                          <p:stCondLst>
                                            <p:cond delay="1014"/>
                                          </p:stCondLst>
                                        </p:cTn>
                                        <p:tgtEl>
                                          <p:spTgt spid="7"/>
                                        </p:tgtEl>
                                      </p:cBhvr>
                                      <p:to x="100000" y="100000"/>
                                    </p:animScale>
                                    <p:animScale>
                                      <p:cBhvr>
                                        <p:cTn id="15" dur="39">
                                          <p:stCondLst>
                                            <p:cond delay="1968"/>
                                          </p:stCondLst>
                                        </p:cTn>
                                        <p:tgtEl>
                                          <p:spTgt spid="7"/>
                                        </p:tgtEl>
                                      </p:cBhvr>
                                      <p:to x="100000" y="80000"/>
                                    </p:animScale>
                                    <p:animScale>
                                      <p:cBhvr>
                                        <p:cTn id="16" dur="249" decel="50000">
                                          <p:stCondLst>
                                            <p:cond delay="2007"/>
                                          </p:stCondLst>
                                        </p:cTn>
                                        <p:tgtEl>
                                          <p:spTgt spid="7"/>
                                        </p:tgtEl>
                                      </p:cBhvr>
                                      <p:to x="100000" y="100000"/>
                                    </p:animScale>
                                    <p:animScale>
                                      <p:cBhvr>
                                        <p:cTn id="17" dur="39">
                                          <p:stCondLst>
                                            <p:cond delay="2463"/>
                                          </p:stCondLst>
                                        </p:cTn>
                                        <p:tgtEl>
                                          <p:spTgt spid="7"/>
                                        </p:tgtEl>
                                      </p:cBhvr>
                                      <p:to x="100000" y="90000"/>
                                    </p:animScale>
                                    <p:animScale>
                                      <p:cBhvr>
                                        <p:cTn id="18" dur="249" decel="50000">
                                          <p:stCondLst>
                                            <p:cond delay="2502"/>
                                          </p:stCondLst>
                                        </p:cTn>
                                        <p:tgtEl>
                                          <p:spTgt spid="7"/>
                                        </p:tgtEl>
                                      </p:cBhvr>
                                      <p:to x="100000" y="100000"/>
                                    </p:animScale>
                                    <p:animScale>
                                      <p:cBhvr>
                                        <p:cTn id="19" dur="39">
                                          <p:stCondLst>
                                            <p:cond delay="2712"/>
                                          </p:stCondLst>
                                        </p:cTn>
                                        <p:tgtEl>
                                          <p:spTgt spid="7"/>
                                        </p:tgtEl>
                                      </p:cBhvr>
                                      <p:to x="100000" y="95000"/>
                                    </p:animScale>
                                    <p:animScale>
                                      <p:cBhvr>
                                        <p:cTn id="20" dur="249" decel="50000">
                                          <p:stCondLst>
                                            <p:cond delay="2751"/>
                                          </p:stCondLst>
                                        </p:cTn>
                                        <p:tgtEl>
                                          <p:spTgt spid="7"/>
                                        </p:tgtEl>
                                      </p:cBhvr>
                                      <p:to x="100000" y="100000"/>
                                    </p:animScale>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620688"/>
            <a:ext cx="4211960" cy="5505475"/>
          </a:xfrm>
        </p:spPr>
        <p:txBody>
          <a:bodyPr>
            <a:normAutofit fontScale="77500" lnSpcReduction="20000"/>
          </a:bodyPr>
          <a:lstStyle/>
          <a:p>
            <a:pPr>
              <a:buNone/>
            </a:pPr>
            <a:r>
              <a:rPr lang="el-GR" dirty="0"/>
              <a:t>Εσωτερικά περιλαμβάνει                                                                                  δύο αγωγούς. Από                                                                         τον κεντρικό φθάνει με                                                                       μεγάλη ταχύτητα και                                                                          πίεση το οξυγόνο                                                                παρασύροντας                                                                               συγχρόνως την                                                                    ασετυλίνη που                                                                διοχετεύεται με χαμηλή πίεση από ένα δεύτερο αγωγό. Τα δύο αέρια αναμειγνύονται στον αναμείκτη και καταλήγουν στο ακροφύσιο όπου αναφλεγόμενα παράγουν μια υψηλή θερμοκρασία</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24</a:t>
            </a:fld>
            <a:endParaRPr lang="el-GR"/>
          </a:p>
        </p:txBody>
      </p:sp>
      <p:pic>
        <p:nvPicPr>
          <p:cNvPr id="6" name="Picture 4" descr="https://www.terrano.gr/wp-content/uploads/2018/03/2.3.png"/>
          <p:cNvPicPr>
            <a:picLocks noChangeAspect="1" noChangeArrowheads="1"/>
          </p:cNvPicPr>
          <p:nvPr/>
        </p:nvPicPr>
        <p:blipFill>
          <a:blip r:embed="rId2" cstate="print"/>
          <a:srcRect/>
          <a:stretch>
            <a:fillRect/>
          </a:stretch>
        </p:blipFill>
        <p:spPr bwMode="auto">
          <a:xfrm>
            <a:off x="4355976" y="332656"/>
            <a:ext cx="4572000" cy="3097792"/>
          </a:xfrm>
          <a:prstGeom prst="rect">
            <a:avLst/>
          </a:prstGeom>
          <a:noFill/>
        </p:spPr>
      </p:pic>
      <p:pic>
        <p:nvPicPr>
          <p:cNvPr id="7" name="6 - Εικόνα"/>
          <p:cNvPicPr/>
          <p:nvPr/>
        </p:nvPicPr>
        <p:blipFill>
          <a:blip r:embed="rId3" cstate="print"/>
          <a:srcRect/>
          <a:stretch>
            <a:fillRect/>
          </a:stretch>
        </p:blipFill>
        <p:spPr bwMode="auto">
          <a:xfrm>
            <a:off x="4427984" y="3861048"/>
            <a:ext cx="4464496" cy="167411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3000" fill="hold"/>
                                        <p:tgtEl>
                                          <p:spTgt spid="7"/>
                                        </p:tgtEl>
                                        <p:attrNameLst>
                                          <p:attrName>ppt_w</p:attrName>
                                        </p:attrNameLst>
                                      </p:cBhvr>
                                      <p:tavLst>
                                        <p:tav tm="0">
                                          <p:val>
                                            <p:fltVal val="0"/>
                                          </p:val>
                                        </p:tav>
                                        <p:tav tm="100000">
                                          <p:val>
                                            <p:strVal val="#ppt_w"/>
                                          </p:val>
                                        </p:tav>
                                      </p:tavLst>
                                    </p:anim>
                                    <p:anim calcmode="lin" valueType="num">
                                      <p:cBhvr>
                                        <p:cTn id="12" dur="30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47"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3000"/>
                                        <p:tgtEl>
                                          <p:spTgt spid="3">
                                            <p:txEl>
                                              <p:pRg st="0" end="0"/>
                                            </p:txEl>
                                          </p:spTgt>
                                        </p:tgtEl>
                                      </p:cBhvr>
                                    </p:animEffect>
                                    <p:anim calcmode="lin" valueType="num">
                                      <p:cBhvr>
                                        <p:cTn id="1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8501090" cy="6858000"/>
          </a:xfrm>
        </p:spPr>
        <p:txBody>
          <a:bodyPr>
            <a:normAutofit fontScale="92500" lnSpcReduction="20000"/>
          </a:bodyPr>
          <a:lstStyle/>
          <a:p>
            <a:pPr>
              <a:buNone/>
            </a:pPr>
            <a:r>
              <a:rPr lang="el-GR" dirty="0"/>
              <a:t>Το άκρο του φλόγιστρου, </a:t>
            </a:r>
          </a:p>
          <a:p>
            <a:pPr>
              <a:buNone/>
            </a:pPr>
            <a:r>
              <a:rPr lang="el-GR" dirty="0"/>
              <a:t>που είναι το μπεκ, μπορεί </a:t>
            </a:r>
          </a:p>
          <a:p>
            <a:pPr>
              <a:buNone/>
            </a:pPr>
            <a:r>
              <a:rPr lang="el-GR" dirty="0"/>
              <a:t>να είναι πολλών μεγεθών</a:t>
            </a:r>
          </a:p>
          <a:p>
            <a:pPr>
              <a:buNone/>
            </a:pPr>
            <a:r>
              <a:rPr lang="el-GR" dirty="0"/>
              <a:t>με διαφορετική διάμετρο οπής.</a:t>
            </a:r>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endParaRPr lang="el-GR" dirty="0"/>
          </a:p>
          <a:p>
            <a:pPr>
              <a:buNone/>
            </a:pPr>
            <a:r>
              <a:rPr lang="el-GR" dirty="0"/>
              <a:t>Ανάλογα με τον τύπο του </a:t>
            </a:r>
            <a:r>
              <a:rPr lang="el-GR" dirty="0" err="1"/>
              <a:t>φλογίστρου</a:t>
            </a:r>
            <a:r>
              <a:rPr lang="el-GR" dirty="0"/>
              <a:t>                                   έχουμε διαφόρων τύπων </a:t>
            </a:r>
            <a:r>
              <a:rPr lang="el-GR" dirty="0" err="1"/>
              <a:t>μπέκ</a:t>
            </a:r>
            <a:r>
              <a:rPr lang="el-GR" dirty="0"/>
              <a:t>.                          Μερικά βλέπετε παραπάνω.</a:t>
            </a:r>
          </a:p>
          <a:p>
            <a:pPr>
              <a:buNone/>
            </a:pPr>
            <a:r>
              <a:rPr lang="el-GR" dirty="0"/>
              <a:t> </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25</a:t>
            </a:fld>
            <a:endParaRPr lang="el-GR"/>
          </a:p>
        </p:txBody>
      </p:sp>
      <p:pic>
        <p:nvPicPr>
          <p:cNvPr id="32776" name="Picture 8" descr="Δόικας Α.Ε. | Ψύξη"/>
          <p:cNvPicPr>
            <a:picLocks noChangeAspect="1" noChangeArrowheads="1"/>
          </p:cNvPicPr>
          <p:nvPr/>
        </p:nvPicPr>
        <p:blipFill>
          <a:blip r:embed="rId2" cstate="print"/>
          <a:srcRect/>
          <a:stretch>
            <a:fillRect/>
          </a:stretch>
        </p:blipFill>
        <p:spPr bwMode="auto">
          <a:xfrm>
            <a:off x="3143240" y="1928802"/>
            <a:ext cx="2331115" cy="2500330"/>
          </a:xfrm>
          <a:prstGeom prst="rect">
            <a:avLst/>
          </a:prstGeom>
          <a:noFill/>
        </p:spPr>
      </p:pic>
      <p:pic>
        <p:nvPicPr>
          <p:cNvPr id="32778" name="Picture 10" descr="ΜΠΕΚ ΣΥΓΚΟΛΛΗΣΗΣ ΟΞΥΓΟΝΟΥ-ΑΣΕΤΥΛΙΝΗΣ MORRIS"/>
          <p:cNvPicPr>
            <a:picLocks noChangeAspect="1" noChangeArrowheads="1"/>
          </p:cNvPicPr>
          <p:nvPr/>
        </p:nvPicPr>
        <p:blipFill>
          <a:blip r:embed="rId3" cstate="print"/>
          <a:srcRect/>
          <a:stretch>
            <a:fillRect/>
          </a:stretch>
        </p:blipFill>
        <p:spPr bwMode="auto">
          <a:xfrm>
            <a:off x="214282" y="1928802"/>
            <a:ext cx="2571768" cy="2571768"/>
          </a:xfrm>
          <a:prstGeom prst="rect">
            <a:avLst/>
          </a:prstGeom>
          <a:noFill/>
        </p:spPr>
      </p:pic>
      <p:pic>
        <p:nvPicPr>
          <p:cNvPr id="32780" name="Picture 12" descr="Εργαλεία Κόλλησης | ZonasTools"/>
          <p:cNvPicPr>
            <a:picLocks noChangeAspect="1" noChangeArrowheads="1"/>
          </p:cNvPicPr>
          <p:nvPr/>
        </p:nvPicPr>
        <p:blipFill>
          <a:blip r:embed="rId4" cstate="print"/>
          <a:srcRect/>
          <a:stretch>
            <a:fillRect/>
          </a:stretch>
        </p:blipFill>
        <p:spPr bwMode="auto">
          <a:xfrm>
            <a:off x="6072198" y="357166"/>
            <a:ext cx="2690798" cy="2690798"/>
          </a:xfrm>
          <a:prstGeom prst="rect">
            <a:avLst/>
          </a:prstGeom>
          <a:noFill/>
        </p:spPr>
      </p:pic>
      <p:pic>
        <p:nvPicPr>
          <p:cNvPr id="32782" name="Picture 14" descr="ΜΠΕΚ ΣΥΓΚΟΛΛΗΣΗΣ ΟΞΥΓΟΝΟΥ - ΠΡΟΠΑΝΙΟΥ MORRIS"/>
          <p:cNvPicPr>
            <a:picLocks noChangeAspect="1" noChangeArrowheads="1"/>
          </p:cNvPicPr>
          <p:nvPr/>
        </p:nvPicPr>
        <p:blipFill>
          <a:blip r:embed="rId5" cstate="print"/>
          <a:srcRect/>
          <a:stretch>
            <a:fillRect/>
          </a:stretch>
        </p:blipFill>
        <p:spPr bwMode="auto">
          <a:xfrm>
            <a:off x="6143636" y="3500438"/>
            <a:ext cx="2619360" cy="2619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3000"/>
                                        <p:tgtEl>
                                          <p:spTgt spid="3">
                                            <p:txEl>
                                              <p:pRg st="0" end="0"/>
                                            </p:txEl>
                                          </p:spTgt>
                                        </p:tgtEl>
                                      </p:cBhvr>
                                    </p:animEffect>
                                  </p:childTnLst>
                                </p:cTn>
                              </p:par>
                              <p:par>
                                <p:cTn id="8" presetID="18" presetClass="entr" presetSubtype="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trips(downRight)">
                                      <p:cBhvr>
                                        <p:cTn id="10" dur="3000"/>
                                        <p:tgtEl>
                                          <p:spTgt spid="3">
                                            <p:txEl>
                                              <p:pRg st="1" end="1"/>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trips(downRight)">
                                      <p:cBhvr>
                                        <p:cTn id="13" dur="3000"/>
                                        <p:tgtEl>
                                          <p:spTgt spid="3">
                                            <p:txEl>
                                              <p:pRg st="2" end="2"/>
                                            </p:txEl>
                                          </p:spTgt>
                                        </p:tgtEl>
                                      </p:cBhvr>
                                    </p:animEffect>
                                  </p:childTnLst>
                                </p:cTn>
                              </p:par>
                              <p:par>
                                <p:cTn id="14" presetID="18" presetClass="entr" presetSubtype="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trips(downRight)">
                                      <p:cBhvr>
                                        <p:cTn id="16" dur="3000"/>
                                        <p:tgtEl>
                                          <p:spTgt spid="3">
                                            <p:txEl>
                                              <p:pRg st="3" end="3"/>
                                            </p:txEl>
                                          </p:spTgt>
                                        </p:tgtEl>
                                      </p:cBhvr>
                                    </p:animEffect>
                                  </p:childTnLst>
                                </p:cTn>
                              </p:par>
                            </p:childTnLst>
                          </p:cTn>
                        </p:par>
                        <p:par>
                          <p:cTn id="17" fill="hold">
                            <p:stCondLst>
                              <p:cond delay="3000"/>
                            </p:stCondLst>
                            <p:childTnLst>
                              <p:par>
                                <p:cTn id="18" presetID="8" presetClass="entr" presetSubtype="32" fill="hold" nodeType="afterEffect">
                                  <p:stCondLst>
                                    <p:cond delay="0"/>
                                  </p:stCondLst>
                                  <p:childTnLst>
                                    <p:set>
                                      <p:cBhvr>
                                        <p:cTn id="19" dur="1" fill="hold">
                                          <p:stCondLst>
                                            <p:cond delay="0"/>
                                          </p:stCondLst>
                                        </p:cTn>
                                        <p:tgtEl>
                                          <p:spTgt spid="32778"/>
                                        </p:tgtEl>
                                        <p:attrNameLst>
                                          <p:attrName>style.visibility</p:attrName>
                                        </p:attrNameLst>
                                      </p:cBhvr>
                                      <p:to>
                                        <p:strVal val="visible"/>
                                      </p:to>
                                    </p:set>
                                    <p:animEffect transition="in" filter="diamond(out)">
                                      <p:cBhvr>
                                        <p:cTn id="20" dur="3000"/>
                                        <p:tgtEl>
                                          <p:spTgt spid="32778"/>
                                        </p:tgtEl>
                                      </p:cBhvr>
                                    </p:animEffect>
                                  </p:childTnLst>
                                </p:cTn>
                              </p:par>
                              <p:par>
                                <p:cTn id="21" presetID="8" presetClass="entr" presetSubtype="32" fill="hold" nodeType="withEffect">
                                  <p:stCondLst>
                                    <p:cond delay="0"/>
                                  </p:stCondLst>
                                  <p:childTnLst>
                                    <p:set>
                                      <p:cBhvr>
                                        <p:cTn id="22" dur="1" fill="hold">
                                          <p:stCondLst>
                                            <p:cond delay="0"/>
                                          </p:stCondLst>
                                        </p:cTn>
                                        <p:tgtEl>
                                          <p:spTgt spid="32776"/>
                                        </p:tgtEl>
                                        <p:attrNameLst>
                                          <p:attrName>style.visibility</p:attrName>
                                        </p:attrNameLst>
                                      </p:cBhvr>
                                      <p:to>
                                        <p:strVal val="visible"/>
                                      </p:to>
                                    </p:set>
                                    <p:animEffect transition="in" filter="diamond(out)">
                                      <p:cBhvr>
                                        <p:cTn id="23" dur="3000"/>
                                        <p:tgtEl>
                                          <p:spTgt spid="32776"/>
                                        </p:tgtEl>
                                      </p:cBhvr>
                                    </p:animEffect>
                                  </p:childTnLst>
                                </p:cTn>
                              </p:par>
                            </p:childTnLst>
                          </p:cTn>
                        </p:par>
                        <p:par>
                          <p:cTn id="24" fill="hold">
                            <p:stCondLst>
                              <p:cond delay="6000"/>
                            </p:stCondLst>
                            <p:childTnLst>
                              <p:par>
                                <p:cTn id="25" presetID="26" presetClass="entr" presetSubtype="0" fill="hold" nodeType="after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wipe(down)">
                                      <p:cBhvr>
                                        <p:cTn id="27" dur="870">
                                          <p:stCondLst>
                                            <p:cond delay="0"/>
                                          </p:stCondLst>
                                        </p:cTn>
                                        <p:tgtEl>
                                          <p:spTgt spid="3">
                                            <p:txEl>
                                              <p:pRg st="12" end="12"/>
                                            </p:txEl>
                                          </p:spTgt>
                                        </p:tgtEl>
                                      </p:cBhvr>
                                    </p:animEffect>
                                    <p:anim calcmode="lin" valueType="num">
                                      <p:cBhvr>
                                        <p:cTn id="28" dur="2733" tmFilter="0,0; 0.14,0.36; 0.43,0.73; 0.71,0.91; 1.0,1.0">
                                          <p:stCondLst>
                                            <p:cond delay="0"/>
                                          </p:stCondLst>
                                        </p:cTn>
                                        <p:tgtEl>
                                          <p:spTgt spid="3">
                                            <p:txEl>
                                              <p:pRg st="12" end="12"/>
                                            </p:txEl>
                                          </p:spTgt>
                                        </p:tgtEl>
                                        <p:attrNameLst>
                                          <p:attrName>ppt_x</p:attrName>
                                        </p:attrNameLst>
                                      </p:cBhvr>
                                      <p:tavLst>
                                        <p:tav tm="0">
                                          <p:val>
                                            <p:strVal val="#ppt_x-0.25"/>
                                          </p:val>
                                        </p:tav>
                                        <p:tav tm="100000">
                                          <p:val>
                                            <p:strVal val="#ppt_x"/>
                                          </p:val>
                                        </p:tav>
                                      </p:tavLst>
                                    </p:anim>
                                    <p:anim calcmode="lin" valueType="num">
                                      <p:cBhvr>
                                        <p:cTn id="29" dur="996" tmFilter="0.0,0.0; 0.25,0.07; 0.50,0.2; 0.75,0.467; 1.0,1.0">
                                          <p:stCondLst>
                                            <p:cond delay="0"/>
                                          </p:stCondLst>
                                        </p:cTn>
                                        <p:tgtEl>
                                          <p:spTgt spid="3">
                                            <p:txEl>
                                              <p:pRg st="12" end="12"/>
                                            </p:txEl>
                                          </p:spTgt>
                                        </p:tgtEl>
                                        <p:attrNameLst>
                                          <p:attrName>ppt_y</p:attrName>
                                        </p:attrNameLst>
                                      </p:cBhvr>
                                      <p:tavLst>
                                        <p:tav tm="0" fmla="#ppt_y-sin(pi*$)/3">
                                          <p:val>
                                            <p:fltVal val="0.5"/>
                                          </p:val>
                                        </p:tav>
                                        <p:tav tm="100000">
                                          <p:val>
                                            <p:fltVal val="1"/>
                                          </p:val>
                                        </p:tav>
                                      </p:tavLst>
                                    </p:anim>
                                    <p:anim calcmode="lin" valueType="num">
                                      <p:cBhvr>
                                        <p:cTn id="30" dur="996" tmFilter="0, 0; 0.125,0.2665; 0.25,0.4; 0.375,0.465; 0.5,0.5;  0.625,0.535; 0.75,0.6; 0.875,0.7335; 1,1">
                                          <p:stCondLst>
                                            <p:cond delay="996"/>
                                          </p:stCondLst>
                                        </p:cTn>
                                        <p:tgtEl>
                                          <p:spTgt spid="3">
                                            <p:txEl>
                                              <p:pRg st="12" end="12"/>
                                            </p:txEl>
                                          </p:spTgt>
                                        </p:tgtEl>
                                        <p:attrNameLst>
                                          <p:attrName>ppt_y</p:attrName>
                                        </p:attrNameLst>
                                      </p:cBhvr>
                                      <p:tavLst>
                                        <p:tav tm="0" fmla="#ppt_y-sin(pi*$)/9">
                                          <p:val>
                                            <p:fltVal val="0"/>
                                          </p:val>
                                        </p:tav>
                                        <p:tav tm="100000">
                                          <p:val>
                                            <p:fltVal val="1"/>
                                          </p:val>
                                        </p:tav>
                                      </p:tavLst>
                                    </p:anim>
                                    <p:anim calcmode="lin" valueType="num">
                                      <p:cBhvr>
                                        <p:cTn id="31" dur="498" tmFilter="0, 0; 0.125,0.2665; 0.25,0.4; 0.375,0.465; 0.5,0.5;  0.625,0.535; 0.75,0.6; 0.875,0.7335; 1,1">
                                          <p:stCondLst>
                                            <p:cond delay="1986"/>
                                          </p:stCondLst>
                                        </p:cTn>
                                        <p:tgtEl>
                                          <p:spTgt spid="3">
                                            <p:txEl>
                                              <p:pRg st="12" end="12"/>
                                            </p:txEl>
                                          </p:spTgt>
                                        </p:tgtEl>
                                        <p:attrNameLst>
                                          <p:attrName>ppt_y</p:attrName>
                                        </p:attrNameLst>
                                      </p:cBhvr>
                                      <p:tavLst>
                                        <p:tav tm="0" fmla="#ppt_y-sin(pi*$)/27">
                                          <p:val>
                                            <p:fltVal val="0"/>
                                          </p:val>
                                        </p:tav>
                                        <p:tav tm="100000">
                                          <p:val>
                                            <p:fltVal val="1"/>
                                          </p:val>
                                        </p:tav>
                                      </p:tavLst>
                                    </p:anim>
                                    <p:anim calcmode="lin" valueType="num">
                                      <p:cBhvr>
                                        <p:cTn id="32" dur="246" tmFilter="0, 0; 0.125,0.2665; 0.25,0.4; 0.375,0.465; 0.5,0.5;  0.625,0.535; 0.75,0.6; 0.875,0.7335; 1,1">
                                          <p:stCondLst>
                                            <p:cond delay="2484"/>
                                          </p:stCondLst>
                                        </p:cTn>
                                        <p:tgtEl>
                                          <p:spTgt spid="3">
                                            <p:txEl>
                                              <p:pRg st="12" end="12"/>
                                            </p:txEl>
                                          </p:spTgt>
                                        </p:tgtEl>
                                        <p:attrNameLst>
                                          <p:attrName>ppt_y</p:attrName>
                                        </p:attrNameLst>
                                      </p:cBhvr>
                                      <p:tavLst>
                                        <p:tav tm="0" fmla="#ppt_y-sin(pi*$)/81">
                                          <p:val>
                                            <p:fltVal val="0"/>
                                          </p:val>
                                        </p:tav>
                                        <p:tav tm="100000">
                                          <p:val>
                                            <p:fltVal val="1"/>
                                          </p:val>
                                        </p:tav>
                                      </p:tavLst>
                                    </p:anim>
                                    <p:animScale>
                                      <p:cBhvr>
                                        <p:cTn id="33" dur="39">
                                          <p:stCondLst>
                                            <p:cond delay="975"/>
                                          </p:stCondLst>
                                        </p:cTn>
                                        <p:tgtEl>
                                          <p:spTgt spid="3">
                                            <p:txEl>
                                              <p:pRg st="12" end="12"/>
                                            </p:txEl>
                                          </p:spTgt>
                                        </p:tgtEl>
                                      </p:cBhvr>
                                      <p:to x="100000" y="60000"/>
                                    </p:animScale>
                                    <p:animScale>
                                      <p:cBhvr>
                                        <p:cTn id="34" dur="249" decel="50000">
                                          <p:stCondLst>
                                            <p:cond delay="1014"/>
                                          </p:stCondLst>
                                        </p:cTn>
                                        <p:tgtEl>
                                          <p:spTgt spid="3">
                                            <p:txEl>
                                              <p:pRg st="12" end="12"/>
                                            </p:txEl>
                                          </p:spTgt>
                                        </p:tgtEl>
                                      </p:cBhvr>
                                      <p:to x="100000" y="100000"/>
                                    </p:animScale>
                                    <p:animScale>
                                      <p:cBhvr>
                                        <p:cTn id="35" dur="39">
                                          <p:stCondLst>
                                            <p:cond delay="1968"/>
                                          </p:stCondLst>
                                        </p:cTn>
                                        <p:tgtEl>
                                          <p:spTgt spid="3">
                                            <p:txEl>
                                              <p:pRg st="12" end="12"/>
                                            </p:txEl>
                                          </p:spTgt>
                                        </p:tgtEl>
                                      </p:cBhvr>
                                      <p:to x="100000" y="80000"/>
                                    </p:animScale>
                                    <p:animScale>
                                      <p:cBhvr>
                                        <p:cTn id="36" dur="249" decel="50000">
                                          <p:stCondLst>
                                            <p:cond delay="2007"/>
                                          </p:stCondLst>
                                        </p:cTn>
                                        <p:tgtEl>
                                          <p:spTgt spid="3">
                                            <p:txEl>
                                              <p:pRg st="12" end="12"/>
                                            </p:txEl>
                                          </p:spTgt>
                                        </p:tgtEl>
                                      </p:cBhvr>
                                      <p:to x="100000" y="100000"/>
                                    </p:animScale>
                                    <p:animScale>
                                      <p:cBhvr>
                                        <p:cTn id="37" dur="39">
                                          <p:stCondLst>
                                            <p:cond delay="2463"/>
                                          </p:stCondLst>
                                        </p:cTn>
                                        <p:tgtEl>
                                          <p:spTgt spid="3">
                                            <p:txEl>
                                              <p:pRg st="12" end="12"/>
                                            </p:txEl>
                                          </p:spTgt>
                                        </p:tgtEl>
                                      </p:cBhvr>
                                      <p:to x="100000" y="90000"/>
                                    </p:animScale>
                                    <p:animScale>
                                      <p:cBhvr>
                                        <p:cTn id="38" dur="249" decel="50000">
                                          <p:stCondLst>
                                            <p:cond delay="2502"/>
                                          </p:stCondLst>
                                        </p:cTn>
                                        <p:tgtEl>
                                          <p:spTgt spid="3">
                                            <p:txEl>
                                              <p:pRg st="12" end="12"/>
                                            </p:txEl>
                                          </p:spTgt>
                                        </p:tgtEl>
                                      </p:cBhvr>
                                      <p:to x="100000" y="100000"/>
                                    </p:animScale>
                                    <p:animScale>
                                      <p:cBhvr>
                                        <p:cTn id="39" dur="39">
                                          <p:stCondLst>
                                            <p:cond delay="2712"/>
                                          </p:stCondLst>
                                        </p:cTn>
                                        <p:tgtEl>
                                          <p:spTgt spid="3">
                                            <p:txEl>
                                              <p:pRg st="12" end="12"/>
                                            </p:txEl>
                                          </p:spTgt>
                                        </p:tgtEl>
                                      </p:cBhvr>
                                      <p:to x="100000" y="95000"/>
                                    </p:animScale>
                                    <p:animScale>
                                      <p:cBhvr>
                                        <p:cTn id="40" dur="249" decel="50000">
                                          <p:stCondLst>
                                            <p:cond delay="2751"/>
                                          </p:stCondLst>
                                        </p:cTn>
                                        <p:tgtEl>
                                          <p:spTgt spid="3">
                                            <p:txEl>
                                              <p:pRg st="12" end="12"/>
                                            </p:txEl>
                                          </p:spTgt>
                                        </p:tgtEl>
                                      </p:cBhvr>
                                      <p:to x="100000" y="100000"/>
                                    </p:animScale>
                                  </p:childTnLst>
                                </p:cTn>
                              </p:par>
                            </p:childTnLst>
                          </p:cTn>
                        </p:par>
                        <p:par>
                          <p:cTn id="41" fill="hold">
                            <p:stCondLst>
                              <p:cond delay="9000"/>
                            </p:stCondLst>
                            <p:childTnLst>
                              <p:par>
                                <p:cTn id="42" presetID="47" presetClass="entr" presetSubtype="0" fill="hold" nodeType="afterEffect">
                                  <p:stCondLst>
                                    <p:cond delay="0"/>
                                  </p:stCondLst>
                                  <p:childTnLst>
                                    <p:set>
                                      <p:cBhvr>
                                        <p:cTn id="43" dur="1" fill="hold">
                                          <p:stCondLst>
                                            <p:cond delay="0"/>
                                          </p:stCondLst>
                                        </p:cTn>
                                        <p:tgtEl>
                                          <p:spTgt spid="32780"/>
                                        </p:tgtEl>
                                        <p:attrNameLst>
                                          <p:attrName>style.visibility</p:attrName>
                                        </p:attrNameLst>
                                      </p:cBhvr>
                                      <p:to>
                                        <p:strVal val="visible"/>
                                      </p:to>
                                    </p:set>
                                    <p:animEffect transition="in" filter="fade">
                                      <p:cBhvr>
                                        <p:cTn id="44" dur="3000"/>
                                        <p:tgtEl>
                                          <p:spTgt spid="32780"/>
                                        </p:tgtEl>
                                      </p:cBhvr>
                                    </p:animEffect>
                                    <p:anim calcmode="lin" valueType="num">
                                      <p:cBhvr>
                                        <p:cTn id="45" dur="3000" fill="hold"/>
                                        <p:tgtEl>
                                          <p:spTgt spid="32780"/>
                                        </p:tgtEl>
                                        <p:attrNameLst>
                                          <p:attrName>ppt_x</p:attrName>
                                        </p:attrNameLst>
                                      </p:cBhvr>
                                      <p:tavLst>
                                        <p:tav tm="0">
                                          <p:val>
                                            <p:strVal val="#ppt_x"/>
                                          </p:val>
                                        </p:tav>
                                        <p:tav tm="100000">
                                          <p:val>
                                            <p:strVal val="#ppt_x"/>
                                          </p:val>
                                        </p:tav>
                                      </p:tavLst>
                                    </p:anim>
                                    <p:anim calcmode="lin" valueType="num">
                                      <p:cBhvr>
                                        <p:cTn id="46" dur="3000" fill="hold"/>
                                        <p:tgtEl>
                                          <p:spTgt spid="32780"/>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32782"/>
                                        </p:tgtEl>
                                        <p:attrNameLst>
                                          <p:attrName>style.visibility</p:attrName>
                                        </p:attrNameLst>
                                      </p:cBhvr>
                                      <p:to>
                                        <p:strVal val="visible"/>
                                      </p:to>
                                    </p:set>
                                    <p:animEffect transition="in" filter="fade">
                                      <p:cBhvr>
                                        <p:cTn id="49" dur="3000"/>
                                        <p:tgtEl>
                                          <p:spTgt spid="32782"/>
                                        </p:tgtEl>
                                      </p:cBhvr>
                                    </p:animEffect>
                                    <p:anim calcmode="lin" valueType="num">
                                      <p:cBhvr>
                                        <p:cTn id="50" dur="3000" fill="hold"/>
                                        <p:tgtEl>
                                          <p:spTgt spid="32782"/>
                                        </p:tgtEl>
                                        <p:attrNameLst>
                                          <p:attrName>ppt_x</p:attrName>
                                        </p:attrNameLst>
                                      </p:cBhvr>
                                      <p:tavLst>
                                        <p:tav tm="0">
                                          <p:val>
                                            <p:strVal val="#ppt_x"/>
                                          </p:val>
                                        </p:tav>
                                        <p:tav tm="100000">
                                          <p:val>
                                            <p:strVal val="#ppt_x"/>
                                          </p:val>
                                        </p:tav>
                                      </p:tavLst>
                                    </p:anim>
                                    <p:anim calcmode="lin" valueType="num">
                                      <p:cBhvr>
                                        <p:cTn id="51" dur="3000" fill="hold"/>
                                        <p:tgtEl>
                                          <p:spTgt spid="327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428736"/>
            <a:ext cx="9144000" cy="5429264"/>
          </a:xfrm>
        </p:spPr>
        <p:txBody>
          <a:bodyPr>
            <a:normAutofit fontScale="62500" lnSpcReduction="20000"/>
          </a:bodyPr>
          <a:lstStyle/>
          <a:p>
            <a:pPr>
              <a:buNone/>
            </a:pPr>
            <a:r>
              <a:rPr lang="el-GR" sz="5100" dirty="0"/>
              <a:t>Υπάρχουν τρία διακριτά είδη φλόγας οξυγόνου-ασετιλίνης</a:t>
            </a:r>
          </a:p>
          <a:p>
            <a:pPr>
              <a:buNone/>
            </a:pPr>
            <a:endParaRPr lang="el-GR" dirty="0"/>
          </a:p>
          <a:p>
            <a:pPr marL="550926" indent="-514350">
              <a:buFont typeface="+mj-lt"/>
              <a:buAutoNum type="arabicPeriod"/>
            </a:pPr>
            <a:r>
              <a:rPr lang="el-GR" sz="6000" dirty="0"/>
              <a:t>Ουδέτερη</a:t>
            </a:r>
          </a:p>
          <a:p>
            <a:pPr marL="550926" indent="-514350">
              <a:buNone/>
            </a:pPr>
            <a:r>
              <a:rPr lang="el-GR" sz="4200" dirty="0"/>
              <a:t> (ίδια ποσότητα οξυγόνου – ασετυλίνης)</a:t>
            </a:r>
          </a:p>
          <a:p>
            <a:pPr marL="550926" indent="-514350">
              <a:buFont typeface="+mj-lt"/>
              <a:buAutoNum type="arabicPeriod"/>
            </a:pPr>
            <a:endParaRPr lang="el-GR" sz="6000" dirty="0"/>
          </a:p>
          <a:p>
            <a:pPr marL="550926" indent="-514350">
              <a:buNone/>
            </a:pPr>
            <a:r>
              <a:rPr lang="el-GR" sz="6000" dirty="0"/>
              <a:t>2. Οξειδωτική </a:t>
            </a:r>
          </a:p>
          <a:p>
            <a:pPr marL="550926" indent="-514350">
              <a:buNone/>
            </a:pPr>
            <a:r>
              <a:rPr lang="el-GR" sz="4200" dirty="0"/>
              <a:t>(με περίσσεια οξυγόνου)</a:t>
            </a:r>
          </a:p>
          <a:p>
            <a:pPr marL="550926" indent="-514350">
              <a:buFont typeface="+mj-lt"/>
              <a:buAutoNum type="arabicPeriod"/>
            </a:pPr>
            <a:endParaRPr lang="el-GR" sz="6000" dirty="0"/>
          </a:p>
          <a:p>
            <a:pPr marL="550926" indent="-514350">
              <a:buNone/>
            </a:pPr>
            <a:r>
              <a:rPr lang="el-GR" sz="6000" dirty="0"/>
              <a:t>3.Αναγωγική ή Ανθρακωτική </a:t>
            </a:r>
          </a:p>
          <a:p>
            <a:pPr marL="550926" indent="-514350">
              <a:buNone/>
            </a:pPr>
            <a:r>
              <a:rPr lang="el-GR" sz="4200" dirty="0"/>
              <a:t>(με περίσσεια ασετιλίνης)</a:t>
            </a:r>
          </a:p>
          <a:p>
            <a:pPr marL="550926" indent="-514350">
              <a:buFont typeface="+mj-lt"/>
              <a:buAutoNum type="arabicPeriod"/>
            </a:pPr>
            <a:endParaRPr lang="el-GR" sz="6000" dirty="0"/>
          </a:p>
          <a:p>
            <a:pPr marL="550926" indent="-514350">
              <a:buFont typeface="+mj-lt"/>
              <a:buAutoNum type="arabicPeriod"/>
            </a:pPr>
            <a:endParaRPr lang="el-GR" sz="6000" dirty="0"/>
          </a:p>
          <a:p>
            <a:pPr>
              <a:buNone/>
            </a:pPr>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26</a:t>
            </a:fld>
            <a:endParaRPr lang="el-GR"/>
          </a:p>
        </p:txBody>
      </p:sp>
      <p:sp>
        <p:nvSpPr>
          <p:cNvPr id="6" name="1 - Τίτλος"/>
          <p:cNvSpPr>
            <a:spLocks noGrp="1"/>
          </p:cNvSpPr>
          <p:nvPr>
            <p:ph type="title"/>
          </p:nvPr>
        </p:nvSpPr>
        <p:spPr/>
        <p:txBody>
          <a:bodyPr>
            <a:normAutofit fontScale="90000"/>
          </a:bodyPr>
          <a:lstStyle/>
          <a:p>
            <a:r>
              <a:rPr lang="el-GR" dirty="0"/>
              <a:t>ΦΛΟΓΕΣ ΟΞΥΓΟΝΟΣΥΓΚΟΛΛΗΣΗΣ</a:t>
            </a:r>
          </a:p>
        </p:txBody>
      </p:sp>
      <p:pic>
        <p:nvPicPr>
          <p:cNvPr id="7" name="Picture 4" descr="http://1.bp.blogspot.com/-fjAJmXCgSZc/VAqr2-5-_WI/AAAAAAAAC2M/lnNtv8Wm5qg/s1600/Floges.png"/>
          <p:cNvPicPr>
            <a:picLocks noChangeAspect="1" noChangeArrowheads="1"/>
          </p:cNvPicPr>
          <p:nvPr/>
        </p:nvPicPr>
        <p:blipFill>
          <a:blip r:embed="rId2" cstate="print"/>
          <a:srcRect/>
          <a:stretch>
            <a:fillRect/>
          </a:stretch>
        </p:blipFill>
        <p:spPr bwMode="auto">
          <a:xfrm>
            <a:off x="6096000" y="2571744"/>
            <a:ext cx="3048000" cy="2828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8" presetClass="entr" presetSubtype="32"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diamond(out)">
                                      <p:cBhvr>
                                        <p:cTn id="30"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401080" cy="1143000"/>
          </a:xfrm>
        </p:spPr>
        <p:txBody>
          <a:bodyPr>
            <a:normAutofit/>
          </a:bodyPr>
          <a:lstStyle/>
          <a:p>
            <a:r>
              <a:rPr lang="el-GR" dirty="0"/>
              <a:t>ΦΛΟΓΕΣ ΟΞΥΓΟΝΟΣΥΓΚΟΛΛΗΣΗΣ</a:t>
            </a:r>
          </a:p>
        </p:txBody>
      </p:sp>
      <p:sp>
        <p:nvSpPr>
          <p:cNvPr id="3" name="2 - Θέση περιεχομένου"/>
          <p:cNvSpPr>
            <a:spLocks noGrp="1"/>
          </p:cNvSpPr>
          <p:nvPr>
            <p:ph idx="1"/>
          </p:nvPr>
        </p:nvSpPr>
        <p:spPr>
          <a:xfrm>
            <a:off x="142844" y="1214422"/>
            <a:ext cx="9001156" cy="5643578"/>
          </a:xfrm>
        </p:spPr>
        <p:txBody>
          <a:bodyPr/>
          <a:lstStyle/>
          <a:p>
            <a:pPr>
              <a:buNone/>
            </a:pPr>
            <a:r>
              <a:rPr lang="el-GR" dirty="0"/>
              <a:t>Ο τύπος της φλόγας που παράγεται εξαρτάται από την αναλογία σε όγκο οξυγόνου-ασετιλίνης στο μίγμα που εξέρχεται από το ακροφύσιο του καυστήρα </a:t>
            </a:r>
          </a:p>
          <a:p>
            <a:pPr>
              <a:buNone/>
            </a:pPr>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27</a:t>
            </a:fld>
            <a:endParaRPr lang="el-GR"/>
          </a:p>
        </p:txBody>
      </p:sp>
      <p:sp>
        <p:nvSpPr>
          <p:cNvPr id="37896" name="AutoShape 8" descr="Παρουσίαση του PowerP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7898" name="Picture 10" descr="Γενικές Αρχές Συγκολλήσεων - ppt κατέβασμα"/>
          <p:cNvPicPr>
            <a:picLocks noChangeAspect="1" noChangeArrowheads="1"/>
          </p:cNvPicPr>
          <p:nvPr/>
        </p:nvPicPr>
        <p:blipFill>
          <a:blip r:embed="rId2" cstate="print"/>
          <a:srcRect/>
          <a:stretch>
            <a:fillRect/>
          </a:stretch>
        </p:blipFill>
        <p:spPr bwMode="auto">
          <a:xfrm>
            <a:off x="3357547" y="2857496"/>
            <a:ext cx="3571875" cy="321471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7898"/>
                                        </p:tgtEl>
                                        <p:attrNameLst>
                                          <p:attrName>style.visibility</p:attrName>
                                        </p:attrNameLst>
                                      </p:cBhvr>
                                      <p:to>
                                        <p:strVal val="visible"/>
                                      </p:to>
                                    </p:set>
                                    <p:animEffect transition="in" filter="fade">
                                      <p:cBhvr>
                                        <p:cTn id="19" dur="3000"/>
                                        <p:tgtEl>
                                          <p:spTgt spid="37898"/>
                                        </p:tgtEl>
                                      </p:cBhvr>
                                    </p:animEffect>
                                    <p:anim calcmode="lin" valueType="num">
                                      <p:cBhvr>
                                        <p:cTn id="20" dur="3000" fill="hold"/>
                                        <p:tgtEl>
                                          <p:spTgt spid="37898"/>
                                        </p:tgtEl>
                                        <p:attrNameLst>
                                          <p:attrName>ppt_x</p:attrName>
                                        </p:attrNameLst>
                                      </p:cBhvr>
                                      <p:tavLst>
                                        <p:tav tm="0">
                                          <p:val>
                                            <p:strVal val="#ppt_x"/>
                                          </p:val>
                                        </p:tav>
                                        <p:tav tm="100000">
                                          <p:val>
                                            <p:strVal val="#ppt_x"/>
                                          </p:val>
                                        </p:tav>
                                      </p:tavLst>
                                    </p:anim>
                                    <p:anim calcmode="lin" valueType="num">
                                      <p:cBhvr>
                                        <p:cTn id="21" dur="3000" fill="hold"/>
                                        <p:tgtEl>
                                          <p:spTgt spid="37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0"/>
            <a:ext cx="7467600" cy="1143000"/>
          </a:xfrm>
        </p:spPr>
        <p:txBody>
          <a:bodyPr/>
          <a:lstStyle/>
          <a:p>
            <a:pPr algn="ctr"/>
            <a:r>
              <a:rPr lang="el-GR" dirty="0"/>
              <a:t>Ουδέτερη φλόγα</a:t>
            </a:r>
          </a:p>
        </p:txBody>
      </p:sp>
      <p:sp>
        <p:nvSpPr>
          <p:cNvPr id="3" name="2 - Θέση περιεχομένου"/>
          <p:cNvSpPr>
            <a:spLocks noGrp="1"/>
          </p:cNvSpPr>
          <p:nvPr>
            <p:ph idx="1"/>
          </p:nvPr>
        </p:nvSpPr>
        <p:spPr>
          <a:xfrm>
            <a:off x="467544" y="2996952"/>
            <a:ext cx="8401080" cy="3312368"/>
          </a:xfrm>
        </p:spPr>
        <p:txBody>
          <a:bodyPr>
            <a:normAutofit fontScale="77500" lnSpcReduction="20000"/>
          </a:bodyPr>
          <a:lstStyle/>
          <a:p>
            <a:pPr>
              <a:buFont typeface="Wingdings" pitchFamily="2" charset="2"/>
              <a:buChar char="Ø"/>
            </a:pPr>
            <a:r>
              <a:rPr lang="el-GR" dirty="0"/>
              <a:t>Η ουδέτερη φλόγα παράγεται όταν ο λόγος οξυγόνου προς ασετιλίνη είναι σχεδόν 1:1    (1.04 έως 1.14 προς 1).</a:t>
            </a:r>
          </a:p>
          <a:p>
            <a:pPr>
              <a:buFont typeface="Wingdings" pitchFamily="2" charset="2"/>
              <a:buChar char="Ø"/>
            </a:pPr>
            <a:r>
              <a:rPr lang="el-GR" dirty="0"/>
              <a:t>Στην ουδέτερη φλόγα βλέπουμε ένα εσωτερικό πυρήνα (κώνο)  και έναν εξωτερικό κώνο.</a:t>
            </a:r>
          </a:p>
          <a:p>
            <a:pPr>
              <a:buFont typeface="Wingdings" pitchFamily="2" charset="2"/>
              <a:buChar char="Ø"/>
            </a:pPr>
            <a:r>
              <a:rPr lang="el-GR" dirty="0"/>
              <a:t>Η μέγιστη θερμοκρασία της </a:t>
            </a:r>
          </a:p>
          <a:p>
            <a:pPr>
              <a:buNone/>
            </a:pPr>
            <a:r>
              <a:rPr lang="el-GR" dirty="0"/>
              <a:t>     φλόγας είναι ~3250 </a:t>
            </a:r>
            <a:r>
              <a:rPr lang="el-GR" dirty="0" err="1"/>
              <a:t>̊C</a:t>
            </a:r>
            <a:r>
              <a:rPr lang="el-GR" dirty="0"/>
              <a:t> και επιτυγχάνεται στη  </a:t>
            </a:r>
          </a:p>
          <a:p>
            <a:pPr>
              <a:buNone/>
            </a:pPr>
            <a:r>
              <a:rPr lang="el-GR" dirty="0"/>
              <a:t>     ζώνη συγκόλλησης.</a:t>
            </a:r>
          </a:p>
          <a:p>
            <a:pPr>
              <a:buFont typeface="Wingdings" pitchFamily="2" charset="2"/>
              <a:buChar char="Ø"/>
            </a:pPr>
            <a:r>
              <a:rPr lang="el-GR" dirty="0"/>
              <a:t>Η ζώνη συγκόλλησης βρίσκεται 2 έως 4 mm μπροστά από το κώνο της φλόγας.</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28</a:t>
            </a:fld>
            <a:endParaRPr lang="el-GR"/>
          </a:p>
        </p:txBody>
      </p:sp>
      <p:sp>
        <p:nvSpPr>
          <p:cNvPr id="41986" name="AutoShape 2" descr="ΚΕΦΑΛΑΙΟ 5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88" name="AutoShape 4" descr="ΚΕΦΑΛΑΙΟ 5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90" name="AutoShape 6" descr="ΚΕΦΑΛΑΙΟ 5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1992" name="AutoShape 8" descr="ΚΕΦΑΛΑΙΟ 5ο"/>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 name="9 - Εικόνα"/>
          <p:cNvPicPr/>
          <p:nvPr/>
        </p:nvPicPr>
        <p:blipFill>
          <a:blip r:embed="rId2" cstate="print"/>
          <a:srcRect/>
          <a:stretch>
            <a:fillRect/>
          </a:stretch>
        </p:blipFill>
        <p:spPr bwMode="auto">
          <a:xfrm>
            <a:off x="2051720" y="980728"/>
            <a:ext cx="4968552" cy="172819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3000"/>
                                        <p:tgtEl>
                                          <p:spTgt spid="2"/>
                                        </p:tgtEl>
                                      </p:cBhvr>
                                    </p:animEffect>
                                  </p:childTnLst>
                                </p:cTn>
                              </p:par>
                            </p:childTnLst>
                          </p:cTn>
                        </p:par>
                        <p:par>
                          <p:cTn id="8" fill="hold">
                            <p:stCondLst>
                              <p:cond delay="3000"/>
                            </p:stCondLst>
                            <p:childTnLst>
                              <p:par>
                                <p:cTn id="9" presetID="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3000" fill="hold"/>
                                        <p:tgtEl>
                                          <p:spTgt spid="10"/>
                                        </p:tgtEl>
                                        <p:attrNameLst>
                                          <p:attrName>ppt_x</p:attrName>
                                        </p:attrNameLst>
                                      </p:cBhvr>
                                      <p:tavLst>
                                        <p:tav tm="0">
                                          <p:val>
                                            <p:strVal val="#ppt_x"/>
                                          </p:val>
                                        </p:tav>
                                        <p:tav tm="100000">
                                          <p:val>
                                            <p:strVal val="#ppt_x"/>
                                          </p:val>
                                        </p:tav>
                                      </p:tavLst>
                                    </p:anim>
                                    <p:anim calcmode="lin" valueType="num">
                                      <p:cBhvr additive="base">
                                        <p:cTn id="12" dur="30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6000"/>
                            </p:stCondLst>
                            <p:childTnLst>
                              <p:par>
                                <p:cTn id="14" presetID="47" presetClass="entr" presetSubtype="0"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3000"/>
                                        <p:tgtEl>
                                          <p:spTgt spid="3">
                                            <p:txEl>
                                              <p:pRg st="0" end="0"/>
                                            </p:txEl>
                                          </p:spTgt>
                                        </p:tgtEl>
                                      </p:cBhvr>
                                    </p:animEffect>
                                    <p:anim calcmode="lin" valueType="num">
                                      <p:cBhvr>
                                        <p:cTn id="1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9000"/>
                            </p:stCondLst>
                            <p:childTnLst>
                              <p:par>
                                <p:cTn id="20" presetID="47" presetClass="entr" presetSubtype="0"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3000"/>
                                        <p:tgtEl>
                                          <p:spTgt spid="3">
                                            <p:txEl>
                                              <p:pRg st="1" end="1"/>
                                            </p:txEl>
                                          </p:spTgt>
                                        </p:tgtEl>
                                      </p:cBhvr>
                                    </p:animEffect>
                                    <p:anim calcmode="lin" valueType="num">
                                      <p:cBhvr>
                                        <p:cTn id="2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5" fill="hold">
                            <p:stCondLst>
                              <p:cond delay="12000"/>
                            </p:stCondLst>
                            <p:childTnLst>
                              <p:par>
                                <p:cTn id="26" presetID="47" presetClass="entr" presetSubtype="0" fill="hold"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3000"/>
                                        <p:tgtEl>
                                          <p:spTgt spid="3">
                                            <p:txEl>
                                              <p:pRg st="2" end="2"/>
                                            </p:txEl>
                                          </p:spTgt>
                                        </p:tgtEl>
                                      </p:cBhvr>
                                    </p:animEffect>
                                    <p:anim calcmode="lin" valueType="num">
                                      <p:cBhvr>
                                        <p:cTn id="2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3000" fill="hold"/>
                                        <p:tgtEl>
                                          <p:spTgt spid="3">
                                            <p:txEl>
                                              <p:pRg st="2" end="2"/>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3000"/>
                                        <p:tgtEl>
                                          <p:spTgt spid="3">
                                            <p:txEl>
                                              <p:pRg st="3" end="3"/>
                                            </p:txEl>
                                          </p:spTgt>
                                        </p:tgtEl>
                                      </p:cBhvr>
                                    </p:animEffect>
                                    <p:anim calcmode="lin" valueType="num">
                                      <p:cBhvr>
                                        <p:cTn id="34"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3000" fill="hold"/>
                                        <p:tgtEl>
                                          <p:spTgt spid="3">
                                            <p:txEl>
                                              <p:pRg st="3" end="3"/>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3000"/>
                                        <p:tgtEl>
                                          <p:spTgt spid="3">
                                            <p:txEl>
                                              <p:pRg st="4" end="4"/>
                                            </p:txEl>
                                          </p:spTgt>
                                        </p:tgtEl>
                                      </p:cBhvr>
                                    </p:animEffect>
                                    <p:anim calcmode="lin" valueType="num">
                                      <p:cBhvr>
                                        <p:cTn id="39"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15000"/>
                            </p:stCondLst>
                            <p:childTnLst>
                              <p:par>
                                <p:cTn id="42" presetID="47" presetClass="entr" presetSubtype="0" fill="hold"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3000"/>
                                        <p:tgtEl>
                                          <p:spTgt spid="3">
                                            <p:txEl>
                                              <p:pRg st="5" end="5"/>
                                            </p:txEl>
                                          </p:spTgt>
                                        </p:tgtEl>
                                      </p:cBhvr>
                                    </p:animEffect>
                                    <p:anim calcmode="lin" valueType="num">
                                      <p:cBhvr>
                                        <p:cTn id="45"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3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85000" lnSpcReduction="20000"/>
          </a:bodyPr>
          <a:lstStyle/>
          <a:p>
            <a:pPr>
              <a:buFont typeface="Wingdings" pitchFamily="2" charset="2"/>
              <a:buChar char="Ø"/>
            </a:pPr>
            <a:r>
              <a:rPr lang="el-GR" dirty="0"/>
              <a:t>Η φλόγα ονομάζεται ουδέτερη επειδή συνήθως δεν έχει καμία χημική επίδραση στα υπό συγκόλληση μέταλλα. Δεν τα οξειδώνει και δεν τα ενανθρακώνει.</a:t>
            </a:r>
          </a:p>
          <a:p>
            <a:pPr>
              <a:buFont typeface="Wingdings" pitchFamily="2" charset="2"/>
              <a:buChar char="Ø"/>
            </a:pPr>
            <a:r>
              <a:rPr lang="el-GR" dirty="0"/>
              <a:t>Εάν η συγκόλληση δεν πραγματοποιηθεί στη ζώνη συγκόλλησης, αλλά στην περιοχή του κώνου, όπου η καύση της ασετιλίνης είναι ανεπαρκής, τότε ο άκαυστος άνθρακας ενανθρακώνει το τήγμα και αυτό μετά τη στερεοποίησή του γίνεται εύθραυστο.</a:t>
            </a:r>
          </a:p>
          <a:p>
            <a:pPr>
              <a:buFont typeface="Wingdings" pitchFamily="2" charset="2"/>
              <a:buChar char="Ø"/>
            </a:pPr>
            <a:r>
              <a:rPr lang="el-GR" dirty="0"/>
              <a:t>Ο χάλυβας, ο χυτοσίδηρος και ο χαλκός συγκολλούνται με ουδέτερη φλόγα.</a:t>
            </a:r>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29</a:t>
            </a:fld>
            <a:endParaRPr lang="el-GR"/>
          </a:p>
        </p:txBody>
      </p:sp>
      <p:sp>
        <p:nvSpPr>
          <p:cNvPr id="6" name="1 - Τίτλος"/>
          <p:cNvSpPr>
            <a:spLocks noGrp="1"/>
          </p:cNvSpPr>
          <p:nvPr>
            <p:ph type="title"/>
          </p:nvPr>
        </p:nvSpPr>
        <p:spPr/>
        <p:txBody>
          <a:bodyPr/>
          <a:lstStyle/>
          <a:p>
            <a:pPr algn="ctr"/>
            <a:r>
              <a:rPr lang="el-GR" dirty="0"/>
              <a:t>Ουδέτερη φλόγα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dirty="0"/>
              <a:t>Εφαρμογές οξυγονοσυγκόλλησης</a:t>
            </a:r>
          </a:p>
        </p:txBody>
      </p:sp>
      <p:sp>
        <p:nvSpPr>
          <p:cNvPr id="3" name="2 - Θέση περιεχομένου"/>
          <p:cNvSpPr>
            <a:spLocks noGrp="1"/>
          </p:cNvSpPr>
          <p:nvPr>
            <p:ph idx="1"/>
          </p:nvPr>
        </p:nvSpPr>
        <p:spPr/>
        <p:txBody>
          <a:bodyPr>
            <a:normAutofit fontScale="85000" lnSpcReduction="20000"/>
          </a:bodyPr>
          <a:lstStyle/>
          <a:p>
            <a:pPr>
              <a:buNone/>
            </a:pPr>
            <a:r>
              <a:rPr lang="el-GR" dirty="0"/>
              <a:t>Παραδοσιακά η φλόγα οξυγόνου - ασετυλίνης χρησιμοποιούνται για : </a:t>
            </a:r>
          </a:p>
          <a:p>
            <a:pPr>
              <a:buNone/>
            </a:pPr>
            <a:endParaRPr lang="el-GR" dirty="0"/>
          </a:p>
          <a:p>
            <a:pPr>
              <a:buFont typeface="Wingdings" pitchFamily="2" charset="2"/>
              <a:buChar char="Ø"/>
            </a:pPr>
            <a:r>
              <a:rPr lang="el-GR" dirty="0"/>
              <a:t>Μπρουντζοκολλήσεις</a:t>
            </a:r>
          </a:p>
          <a:p>
            <a:pPr>
              <a:buFont typeface="Wingdings" pitchFamily="2" charset="2"/>
              <a:buChar char="Ø"/>
            </a:pPr>
            <a:r>
              <a:rPr lang="el-GR" dirty="0"/>
              <a:t>Κασσιτεροκολλήσεις</a:t>
            </a:r>
          </a:p>
          <a:p>
            <a:pPr>
              <a:buFont typeface="Wingdings" pitchFamily="2" charset="2"/>
              <a:buChar char="Ø"/>
            </a:pPr>
            <a:r>
              <a:rPr lang="el-GR" dirty="0"/>
              <a:t>Συγκολλήσεις τήξης</a:t>
            </a:r>
          </a:p>
          <a:p>
            <a:pPr>
              <a:buFont typeface="Wingdings" pitchFamily="2" charset="2"/>
              <a:buChar char="Ø"/>
            </a:pPr>
            <a:r>
              <a:rPr lang="el-GR" dirty="0"/>
              <a:t>Σκλήρυνση με φλόγα</a:t>
            </a:r>
          </a:p>
          <a:p>
            <a:pPr>
              <a:buFont typeface="Wingdings" pitchFamily="2" charset="2"/>
              <a:buChar char="Ø"/>
            </a:pPr>
            <a:r>
              <a:rPr lang="el-GR" dirty="0"/>
              <a:t>Αποτατική ανόπτηση (</a:t>
            </a:r>
            <a:r>
              <a:rPr lang="el-GR" dirty="0" err="1"/>
              <a:t>stress</a:t>
            </a:r>
            <a:r>
              <a:rPr lang="el-GR" dirty="0"/>
              <a:t> </a:t>
            </a:r>
            <a:r>
              <a:rPr lang="el-GR" dirty="0" err="1"/>
              <a:t>relieving</a:t>
            </a:r>
            <a:r>
              <a:rPr lang="el-GR" dirty="0"/>
              <a:t>)</a:t>
            </a:r>
          </a:p>
          <a:p>
            <a:pPr>
              <a:buFont typeface="Wingdings" pitchFamily="2" charset="2"/>
              <a:buChar char="Ø"/>
            </a:pPr>
            <a:r>
              <a:rPr lang="el-GR" dirty="0"/>
              <a:t>Κοπή</a:t>
            </a:r>
          </a:p>
          <a:p>
            <a:pPr>
              <a:buFont typeface="Wingdings" pitchFamily="2" charset="2"/>
              <a:buChar char="Ø"/>
            </a:pPr>
            <a:r>
              <a:rPr lang="el-GR" dirty="0"/>
              <a:t>Λύγισμα</a:t>
            </a:r>
          </a:p>
          <a:p>
            <a:pPr>
              <a:buFont typeface="Wingdings" pitchFamily="2" charset="2"/>
              <a:buChar char="Ø"/>
            </a:pPr>
            <a:r>
              <a:rPr lang="el-GR" dirty="0"/>
              <a:t>Θέρμανση μεταλλικών εξαρτημάτων</a:t>
            </a:r>
          </a:p>
          <a:p>
            <a:endParaRPr lang="el-GR" dirty="0"/>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3</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anim calcmode="lin" valueType="num">
                                      <p:cBhvr>
                                        <p:cTn id="14"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7"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anim calcmode="lin" valueType="num">
                                      <p:cBhvr>
                                        <p:cTn id="38"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7"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anim calcmode="lin" valueType="num">
                                      <p:cBhvr>
                                        <p:cTn id="44"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7"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000"/>
                                        <p:tgtEl>
                                          <p:spTgt spid="3">
                                            <p:txEl>
                                              <p:pRg st="7" end="7"/>
                                            </p:txEl>
                                          </p:spTgt>
                                        </p:tgtEl>
                                      </p:cBhvr>
                                    </p:animEffect>
                                    <p:anim calcmode="lin" valueType="num">
                                      <p:cBhvr>
                                        <p:cTn id="5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6000"/>
                            </p:stCondLst>
                            <p:childTnLst>
                              <p:par>
                                <p:cTn id="53" presetID="47"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000"/>
                                        <p:tgtEl>
                                          <p:spTgt spid="3">
                                            <p:txEl>
                                              <p:pRg st="8" end="8"/>
                                            </p:txEl>
                                          </p:spTgt>
                                        </p:tgtEl>
                                      </p:cBhvr>
                                    </p:animEffect>
                                    <p:anim calcmode="lin" valueType="num">
                                      <p:cBhvr>
                                        <p:cTn id="5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18000"/>
                            </p:stCondLst>
                            <p:childTnLst>
                              <p:par>
                                <p:cTn id="59" presetID="47"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2000"/>
                                        <p:tgtEl>
                                          <p:spTgt spid="3">
                                            <p:txEl>
                                              <p:pRg st="9" end="9"/>
                                            </p:txEl>
                                          </p:spTgt>
                                        </p:tgtEl>
                                      </p:cBhvr>
                                    </p:animEffect>
                                    <p:anim calcmode="lin" valueType="num">
                                      <p:cBhvr>
                                        <p:cTn id="62"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467600" cy="1143000"/>
          </a:xfrm>
        </p:spPr>
        <p:txBody>
          <a:bodyPr/>
          <a:lstStyle/>
          <a:p>
            <a:pPr algn="ctr"/>
            <a:r>
              <a:rPr lang="el-GR" dirty="0"/>
              <a:t>Οξειδωτική φλόγα</a:t>
            </a:r>
          </a:p>
        </p:txBody>
      </p:sp>
      <p:sp>
        <p:nvSpPr>
          <p:cNvPr id="3" name="2 - Θέση περιεχομένου"/>
          <p:cNvSpPr>
            <a:spLocks noGrp="1"/>
          </p:cNvSpPr>
          <p:nvPr>
            <p:ph idx="1"/>
          </p:nvPr>
        </p:nvSpPr>
        <p:spPr>
          <a:xfrm>
            <a:off x="0" y="2996952"/>
            <a:ext cx="9144000" cy="2792922"/>
          </a:xfrm>
        </p:spPr>
        <p:txBody>
          <a:bodyPr>
            <a:normAutofit/>
          </a:bodyPr>
          <a:lstStyle/>
          <a:p>
            <a:pPr>
              <a:buFont typeface="Wingdings" pitchFamily="2" charset="2"/>
              <a:buChar char="Ø"/>
            </a:pPr>
            <a:r>
              <a:rPr lang="el-GR" sz="2400" dirty="0"/>
              <a:t>Η οξειδωτική φλόγα έχει περίσσεια οξυγόνου (αναλογία οξυγόνου-ασετιλίνης 1.14 έως 1.70 προς 1).</a:t>
            </a:r>
          </a:p>
          <a:p>
            <a:pPr>
              <a:buFont typeface="Wingdings" pitchFamily="2" charset="2"/>
              <a:buChar char="Ø"/>
            </a:pPr>
            <a:r>
              <a:rPr lang="el-GR" sz="2400" dirty="0"/>
              <a:t>Έχει περίπου το ίδιο σχήμα με την ουδέτερη φλόγα (λίγο μικρότερη) , ωστόσο ο εσωτερικός πυρήνας (κώνος) της οξειδωτικής φλόγας είναι μικρότερος και πιο μυτερός.</a:t>
            </a:r>
          </a:p>
          <a:p>
            <a:pPr>
              <a:buFont typeface="Wingdings" pitchFamily="2" charset="2"/>
              <a:buChar char="Ø"/>
            </a:pPr>
            <a:r>
              <a:rPr lang="el-GR" sz="2400" dirty="0"/>
              <a:t>Παράγει την  την υψηλότερη θερμοκρασία 3500 </a:t>
            </a:r>
            <a:r>
              <a:rPr lang="el-GR" sz="2400" dirty="0" err="1"/>
              <a:t>̊C</a:t>
            </a:r>
            <a:endParaRPr lang="el-GR" sz="2400" dirty="0"/>
          </a:p>
          <a:p>
            <a:pPr>
              <a:buNone/>
            </a:pPr>
            <a:endParaRPr lang="el-GR" sz="2400"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30</a:t>
            </a:fld>
            <a:endParaRPr lang="el-GR"/>
          </a:p>
        </p:txBody>
      </p:sp>
      <p:pic>
        <p:nvPicPr>
          <p:cNvPr id="6" name="5 - Εικόνα"/>
          <p:cNvPicPr/>
          <p:nvPr/>
        </p:nvPicPr>
        <p:blipFill>
          <a:blip r:embed="rId2" cstate="print"/>
          <a:srcRect/>
          <a:stretch>
            <a:fillRect/>
          </a:stretch>
        </p:blipFill>
        <p:spPr bwMode="auto">
          <a:xfrm>
            <a:off x="1691680" y="1268760"/>
            <a:ext cx="5274310" cy="1533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3000"/>
                                        <p:tgtEl>
                                          <p:spTgt spid="3">
                                            <p:txEl>
                                              <p:pRg st="0" end="0"/>
                                            </p:txEl>
                                          </p:spTgt>
                                        </p:tgtEl>
                                      </p:cBhvr>
                                    </p:animEffect>
                                    <p:anim calcmode="lin" valueType="num">
                                      <p:cBhvr>
                                        <p:cTn id="20"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7"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3000"/>
                                        <p:tgtEl>
                                          <p:spTgt spid="3">
                                            <p:txEl>
                                              <p:pRg st="1" end="1"/>
                                            </p:txEl>
                                          </p:spTgt>
                                        </p:tgtEl>
                                      </p:cBhvr>
                                    </p:animEffect>
                                    <p:anim calcmode="lin" valueType="num">
                                      <p:cBhvr>
                                        <p:cTn id="2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7"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3000"/>
                                        <p:tgtEl>
                                          <p:spTgt spid="3">
                                            <p:txEl>
                                              <p:pRg st="2" end="2"/>
                                            </p:txEl>
                                          </p:spTgt>
                                        </p:tgtEl>
                                      </p:cBhvr>
                                    </p:animEffect>
                                    <p:anim calcmode="lin" valueType="num">
                                      <p:cBhvr>
                                        <p:cTn id="3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lnSpcReduction="10000"/>
          </a:bodyPr>
          <a:lstStyle/>
          <a:p>
            <a:pPr>
              <a:buFont typeface="Wingdings" pitchFamily="2" charset="2"/>
              <a:buChar char="Ø"/>
            </a:pPr>
            <a:r>
              <a:rPr lang="el-GR" dirty="0"/>
              <a:t>Με την οξειδωτική φλόγα το τήγμα δέχεται περισσότερο οξυγόνο από το μείγμα του αερίου, με αποτέλεσμα τη ψαθυροποίηση του χάλυβα ή ακόμη την καύση του τήγματος.</a:t>
            </a:r>
          </a:p>
          <a:p>
            <a:pPr>
              <a:buFont typeface="Wingdings" pitchFamily="2" charset="2"/>
              <a:buChar char="Ø"/>
            </a:pPr>
            <a:r>
              <a:rPr lang="el-GR" dirty="0"/>
              <a:t>Ελαφρώς οξειδωτική φλόγα χρησιμοποιείται στις μπρουντζοκολλήσεις. Έτσι σχηματίζονται ραφές χωρίς πόρους και με ομοιόμορφο χρώμα</a:t>
            </a:r>
          </a:p>
          <a:p>
            <a:pPr>
              <a:buNone/>
            </a:pPr>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31</a:t>
            </a:fld>
            <a:endParaRPr lang="el-GR"/>
          </a:p>
        </p:txBody>
      </p:sp>
      <p:sp>
        <p:nvSpPr>
          <p:cNvPr id="6" name="1 - Τίτλος"/>
          <p:cNvSpPr>
            <a:spLocks noGrp="1"/>
          </p:cNvSpPr>
          <p:nvPr>
            <p:ph type="title"/>
          </p:nvPr>
        </p:nvSpPr>
        <p:spPr/>
        <p:txBody>
          <a:bodyPr/>
          <a:lstStyle/>
          <a:p>
            <a:pPr algn="ctr"/>
            <a:r>
              <a:rPr lang="el-GR" dirty="0"/>
              <a:t>Οξειδωτική φλόγα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a:t>Αναγωγική – ανθρακωτική  φλόγα</a:t>
            </a:r>
          </a:p>
        </p:txBody>
      </p:sp>
      <p:sp>
        <p:nvSpPr>
          <p:cNvPr id="3" name="2 - Θέση περιεχομένου"/>
          <p:cNvSpPr>
            <a:spLocks noGrp="1"/>
          </p:cNvSpPr>
          <p:nvPr>
            <p:ph idx="1"/>
          </p:nvPr>
        </p:nvSpPr>
        <p:spPr>
          <a:xfrm>
            <a:off x="467544" y="3645024"/>
            <a:ext cx="8352928" cy="2664296"/>
          </a:xfrm>
        </p:spPr>
        <p:txBody>
          <a:bodyPr>
            <a:normAutofit fontScale="77500" lnSpcReduction="20000"/>
          </a:bodyPr>
          <a:lstStyle/>
          <a:p>
            <a:pPr>
              <a:buFont typeface="Wingdings" pitchFamily="2" charset="2"/>
              <a:buChar char="Ø"/>
            </a:pPr>
            <a:r>
              <a:rPr lang="el-GR" dirty="0"/>
              <a:t>Η αναγωγική φλόγα έχει περίσσεια ασετιλίνης (αναλογία οξυγόνου-ασετιλίνης 0.85 έως 0.95 προς 1)</a:t>
            </a:r>
          </a:p>
          <a:p>
            <a:pPr>
              <a:buFont typeface="Wingdings" pitchFamily="2" charset="2"/>
              <a:buChar char="Ø"/>
            </a:pPr>
            <a:r>
              <a:rPr lang="el-GR" dirty="0"/>
              <a:t>Είναι εύκολα αναγνωρίσιμη από το ελαφρά γαλάζιο χρώμα του εξωτερικού μανδύα, ο οποίος έχει πορτοκαλί άκρες.</a:t>
            </a:r>
          </a:p>
          <a:p>
            <a:pPr>
              <a:buFont typeface="Wingdings" pitchFamily="2" charset="2"/>
              <a:buChar char="Ø"/>
            </a:pPr>
            <a:r>
              <a:rPr lang="el-GR" dirty="0"/>
              <a:t>Μέσα στον εξωτερικό κώνο και έξω από τον εσωτερικό πυρήνα υπάρχει μια μικρότερη γαλάζια φλόγα, που αποκαλείται φτερό ασετιλίνης (</a:t>
            </a:r>
            <a:r>
              <a:rPr lang="el-GR" dirty="0" err="1"/>
              <a:t>acetylene</a:t>
            </a:r>
            <a:r>
              <a:rPr lang="el-GR" dirty="0"/>
              <a:t> </a:t>
            </a:r>
            <a:r>
              <a:rPr lang="el-GR" dirty="0" err="1"/>
              <a:t>feather</a:t>
            </a:r>
            <a:r>
              <a:rPr lang="el-GR" dirty="0"/>
              <a:t>)</a:t>
            </a:r>
          </a:p>
          <a:p>
            <a:pPr>
              <a:buNone/>
            </a:pPr>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32</a:t>
            </a:fld>
            <a:endParaRPr lang="el-GR"/>
          </a:p>
        </p:txBody>
      </p:sp>
      <p:pic>
        <p:nvPicPr>
          <p:cNvPr id="6" name="5 - Εικόνα"/>
          <p:cNvPicPr/>
          <p:nvPr/>
        </p:nvPicPr>
        <p:blipFill>
          <a:blip r:embed="rId2" cstate="print"/>
          <a:srcRect/>
          <a:stretch>
            <a:fillRect/>
          </a:stretch>
        </p:blipFill>
        <p:spPr bwMode="auto">
          <a:xfrm>
            <a:off x="1835696" y="1340768"/>
            <a:ext cx="5274310" cy="1809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000"/>
                                        <p:tgtEl>
                                          <p:spTgt spid="6"/>
                                        </p:tgtEl>
                                      </p:cBhvr>
                                    </p:animEffect>
                                    <p:anim calcmode="lin" valueType="num">
                                      <p:cBhvr>
                                        <p:cTn id="14" dur="3000" fill="hold"/>
                                        <p:tgtEl>
                                          <p:spTgt spid="6"/>
                                        </p:tgtEl>
                                        <p:attrNameLst>
                                          <p:attrName>ppt_x</p:attrName>
                                        </p:attrNameLst>
                                      </p:cBhvr>
                                      <p:tavLst>
                                        <p:tav tm="0">
                                          <p:val>
                                            <p:strVal val="#ppt_x"/>
                                          </p:val>
                                        </p:tav>
                                        <p:tav tm="100000">
                                          <p:val>
                                            <p:strVal val="#ppt_x"/>
                                          </p:val>
                                        </p:tav>
                                      </p:tavLst>
                                    </p:anim>
                                    <p:anim calcmode="lin" valueType="num">
                                      <p:cBhvr>
                                        <p:cTn id="15" dur="3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3000"/>
                                        <p:tgtEl>
                                          <p:spTgt spid="3">
                                            <p:txEl>
                                              <p:pRg st="0" end="0"/>
                                            </p:txEl>
                                          </p:spTgt>
                                        </p:tgtEl>
                                      </p:cBhvr>
                                    </p:animEffect>
                                    <p:anim calcmode="lin" valueType="num">
                                      <p:cBhvr>
                                        <p:cTn id="20"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3000"/>
                                        <p:tgtEl>
                                          <p:spTgt spid="3">
                                            <p:txEl>
                                              <p:pRg st="1" end="1"/>
                                            </p:txEl>
                                          </p:spTgt>
                                        </p:tgtEl>
                                      </p:cBhvr>
                                    </p:animEffect>
                                    <p:anim calcmode="lin" valueType="num">
                                      <p:cBhvr>
                                        <p:cTn id="26"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2000"/>
                            </p:stCondLst>
                            <p:childTnLst>
                              <p:par>
                                <p:cTn id="29" presetID="47" presetClass="entr" presetSubtype="0" fill="hold"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3000"/>
                                        <p:tgtEl>
                                          <p:spTgt spid="3">
                                            <p:txEl>
                                              <p:pRg st="2" end="2"/>
                                            </p:txEl>
                                          </p:spTgt>
                                        </p:tgtEl>
                                      </p:cBhvr>
                                    </p:animEffect>
                                    <p:anim calcmode="lin" valueType="num">
                                      <p:cBhvr>
                                        <p:cTn id="3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043890" cy="4757758"/>
          </a:xfrm>
        </p:spPr>
        <p:txBody>
          <a:bodyPr>
            <a:normAutofit/>
          </a:bodyPr>
          <a:lstStyle/>
          <a:p>
            <a:pPr marL="550926" indent="-514350">
              <a:buFont typeface="Wingdings" pitchFamily="2" charset="2"/>
              <a:buChar char="Ø"/>
            </a:pPr>
            <a:r>
              <a:rPr lang="el-GR" dirty="0"/>
              <a:t>Έχει χαμηλότερη θερμοκρασία από την ουδέτερη φλόγα.</a:t>
            </a:r>
          </a:p>
          <a:p>
            <a:pPr>
              <a:buFont typeface="Wingdings" pitchFamily="2" charset="2"/>
              <a:buChar char="Ø"/>
            </a:pPr>
            <a:r>
              <a:rPr lang="el-GR" dirty="0"/>
              <a:t>Με ελαφρά αναγωγική φλόγα γίνεται μια συγκόλληση, όταν πρέπει να αποκλειστεί ο σχηματισμός οξειδίων π.χ. στο αλουμίνιο και στα κράματά του.</a:t>
            </a:r>
          </a:p>
          <a:p>
            <a:pPr>
              <a:buFont typeface="Wingdings" pitchFamily="2" charset="2"/>
              <a:buChar char="Ø"/>
            </a:pPr>
            <a:r>
              <a:rPr lang="el-GR" dirty="0"/>
              <a:t>Με αναγωγική φλόγα πραγματοποιούνται ορισμένες σκληρές ή μαλακές κολλήσεις ή μπρουντζοκολλήσεις με ραφή.</a:t>
            </a:r>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33</a:t>
            </a:fld>
            <a:endParaRPr lang="el-GR"/>
          </a:p>
        </p:txBody>
      </p:sp>
      <p:sp>
        <p:nvSpPr>
          <p:cNvPr id="6" name="1 - Τίτλος"/>
          <p:cNvSpPr>
            <a:spLocks noGrp="1"/>
          </p:cNvSpPr>
          <p:nvPr>
            <p:ph type="title"/>
          </p:nvPr>
        </p:nvSpPr>
        <p:spPr>
          <a:xfrm>
            <a:off x="457200" y="274638"/>
            <a:ext cx="7467600" cy="1143000"/>
          </a:xfrm>
        </p:spPr>
        <p:txBody>
          <a:bodyPr>
            <a:normAutofit fontScale="90000"/>
          </a:bodyPr>
          <a:lstStyle/>
          <a:p>
            <a:r>
              <a:rPr lang="el-GR" dirty="0"/>
              <a:t>Αναγωγική – ανθρακωτική  φλόγα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ΑΡΧΗ ΛΕΙΤΟΥΡΓΙΑΣ</a:t>
            </a:r>
          </a:p>
        </p:txBody>
      </p:sp>
      <p:sp>
        <p:nvSpPr>
          <p:cNvPr id="3" name="2 - Θέση περιεχομένου"/>
          <p:cNvSpPr>
            <a:spLocks noGrp="1"/>
          </p:cNvSpPr>
          <p:nvPr>
            <p:ph idx="1"/>
          </p:nvPr>
        </p:nvSpPr>
        <p:spPr/>
        <p:txBody>
          <a:bodyPr>
            <a:normAutofit fontScale="92500" lnSpcReduction="10000"/>
          </a:bodyPr>
          <a:lstStyle/>
          <a:p>
            <a:r>
              <a:rPr lang="el-GR" dirty="0"/>
              <a:t>Η </a:t>
            </a:r>
            <a:r>
              <a:rPr lang="el-GR" dirty="0" err="1"/>
              <a:t>οξυγονοσυγκόλληση</a:t>
            </a:r>
            <a:r>
              <a:rPr lang="el-GR" dirty="0"/>
              <a:t> είναι μέθοδος συγκόλλησης των μετάλλων με τήξη. </a:t>
            </a:r>
          </a:p>
          <a:p>
            <a:r>
              <a:rPr lang="el-GR" dirty="0"/>
              <a:t>Η θερμότητα που απαιτείται για την τήξη των μετάλλων παράγεται από την καύση μείγματος οξυγόνου και καύσιμου αερίου.</a:t>
            </a:r>
          </a:p>
          <a:p>
            <a:r>
              <a:rPr lang="el-GR" dirty="0"/>
              <a:t>.Με τη θερμότητα που παράγεται από τη φλόγα οξυγόνου-ασετιλίνης τα μεταλλικά κομμάτια που πρόκειται να συγκολληθούν, τήκονται στο σημείο συγκόλλησής τους και τα μόρια του ενός διεισδύουν στα μόρια του άλλου. </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buNone/>
            </a:pPr>
            <a:r>
              <a:rPr lang="el-GR" dirty="0"/>
              <a:t>Όταν αποψυχθούν, έχουν πια συγκολληθεί και συμπεριφέρονται σαν ένα σώμα .</a:t>
            </a:r>
            <a:br>
              <a:rPr lang="el-GR" dirty="0"/>
            </a:br>
            <a:r>
              <a:rPr lang="el-GR" dirty="0"/>
              <a:t>τη συγκόλληση των μετάλλων προστίθεται πολλές φορές και συγκολλητικό υλικό (κόλληση), το οποίο είναι της ίδιας χημικής σύνθεσης με τα προς συγκόλληση μέταλλα.</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35</a:t>
            </a:fld>
            <a:endParaRPr lang="el-GR"/>
          </a:p>
        </p:txBody>
      </p:sp>
      <p:pic>
        <p:nvPicPr>
          <p:cNvPr id="6" name="Picture 2" descr="C:\Users\Marios\AppData\Local\Temp\FineReader10\media\image1.jpeg"/>
          <p:cNvPicPr>
            <a:picLocks noChangeAspect="1" noChangeArrowheads="1"/>
          </p:cNvPicPr>
          <p:nvPr/>
        </p:nvPicPr>
        <p:blipFill>
          <a:blip r:embed="rId2" cstate="print"/>
          <a:srcRect/>
          <a:stretch>
            <a:fillRect/>
          </a:stretch>
        </p:blipFill>
        <p:spPr bwMode="auto">
          <a:xfrm>
            <a:off x="1928794" y="2928934"/>
            <a:ext cx="5072098" cy="33388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anim calcmode="lin" valueType="num">
                                      <p:cBhvr>
                                        <p:cTn id="8" dur="3000" fill="hold"/>
                                        <p:tgtEl>
                                          <p:spTgt spid="6"/>
                                        </p:tgtEl>
                                        <p:attrNameLst>
                                          <p:attrName>ppt_x</p:attrName>
                                        </p:attrNameLst>
                                      </p:cBhvr>
                                      <p:tavLst>
                                        <p:tav tm="0">
                                          <p:val>
                                            <p:strVal val="#ppt_x"/>
                                          </p:val>
                                        </p:tav>
                                        <p:tav tm="100000">
                                          <p:val>
                                            <p:strVal val="#ppt_x"/>
                                          </p:val>
                                        </p:tav>
                                      </p:tavLst>
                                    </p:anim>
                                    <p:anim calcmode="lin" valueType="num">
                                      <p:cBhvr>
                                        <p:cTn id="9" dur="3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ΜΕΤΡΑ  ΠΡΟΣΤΑΣΙΑΣ</a:t>
            </a:r>
          </a:p>
        </p:txBody>
      </p:sp>
      <p:sp>
        <p:nvSpPr>
          <p:cNvPr id="3" name="2 - Θέση περιεχομένου"/>
          <p:cNvSpPr>
            <a:spLocks noGrp="1"/>
          </p:cNvSpPr>
          <p:nvPr>
            <p:ph idx="1"/>
          </p:nvPr>
        </p:nvSpPr>
        <p:spPr>
          <a:xfrm>
            <a:off x="0" y="1357298"/>
            <a:ext cx="9144000" cy="5357850"/>
          </a:xfrm>
        </p:spPr>
        <p:txBody>
          <a:bodyPr/>
          <a:lstStyle/>
          <a:p>
            <a:pPr>
              <a:buNone/>
            </a:pPr>
            <a:r>
              <a:rPr lang="el-GR" dirty="0"/>
              <a:t>Βασικά μέτρα προστασίας :</a:t>
            </a:r>
          </a:p>
          <a:p>
            <a:pPr>
              <a:buNone/>
            </a:pPr>
            <a:endParaRPr lang="el-GR" dirty="0"/>
          </a:p>
          <a:p>
            <a:pPr marL="550926" indent="-514350">
              <a:buAutoNum type="arabicPeriod"/>
            </a:pPr>
            <a:r>
              <a:rPr lang="el-GR" dirty="0"/>
              <a:t>Γυαλιά σκούρα</a:t>
            </a:r>
          </a:p>
          <a:p>
            <a:pPr marL="550926" indent="-514350">
              <a:buAutoNum type="arabicPeriod"/>
            </a:pPr>
            <a:endParaRPr lang="el-GR" dirty="0"/>
          </a:p>
          <a:p>
            <a:pPr marL="550926" indent="-514350">
              <a:buAutoNum type="arabicPeriod"/>
            </a:pPr>
            <a:r>
              <a:rPr lang="el-GR" dirty="0"/>
              <a:t>Γάντια εργασίας</a:t>
            </a:r>
          </a:p>
          <a:p>
            <a:pPr marL="550926" indent="-514350">
              <a:buAutoNum type="arabicPeriod"/>
            </a:pPr>
            <a:endParaRPr lang="el-GR" dirty="0"/>
          </a:p>
          <a:p>
            <a:pPr marL="550926" indent="-514350">
              <a:buAutoNum type="arabicPeriod"/>
            </a:pPr>
            <a:r>
              <a:rPr lang="el-GR" dirty="0"/>
              <a:t>Φόρμα ή ποδιά προστασίας</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36</a:t>
            </a:fld>
            <a:endParaRPr lang="el-GR"/>
          </a:p>
        </p:txBody>
      </p:sp>
      <p:pic>
        <p:nvPicPr>
          <p:cNvPr id="45058" name="Picture 2" descr="Γυαλια Οξυγονοκολλησης"/>
          <p:cNvPicPr>
            <a:picLocks noChangeAspect="1" noChangeArrowheads="1"/>
          </p:cNvPicPr>
          <p:nvPr/>
        </p:nvPicPr>
        <p:blipFill>
          <a:blip r:embed="rId2" cstate="print"/>
          <a:srcRect/>
          <a:stretch>
            <a:fillRect/>
          </a:stretch>
        </p:blipFill>
        <p:spPr bwMode="auto">
          <a:xfrm>
            <a:off x="3643306" y="2143116"/>
            <a:ext cx="1516072" cy="1137054"/>
          </a:xfrm>
          <a:prstGeom prst="rect">
            <a:avLst/>
          </a:prstGeom>
          <a:noFill/>
        </p:spPr>
      </p:pic>
      <p:pic>
        <p:nvPicPr>
          <p:cNvPr id="45060" name="Picture 4" descr="Γάντια εργασίας Benman - Τoolman"/>
          <p:cNvPicPr>
            <a:picLocks noChangeAspect="1" noChangeArrowheads="1"/>
          </p:cNvPicPr>
          <p:nvPr/>
        </p:nvPicPr>
        <p:blipFill>
          <a:blip r:embed="rId3" cstate="print"/>
          <a:srcRect/>
          <a:stretch>
            <a:fillRect/>
          </a:stretch>
        </p:blipFill>
        <p:spPr bwMode="auto">
          <a:xfrm>
            <a:off x="3714744" y="3357562"/>
            <a:ext cx="1357290" cy="1357290"/>
          </a:xfrm>
          <a:prstGeom prst="rect">
            <a:avLst/>
          </a:prstGeom>
          <a:noFill/>
        </p:spPr>
      </p:pic>
      <p:pic>
        <p:nvPicPr>
          <p:cNvPr id="45062" name="Picture 6" descr="Ρούχα εργασίας - σελίδα 2"/>
          <p:cNvPicPr>
            <a:picLocks noChangeAspect="1" noChangeArrowheads="1"/>
          </p:cNvPicPr>
          <p:nvPr/>
        </p:nvPicPr>
        <p:blipFill>
          <a:blip r:embed="rId4" cstate="print"/>
          <a:srcRect/>
          <a:stretch>
            <a:fillRect/>
          </a:stretch>
        </p:blipFill>
        <p:spPr bwMode="auto">
          <a:xfrm>
            <a:off x="5572132" y="4786322"/>
            <a:ext cx="1571636" cy="129829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3000"/>
                                        <p:tgtEl>
                                          <p:spTgt spid="3">
                                            <p:txEl>
                                              <p:pRg st="2" end="2"/>
                                            </p:txEl>
                                          </p:spTgt>
                                        </p:tgtEl>
                                      </p:cBhvr>
                                    </p:animEffect>
                                    <p:anim calcmode="lin" valueType="num">
                                      <p:cBhvr>
                                        <p:cTn id="20"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26" presetClass="entr" presetSubtype="0" fill="hold" nodeType="afterEffect">
                                  <p:stCondLst>
                                    <p:cond delay="0"/>
                                  </p:stCondLst>
                                  <p:childTnLst>
                                    <p:set>
                                      <p:cBhvr>
                                        <p:cTn id="24" dur="1" fill="hold">
                                          <p:stCondLst>
                                            <p:cond delay="0"/>
                                          </p:stCondLst>
                                        </p:cTn>
                                        <p:tgtEl>
                                          <p:spTgt spid="45058"/>
                                        </p:tgtEl>
                                        <p:attrNameLst>
                                          <p:attrName>style.visibility</p:attrName>
                                        </p:attrNameLst>
                                      </p:cBhvr>
                                      <p:to>
                                        <p:strVal val="visible"/>
                                      </p:to>
                                    </p:set>
                                    <p:animEffect transition="in" filter="wipe(down)">
                                      <p:cBhvr>
                                        <p:cTn id="25" dur="580">
                                          <p:stCondLst>
                                            <p:cond delay="0"/>
                                          </p:stCondLst>
                                        </p:cTn>
                                        <p:tgtEl>
                                          <p:spTgt spid="45058"/>
                                        </p:tgtEl>
                                      </p:cBhvr>
                                    </p:animEffect>
                                    <p:anim calcmode="lin" valueType="num">
                                      <p:cBhvr>
                                        <p:cTn id="26" dur="1822" tmFilter="0,0; 0.14,0.36; 0.43,0.73; 0.71,0.91; 1.0,1.0">
                                          <p:stCondLst>
                                            <p:cond delay="0"/>
                                          </p:stCondLst>
                                        </p:cTn>
                                        <p:tgtEl>
                                          <p:spTgt spid="4505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505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505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505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5058"/>
                                        </p:tgtEl>
                                        <p:attrNameLst>
                                          <p:attrName>ppt_y</p:attrName>
                                        </p:attrNameLst>
                                      </p:cBhvr>
                                      <p:tavLst>
                                        <p:tav tm="0" fmla="#ppt_y-sin(pi*$)/81">
                                          <p:val>
                                            <p:fltVal val="0"/>
                                          </p:val>
                                        </p:tav>
                                        <p:tav tm="100000">
                                          <p:val>
                                            <p:fltVal val="1"/>
                                          </p:val>
                                        </p:tav>
                                      </p:tavLst>
                                    </p:anim>
                                    <p:animScale>
                                      <p:cBhvr>
                                        <p:cTn id="31" dur="26">
                                          <p:stCondLst>
                                            <p:cond delay="650"/>
                                          </p:stCondLst>
                                        </p:cTn>
                                        <p:tgtEl>
                                          <p:spTgt spid="45058"/>
                                        </p:tgtEl>
                                      </p:cBhvr>
                                      <p:to x="100000" y="60000"/>
                                    </p:animScale>
                                    <p:animScale>
                                      <p:cBhvr>
                                        <p:cTn id="32" dur="166" decel="50000">
                                          <p:stCondLst>
                                            <p:cond delay="676"/>
                                          </p:stCondLst>
                                        </p:cTn>
                                        <p:tgtEl>
                                          <p:spTgt spid="45058"/>
                                        </p:tgtEl>
                                      </p:cBhvr>
                                      <p:to x="100000" y="100000"/>
                                    </p:animScale>
                                    <p:animScale>
                                      <p:cBhvr>
                                        <p:cTn id="33" dur="26">
                                          <p:stCondLst>
                                            <p:cond delay="1312"/>
                                          </p:stCondLst>
                                        </p:cTn>
                                        <p:tgtEl>
                                          <p:spTgt spid="45058"/>
                                        </p:tgtEl>
                                      </p:cBhvr>
                                      <p:to x="100000" y="80000"/>
                                    </p:animScale>
                                    <p:animScale>
                                      <p:cBhvr>
                                        <p:cTn id="34" dur="166" decel="50000">
                                          <p:stCondLst>
                                            <p:cond delay="1338"/>
                                          </p:stCondLst>
                                        </p:cTn>
                                        <p:tgtEl>
                                          <p:spTgt spid="45058"/>
                                        </p:tgtEl>
                                      </p:cBhvr>
                                      <p:to x="100000" y="100000"/>
                                    </p:animScale>
                                    <p:animScale>
                                      <p:cBhvr>
                                        <p:cTn id="35" dur="26">
                                          <p:stCondLst>
                                            <p:cond delay="1642"/>
                                          </p:stCondLst>
                                        </p:cTn>
                                        <p:tgtEl>
                                          <p:spTgt spid="45058"/>
                                        </p:tgtEl>
                                      </p:cBhvr>
                                      <p:to x="100000" y="90000"/>
                                    </p:animScale>
                                    <p:animScale>
                                      <p:cBhvr>
                                        <p:cTn id="36" dur="166" decel="50000">
                                          <p:stCondLst>
                                            <p:cond delay="1668"/>
                                          </p:stCondLst>
                                        </p:cTn>
                                        <p:tgtEl>
                                          <p:spTgt spid="45058"/>
                                        </p:tgtEl>
                                      </p:cBhvr>
                                      <p:to x="100000" y="100000"/>
                                    </p:animScale>
                                    <p:animScale>
                                      <p:cBhvr>
                                        <p:cTn id="37" dur="26">
                                          <p:stCondLst>
                                            <p:cond delay="1808"/>
                                          </p:stCondLst>
                                        </p:cTn>
                                        <p:tgtEl>
                                          <p:spTgt spid="45058"/>
                                        </p:tgtEl>
                                      </p:cBhvr>
                                      <p:to x="100000" y="95000"/>
                                    </p:animScale>
                                    <p:animScale>
                                      <p:cBhvr>
                                        <p:cTn id="38" dur="166" decel="50000">
                                          <p:stCondLst>
                                            <p:cond delay="1834"/>
                                          </p:stCondLst>
                                        </p:cTn>
                                        <p:tgtEl>
                                          <p:spTgt spid="45058"/>
                                        </p:tgtEl>
                                      </p:cBhvr>
                                      <p:to x="100000" y="100000"/>
                                    </p:animScale>
                                  </p:childTnLst>
                                </p:cTn>
                              </p:par>
                            </p:childTnLst>
                          </p:cTn>
                        </p:par>
                        <p:par>
                          <p:cTn id="39" fill="hold">
                            <p:stCondLst>
                              <p:cond delay="11000"/>
                            </p:stCondLst>
                            <p:childTnLst>
                              <p:par>
                                <p:cTn id="40" presetID="47" presetClass="entr" presetSubtype="0" fill="hold"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3000"/>
                                        <p:tgtEl>
                                          <p:spTgt spid="3">
                                            <p:txEl>
                                              <p:pRg st="4" end="4"/>
                                            </p:txEl>
                                          </p:spTgt>
                                        </p:tgtEl>
                                      </p:cBhvr>
                                    </p:animEffect>
                                    <p:anim calcmode="lin" valueType="num">
                                      <p:cBhvr>
                                        <p:cTn id="43"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3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5" fill="hold">
                            <p:stCondLst>
                              <p:cond delay="14000"/>
                            </p:stCondLst>
                            <p:childTnLst>
                              <p:par>
                                <p:cTn id="46" presetID="26" presetClass="entr" presetSubtype="0" fill="hold" nodeType="afterEffect">
                                  <p:stCondLst>
                                    <p:cond delay="0"/>
                                  </p:stCondLst>
                                  <p:childTnLst>
                                    <p:set>
                                      <p:cBhvr>
                                        <p:cTn id="47" dur="1" fill="hold">
                                          <p:stCondLst>
                                            <p:cond delay="0"/>
                                          </p:stCondLst>
                                        </p:cTn>
                                        <p:tgtEl>
                                          <p:spTgt spid="45060"/>
                                        </p:tgtEl>
                                        <p:attrNameLst>
                                          <p:attrName>style.visibility</p:attrName>
                                        </p:attrNameLst>
                                      </p:cBhvr>
                                      <p:to>
                                        <p:strVal val="visible"/>
                                      </p:to>
                                    </p:set>
                                    <p:animEffect transition="in" filter="wipe(down)">
                                      <p:cBhvr>
                                        <p:cTn id="48" dur="870">
                                          <p:stCondLst>
                                            <p:cond delay="0"/>
                                          </p:stCondLst>
                                        </p:cTn>
                                        <p:tgtEl>
                                          <p:spTgt spid="45060"/>
                                        </p:tgtEl>
                                      </p:cBhvr>
                                    </p:animEffect>
                                    <p:anim calcmode="lin" valueType="num">
                                      <p:cBhvr>
                                        <p:cTn id="49" dur="2733" tmFilter="0,0; 0.14,0.36; 0.43,0.73; 0.71,0.91; 1.0,1.0">
                                          <p:stCondLst>
                                            <p:cond delay="0"/>
                                          </p:stCondLst>
                                        </p:cTn>
                                        <p:tgtEl>
                                          <p:spTgt spid="45060"/>
                                        </p:tgtEl>
                                        <p:attrNameLst>
                                          <p:attrName>ppt_x</p:attrName>
                                        </p:attrNameLst>
                                      </p:cBhvr>
                                      <p:tavLst>
                                        <p:tav tm="0">
                                          <p:val>
                                            <p:strVal val="#ppt_x-0.25"/>
                                          </p:val>
                                        </p:tav>
                                        <p:tav tm="100000">
                                          <p:val>
                                            <p:strVal val="#ppt_x"/>
                                          </p:val>
                                        </p:tav>
                                      </p:tavLst>
                                    </p:anim>
                                    <p:anim calcmode="lin" valueType="num">
                                      <p:cBhvr>
                                        <p:cTn id="50" dur="996" tmFilter="0.0,0.0; 0.25,0.07; 0.50,0.2; 0.75,0.467; 1.0,1.0">
                                          <p:stCondLst>
                                            <p:cond delay="0"/>
                                          </p:stCondLst>
                                        </p:cTn>
                                        <p:tgtEl>
                                          <p:spTgt spid="45060"/>
                                        </p:tgtEl>
                                        <p:attrNameLst>
                                          <p:attrName>ppt_y</p:attrName>
                                        </p:attrNameLst>
                                      </p:cBhvr>
                                      <p:tavLst>
                                        <p:tav tm="0" fmla="#ppt_y-sin(pi*$)/3">
                                          <p:val>
                                            <p:fltVal val="0.5"/>
                                          </p:val>
                                        </p:tav>
                                        <p:tav tm="100000">
                                          <p:val>
                                            <p:fltVal val="1"/>
                                          </p:val>
                                        </p:tav>
                                      </p:tavLst>
                                    </p:anim>
                                    <p:anim calcmode="lin" valueType="num">
                                      <p:cBhvr>
                                        <p:cTn id="51" dur="996" tmFilter="0, 0; 0.125,0.2665; 0.25,0.4; 0.375,0.465; 0.5,0.5;  0.625,0.535; 0.75,0.6; 0.875,0.7335; 1,1">
                                          <p:stCondLst>
                                            <p:cond delay="996"/>
                                          </p:stCondLst>
                                        </p:cTn>
                                        <p:tgtEl>
                                          <p:spTgt spid="45060"/>
                                        </p:tgtEl>
                                        <p:attrNameLst>
                                          <p:attrName>ppt_y</p:attrName>
                                        </p:attrNameLst>
                                      </p:cBhvr>
                                      <p:tavLst>
                                        <p:tav tm="0" fmla="#ppt_y-sin(pi*$)/9">
                                          <p:val>
                                            <p:fltVal val="0"/>
                                          </p:val>
                                        </p:tav>
                                        <p:tav tm="100000">
                                          <p:val>
                                            <p:fltVal val="1"/>
                                          </p:val>
                                        </p:tav>
                                      </p:tavLst>
                                    </p:anim>
                                    <p:anim calcmode="lin" valueType="num">
                                      <p:cBhvr>
                                        <p:cTn id="52" dur="498" tmFilter="0, 0; 0.125,0.2665; 0.25,0.4; 0.375,0.465; 0.5,0.5;  0.625,0.535; 0.75,0.6; 0.875,0.7335; 1,1">
                                          <p:stCondLst>
                                            <p:cond delay="1986"/>
                                          </p:stCondLst>
                                        </p:cTn>
                                        <p:tgtEl>
                                          <p:spTgt spid="45060"/>
                                        </p:tgtEl>
                                        <p:attrNameLst>
                                          <p:attrName>ppt_y</p:attrName>
                                        </p:attrNameLst>
                                      </p:cBhvr>
                                      <p:tavLst>
                                        <p:tav tm="0" fmla="#ppt_y-sin(pi*$)/27">
                                          <p:val>
                                            <p:fltVal val="0"/>
                                          </p:val>
                                        </p:tav>
                                        <p:tav tm="100000">
                                          <p:val>
                                            <p:fltVal val="1"/>
                                          </p:val>
                                        </p:tav>
                                      </p:tavLst>
                                    </p:anim>
                                    <p:anim calcmode="lin" valueType="num">
                                      <p:cBhvr>
                                        <p:cTn id="53" dur="246" tmFilter="0, 0; 0.125,0.2665; 0.25,0.4; 0.375,0.465; 0.5,0.5;  0.625,0.535; 0.75,0.6; 0.875,0.7335; 1,1">
                                          <p:stCondLst>
                                            <p:cond delay="2484"/>
                                          </p:stCondLst>
                                        </p:cTn>
                                        <p:tgtEl>
                                          <p:spTgt spid="45060"/>
                                        </p:tgtEl>
                                        <p:attrNameLst>
                                          <p:attrName>ppt_y</p:attrName>
                                        </p:attrNameLst>
                                      </p:cBhvr>
                                      <p:tavLst>
                                        <p:tav tm="0" fmla="#ppt_y-sin(pi*$)/81">
                                          <p:val>
                                            <p:fltVal val="0"/>
                                          </p:val>
                                        </p:tav>
                                        <p:tav tm="100000">
                                          <p:val>
                                            <p:fltVal val="1"/>
                                          </p:val>
                                        </p:tav>
                                      </p:tavLst>
                                    </p:anim>
                                    <p:animScale>
                                      <p:cBhvr>
                                        <p:cTn id="54" dur="39">
                                          <p:stCondLst>
                                            <p:cond delay="975"/>
                                          </p:stCondLst>
                                        </p:cTn>
                                        <p:tgtEl>
                                          <p:spTgt spid="45060"/>
                                        </p:tgtEl>
                                      </p:cBhvr>
                                      <p:to x="100000" y="60000"/>
                                    </p:animScale>
                                    <p:animScale>
                                      <p:cBhvr>
                                        <p:cTn id="55" dur="249" decel="50000">
                                          <p:stCondLst>
                                            <p:cond delay="1014"/>
                                          </p:stCondLst>
                                        </p:cTn>
                                        <p:tgtEl>
                                          <p:spTgt spid="45060"/>
                                        </p:tgtEl>
                                      </p:cBhvr>
                                      <p:to x="100000" y="100000"/>
                                    </p:animScale>
                                    <p:animScale>
                                      <p:cBhvr>
                                        <p:cTn id="56" dur="39">
                                          <p:stCondLst>
                                            <p:cond delay="1968"/>
                                          </p:stCondLst>
                                        </p:cTn>
                                        <p:tgtEl>
                                          <p:spTgt spid="45060"/>
                                        </p:tgtEl>
                                      </p:cBhvr>
                                      <p:to x="100000" y="80000"/>
                                    </p:animScale>
                                    <p:animScale>
                                      <p:cBhvr>
                                        <p:cTn id="57" dur="249" decel="50000">
                                          <p:stCondLst>
                                            <p:cond delay="2007"/>
                                          </p:stCondLst>
                                        </p:cTn>
                                        <p:tgtEl>
                                          <p:spTgt spid="45060"/>
                                        </p:tgtEl>
                                      </p:cBhvr>
                                      <p:to x="100000" y="100000"/>
                                    </p:animScale>
                                    <p:animScale>
                                      <p:cBhvr>
                                        <p:cTn id="58" dur="39">
                                          <p:stCondLst>
                                            <p:cond delay="2463"/>
                                          </p:stCondLst>
                                        </p:cTn>
                                        <p:tgtEl>
                                          <p:spTgt spid="45060"/>
                                        </p:tgtEl>
                                      </p:cBhvr>
                                      <p:to x="100000" y="90000"/>
                                    </p:animScale>
                                    <p:animScale>
                                      <p:cBhvr>
                                        <p:cTn id="59" dur="249" decel="50000">
                                          <p:stCondLst>
                                            <p:cond delay="2502"/>
                                          </p:stCondLst>
                                        </p:cTn>
                                        <p:tgtEl>
                                          <p:spTgt spid="45060"/>
                                        </p:tgtEl>
                                      </p:cBhvr>
                                      <p:to x="100000" y="100000"/>
                                    </p:animScale>
                                    <p:animScale>
                                      <p:cBhvr>
                                        <p:cTn id="60" dur="39">
                                          <p:stCondLst>
                                            <p:cond delay="2712"/>
                                          </p:stCondLst>
                                        </p:cTn>
                                        <p:tgtEl>
                                          <p:spTgt spid="45060"/>
                                        </p:tgtEl>
                                      </p:cBhvr>
                                      <p:to x="100000" y="95000"/>
                                    </p:animScale>
                                    <p:animScale>
                                      <p:cBhvr>
                                        <p:cTn id="61" dur="249" decel="50000">
                                          <p:stCondLst>
                                            <p:cond delay="2751"/>
                                          </p:stCondLst>
                                        </p:cTn>
                                        <p:tgtEl>
                                          <p:spTgt spid="45060"/>
                                        </p:tgtEl>
                                      </p:cBhvr>
                                      <p:to x="100000" y="100000"/>
                                    </p:animScale>
                                  </p:childTnLst>
                                </p:cTn>
                              </p:par>
                            </p:childTnLst>
                          </p:cTn>
                        </p:par>
                        <p:par>
                          <p:cTn id="62" fill="hold">
                            <p:stCondLst>
                              <p:cond delay="17000"/>
                            </p:stCondLst>
                            <p:childTnLst>
                              <p:par>
                                <p:cTn id="63" presetID="47" presetClass="entr" presetSubtype="0" fill="hold"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Effect transition="in" filter="fade">
                                      <p:cBhvr>
                                        <p:cTn id="65" dur="3000"/>
                                        <p:tgtEl>
                                          <p:spTgt spid="3">
                                            <p:txEl>
                                              <p:pRg st="6" end="6"/>
                                            </p:txEl>
                                          </p:spTgt>
                                        </p:tgtEl>
                                      </p:cBhvr>
                                    </p:animEffect>
                                    <p:anim calcmode="lin" valueType="num">
                                      <p:cBhvr>
                                        <p:cTn id="66"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7"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0"/>
                            </p:stCondLst>
                            <p:childTnLst>
                              <p:par>
                                <p:cTn id="69" presetID="26" presetClass="entr" presetSubtype="0" fill="hold" nodeType="afterEffect">
                                  <p:stCondLst>
                                    <p:cond delay="0"/>
                                  </p:stCondLst>
                                  <p:childTnLst>
                                    <p:set>
                                      <p:cBhvr>
                                        <p:cTn id="70" dur="1" fill="hold">
                                          <p:stCondLst>
                                            <p:cond delay="0"/>
                                          </p:stCondLst>
                                        </p:cTn>
                                        <p:tgtEl>
                                          <p:spTgt spid="45062"/>
                                        </p:tgtEl>
                                        <p:attrNameLst>
                                          <p:attrName>style.visibility</p:attrName>
                                        </p:attrNameLst>
                                      </p:cBhvr>
                                      <p:to>
                                        <p:strVal val="visible"/>
                                      </p:to>
                                    </p:set>
                                    <p:animEffect transition="in" filter="wipe(down)">
                                      <p:cBhvr>
                                        <p:cTn id="71" dur="870">
                                          <p:stCondLst>
                                            <p:cond delay="0"/>
                                          </p:stCondLst>
                                        </p:cTn>
                                        <p:tgtEl>
                                          <p:spTgt spid="45062"/>
                                        </p:tgtEl>
                                      </p:cBhvr>
                                    </p:animEffect>
                                    <p:anim calcmode="lin" valueType="num">
                                      <p:cBhvr>
                                        <p:cTn id="72" dur="2733" tmFilter="0,0; 0.14,0.36; 0.43,0.73; 0.71,0.91; 1.0,1.0">
                                          <p:stCondLst>
                                            <p:cond delay="0"/>
                                          </p:stCondLst>
                                        </p:cTn>
                                        <p:tgtEl>
                                          <p:spTgt spid="45062"/>
                                        </p:tgtEl>
                                        <p:attrNameLst>
                                          <p:attrName>ppt_x</p:attrName>
                                        </p:attrNameLst>
                                      </p:cBhvr>
                                      <p:tavLst>
                                        <p:tav tm="0">
                                          <p:val>
                                            <p:strVal val="#ppt_x-0.25"/>
                                          </p:val>
                                        </p:tav>
                                        <p:tav tm="100000">
                                          <p:val>
                                            <p:strVal val="#ppt_x"/>
                                          </p:val>
                                        </p:tav>
                                      </p:tavLst>
                                    </p:anim>
                                    <p:anim calcmode="lin" valueType="num">
                                      <p:cBhvr>
                                        <p:cTn id="73" dur="996" tmFilter="0.0,0.0; 0.25,0.07; 0.50,0.2; 0.75,0.467; 1.0,1.0">
                                          <p:stCondLst>
                                            <p:cond delay="0"/>
                                          </p:stCondLst>
                                        </p:cTn>
                                        <p:tgtEl>
                                          <p:spTgt spid="45062"/>
                                        </p:tgtEl>
                                        <p:attrNameLst>
                                          <p:attrName>ppt_y</p:attrName>
                                        </p:attrNameLst>
                                      </p:cBhvr>
                                      <p:tavLst>
                                        <p:tav tm="0" fmla="#ppt_y-sin(pi*$)/3">
                                          <p:val>
                                            <p:fltVal val="0.5"/>
                                          </p:val>
                                        </p:tav>
                                        <p:tav tm="100000">
                                          <p:val>
                                            <p:fltVal val="1"/>
                                          </p:val>
                                        </p:tav>
                                      </p:tavLst>
                                    </p:anim>
                                    <p:anim calcmode="lin" valueType="num">
                                      <p:cBhvr>
                                        <p:cTn id="74" dur="996" tmFilter="0, 0; 0.125,0.2665; 0.25,0.4; 0.375,0.465; 0.5,0.5;  0.625,0.535; 0.75,0.6; 0.875,0.7335; 1,1">
                                          <p:stCondLst>
                                            <p:cond delay="996"/>
                                          </p:stCondLst>
                                        </p:cTn>
                                        <p:tgtEl>
                                          <p:spTgt spid="45062"/>
                                        </p:tgtEl>
                                        <p:attrNameLst>
                                          <p:attrName>ppt_y</p:attrName>
                                        </p:attrNameLst>
                                      </p:cBhvr>
                                      <p:tavLst>
                                        <p:tav tm="0" fmla="#ppt_y-sin(pi*$)/9">
                                          <p:val>
                                            <p:fltVal val="0"/>
                                          </p:val>
                                        </p:tav>
                                        <p:tav tm="100000">
                                          <p:val>
                                            <p:fltVal val="1"/>
                                          </p:val>
                                        </p:tav>
                                      </p:tavLst>
                                    </p:anim>
                                    <p:anim calcmode="lin" valueType="num">
                                      <p:cBhvr>
                                        <p:cTn id="75" dur="498" tmFilter="0, 0; 0.125,0.2665; 0.25,0.4; 0.375,0.465; 0.5,0.5;  0.625,0.535; 0.75,0.6; 0.875,0.7335; 1,1">
                                          <p:stCondLst>
                                            <p:cond delay="1986"/>
                                          </p:stCondLst>
                                        </p:cTn>
                                        <p:tgtEl>
                                          <p:spTgt spid="45062"/>
                                        </p:tgtEl>
                                        <p:attrNameLst>
                                          <p:attrName>ppt_y</p:attrName>
                                        </p:attrNameLst>
                                      </p:cBhvr>
                                      <p:tavLst>
                                        <p:tav tm="0" fmla="#ppt_y-sin(pi*$)/27">
                                          <p:val>
                                            <p:fltVal val="0"/>
                                          </p:val>
                                        </p:tav>
                                        <p:tav tm="100000">
                                          <p:val>
                                            <p:fltVal val="1"/>
                                          </p:val>
                                        </p:tav>
                                      </p:tavLst>
                                    </p:anim>
                                    <p:anim calcmode="lin" valueType="num">
                                      <p:cBhvr>
                                        <p:cTn id="76" dur="246" tmFilter="0, 0; 0.125,0.2665; 0.25,0.4; 0.375,0.465; 0.5,0.5;  0.625,0.535; 0.75,0.6; 0.875,0.7335; 1,1">
                                          <p:stCondLst>
                                            <p:cond delay="2484"/>
                                          </p:stCondLst>
                                        </p:cTn>
                                        <p:tgtEl>
                                          <p:spTgt spid="45062"/>
                                        </p:tgtEl>
                                        <p:attrNameLst>
                                          <p:attrName>ppt_y</p:attrName>
                                        </p:attrNameLst>
                                      </p:cBhvr>
                                      <p:tavLst>
                                        <p:tav tm="0" fmla="#ppt_y-sin(pi*$)/81">
                                          <p:val>
                                            <p:fltVal val="0"/>
                                          </p:val>
                                        </p:tav>
                                        <p:tav tm="100000">
                                          <p:val>
                                            <p:fltVal val="1"/>
                                          </p:val>
                                        </p:tav>
                                      </p:tavLst>
                                    </p:anim>
                                    <p:animScale>
                                      <p:cBhvr>
                                        <p:cTn id="77" dur="39">
                                          <p:stCondLst>
                                            <p:cond delay="975"/>
                                          </p:stCondLst>
                                        </p:cTn>
                                        <p:tgtEl>
                                          <p:spTgt spid="45062"/>
                                        </p:tgtEl>
                                      </p:cBhvr>
                                      <p:to x="100000" y="60000"/>
                                    </p:animScale>
                                    <p:animScale>
                                      <p:cBhvr>
                                        <p:cTn id="78" dur="249" decel="50000">
                                          <p:stCondLst>
                                            <p:cond delay="1014"/>
                                          </p:stCondLst>
                                        </p:cTn>
                                        <p:tgtEl>
                                          <p:spTgt spid="45062"/>
                                        </p:tgtEl>
                                      </p:cBhvr>
                                      <p:to x="100000" y="100000"/>
                                    </p:animScale>
                                    <p:animScale>
                                      <p:cBhvr>
                                        <p:cTn id="79" dur="39">
                                          <p:stCondLst>
                                            <p:cond delay="1968"/>
                                          </p:stCondLst>
                                        </p:cTn>
                                        <p:tgtEl>
                                          <p:spTgt spid="45062"/>
                                        </p:tgtEl>
                                      </p:cBhvr>
                                      <p:to x="100000" y="80000"/>
                                    </p:animScale>
                                    <p:animScale>
                                      <p:cBhvr>
                                        <p:cTn id="80" dur="249" decel="50000">
                                          <p:stCondLst>
                                            <p:cond delay="2007"/>
                                          </p:stCondLst>
                                        </p:cTn>
                                        <p:tgtEl>
                                          <p:spTgt spid="45062"/>
                                        </p:tgtEl>
                                      </p:cBhvr>
                                      <p:to x="100000" y="100000"/>
                                    </p:animScale>
                                    <p:animScale>
                                      <p:cBhvr>
                                        <p:cTn id="81" dur="39">
                                          <p:stCondLst>
                                            <p:cond delay="2463"/>
                                          </p:stCondLst>
                                        </p:cTn>
                                        <p:tgtEl>
                                          <p:spTgt spid="45062"/>
                                        </p:tgtEl>
                                      </p:cBhvr>
                                      <p:to x="100000" y="90000"/>
                                    </p:animScale>
                                    <p:animScale>
                                      <p:cBhvr>
                                        <p:cTn id="82" dur="249" decel="50000">
                                          <p:stCondLst>
                                            <p:cond delay="2502"/>
                                          </p:stCondLst>
                                        </p:cTn>
                                        <p:tgtEl>
                                          <p:spTgt spid="45062"/>
                                        </p:tgtEl>
                                      </p:cBhvr>
                                      <p:to x="100000" y="100000"/>
                                    </p:animScale>
                                    <p:animScale>
                                      <p:cBhvr>
                                        <p:cTn id="83" dur="39">
                                          <p:stCondLst>
                                            <p:cond delay="2712"/>
                                          </p:stCondLst>
                                        </p:cTn>
                                        <p:tgtEl>
                                          <p:spTgt spid="45062"/>
                                        </p:tgtEl>
                                      </p:cBhvr>
                                      <p:to x="100000" y="95000"/>
                                    </p:animScale>
                                    <p:animScale>
                                      <p:cBhvr>
                                        <p:cTn id="84" dur="249" decel="50000">
                                          <p:stCondLst>
                                            <p:cond delay="2751"/>
                                          </p:stCondLst>
                                        </p:cTn>
                                        <p:tgtEl>
                                          <p:spTgt spid="450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0"/>
            <a:ext cx="7467600" cy="1143000"/>
          </a:xfrm>
        </p:spPr>
        <p:txBody>
          <a:bodyPr>
            <a:normAutofit fontScale="90000"/>
          </a:bodyPr>
          <a:lstStyle/>
          <a:p>
            <a:r>
              <a:rPr lang="el-GR" u="sng" dirty="0">
                <a:solidFill>
                  <a:srgbClr val="FF0000"/>
                </a:solidFill>
              </a:rPr>
              <a:t>Εφαρμογές οξυγονοσυγκόλλησης</a:t>
            </a:r>
          </a:p>
        </p:txBody>
      </p:sp>
      <p:sp>
        <p:nvSpPr>
          <p:cNvPr id="3" name="2 - Θέση περιεχομένου"/>
          <p:cNvSpPr>
            <a:spLocks noGrp="1"/>
          </p:cNvSpPr>
          <p:nvPr>
            <p:ph idx="1"/>
          </p:nvPr>
        </p:nvSpPr>
        <p:spPr>
          <a:xfrm>
            <a:off x="142844" y="1428736"/>
            <a:ext cx="9001156" cy="5429264"/>
          </a:xfrm>
        </p:spPr>
        <p:txBody>
          <a:bodyPr>
            <a:normAutofit fontScale="92500" lnSpcReduction="20000"/>
          </a:bodyPr>
          <a:lstStyle/>
          <a:p>
            <a:r>
              <a:rPr lang="el-GR" dirty="0"/>
              <a:t>Σήμερα οι οξυγονοσυγκολλήσεις ακόμη εφαρμόζονται ευρύτατα για συγκολλήσεις σωλήνων και για επιδιορθώσεις.</a:t>
            </a:r>
          </a:p>
          <a:p>
            <a:endParaRPr lang="el-GR" dirty="0"/>
          </a:p>
          <a:p>
            <a:r>
              <a:rPr lang="el-GR" dirty="0"/>
              <a:t>Χρησιμοποιούνται στην πράξη για τη συγκόλληση σχετικά μικρών κομματιών.</a:t>
            </a:r>
          </a:p>
          <a:p>
            <a:pPr>
              <a:buNone/>
            </a:pPr>
            <a:endParaRPr lang="el-GR" dirty="0"/>
          </a:p>
          <a:p>
            <a:r>
              <a:rPr lang="el-GR" dirty="0"/>
              <a:t>Μπορούν να εκτελεστούν οπουδήποτε χωρίς </a:t>
            </a:r>
          </a:p>
          <a:p>
            <a:pPr>
              <a:buNone/>
            </a:pPr>
            <a:r>
              <a:rPr lang="el-GR" dirty="0"/>
              <a:t>να χρειάζονται εγκαταστάσεις παροχής ενέργειας.</a:t>
            </a:r>
          </a:p>
          <a:p>
            <a:pPr>
              <a:buNone/>
            </a:pPr>
            <a:endParaRPr lang="el-GR" dirty="0"/>
          </a:p>
          <a:p>
            <a:r>
              <a:rPr lang="el-GR" dirty="0"/>
              <a:t>Οι δυο φιάλες ασετυλίνης και οξυγόνου και τα λίγα όργανα και εργαλεία που απαιτούνται μεταφέρονται πολύ εύκολα. </a:t>
            </a:r>
          </a:p>
          <a:p>
            <a:pPr>
              <a:buNone/>
            </a:pPr>
            <a:endParaRPr lang="el-GR" dirty="0"/>
          </a:p>
        </p:txBody>
      </p:sp>
      <p:sp>
        <p:nvSpPr>
          <p:cNvPr id="4" name="3 - Θέση αριθμού διαφάνειας"/>
          <p:cNvSpPr>
            <a:spLocks noGrp="1"/>
          </p:cNvSpPr>
          <p:nvPr>
            <p:ph type="sldNum" sz="quarter" idx="12"/>
          </p:nvPr>
        </p:nvSpPr>
        <p:spPr/>
        <p:txBody>
          <a:bodyPr/>
          <a:lstStyle/>
          <a:p>
            <a:fld id="{6553FFEC-5C96-46A4-80D4-F354704E657E}" type="slidenum">
              <a:rPr lang="el-GR" smtClean="0"/>
              <a:pPr/>
              <a:t>4</a:t>
            </a:fld>
            <a:endParaRPr lang="el-GR"/>
          </a:p>
        </p:txBody>
      </p:sp>
      <p:sp>
        <p:nvSpPr>
          <p:cNvPr id="5" name="4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5900750" cy="1143000"/>
          </a:xfrm>
        </p:spPr>
        <p:txBody>
          <a:bodyPr>
            <a:normAutofit fontScale="90000"/>
          </a:bodyPr>
          <a:lstStyle/>
          <a:p>
            <a:pPr algn="ctr"/>
            <a:r>
              <a:rPr lang="el-GR" b="1" u="sng" dirty="0">
                <a:solidFill>
                  <a:srgbClr val="FF0000"/>
                </a:solidFill>
              </a:rPr>
              <a:t>Συσκευή</a:t>
            </a:r>
            <a:br>
              <a:rPr lang="el-GR" b="1" u="sng" dirty="0">
                <a:solidFill>
                  <a:srgbClr val="FF0000"/>
                </a:solidFill>
              </a:rPr>
            </a:br>
            <a:r>
              <a:rPr lang="el-GR" b="1" u="sng" dirty="0">
                <a:solidFill>
                  <a:srgbClr val="FF0000"/>
                </a:solidFill>
              </a:rPr>
              <a:t>οξυγόνου  -  ασετυλίνης </a:t>
            </a:r>
          </a:p>
        </p:txBody>
      </p:sp>
      <p:pic>
        <p:nvPicPr>
          <p:cNvPr id="6" name="5 - Θέση περιεχομένου" descr="ΦΙΑΛΕΣ ΟΞΥΓΟΝΟΥ ΑΣΕΤΥΛΙΝΗΣ ΑΕΡΙΩΝ ΜΙΝΙ - ROUSSAKIS SUPPLIES Ι.Κ.Ε."/>
          <p:cNvPicPr>
            <a:picLocks noGrp="1"/>
          </p:cNvPicPr>
          <p:nvPr>
            <p:ph idx="1"/>
          </p:nvPr>
        </p:nvPicPr>
        <p:blipFill>
          <a:blip r:embed="rId2" cstate="print"/>
          <a:srcRect/>
          <a:stretch>
            <a:fillRect/>
          </a:stretch>
        </p:blipFill>
        <p:spPr bwMode="auto">
          <a:xfrm>
            <a:off x="6072198" y="3500438"/>
            <a:ext cx="2811451" cy="2786082"/>
          </a:xfrm>
          <a:prstGeom prst="rect">
            <a:avLst/>
          </a:prstGeom>
          <a:noFill/>
          <a:ln w="9525">
            <a:noFill/>
            <a:miter lim="800000"/>
            <a:headEnd/>
            <a:tailEnd/>
          </a:ln>
        </p:spPr>
      </p:pic>
      <p:sp>
        <p:nvSpPr>
          <p:cNvPr id="8" name="7 - Ορθογώνιο"/>
          <p:cNvSpPr/>
          <p:nvPr/>
        </p:nvSpPr>
        <p:spPr>
          <a:xfrm>
            <a:off x="0" y="2214554"/>
            <a:ext cx="5429256" cy="3970318"/>
          </a:xfrm>
          <a:prstGeom prst="rect">
            <a:avLst/>
          </a:prstGeom>
        </p:spPr>
        <p:txBody>
          <a:bodyPr wrap="square">
            <a:spAutoFit/>
          </a:bodyPr>
          <a:lstStyle/>
          <a:p>
            <a:r>
              <a:rPr lang="el-GR" dirty="0"/>
              <a:t>Η συσκευή οξυγόνου ασετιλίνης αποτελείτε από :</a:t>
            </a:r>
          </a:p>
          <a:p>
            <a:pPr marL="342900" indent="-342900">
              <a:buAutoNum type="arabicPeriod"/>
            </a:pPr>
            <a:r>
              <a:rPr lang="el-GR" dirty="0"/>
              <a:t>Φιάλη οξυγόνου</a:t>
            </a:r>
          </a:p>
          <a:p>
            <a:pPr marL="342900" indent="-342900">
              <a:buAutoNum type="arabicPeriod"/>
            </a:pPr>
            <a:r>
              <a:rPr lang="el-GR" dirty="0"/>
              <a:t>Φιάλη ασετυλίνης</a:t>
            </a:r>
          </a:p>
          <a:p>
            <a:pPr marL="342900" indent="-342900">
              <a:buAutoNum type="arabicPeriod"/>
            </a:pPr>
            <a:r>
              <a:rPr lang="el-GR" dirty="0"/>
              <a:t>Μανομετρικός εκτονωτής οξυγόνου</a:t>
            </a:r>
          </a:p>
          <a:p>
            <a:pPr marL="342900" indent="-342900">
              <a:buFontTx/>
              <a:buAutoNum type="arabicPeriod"/>
            </a:pPr>
            <a:r>
              <a:rPr lang="el-GR" dirty="0"/>
              <a:t>Μανομετρικός εκτονωτής ασετυλίνης</a:t>
            </a:r>
          </a:p>
          <a:p>
            <a:pPr marL="342900" indent="-342900">
              <a:buFontTx/>
              <a:buAutoNum type="arabicPeriod"/>
            </a:pPr>
            <a:r>
              <a:rPr lang="el-GR" dirty="0"/>
              <a:t>Φλογοαντεπίστροφο  μανομετρικού εκτονωτή </a:t>
            </a:r>
          </a:p>
          <a:p>
            <a:pPr marL="342900" indent="-342900">
              <a:buFontTx/>
              <a:buAutoNum type="arabicPeriod"/>
            </a:pPr>
            <a:r>
              <a:rPr lang="el-GR" dirty="0"/>
              <a:t>Φλογοαντεπίστροφο γραμμής </a:t>
            </a:r>
          </a:p>
          <a:p>
            <a:pPr marL="342900" indent="-342900">
              <a:buFontTx/>
              <a:buAutoNum type="arabicPeriod"/>
            </a:pPr>
            <a:r>
              <a:rPr lang="el-GR" dirty="0"/>
              <a:t>Λάστιχα μεταφοράς αερίων</a:t>
            </a:r>
          </a:p>
          <a:p>
            <a:pPr marL="342900" indent="-342900">
              <a:buFontTx/>
              <a:buAutoNum type="arabicPeriod"/>
            </a:pPr>
            <a:r>
              <a:rPr lang="el-GR" dirty="0"/>
              <a:t>Φλόγιστρο (</a:t>
            </a:r>
            <a:r>
              <a:rPr lang="el-GR" dirty="0" err="1"/>
              <a:t>σαλμός</a:t>
            </a:r>
            <a:r>
              <a:rPr lang="el-GR" dirty="0"/>
              <a:t>)</a:t>
            </a:r>
          </a:p>
          <a:p>
            <a:pPr marL="342900" indent="-342900">
              <a:buFontTx/>
              <a:buAutoNum type="arabicPeriod"/>
            </a:pPr>
            <a:r>
              <a:rPr lang="el-GR" dirty="0"/>
              <a:t>Καρότσι  μεταφοράς</a:t>
            </a:r>
          </a:p>
          <a:p>
            <a:pPr marL="342900" indent="-342900">
              <a:buFontTx/>
              <a:buAutoNum type="arabicPeriod"/>
            </a:pPr>
            <a:endParaRPr lang="el-GR" dirty="0"/>
          </a:p>
          <a:p>
            <a:pPr marL="342900" indent="-342900">
              <a:buAutoNum type="arabicPeriod"/>
            </a:pPr>
            <a:endParaRPr lang="el-GR" dirty="0"/>
          </a:p>
          <a:p>
            <a:pPr marL="342900" indent="-342900">
              <a:buAutoNum type="arabicPeriod"/>
            </a:pPr>
            <a:endParaRPr lang="el-GR" dirty="0"/>
          </a:p>
          <a:p>
            <a:endParaRPr lang="el-GR" dirty="0"/>
          </a:p>
        </p:txBody>
      </p:sp>
      <p:sp>
        <p:nvSpPr>
          <p:cNvPr id="9" name="8 - Θέση αριθμού διαφάνειας"/>
          <p:cNvSpPr>
            <a:spLocks noGrp="1"/>
          </p:cNvSpPr>
          <p:nvPr>
            <p:ph type="sldNum" sz="quarter" idx="12"/>
          </p:nvPr>
        </p:nvSpPr>
        <p:spPr/>
        <p:txBody>
          <a:bodyPr/>
          <a:lstStyle/>
          <a:p>
            <a:fld id="{6553FFEC-5C96-46A4-80D4-F354704E657E}" type="slidenum">
              <a:rPr lang="el-GR" smtClean="0"/>
              <a:pPr/>
              <a:t>5</a:t>
            </a:fld>
            <a:endParaRPr lang="el-GR"/>
          </a:p>
        </p:txBody>
      </p:sp>
      <p:sp>
        <p:nvSpPr>
          <p:cNvPr id="10" name="9 - Θέση υποσέλιδου"/>
          <p:cNvSpPr>
            <a:spLocks noGrp="1"/>
          </p:cNvSpPr>
          <p:nvPr>
            <p:ph type="ftr" sz="quarter" idx="11"/>
          </p:nvPr>
        </p:nvSpPr>
        <p:spPr/>
        <p:txBody>
          <a:bodyPr/>
          <a:lstStyle/>
          <a:p>
            <a:r>
              <a:rPr lang="el-GR"/>
              <a:t>ΜΑΣΤΡΟΓΙΑΝΝΟΠΟΥΛΟΣ ΓΕΩΡΓΙΟΣ</a:t>
            </a:r>
          </a:p>
        </p:txBody>
      </p:sp>
      <p:pic>
        <p:nvPicPr>
          <p:cNvPr id="13314" name="Picture 2" descr="https://www.terrano.gr/wp-content/uploads/2018/03/2.1.png"/>
          <p:cNvPicPr>
            <a:picLocks noChangeAspect="1" noChangeArrowheads="1"/>
          </p:cNvPicPr>
          <p:nvPr/>
        </p:nvPicPr>
        <p:blipFill>
          <a:blip r:embed="rId3" cstate="print"/>
          <a:srcRect/>
          <a:stretch>
            <a:fillRect/>
          </a:stretch>
        </p:blipFill>
        <p:spPr bwMode="auto">
          <a:xfrm>
            <a:off x="6072198" y="285728"/>
            <a:ext cx="2871777" cy="286552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17" presetClass="entr" presetSubtype="10" fill="hold" nodeType="after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p:cTn id="13" dur="500" fill="hold"/>
                                        <p:tgtEl>
                                          <p:spTgt spid="13314"/>
                                        </p:tgtEl>
                                        <p:attrNameLst>
                                          <p:attrName>ppt_w</p:attrName>
                                        </p:attrNameLst>
                                      </p:cBhvr>
                                      <p:tavLst>
                                        <p:tav tm="0">
                                          <p:val>
                                            <p:fltVal val="0"/>
                                          </p:val>
                                        </p:tav>
                                        <p:tav tm="100000">
                                          <p:val>
                                            <p:strVal val="#ppt_w"/>
                                          </p:val>
                                        </p:tav>
                                      </p:tavLst>
                                    </p:anim>
                                    <p:anim calcmode="lin" valueType="num">
                                      <p:cBhvr>
                                        <p:cTn id="14" dur="500" fill="hold"/>
                                        <p:tgtEl>
                                          <p:spTgt spid="13314"/>
                                        </p:tgtEl>
                                        <p:attrNameLst>
                                          <p:attrName>ppt_h</p:attrName>
                                        </p:attrNameLst>
                                      </p:cBhvr>
                                      <p:tavLst>
                                        <p:tav tm="0">
                                          <p:val>
                                            <p:strVal val="#ppt_h"/>
                                          </p:val>
                                        </p:tav>
                                        <p:tav tm="100000">
                                          <p:val>
                                            <p:strVal val="#ppt_h"/>
                                          </p:val>
                                        </p:tav>
                                      </p:tavLst>
                                    </p:anim>
                                  </p:childTnLst>
                                </p:cTn>
                              </p:par>
                            </p:childTnLst>
                          </p:cTn>
                        </p:par>
                        <p:par>
                          <p:cTn id="15" fill="hold">
                            <p:stCondLst>
                              <p:cond delay="3500"/>
                            </p:stCondLst>
                            <p:childTnLst>
                              <p:par>
                                <p:cTn id="16" presetID="17" presetClass="entr" presetSubtype="1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18" presetClass="entr" presetSubtype="3" fill="hold"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strips(upRight)">
                                      <p:cBhvr>
                                        <p:cTn id="23" dur="2000"/>
                                        <p:tgtEl>
                                          <p:spTgt spid="8">
                                            <p:txEl>
                                              <p:pRg st="0" end="0"/>
                                            </p:txEl>
                                          </p:spTgt>
                                        </p:tgtEl>
                                      </p:cBhvr>
                                    </p:animEffect>
                                  </p:childTnLst>
                                </p:cTn>
                              </p:par>
                            </p:childTnLst>
                          </p:cTn>
                        </p:par>
                        <p:par>
                          <p:cTn id="24" fill="hold">
                            <p:stCondLst>
                              <p:cond delay="6000"/>
                            </p:stCondLst>
                            <p:childTnLst>
                              <p:par>
                                <p:cTn id="25" presetID="18" presetClass="entr" presetSubtype="6"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strips(downRight)">
                                      <p:cBhvr>
                                        <p:cTn id="27" dur="3000"/>
                                        <p:tgtEl>
                                          <p:spTgt spid="8">
                                            <p:txEl>
                                              <p:pRg st="1" end="1"/>
                                            </p:txEl>
                                          </p:spTgt>
                                        </p:tgtEl>
                                      </p:cBhvr>
                                    </p:animEffect>
                                  </p:childTnLst>
                                </p:cTn>
                              </p:par>
                            </p:childTnLst>
                          </p:cTn>
                        </p:par>
                        <p:par>
                          <p:cTn id="28" fill="hold">
                            <p:stCondLst>
                              <p:cond delay="9000"/>
                            </p:stCondLst>
                            <p:childTnLst>
                              <p:par>
                                <p:cTn id="29" presetID="18" presetClass="entr" presetSubtype="6" fill="hold"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strips(downRight)">
                                      <p:cBhvr>
                                        <p:cTn id="31" dur="3000"/>
                                        <p:tgtEl>
                                          <p:spTgt spid="8">
                                            <p:txEl>
                                              <p:pRg st="2" end="2"/>
                                            </p:txEl>
                                          </p:spTgt>
                                        </p:tgtEl>
                                      </p:cBhvr>
                                    </p:animEffect>
                                  </p:childTnLst>
                                </p:cTn>
                              </p:par>
                            </p:childTnLst>
                          </p:cTn>
                        </p:par>
                        <p:par>
                          <p:cTn id="32" fill="hold">
                            <p:stCondLst>
                              <p:cond delay="12000"/>
                            </p:stCondLst>
                            <p:childTnLst>
                              <p:par>
                                <p:cTn id="33" presetID="18" presetClass="entr" presetSubtype="6" fill="hold"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strips(downRight)">
                                      <p:cBhvr>
                                        <p:cTn id="35" dur="3000"/>
                                        <p:tgtEl>
                                          <p:spTgt spid="8">
                                            <p:txEl>
                                              <p:pRg st="3" end="3"/>
                                            </p:txEl>
                                          </p:spTgt>
                                        </p:tgtEl>
                                      </p:cBhvr>
                                    </p:animEffect>
                                  </p:childTnLst>
                                </p:cTn>
                              </p:par>
                            </p:childTnLst>
                          </p:cTn>
                        </p:par>
                        <p:par>
                          <p:cTn id="36" fill="hold">
                            <p:stCondLst>
                              <p:cond delay="15000"/>
                            </p:stCondLst>
                            <p:childTnLst>
                              <p:par>
                                <p:cTn id="37" presetID="18" presetClass="entr" presetSubtype="6" fill="hold" nodeType="after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strips(downRight)">
                                      <p:cBhvr>
                                        <p:cTn id="39" dur="3000"/>
                                        <p:tgtEl>
                                          <p:spTgt spid="8">
                                            <p:txEl>
                                              <p:pRg st="4" end="4"/>
                                            </p:txEl>
                                          </p:spTgt>
                                        </p:tgtEl>
                                      </p:cBhvr>
                                    </p:animEffect>
                                  </p:childTnLst>
                                </p:cTn>
                              </p:par>
                            </p:childTnLst>
                          </p:cTn>
                        </p:par>
                        <p:par>
                          <p:cTn id="40" fill="hold">
                            <p:stCondLst>
                              <p:cond delay="18000"/>
                            </p:stCondLst>
                            <p:childTnLst>
                              <p:par>
                                <p:cTn id="41" presetID="18" presetClass="entr" presetSubtype="6" fill="hold" nodeType="after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strips(downRight)">
                                      <p:cBhvr>
                                        <p:cTn id="43" dur="3000"/>
                                        <p:tgtEl>
                                          <p:spTgt spid="8">
                                            <p:txEl>
                                              <p:pRg st="5" end="5"/>
                                            </p:txEl>
                                          </p:spTgt>
                                        </p:tgtEl>
                                      </p:cBhvr>
                                    </p:animEffect>
                                  </p:childTnLst>
                                </p:cTn>
                              </p:par>
                            </p:childTnLst>
                          </p:cTn>
                        </p:par>
                        <p:par>
                          <p:cTn id="44" fill="hold">
                            <p:stCondLst>
                              <p:cond delay="21000"/>
                            </p:stCondLst>
                            <p:childTnLst>
                              <p:par>
                                <p:cTn id="45" presetID="18" presetClass="entr" presetSubtype="6" fill="hold" nodeType="after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Effect transition="in" filter="strips(downRight)">
                                      <p:cBhvr>
                                        <p:cTn id="47" dur="3000"/>
                                        <p:tgtEl>
                                          <p:spTgt spid="8">
                                            <p:txEl>
                                              <p:pRg st="6" end="6"/>
                                            </p:txEl>
                                          </p:spTgt>
                                        </p:tgtEl>
                                      </p:cBhvr>
                                    </p:animEffect>
                                  </p:childTnLst>
                                </p:cTn>
                              </p:par>
                            </p:childTnLst>
                          </p:cTn>
                        </p:par>
                        <p:par>
                          <p:cTn id="48" fill="hold">
                            <p:stCondLst>
                              <p:cond delay="24000"/>
                            </p:stCondLst>
                            <p:childTnLst>
                              <p:par>
                                <p:cTn id="49" presetID="18" presetClass="entr" presetSubtype="6" fill="hold" nodeType="after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strips(downRight)">
                                      <p:cBhvr>
                                        <p:cTn id="51" dur="3000"/>
                                        <p:tgtEl>
                                          <p:spTgt spid="8">
                                            <p:txEl>
                                              <p:pRg st="7" end="7"/>
                                            </p:txEl>
                                          </p:spTgt>
                                        </p:tgtEl>
                                      </p:cBhvr>
                                    </p:animEffect>
                                  </p:childTnLst>
                                </p:cTn>
                              </p:par>
                            </p:childTnLst>
                          </p:cTn>
                        </p:par>
                        <p:par>
                          <p:cTn id="52" fill="hold">
                            <p:stCondLst>
                              <p:cond delay="27000"/>
                            </p:stCondLst>
                            <p:childTnLst>
                              <p:par>
                                <p:cTn id="53" presetID="18" presetClass="entr" presetSubtype="6" fill="hold" nodeType="after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Effect transition="in" filter="strips(downRight)">
                                      <p:cBhvr>
                                        <p:cTn id="55" dur="3000"/>
                                        <p:tgtEl>
                                          <p:spTgt spid="8">
                                            <p:txEl>
                                              <p:pRg st="8" end="8"/>
                                            </p:txEl>
                                          </p:spTgt>
                                        </p:tgtEl>
                                      </p:cBhvr>
                                    </p:animEffect>
                                  </p:childTnLst>
                                </p:cTn>
                              </p:par>
                            </p:childTnLst>
                          </p:cTn>
                        </p:par>
                        <p:par>
                          <p:cTn id="56" fill="hold">
                            <p:stCondLst>
                              <p:cond delay="30000"/>
                            </p:stCondLst>
                            <p:childTnLst>
                              <p:par>
                                <p:cTn id="57" presetID="18" presetClass="entr" presetSubtype="6" fill="hold" nodeType="after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animEffect transition="in" filter="strips(downRight)">
                                      <p:cBhvr>
                                        <p:cTn id="59" dur="3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a:solidFill>
                  <a:srgbClr val="FF0000"/>
                </a:solidFill>
              </a:rPr>
              <a:t>ΦΙΑΛΕΣ</a:t>
            </a:r>
          </a:p>
        </p:txBody>
      </p:sp>
      <p:pic>
        <p:nvPicPr>
          <p:cNvPr id="4" name="3 - Θέση περιεχομένου" descr="Oxytools.gr | Φιάλες Αερίου Οξυγόνου"/>
          <p:cNvPicPr>
            <a:picLocks noGrp="1"/>
          </p:cNvPicPr>
          <p:nvPr>
            <p:ph idx="1"/>
          </p:nvPr>
        </p:nvPicPr>
        <p:blipFill>
          <a:blip r:embed="rId2" cstate="print"/>
          <a:srcRect/>
          <a:stretch>
            <a:fillRect/>
          </a:stretch>
        </p:blipFill>
        <p:spPr bwMode="auto">
          <a:xfrm>
            <a:off x="714348" y="2143116"/>
            <a:ext cx="3571900" cy="3357586"/>
          </a:xfrm>
          <a:prstGeom prst="rect">
            <a:avLst/>
          </a:prstGeom>
          <a:noFill/>
          <a:ln w="9525">
            <a:noFill/>
            <a:miter lim="800000"/>
            <a:headEnd/>
            <a:tailEnd/>
          </a:ln>
        </p:spPr>
      </p:pic>
      <p:pic>
        <p:nvPicPr>
          <p:cNvPr id="15362" name="Picture 2" descr="Oxytools.gr | Φιάλες Ασετυλίνης"/>
          <p:cNvPicPr>
            <a:picLocks noChangeAspect="1" noChangeArrowheads="1"/>
          </p:cNvPicPr>
          <p:nvPr/>
        </p:nvPicPr>
        <p:blipFill>
          <a:blip r:embed="rId3" cstate="print"/>
          <a:srcRect/>
          <a:stretch>
            <a:fillRect/>
          </a:stretch>
        </p:blipFill>
        <p:spPr bwMode="auto">
          <a:xfrm>
            <a:off x="5000628" y="2143116"/>
            <a:ext cx="3571900" cy="3357587"/>
          </a:xfrm>
          <a:prstGeom prst="rect">
            <a:avLst/>
          </a:prstGeom>
          <a:noFill/>
        </p:spPr>
      </p:pic>
      <p:sp>
        <p:nvSpPr>
          <p:cNvPr id="6" name="5 - Ορθογώνιο"/>
          <p:cNvSpPr/>
          <p:nvPr/>
        </p:nvSpPr>
        <p:spPr>
          <a:xfrm>
            <a:off x="1857356" y="5643578"/>
            <a:ext cx="1156086" cy="369332"/>
          </a:xfrm>
          <a:prstGeom prst="rect">
            <a:avLst/>
          </a:prstGeom>
        </p:spPr>
        <p:txBody>
          <a:bodyPr wrap="none">
            <a:spAutoFit/>
          </a:bodyPr>
          <a:lstStyle/>
          <a:p>
            <a:r>
              <a:rPr lang="el-GR" dirty="0"/>
              <a:t>οξυγόνου</a:t>
            </a:r>
          </a:p>
        </p:txBody>
      </p:sp>
      <p:sp>
        <p:nvSpPr>
          <p:cNvPr id="7" name="6 - Ορθογώνιο"/>
          <p:cNvSpPr/>
          <p:nvPr/>
        </p:nvSpPr>
        <p:spPr>
          <a:xfrm>
            <a:off x="6072198" y="5572140"/>
            <a:ext cx="1301959" cy="369332"/>
          </a:xfrm>
          <a:prstGeom prst="rect">
            <a:avLst/>
          </a:prstGeom>
        </p:spPr>
        <p:txBody>
          <a:bodyPr wrap="none">
            <a:spAutoFit/>
          </a:bodyPr>
          <a:lstStyle/>
          <a:p>
            <a:r>
              <a:rPr lang="el-GR" dirty="0"/>
              <a:t>ασετυλίνης</a:t>
            </a:r>
          </a:p>
        </p:txBody>
      </p:sp>
      <p:sp>
        <p:nvSpPr>
          <p:cNvPr id="8" name="7 - Θέση αριθμού διαφάνειας"/>
          <p:cNvSpPr>
            <a:spLocks noGrp="1"/>
          </p:cNvSpPr>
          <p:nvPr>
            <p:ph type="sldNum" sz="quarter" idx="12"/>
          </p:nvPr>
        </p:nvSpPr>
        <p:spPr/>
        <p:txBody>
          <a:bodyPr/>
          <a:lstStyle/>
          <a:p>
            <a:fld id="{6553FFEC-5C96-46A4-80D4-F354704E657E}" type="slidenum">
              <a:rPr lang="el-GR" smtClean="0"/>
              <a:pPr/>
              <a:t>6</a:t>
            </a:fld>
            <a:endParaRPr lang="el-GR"/>
          </a:p>
        </p:txBody>
      </p:sp>
      <p:sp>
        <p:nvSpPr>
          <p:cNvPr id="9" name="8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32"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out)">
                                      <p:cBhvr>
                                        <p:cTn id="13" dur="2000"/>
                                        <p:tgtEl>
                                          <p:spTgt spid="4"/>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ppt_x</p:attrName>
                                        </p:attrNameLst>
                                      </p:cBhvr>
                                      <p:tavLst>
                                        <p:tav tm="0">
                                          <p:val>
                                            <p:strVal val="#ppt_x"/>
                                          </p:val>
                                        </p:tav>
                                        <p:tav tm="100000">
                                          <p:val>
                                            <p:strVal val="#ppt_x"/>
                                          </p:val>
                                        </p:tav>
                                      </p:tavLst>
                                    </p:anim>
                                    <p:anim calcmode="lin" valueType="num">
                                      <p:cBhvr>
                                        <p:cTn id="19" dur="2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8" presetClass="entr" presetSubtype="32" fill="hold" nodeType="afterEffect">
                                  <p:stCondLst>
                                    <p:cond delay="0"/>
                                  </p:stCondLst>
                                  <p:childTnLst>
                                    <p:set>
                                      <p:cBhvr>
                                        <p:cTn id="22" dur="1" fill="hold">
                                          <p:stCondLst>
                                            <p:cond delay="0"/>
                                          </p:stCondLst>
                                        </p:cTn>
                                        <p:tgtEl>
                                          <p:spTgt spid="15362"/>
                                        </p:tgtEl>
                                        <p:attrNameLst>
                                          <p:attrName>style.visibility</p:attrName>
                                        </p:attrNameLst>
                                      </p:cBhvr>
                                      <p:to>
                                        <p:strVal val="visible"/>
                                      </p:to>
                                    </p:set>
                                    <p:animEffect transition="in" filter="diamond(out)">
                                      <p:cBhvr>
                                        <p:cTn id="23" dur="2000"/>
                                        <p:tgtEl>
                                          <p:spTgt spid="15362"/>
                                        </p:tgtEl>
                                      </p:cBhvr>
                                    </p:animEffect>
                                  </p:childTnLst>
                                </p:cTn>
                              </p:par>
                            </p:childTnLst>
                          </p:cTn>
                        </p:par>
                        <p:par>
                          <p:cTn id="24" fill="hold">
                            <p:stCondLst>
                              <p:cond delay="7000"/>
                            </p:stCondLst>
                            <p:childTnLst>
                              <p:par>
                                <p:cTn id="25" presetID="42"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ppt_x</p:attrName>
                                        </p:attrNameLst>
                                      </p:cBhvr>
                                      <p:tavLst>
                                        <p:tav tm="0">
                                          <p:val>
                                            <p:strVal val="#ppt_x"/>
                                          </p:val>
                                        </p:tav>
                                        <p:tav tm="100000">
                                          <p:val>
                                            <p:strVal val="#ppt_x"/>
                                          </p:val>
                                        </p:tav>
                                      </p:tavLst>
                                    </p:anim>
                                    <p:anim calcmode="lin" valueType="num">
                                      <p:cBhvr>
                                        <p:cTn id="2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a:solidFill>
                  <a:srgbClr val="FF0000"/>
                </a:solidFill>
              </a:rPr>
              <a:t>ΟΞΥΓΟΝΟ</a:t>
            </a:r>
          </a:p>
        </p:txBody>
      </p:sp>
      <p:sp>
        <p:nvSpPr>
          <p:cNvPr id="3" name="2 - Θέση περιεχομένου"/>
          <p:cNvSpPr>
            <a:spLocks noGrp="1"/>
          </p:cNvSpPr>
          <p:nvPr>
            <p:ph idx="1"/>
          </p:nvPr>
        </p:nvSpPr>
        <p:spPr/>
        <p:txBody>
          <a:bodyPr>
            <a:normAutofit fontScale="77500" lnSpcReduction="20000"/>
          </a:bodyPr>
          <a:lstStyle/>
          <a:p>
            <a:pPr>
              <a:buNone/>
            </a:pPr>
            <a:r>
              <a:rPr lang="el-GR" dirty="0"/>
              <a:t>Το οξυγόνο (02) είναι αέριο άχρωμο, άοσμο και άγευστο. Το καθαρό οξυγόνο που χρησιμοποιείται στην </a:t>
            </a:r>
            <a:r>
              <a:rPr lang="el-GR" dirty="0" err="1"/>
              <a:t>οξυγονοσυγκόλληση</a:t>
            </a:r>
            <a:r>
              <a:rPr lang="el-GR" dirty="0"/>
              <a:t>, παράγεται από τον ατμοσφαιρικό αέρα σε ειδικές μονάδες παραγωγής. Ο αέρας ψύχεται μέχρι τους -200° C και υγροποιείται.</a:t>
            </a:r>
          </a:p>
          <a:p>
            <a:pPr>
              <a:buNone/>
            </a:pPr>
            <a:r>
              <a:rPr lang="el-GR" dirty="0"/>
              <a:t> Ο υγροποιημένος αέρας αφήνεται στη συνέχεια να θερμανθεί, οπότε στο πρώτο στάδιο λαμβάνουμε το άζωτο στους -196° C και ακολούθως το καθαρό οξυγόνο στους -183° C.</a:t>
            </a:r>
          </a:p>
          <a:p>
            <a:pPr>
              <a:buNone/>
            </a:pPr>
            <a:r>
              <a:rPr lang="el-GR" dirty="0"/>
              <a:t>Άλλος τρόπος παραγωγής οξυγόνου είναι με τη μέθοδο της ηλεκτρόλυσης του νερού, κατά την οποία στο ένα ηλεκτρόδιο (στην άνοδο) λαμβάνεται το οξυγόνο, ενώ στο άλλο ηλεκτρόδιο (στην κάθοδο) λαμβάνεται το υδρογόνο.</a:t>
            </a:r>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7</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anim calcmode="lin" valueType="num">
                                      <p:cBhvr>
                                        <p:cTn id="14"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3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6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3000"/>
                                        <p:tgtEl>
                                          <p:spTgt spid="3">
                                            <p:txEl>
                                              <p:pRg st="1" end="1"/>
                                            </p:txEl>
                                          </p:spTgt>
                                        </p:tgtEl>
                                      </p:cBhvr>
                                    </p:animEffect>
                                    <p:anim calcmode="lin" valueType="num">
                                      <p:cBhvr>
                                        <p:cTn id="20"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3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2" fill="hold">
                            <p:stCondLst>
                              <p:cond delay="9000"/>
                            </p:stCondLst>
                            <p:childTnLst>
                              <p:par>
                                <p:cTn id="23" presetID="47"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3000"/>
                                        <p:tgtEl>
                                          <p:spTgt spid="3">
                                            <p:txEl>
                                              <p:pRg st="2" end="2"/>
                                            </p:txEl>
                                          </p:spTgt>
                                        </p:tgtEl>
                                      </p:cBhvr>
                                    </p:animEffect>
                                    <p:anim calcmode="lin" valueType="num">
                                      <p:cBhvr>
                                        <p:cTn id="26"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3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a:t>Φιάλη οξυγόνου</a:t>
            </a:r>
          </a:p>
        </p:txBody>
      </p:sp>
      <p:sp>
        <p:nvSpPr>
          <p:cNvPr id="3" name="2 - Θέση περιεχομένου"/>
          <p:cNvSpPr>
            <a:spLocks noGrp="1"/>
          </p:cNvSpPr>
          <p:nvPr>
            <p:ph idx="1"/>
          </p:nvPr>
        </p:nvSpPr>
        <p:spPr>
          <a:xfrm>
            <a:off x="0" y="1428736"/>
            <a:ext cx="7467600" cy="4525963"/>
          </a:xfrm>
        </p:spPr>
        <p:txBody>
          <a:bodyPr>
            <a:normAutofit fontScale="70000" lnSpcReduction="20000"/>
          </a:bodyPr>
          <a:lstStyle/>
          <a:p>
            <a:pPr>
              <a:buNone/>
            </a:pPr>
            <a:r>
              <a:rPr lang="el-GR" dirty="0" err="1"/>
              <a:t>To</a:t>
            </a:r>
            <a:r>
              <a:rPr lang="el-GR" dirty="0"/>
              <a:t> οξυγόνο αποθηκεύεται και διακινείται σε κυλινδρικές φιάλες στις οποίες είναι συμπιεσμένο με πίεση 150 -200 </a:t>
            </a:r>
            <a:r>
              <a:rPr lang="en-US" dirty="0"/>
              <a:t>bar</a:t>
            </a:r>
            <a:r>
              <a:rPr lang="el-GR" dirty="0"/>
              <a:t> </a:t>
            </a:r>
          </a:p>
          <a:p>
            <a:pPr>
              <a:buNone/>
            </a:pPr>
            <a:r>
              <a:rPr lang="el-GR" dirty="0"/>
              <a:t>Οι φιάλες είναι κατασκευασμένες από πολύ ανθεκτικό ειδικό χάλυβα (80kg/mm2 ) και δοκιμάζονται σε πίεση τουλάχιστον 250</a:t>
            </a:r>
            <a:r>
              <a:rPr lang="en-US" dirty="0"/>
              <a:t>bar      </a:t>
            </a:r>
            <a:r>
              <a:rPr lang="el-GR" dirty="0"/>
              <a:t> . </a:t>
            </a:r>
          </a:p>
          <a:p>
            <a:pPr>
              <a:buNone/>
            </a:pPr>
            <a:r>
              <a:rPr lang="el-GR" dirty="0"/>
              <a:t>Η δοκιμή αυτή επαναλαμβάνεται για λόγους                                                      ασφαλείας κάθε τρία χρόνια.                                                          </a:t>
            </a:r>
            <a:endParaRPr lang="en-US" dirty="0"/>
          </a:p>
          <a:p>
            <a:pPr>
              <a:buNone/>
            </a:pPr>
            <a:r>
              <a:rPr lang="el-GR" dirty="0"/>
              <a:t>Η χωρητικότητα των φιαλών ποικίλλει                                             με πιο συνηθισμένες αυτές                                                         των 5 και 7 κυβικών μέτρων,                                                              μετρούμενες πάντα σε ατμοσφαιρική                                               πίεση. </a:t>
            </a:r>
          </a:p>
          <a:p>
            <a:pPr>
              <a:buNone/>
            </a:pPr>
            <a:r>
              <a:rPr lang="el-GR" dirty="0" err="1"/>
              <a:t>Tο</a:t>
            </a:r>
            <a:r>
              <a:rPr lang="el-GR" dirty="0"/>
              <a:t> κάτω μέρος της φιάλης καταλήγει σε τετράγωνη ή στρογγυλή βάση για να στηρίζεται σε αντίθεση με το επάνω που σχηματίζει ένα λαιμό. </a:t>
            </a:r>
          </a:p>
          <a:p>
            <a:pPr>
              <a:buNone/>
            </a:pPr>
            <a:endParaRPr lang="el-GR" dirty="0"/>
          </a:p>
          <a:p>
            <a:pPr>
              <a:buNone/>
            </a:pPr>
            <a:endParaRPr lang="el-GR" dirty="0"/>
          </a:p>
          <a:p>
            <a:pPr>
              <a:buNone/>
            </a:pPr>
            <a:endParaRPr lang="el-GR" dirty="0"/>
          </a:p>
        </p:txBody>
      </p:sp>
      <p:pic>
        <p:nvPicPr>
          <p:cNvPr id="5" name="4 - Εικόνα" descr="ΦΙΑΛΗ ΟΞΥΓΟΝΟΥ (O2) - ΑΦΟΙ ΘΩΜΑΔΑΚΗ - ΙΑΤΡΙΚΟ ΟΞΥΓΟΝΟ"/>
          <p:cNvPicPr/>
          <p:nvPr/>
        </p:nvPicPr>
        <p:blipFill>
          <a:blip r:embed="rId2" cstate="print"/>
          <a:srcRect/>
          <a:stretch>
            <a:fillRect/>
          </a:stretch>
        </p:blipFill>
        <p:spPr bwMode="auto">
          <a:xfrm>
            <a:off x="6156177" y="2708920"/>
            <a:ext cx="2987824" cy="2288296"/>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fld id="{6553FFEC-5C96-46A4-80D4-F354704E657E}" type="slidenum">
              <a:rPr lang="el-GR" smtClean="0"/>
              <a:pPr/>
              <a:t>8</a:t>
            </a:fld>
            <a:endParaRPr lang="el-GR"/>
          </a:p>
        </p:txBody>
      </p:sp>
      <p:sp>
        <p:nvSpPr>
          <p:cNvPr id="7" name="6 - Θέση υποσέλιδου"/>
          <p:cNvSpPr>
            <a:spLocks noGrp="1"/>
          </p:cNvSpPr>
          <p:nvPr>
            <p:ph type="ftr" sz="quarter" idx="11"/>
          </p:nvPr>
        </p:nvSpPr>
        <p:spPr/>
        <p:txBody>
          <a:bodyPr/>
          <a:lstStyle/>
          <a:p>
            <a:r>
              <a:rPr lang="el-GR"/>
              <a:t>ΜΑΣΤΡΟΓΙΑΝΝΟΠΟΥΛΟΣ ΓΕΩΡΓΙΟΣ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8" presetClass="entr" presetSubtype="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Right)">
                                      <p:cBhvr>
                                        <p:cTn id="13" dur="2000"/>
                                        <p:tgtEl>
                                          <p:spTgt spid="5"/>
                                        </p:tgtEl>
                                      </p:cBhvr>
                                    </p:animEffect>
                                  </p:childTnLst>
                                </p:cTn>
                              </p:par>
                            </p:childTnLst>
                          </p:cTn>
                        </p:par>
                        <p:par>
                          <p:cTn id="14" fill="hold">
                            <p:stCondLst>
                              <p:cond delay="4000"/>
                            </p:stCondLst>
                            <p:childTnLst>
                              <p:par>
                                <p:cTn id="15" presetID="18" presetClass="entr" presetSubtype="6"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strips(downRight)">
                                      <p:cBhvr>
                                        <p:cTn id="17" dur="5000"/>
                                        <p:tgtEl>
                                          <p:spTgt spid="3">
                                            <p:txEl>
                                              <p:pRg st="0" end="0"/>
                                            </p:txEl>
                                          </p:spTgt>
                                        </p:tgtEl>
                                      </p:cBhvr>
                                    </p:animEffect>
                                  </p:childTnLst>
                                </p:cTn>
                              </p:par>
                            </p:childTnLst>
                          </p:cTn>
                        </p:par>
                        <p:par>
                          <p:cTn id="18" fill="hold">
                            <p:stCondLst>
                              <p:cond delay="9000"/>
                            </p:stCondLst>
                            <p:childTnLst>
                              <p:par>
                                <p:cTn id="19" presetID="18" presetClass="entr" presetSubtype="6"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Right)">
                                      <p:cBhvr>
                                        <p:cTn id="21" dur="5000"/>
                                        <p:tgtEl>
                                          <p:spTgt spid="3">
                                            <p:txEl>
                                              <p:pRg st="1" end="1"/>
                                            </p:txEl>
                                          </p:spTgt>
                                        </p:tgtEl>
                                      </p:cBhvr>
                                    </p:animEffect>
                                  </p:childTnLst>
                                </p:cTn>
                              </p:par>
                            </p:childTnLst>
                          </p:cTn>
                        </p:par>
                        <p:par>
                          <p:cTn id="22" fill="hold">
                            <p:stCondLst>
                              <p:cond delay="14000"/>
                            </p:stCondLst>
                            <p:childTnLst>
                              <p:par>
                                <p:cTn id="23" presetID="18" presetClass="entr" presetSubtype="6"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strips(downRight)">
                                      <p:cBhvr>
                                        <p:cTn id="25" dur="5000"/>
                                        <p:tgtEl>
                                          <p:spTgt spid="3">
                                            <p:txEl>
                                              <p:pRg st="2" end="2"/>
                                            </p:txEl>
                                          </p:spTgt>
                                        </p:tgtEl>
                                      </p:cBhvr>
                                    </p:animEffect>
                                  </p:childTnLst>
                                </p:cTn>
                              </p:par>
                            </p:childTnLst>
                          </p:cTn>
                        </p:par>
                        <p:par>
                          <p:cTn id="26" fill="hold">
                            <p:stCondLst>
                              <p:cond delay="19000"/>
                            </p:stCondLst>
                            <p:childTnLst>
                              <p:par>
                                <p:cTn id="27" presetID="18" presetClass="entr" presetSubtype="6" fill="hold"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strips(downRight)">
                                      <p:cBhvr>
                                        <p:cTn id="29" dur="5000"/>
                                        <p:tgtEl>
                                          <p:spTgt spid="3">
                                            <p:txEl>
                                              <p:pRg st="3" end="3"/>
                                            </p:txEl>
                                          </p:spTgt>
                                        </p:tgtEl>
                                      </p:cBhvr>
                                    </p:animEffect>
                                  </p:childTnLst>
                                </p:cTn>
                              </p:par>
                            </p:childTnLst>
                          </p:cTn>
                        </p:par>
                        <p:par>
                          <p:cTn id="30" fill="hold">
                            <p:stCondLst>
                              <p:cond delay="24000"/>
                            </p:stCondLst>
                            <p:childTnLst>
                              <p:par>
                                <p:cTn id="31" presetID="18" presetClass="entr" presetSubtype="6" fill="hold"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strips(downRight)">
                                      <p:cBhvr>
                                        <p:cTn id="33" dur="5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lstStyle/>
          <a:p>
            <a:pPr>
              <a:buNone/>
            </a:pPr>
            <a:endParaRPr lang="el-GR" dirty="0"/>
          </a:p>
          <a:p>
            <a:pPr>
              <a:buNone/>
            </a:pPr>
            <a:endParaRPr lang="el-GR" dirty="0"/>
          </a:p>
          <a:p>
            <a:pPr>
              <a:buNone/>
            </a:pPr>
            <a:r>
              <a:rPr lang="el-GR" dirty="0"/>
              <a:t>Πάνω στο λαιμό στερεώνεται το </a:t>
            </a:r>
          </a:p>
          <a:p>
            <a:pPr>
              <a:buNone/>
            </a:pPr>
            <a:r>
              <a:rPr lang="el-GR" dirty="0"/>
              <a:t>κλείστρο για το γέμισμα ή το </a:t>
            </a:r>
          </a:p>
          <a:p>
            <a:pPr>
              <a:buNone/>
            </a:pPr>
            <a:r>
              <a:rPr lang="el-GR" dirty="0"/>
              <a:t>άδειασμα της φιάλης το οποίο </a:t>
            </a:r>
          </a:p>
          <a:p>
            <a:pPr>
              <a:buNone/>
            </a:pPr>
            <a:r>
              <a:rPr lang="el-GR" dirty="0"/>
              <a:t>προστατεύουμε με ένα βιδωτό </a:t>
            </a:r>
          </a:p>
          <a:p>
            <a:pPr>
              <a:buNone/>
            </a:pPr>
            <a:r>
              <a:rPr lang="el-GR" dirty="0"/>
              <a:t>καπάκι .</a:t>
            </a:r>
          </a:p>
          <a:p>
            <a:pPr>
              <a:buNone/>
            </a:pPr>
            <a:r>
              <a:rPr lang="el-GR" dirty="0"/>
              <a:t>Η διάμετρος της φιάλης είναι </a:t>
            </a:r>
          </a:p>
          <a:p>
            <a:pPr>
              <a:buNone/>
            </a:pPr>
            <a:r>
              <a:rPr lang="el-GR" dirty="0"/>
              <a:t>φ200 και το πάχος του μετάλλου</a:t>
            </a:r>
          </a:p>
          <a:p>
            <a:pPr>
              <a:buNone/>
            </a:pPr>
            <a:r>
              <a:rPr lang="el-GR" dirty="0"/>
              <a:t>πρέπει να μην είναι μικρότερο </a:t>
            </a:r>
          </a:p>
          <a:p>
            <a:pPr>
              <a:buNone/>
            </a:pPr>
            <a:r>
              <a:rPr lang="el-GR" dirty="0"/>
              <a:t>των 8</a:t>
            </a:r>
            <a:r>
              <a:rPr lang="en-US" dirty="0"/>
              <a:t>mm</a:t>
            </a:r>
            <a:r>
              <a:rPr lang="el-GR" dirty="0"/>
              <a:t>.</a:t>
            </a:r>
          </a:p>
          <a:p>
            <a:endParaRPr lang="el-GR" dirty="0"/>
          </a:p>
        </p:txBody>
      </p:sp>
      <p:sp>
        <p:nvSpPr>
          <p:cNvPr id="4" name="3 - Θέση υποσέλιδου"/>
          <p:cNvSpPr>
            <a:spLocks noGrp="1"/>
          </p:cNvSpPr>
          <p:nvPr>
            <p:ph type="ftr" sz="quarter" idx="11"/>
          </p:nvPr>
        </p:nvSpPr>
        <p:spPr/>
        <p:txBody>
          <a:bodyPr/>
          <a:lstStyle/>
          <a:p>
            <a:r>
              <a:rPr lang="el-GR"/>
              <a:t>ΜΑΣΤΡΟΓΙΑΝΝΟΠΟΥΛΟΣ ΓΕΩΡΓΙΟΣ</a:t>
            </a:r>
          </a:p>
        </p:txBody>
      </p:sp>
      <p:sp>
        <p:nvSpPr>
          <p:cNvPr id="5" name="4 - Θέση αριθμού διαφάνειας"/>
          <p:cNvSpPr>
            <a:spLocks noGrp="1"/>
          </p:cNvSpPr>
          <p:nvPr>
            <p:ph type="sldNum" sz="quarter" idx="12"/>
          </p:nvPr>
        </p:nvSpPr>
        <p:spPr/>
        <p:txBody>
          <a:bodyPr/>
          <a:lstStyle/>
          <a:p>
            <a:fld id="{6553FFEC-5C96-46A4-80D4-F354704E657E}" type="slidenum">
              <a:rPr lang="el-GR" smtClean="0"/>
              <a:pPr/>
              <a:t>9</a:t>
            </a:fld>
            <a:endParaRPr lang="el-GR"/>
          </a:p>
        </p:txBody>
      </p:sp>
      <p:pic>
        <p:nvPicPr>
          <p:cNvPr id="1026" name="Picture 2" descr="https://player.slideplayer.gr/7/1918158/data/images/img3.jpg"/>
          <p:cNvPicPr>
            <a:picLocks noChangeAspect="1" noChangeArrowheads="1"/>
          </p:cNvPicPr>
          <p:nvPr/>
        </p:nvPicPr>
        <p:blipFill>
          <a:blip r:embed="rId2" cstate="print"/>
          <a:srcRect/>
          <a:stretch>
            <a:fillRect/>
          </a:stretch>
        </p:blipFill>
        <p:spPr bwMode="auto">
          <a:xfrm>
            <a:off x="5929322" y="571480"/>
            <a:ext cx="3119942" cy="59235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out)">
                                      <p:cBhvr>
                                        <p:cTn id="7" dur="5000"/>
                                        <p:tgtEl>
                                          <p:spTgt spid="1026"/>
                                        </p:tgtEl>
                                      </p:cBhvr>
                                    </p:animEffect>
                                  </p:childTnLst>
                                </p:cTn>
                              </p:par>
                            </p:childTnLst>
                          </p:cTn>
                        </p:par>
                        <p:par>
                          <p:cTn id="8" fill="hold">
                            <p:stCondLst>
                              <p:cond delay="5000"/>
                            </p:stCondLst>
                            <p:childTnLst>
                              <p:par>
                                <p:cTn id="9" presetID="47"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3000"/>
                                        <p:tgtEl>
                                          <p:spTgt spid="3">
                                            <p:txEl>
                                              <p:pRg st="2" end="2"/>
                                            </p:txEl>
                                          </p:spTgt>
                                        </p:tgtEl>
                                      </p:cBhvr>
                                    </p:animEffect>
                                    <p:anim calcmode="lin" valueType="num">
                                      <p:cBhvr>
                                        <p:cTn id="12"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3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3000"/>
                                        <p:tgtEl>
                                          <p:spTgt spid="3">
                                            <p:txEl>
                                              <p:pRg st="3" end="3"/>
                                            </p:txEl>
                                          </p:spTgt>
                                        </p:tgtEl>
                                      </p:cBhvr>
                                    </p:animEffect>
                                    <p:anim calcmode="lin" valueType="num">
                                      <p:cBhvr>
                                        <p:cTn id="17"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3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3000"/>
                                        <p:tgtEl>
                                          <p:spTgt spid="3">
                                            <p:txEl>
                                              <p:pRg st="4" end="4"/>
                                            </p:txEl>
                                          </p:spTgt>
                                        </p:tgtEl>
                                      </p:cBhvr>
                                    </p:animEffect>
                                    <p:anim calcmode="lin" valueType="num">
                                      <p:cBhvr>
                                        <p:cTn id="22"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3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3000"/>
                                        <p:tgtEl>
                                          <p:spTgt spid="3">
                                            <p:txEl>
                                              <p:pRg st="5" end="5"/>
                                            </p:txEl>
                                          </p:spTgt>
                                        </p:tgtEl>
                                      </p:cBhvr>
                                    </p:animEffect>
                                    <p:anim calcmode="lin" valueType="num">
                                      <p:cBhvr>
                                        <p:cTn id="2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3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3000"/>
                                        <p:tgtEl>
                                          <p:spTgt spid="3">
                                            <p:txEl>
                                              <p:pRg st="6" end="6"/>
                                            </p:txEl>
                                          </p:spTgt>
                                        </p:tgtEl>
                                      </p:cBhvr>
                                    </p:animEffect>
                                    <p:anim calcmode="lin" valueType="num">
                                      <p:cBhvr>
                                        <p:cTn id="32"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3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34" fill="hold">
                            <p:stCondLst>
                              <p:cond delay="8000"/>
                            </p:stCondLst>
                            <p:childTnLst>
                              <p:par>
                                <p:cTn id="35" presetID="47"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3000"/>
                                        <p:tgtEl>
                                          <p:spTgt spid="3">
                                            <p:txEl>
                                              <p:pRg st="7" end="7"/>
                                            </p:txEl>
                                          </p:spTgt>
                                        </p:tgtEl>
                                      </p:cBhvr>
                                    </p:animEffect>
                                    <p:anim calcmode="lin" valueType="num">
                                      <p:cBhvr>
                                        <p:cTn id="38"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3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3000"/>
                                        <p:tgtEl>
                                          <p:spTgt spid="3">
                                            <p:txEl>
                                              <p:pRg st="8" end="8"/>
                                            </p:txEl>
                                          </p:spTgt>
                                        </p:tgtEl>
                                      </p:cBhvr>
                                    </p:animEffect>
                                    <p:anim calcmode="lin" valueType="num">
                                      <p:cBhvr>
                                        <p:cTn id="43" dur="3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3000" fill="hold"/>
                                        <p:tgtEl>
                                          <p:spTgt spid="3">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3000"/>
                                        <p:tgtEl>
                                          <p:spTgt spid="3">
                                            <p:txEl>
                                              <p:pRg st="9" end="9"/>
                                            </p:txEl>
                                          </p:spTgt>
                                        </p:tgtEl>
                                      </p:cBhvr>
                                    </p:animEffect>
                                    <p:anim calcmode="lin" valueType="num">
                                      <p:cBhvr>
                                        <p:cTn id="48"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9" dur="3000" fill="hold"/>
                                        <p:tgtEl>
                                          <p:spTgt spid="3">
                                            <p:txEl>
                                              <p:pRg st="9" end="9"/>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3000"/>
                                        <p:tgtEl>
                                          <p:spTgt spid="3">
                                            <p:txEl>
                                              <p:pRg st="10" end="10"/>
                                            </p:txEl>
                                          </p:spTgt>
                                        </p:tgtEl>
                                      </p:cBhvr>
                                    </p:animEffect>
                                    <p:anim calcmode="lin" valueType="num">
                                      <p:cBhvr>
                                        <p:cTn id="53" dur="3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3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881</TotalTime>
  <Words>2030</Words>
  <Application>Microsoft Office PowerPoint</Application>
  <PresentationFormat>Προβολή στην οθόνη (4:3)</PresentationFormat>
  <Paragraphs>314</Paragraphs>
  <Slides>36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36</vt:i4>
      </vt:variant>
    </vt:vector>
  </HeadingPairs>
  <TitlesOfParts>
    <vt:vector size="42" baseType="lpstr">
      <vt:lpstr>Arial</vt:lpstr>
      <vt:lpstr>Calibri</vt:lpstr>
      <vt:lpstr>Franklin Gothic Book</vt:lpstr>
      <vt:lpstr>Wingdings</vt:lpstr>
      <vt:lpstr>Wingdings 2</vt:lpstr>
      <vt:lpstr>Τεχνικό</vt:lpstr>
      <vt:lpstr>οξυγονοσυγκολλησεισ</vt:lpstr>
      <vt:lpstr>Παρουσίαση του PowerPoint</vt:lpstr>
      <vt:lpstr>Εφαρμογές οξυγονοσυγκόλλησης</vt:lpstr>
      <vt:lpstr>Εφαρμογές οξυγονοσυγκόλλησης</vt:lpstr>
      <vt:lpstr>Συσκευή οξυγόνου  -  ασετυλίνης </vt:lpstr>
      <vt:lpstr>ΦΙΑΛΕΣ</vt:lpstr>
      <vt:lpstr>ΟΞΥΓΟΝΟ</vt:lpstr>
      <vt:lpstr>Φιάλη οξυγόνου</vt:lpstr>
      <vt:lpstr>Παρουσίαση του PowerPoint</vt:lpstr>
      <vt:lpstr>Φιάλη ασετιλίνης</vt:lpstr>
      <vt:lpstr>Παρουσίαση του PowerPoint</vt:lpstr>
      <vt:lpstr>Παρουσίαση του PowerPoint</vt:lpstr>
      <vt:lpstr>Παρουσίαση του PowerPoint</vt:lpstr>
      <vt:lpstr>Παρουσίαση του PowerPoint</vt:lpstr>
      <vt:lpstr>ΣΗΜΑΝΣΗ ΦΙΑΛΩΝ</vt:lpstr>
      <vt:lpstr>Μανομετρικοί εκτονωτές</vt:lpstr>
      <vt:lpstr>Μανομετρικός εκτονωτής οξυγόνου</vt:lpstr>
      <vt:lpstr>Μανομετρικός εκτονωτής ασετυλίνης</vt:lpstr>
      <vt:lpstr>Λάστιχα σύνδεσης </vt:lpstr>
      <vt:lpstr>Φλογοαντεπίστροφα  οξυγόνου - ασετυλίνης</vt:lpstr>
      <vt:lpstr>ΕΙΔΗ ΦΛΟΓΟΑΝΤΕΠΙΣΤΡΟΦΩΝ</vt:lpstr>
      <vt:lpstr>ΦΛΟΓΙΣΤΡΟ (ΣΑΛΜΟΣ)</vt:lpstr>
      <vt:lpstr>Παρουσίαση του PowerPoint</vt:lpstr>
      <vt:lpstr>Παρουσίαση του PowerPoint</vt:lpstr>
      <vt:lpstr>Παρουσίαση του PowerPoint</vt:lpstr>
      <vt:lpstr>ΦΛΟΓΕΣ ΟΞΥΓΟΝΟΣΥΓΚΟΛΛΗΣΗΣ</vt:lpstr>
      <vt:lpstr>ΦΛΟΓΕΣ ΟΞΥΓΟΝΟΣΥΓΚΟΛΛΗΣΗΣ</vt:lpstr>
      <vt:lpstr>Ουδέτερη φλόγα</vt:lpstr>
      <vt:lpstr>Ουδέτερη φλόγα</vt:lpstr>
      <vt:lpstr>Οξειδωτική φλόγα</vt:lpstr>
      <vt:lpstr>Οξειδωτική φλόγα</vt:lpstr>
      <vt:lpstr>Αναγωγική – ανθρακωτική  φλόγα</vt:lpstr>
      <vt:lpstr>Αναγωγική – ανθρακωτική  φλόγα</vt:lpstr>
      <vt:lpstr>ΑΡΧΗ ΛΕΙΤΟΥΡΓΙΑΣ</vt:lpstr>
      <vt:lpstr>Παρουσίαση του PowerPoint</vt:lpstr>
      <vt:lpstr>ΜΕΤΡΑ  ΠΡΟΣΤΑΣΙΑΣ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οξυγονοσυγκολλησεισ</dc:title>
  <dc:creator>Γιωργος</dc:creator>
  <cp:lastModifiedBy>Giorgos Mastrogiannopoulos</cp:lastModifiedBy>
  <cp:revision>11</cp:revision>
  <dcterms:created xsi:type="dcterms:W3CDTF">2021-03-17T13:28:33Z</dcterms:created>
  <dcterms:modified xsi:type="dcterms:W3CDTF">2022-01-28T12:56:22Z</dcterms:modified>
</cp:coreProperties>
</file>