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8" r:id="rId4"/>
    <p:sldId id="259" r:id="rId5"/>
    <p:sldId id="260" r:id="rId6"/>
    <p:sldId id="270" r:id="rId7"/>
    <p:sldId id="261" r:id="rId8"/>
    <p:sldId id="268" r:id="rId9"/>
    <p:sldId id="269" r:id="rId10"/>
    <p:sldId id="271" r:id="rId11"/>
    <p:sldId id="272" r:id="rId12"/>
    <p:sldId id="273" r:id="rId13"/>
    <p:sldId id="276" r:id="rId14"/>
    <p:sldId id="275" r:id="rId15"/>
    <p:sldId id="274" r:id="rId16"/>
    <p:sldId id="277" r:id="rId17"/>
    <p:sldId id="278" r:id="rId18"/>
    <p:sldId id="281" r:id="rId19"/>
    <p:sldId id="282" r:id="rId20"/>
    <p:sldId id="280" r:id="rId21"/>
    <p:sldId id="279" r:id="rId22"/>
    <p:sldId id="283" r:id="rId23"/>
    <p:sldId id="284" r:id="rId24"/>
    <p:sldId id="285" r:id="rId25"/>
    <p:sldId id="262" r:id="rId26"/>
    <p:sldId id="263" r:id="rId27"/>
    <p:sldId id="264" r:id="rId28"/>
    <p:sldId id="265" r:id="rId29"/>
    <p:sldId id="266" r:id="rId30"/>
    <p:sldId id="267"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F628C-334A-4918-B946-4D12B1D38DC0}" type="datetimeFigureOut">
              <a:rPr lang="el-GR" smtClean="0"/>
              <a:pPr/>
              <a:t>14/2/2021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8C35A-A7D3-4D56-A1F3-A7EBF9C251E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90796C2F-3E0B-4EAC-B929-4AF948C497D4}" type="datetime1">
              <a:rPr lang="el-GR" smtClean="0"/>
              <a:pPr/>
              <a:t>14/2/2021</a:t>
            </a:fld>
            <a:endParaRPr lang="el-GR"/>
          </a:p>
        </p:txBody>
      </p:sp>
      <p:sp>
        <p:nvSpPr>
          <p:cNvPr id="19" name="18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27" name="26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B8E6D1C-64A2-4F7E-A5B4-D90318CD72ED}" type="datetime1">
              <a:rPr lang="el-GR" smtClean="0"/>
              <a:pPr/>
              <a:t>14/2/2021</a:t>
            </a:fld>
            <a:endParaRPr lang="el-GR"/>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A618CCD-F9BE-4AC1-9140-BFD483D8C461}" type="datetime1">
              <a:rPr lang="el-GR" smtClean="0"/>
              <a:pPr/>
              <a:t>14/2/2021</a:t>
            </a:fld>
            <a:endParaRPr lang="el-GR"/>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7174DF-8D79-4397-A74B-642BA7101E7F}" type="datetime1">
              <a:rPr lang="el-GR" smtClean="0"/>
              <a:pPr/>
              <a:t>14/2/2021</a:t>
            </a:fld>
            <a:endParaRPr lang="el-GR"/>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6B2FE3-11C9-4C40-9639-3A5F52CA656F}" type="datetime1">
              <a:rPr lang="el-GR" smtClean="0"/>
              <a:pPr/>
              <a:t>14/2/2021</a:t>
            </a:fld>
            <a:endParaRPr lang="el-GR"/>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1791260-1484-4320-98C6-E27795D83A43}" type="datetime1">
              <a:rPr lang="el-GR" smtClean="0"/>
              <a:pPr/>
              <a:t>14/2/2021</a:t>
            </a:fld>
            <a:endParaRPr lang="el-GR"/>
          </a:p>
        </p:txBody>
      </p:sp>
      <p:sp>
        <p:nvSpPr>
          <p:cNvPr id="6" name="5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7" name="6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6F5A161-13C1-450E-B0AE-B7BA5C67BC74}" type="datetime1">
              <a:rPr lang="el-GR" smtClean="0"/>
              <a:pPr/>
              <a:t>14/2/2021</a:t>
            </a:fld>
            <a:endParaRPr lang="el-GR"/>
          </a:p>
        </p:txBody>
      </p:sp>
      <p:sp>
        <p:nvSpPr>
          <p:cNvPr id="8" name="7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9" name="8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70DAB352-4913-4D17-B22E-004DB99EC17C}" type="datetime1">
              <a:rPr lang="el-GR" smtClean="0"/>
              <a:pPr/>
              <a:t>14/2/2021</a:t>
            </a:fld>
            <a:endParaRPr lang="el-GR"/>
          </a:p>
        </p:txBody>
      </p:sp>
      <p:sp>
        <p:nvSpPr>
          <p:cNvPr id="8" name="7 - Θέση αριθμού διαφάνειας"/>
          <p:cNvSpPr>
            <a:spLocks noGrp="1"/>
          </p:cNvSpPr>
          <p:nvPr>
            <p:ph type="sldNum" sz="quarter" idx="11"/>
          </p:nvPr>
        </p:nvSpPr>
        <p:spPr/>
        <p:txBody>
          <a:bodyPr/>
          <a:lstStyle/>
          <a:p>
            <a:fld id="{3911149B-D5A9-4E03-AB24-6B4E30C74E35}" type="slidenum">
              <a:rPr lang="el-GR" smtClean="0"/>
              <a:pPr/>
              <a:t>‹#›</a:t>
            </a:fld>
            <a:endParaRPr lang="el-GR"/>
          </a:p>
        </p:txBody>
      </p:sp>
      <p:sp>
        <p:nvSpPr>
          <p:cNvPr id="9" name="8 - Θέση υποσέλιδου"/>
          <p:cNvSpPr>
            <a:spLocks noGrp="1"/>
          </p:cNvSpPr>
          <p:nvPr>
            <p:ph type="ftr" sz="quarter" idx="12"/>
          </p:nvPr>
        </p:nvSpPr>
        <p:spPr/>
        <p:txBody>
          <a:bodyPr/>
          <a:lstStyle/>
          <a:p>
            <a:r>
              <a:rPr lang="el-GR" smtClean="0"/>
              <a:t>ΜΑΣΤΡΟΓΙΑΝΝΟΠΟΥΛΟΣ ΓΕΩΡΓΙΟΣ</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850269-1AB1-4DF6-AA1A-BA9D8F3F6800}" type="datetime1">
              <a:rPr lang="el-GR" smtClean="0"/>
              <a:pPr/>
              <a:t>14/2/2021</a:t>
            </a:fld>
            <a:endParaRPr lang="el-GR"/>
          </a:p>
        </p:txBody>
      </p:sp>
      <p:sp>
        <p:nvSpPr>
          <p:cNvPr id="3" name="2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5CDF81F-2C7A-4407-8E11-E15269DF98E9}" type="datetime1">
              <a:rPr lang="el-GR" smtClean="0"/>
              <a:pPr/>
              <a:t>14/2/2021</a:t>
            </a:fld>
            <a:endParaRPr lang="el-GR"/>
          </a:p>
        </p:txBody>
      </p:sp>
      <p:sp>
        <p:nvSpPr>
          <p:cNvPr id="6" name="5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3911149B-D5A9-4E03-AB24-6B4E30C74E3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BC741DD6-E305-44E8-A824-FB2CD68911C1}" type="datetime1">
              <a:rPr lang="el-GR" smtClean="0"/>
              <a:pPr/>
              <a:t>14/2/2021</a:t>
            </a:fld>
            <a:endParaRPr lang="el-GR"/>
          </a:p>
        </p:txBody>
      </p:sp>
      <p:sp>
        <p:nvSpPr>
          <p:cNvPr id="6" name="5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7" name="6 - Θέση αριθμού διαφάνειας"/>
          <p:cNvSpPr>
            <a:spLocks noGrp="1"/>
          </p:cNvSpPr>
          <p:nvPr>
            <p:ph type="sldNum" sz="quarter" idx="12"/>
          </p:nvPr>
        </p:nvSpPr>
        <p:spPr/>
        <p:txBody>
          <a:bodyPr/>
          <a:lstStyle/>
          <a:p>
            <a:fld id="{3911149B-D5A9-4E03-AB24-6B4E30C74E3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CF56FE2-3E98-4B0D-AB08-B20C0C975B7D}" type="datetime1">
              <a:rPr lang="el-GR" smtClean="0"/>
              <a:pPr/>
              <a:t>14/2/2021</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l-GR" smtClean="0"/>
              <a:t>ΜΑΣΤΡΟΓΙΑΝΝΟΠΟΥΛΟΣ ΓΕΩΡΓΙΟΣ</a:t>
            </a:r>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911149B-D5A9-4E03-AB24-6B4E30C74E3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1000108"/>
            <a:ext cx="8062912" cy="3929090"/>
          </a:xfrm>
        </p:spPr>
        <p:txBody>
          <a:bodyPr>
            <a:normAutofit/>
          </a:bodyPr>
          <a:lstStyle/>
          <a:p>
            <a:pPr algn="ctr"/>
            <a:r>
              <a:rPr lang="el-GR" sz="6600" dirty="0" smtClean="0"/>
              <a:t>ΣΩΛΗΝΕΣ ΥΔΡΑΥΛΙΚΩΝ ΕΓΚΑΤΑΣΤΑΣΕΩΝ</a:t>
            </a:r>
            <a:endParaRPr lang="el-GR" sz="6600" dirty="0"/>
          </a:p>
        </p:txBody>
      </p:sp>
      <p:sp>
        <p:nvSpPr>
          <p:cNvPr id="3" name="2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fld id="{3911149B-D5A9-4E03-AB24-6B4E30C74E35}"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2852"/>
            <a:ext cx="9001156" cy="6500858"/>
          </a:xfrm>
        </p:spPr>
        <p:txBody>
          <a:bodyPr>
            <a:normAutofit lnSpcReduction="10000"/>
          </a:bodyPr>
          <a:lstStyle/>
          <a:p>
            <a:pPr>
              <a:buNone/>
            </a:pPr>
            <a:r>
              <a:rPr lang="el-GR" sz="2000" dirty="0" smtClean="0"/>
              <a:t>Η </a:t>
            </a:r>
            <a:r>
              <a:rPr lang="el-GR" sz="2000" dirty="0" err="1" smtClean="0"/>
              <a:t>καστάνια</a:t>
            </a:r>
            <a:r>
              <a:rPr lang="el-GR" sz="2000" dirty="0" smtClean="0"/>
              <a:t> είναι κατάλληλα διαμορφωμένη έτσι ώστε να μπορούμε να προσαρμόσουμε επάνω της το κοπτικό εργαλείο δηλαδή την κουκουνάρα. </a:t>
            </a:r>
          </a:p>
          <a:p>
            <a:pPr>
              <a:buNone/>
            </a:pPr>
            <a:endParaRPr lang="el-GR" sz="2000" dirty="0" smtClean="0"/>
          </a:p>
          <a:p>
            <a:pPr>
              <a:buNone/>
            </a:pPr>
            <a:endParaRPr lang="el-GR" sz="2000" dirty="0" smtClean="0"/>
          </a:p>
          <a:p>
            <a:pPr>
              <a:buNone/>
            </a:pPr>
            <a:endParaRPr lang="el-GR" sz="2000" dirty="0" smtClean="0"/>
          </a:p>
          <a:p>
            <a:pPr>
              <a:buNone/>
            </a:pPr>
            <a:r>
              <a:rPr lang="el-GR" sz="1200" dirty="0" err="1" smtClean="0"/>
              <a:t>κουκουναρα</a:t>
            </a:r>
            <a:endParaRPr lang="el-GR" sz="1200" dirty="0" smtClean="0"/>
          </a:p>
          <a:p>
            <a:pPr>
              <a:buNone/>
            </a:pPr>
            <a:endParaRPr lang="el-GR" sz="2000" dirty="0" smtClean="0"/>
          </a:p>
          <a:p>
            <a:pPr>
              <a:buNone/>
            </a:pPr>
            <a:endParaRPr lang="el-GR" sz="2000" dirty="0" smtClean="0"/>
          </a:p>
          <a:p>
            <a:pPr>
              <a:buNone/>
            </a:pPr>
            <a:endParaRPr lang="el-GR" sz="2000" dirty="0" smtClean="0"/>
          </a:p>
          <a:p>
            <a:pPr>
              <a:buNone/>
            </a:pPr>
            <a:r>
              <a:rPr lang="el-GR" sz="1200" dirty="0" smtClean="0"/>
              <a:t>Βάση κουκουνάρας</a:t>
            </a:r>
          </a:p>
          <a:p>
            <a:pPr>
              <a:buNone/>
            </a:pPr>
            <a:endParaRPr lang="el-GR" sz="2000" dirty="0" smtClean="0"/>
          </a:p>
          <a:p>
            <a:pPr>
              <a:buNone/>
            </a:pPr>
            <a:endParaRPr lang="el-GR" sz="2000" dirty="0" smtClean="0"/>
          </a:p>
          <a:p>
            <a:pPr>
              <a:buNone/>
            </a:pPr>
            <a:r>
              <a:rPr lang="el-GR" sz="2000" dirty="0" smtClean="0"/>
              <a:t>                                                        </a:t>
            </a:r>
            <a:r>
              <a:rPr lang="el-GR" sz="1200" dirty="0" smtClean="0"/>
              <a:t>διακόπτης αλλαγής φοράς                 χειρολαβή</a:t>
            </a:r>
          </a:p>
          <a:p>
            <a:pPr>
              <a:buNone/>
            </a:pPr>
            <a:endParaRPr lang="el-GR" sz="2000" dirty="0" smtClean="0"/>
          </a:p>
          <a:p>
            <a:pPr>
              <a:buNone/>
            </a:pPr>
            <a:r>
              <a:rPr lang="el-GR" sz="2000" dirty="0" smtClean="0"/>
              <a:t>Η </a:t>
            </a:r>
            <a:r>
              <a:rPr lang="el-GR" sz="2000" dirty="0" err="1" smtClean="0"/>
              <a:t>καστάνια</a:t>
            </a:r>
            <a:r>
              <a:rPr lang="el-GR" sz="2000" dirty="0" smtClean="0"/>
              <a:t> έχει έναν διακόπτη ο οποίος αλλάζει την φορά της έτσι ώστε να μπορούμε να κάνουμε και δεξιόστροφη κίνηση και αριστερόστροφη . </a:t>
            </a:r>
          </a:p>
          <a:p>
            <a:pPr>
              <a:buNone/>
            </a:pPr>
            <a:r>
              <a:rPr lang="el-GR" sz="2000" dirty="0" smtClean="0"/>
              <a:t>Αυτό γίνετε για να μπορούμε να κόβουμε είτε δεξιόστροφα είτε αριστερόστροφα σπειρώματα αλλά και για να μπορούμε να αφαιρέσουμε την κουκουνάρα από τον σωλήνα όταν ολοκληρώσουμε την κοπή σπειρώματος. </a:t>
            </a:r>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10</a:t>
            </a:fld>
            <a:endParaRPr lang="el-GR"/>
          </a:p>
        </p:txBody>
      </p:sp>
      <p:pic>
        <p:nvPicPr>
          <p:cNvPr id="8" name="7 - Εικόνα" descr="Αποτέλεσμα εικόνας για βιδολογοσ χειροσ"/>
          <p:cNvPicPr/>
          <p:nvPr/>
        </p:nvPicPr>
        <p:blipFill>
          <a:blip r:embed="rId2" cstate="print"/>
          <a:srcRect/>
          <a:stretch>
            <a:fillRect/>
          </a:stretch>
        </p:blipFill>
        <p:spPr bwMode="auto">
          <a:xfrm>
            <a:off x="2357422" y="1285860"/>
            <a:ext cx="4723143" cy="2543182"/>
          </a:xfrm>
          <a:prstGeom prst="rect">
            <a:avLst/>
          </a:prstGeom>
          <a:noFill/>
          <a:ln w="9525">
            <a:noFill/>
            <a:miter lim="800000"/>
            <a:headEnd/>
            <a:tailEnd/>
          </a:ln>
        </p:spPr>
      </p:pic>
      <p:cxnSp>
        <p:nvCxnSpPr>
          <p:cNvPr id="10" name="9 - Ευθύγραμμο βέλος σύνδεσης"/>
          <p:cNvCxnSpPr/>
          <p:nvPr/>
        </p:nvCxnSpPr>
        <p:spPr>
          <a:xfrm>
            <a:off x="1214414" y="1857364"/>
            <a:ext cx="1357322" cy="714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rot="16200000" flipV="1">
            <a:off x="4501356" y="3644108"/>
            <a:ext cx="642942" cy="6985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1714480" y="3071810"/>
            <a:ext cx="928694"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16200000" flipV="1">
            <a:off x="5750727" y="2678901"/>
            <a:ext cx="1571636" cy="92869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214290"/>
            <a:ext cx="8572560" cy="6357982"/>
          </a:xfrm>
        </p:spPr>
        <p:txBody>
          <a:bodyPr>
            <a:normAutofit fontScale="85000" lnSpcReduction="10000"/>
          </a:bodyPr>
          <a:lstStyle/>
          <a:p>
            <a:pPr>
              <a:buNone/>
            </a:pPr>
            <a:r>
              <a:rPr lang="el-GR" sz="2000" dirty="0" smtClean="0"/>
              <a:t>2.Οι κουκουνάρες είναι τα κοπτικά εργαλεία. </a:t>
            </a:r>
          </a:p>
          <a:p>
            <a:pPr>
              <a:buNone/>
            </a:pPr>
            <a:r>
              <a:rPr lang="el-GR" sz="2000" dirty="0" smtClean="0"/>
              <a:t>Υπάρχουν δυο ειδών κουκουνάρες. Οι δεξιές και οι αριστερές. </a:t>
            </a:r>
          </a:p>
          <a:p>
            <a:pPr>
              <a:buNone/>
            </a:pPr>
            <a:endParaRPr lang="el-GR" sz="2000" dirty="0" smtClean="0"/>
          </a:p>
          <a:p>
            <a:pPr>
              <a:buNone/>
            </a:pPr>
            <a:r>
              <a:rPr lang="el-GR" sz="2000" dirty="0" smtClean="0"/>
              <a:t>Οι δεξιές κουκουνάρες κόβουν</a:t>
            </a:r>
          </a:p>
          <a:p>
            <a:pPr>
              <a:buNone/>
            </a:pPr>
            <a:r>
              <a:rPr lang="el-GR" sz="2000" dirty="0" smtClean="0"/>
              <a:t>δεξιά σπειρώματα. Για να τις</a:t>
            </a:r>
          </a:p>
          <a:p>
            <a:pPr>
              <a:buNone/>
            </a:pPr>
            <a:r>
              <a:rPr lang="el-GR" sz="2000" dirty="0" smtClean="0"/>
              <a:t>αναγνωρίσουμε είτε έχουν το </a:t>
            </a:r>
          </a:p>
          <a:p>
            <a:pPr>
              <a:buNone/>
            </a:pPr>
            <a:r>
              <a:rPr lang="el-GR" sz="2000" dirty="0" smtClean="0"/>
              <a:t>χαρακτηριστικό κόκκινο χρώμα</a:t>
            </a:r>
          </a:p>
          <a:p>
            <a:pPr>
              <a:buNone/>
            </a:pPr>
            <a:r>
              <a:rPr lang="el-GR" sz="2000" dirty="0" smtClean="0"/>
              <a:t>είτε αναγράφουν ανάγλυφα </a:t>
            </a:r>
          </a:p>
          <a:p>
            <a:pPr>
              <a:buNone/>
            </a:pPr>
            <a:r>
              <a:rPr lang="el-GR" sz="2000" dirty="0" smtClean="0"/>
              <a:t>επάνω στο σώμα τους την λέξη </a:t>
            </a:r>
            <a:r>
              <a:rPr lang="el-GR" sz="2000" dirty="0" err="1" smtClean="0"/>
              <a:t>΄΄</a:t>
            </a:r>
            <a:r>
              <a:rPr lang="en-US" sz="2000" dirty="0" smtClean="0"/>
              <a:t>RIGHT</a:t>
            </a:r>
            <a:r>
              <a:rPr lang="el-GR" sz="2000" dirty="0" err="1" smtClean="0"/>
              <a:t>΄΄</a:t>
            </a:r>
            <a:r>
              <a:rPr lang="el-GR" sz="2000" dirty="0" smtClean="0"/>
              <a:t> που σημαίνει δεξιά.</a:t>
            </a:r>
          </a:p>
          <a:p>
            <a:pPr>
              <a:buNone/>
            </a:pPr>
            <a:endParaRPr lang="el-GR" sz="2000" dirty="0" smtClean="0"/>
          </a:p>
          <a:p>
            <a:pPr>
              <a:buNone/>
            </a:pPr>
            <a:r>
              <a:rPr lang="el-GR" sz="2000" dirty="0" smtClean="0"/>
              <a:t>Αντίθετα οι αριστερές κουκουνάρες</a:t>
            </a:r>
          </a:p>
          <a:p>
            <a:pPr>
              <a:buNone/>
            </a:pPr>
            <a:r>
              <a:rPr lang="el-GR" sz="2000" dirty="0" smtClean="0"/>
              <a:t>είτε έχουν κίτρινο χρώμα είτε                                                                      </a:t>
            </a:r>
            <a:r>
              <a:rPr lang="el-GR" sz="1000" dirty="0" smtClean="0"/>
              <a:t>ΔΙΑΜΕΤΡΟΣ ΕΡΓΑΛΕΙΟΥ</a:t>
            </a:r>
            <a:endParaRPr lang="el-GR" sz="2000" dirty="0" smtClean="0"/>
          </a:p>
          <a:p>
            <a:pPr>
              <a:buNone/>
            </a:pPr>
            <a:r>
              <a:rPr lang="el-GR" sz="2000" dirty="0" smtClean="0"/>
              <a:t>αναγράφουν ανάγλυφα επάνω στο </a:t>
            </a:r>
          </a:p>
          <a:p>
            <a:pPr>
              <a:buNone/>
            </a:pPr>
            <a:r>
              <a:rPr lang="el-GR" sz="2000" dirty="0" smtClean="0"/>
              <a:t>σώμα τους την λέξη </a:t>
            </a:r>
            <a:r>
              <a:rPr lang="el-GR" sz="2000" dirty="0" err="1" smtClean="0"/>
              <a:t>΄΄</a:t>
            </a:r>
            <a:r>
              <a:rPr lang="en-US" sz="2000" dirty="0" smtClean="0"/>
              <a:t>LEFT</a:t>
            </a:r>
            <a:r>
              <a:rPr lang="el-GR" sz="2000" dirty="0" err="1" smtClean="0"/>
              <a:t>΄΄</a:t>
            </a:r>
            <a:r>
              <a:rPr lang="el-GR" sz="2000" dirty="0" smtClean="0"/>
              <a:t> που</a:t>
            </a:r>
          </a:p>
          <a:p>
            <a:pPr>
              <a:buNone/>
            </a:pPr>
            <a:r>
              <a:rPr lang="el-GR" sz="2000" dirty="0" smtClean="0"/>
              <a:t> σημαίνει αριστερά.                                                                                         </a:t>
            </a:r>
            <a:r>
              <a:rPr lang="el-GR" sz="1000" dirty="0" smtClean="0"/>
              <a:t>ΚΟΠΤΙΚΟ ΕΡΓΑΛΕΙΟ</a:t>
            </a:r>
            <a:endParaRPr lang="el-GR" sz="2000" dirty="0" smtClean="0"/>
          </a:p>
          <a:p>
            <a:pPr>
              <a:buNone/>
            </a:pPr>
            <a:endParaRPr lang="el-GR" sz="2000" dirty="0" smtClean="0"/>
          </a:p>
          <a:p>
            <a:pPr>
              <a:buNone/>
            </a:pPr>
            <a:r>
              <a:rPr lang="el-GR" sz="2000" dirty="0" smtClean="0"/>
              <a:t>Για κάθε διάμετρο σωλήνας υπάρχει </a:t>
            </a:r>
          </a:p>
          <a:p>
            <a:pPr>
              <a:buNone/>
            </a:pPr>
            <a:r>
              <a:rPr lang="el-GR" sz="2000" dirty="0" smtClean="0"/>
              <a:t>η αντίστοιχη κουκουνάρα. Στο σώμα της κουκουνάρας εκτός από την φορά </a:t>
            </a:r>
          </a:p>
          <a:p>
            <a:pPr>
              <a:buNone/>
            </a:pPr>
            <a:r>
              <a:rPr lang="el-GR" sz="2000" dirty="0" smtClean="0"/>
              <a:t>αναγράφετε και η διάμετρος της σωλήνας που μπορεί να κόψει σπείρωμα η </a:t>
            </a:r>
          </a:p>
          <a:p>
            <a:pPr>
              <a:buNone/>
            </a:pPr>
            <a:r>
              <a:rPr lang="el-GR" sz="2000" dirty="0" smtClean="0"/>
              <a:t>κουκουνάρα. </a:t>
            </a:r>
          </a:p>
          <a:p>
            <a:pPr>
              <a:buNone/>
            </a:pPr>
            <a:endParaRPr lang="el-GR" sz="2000" dirty="0" smtClean="0"/>
          </a:p>
          <a:p>
            <a:pPr>
              <a:buNone/>
            </a:pPr>
            <a:r>
              <a:rPr lang="el-GR" sz="2000" dirty="0" smtClean="0"/>
              <a:t>   </a:t>
            </a:r>
            <a:endParaRPr lang="el-GR" sz="20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11</a:t>
            </a:fld>
            <a:endParaRPr lang="el-GR"/>
          </a:p>
        </p:txBody>
      </p:sp>
      <p:pic>
        <p:nvPicPr>
          <p:cNvPr id="6" name="5 - Εικόνα" descr="Αποτέλεσμα εικόνας για κουκουναρα βιδολογοσ χειροσ"/>
          <p:cNvPicPr/>
          <p:nvPr/>
        </p:nvPicPr>
        <p:blipFill>
          <a:blip r:embed="rId2" cstate="print"/>
          <a:srcRect/>
          <a:stretch>
            <a:fillRect/>
          </a:stretch>
        </p:blipFill>
        <p:spPr bwMode="auto">
          <a:xfrm>
            <a:off x="4786314" y="857232"/>
            <a:ext cx="2571768" cy="1714512"/>
          </a:xfrm>
          <a:prstGeom prst="rect">
            <a:avLst/>
          </a:prstGeom>
          <a:noFill/>
          <a:ln w="9525">
            <a:noFill/>
            <a:miter lim="800000"/>
            <a:headEnd/>
            <a:tailEnd/>
          </a:ln>
        </p:spPr>
      </p:pic>
      <p:pic>
        <p:nvPicPr>
          <p:cNvPr id="7" name="6 - Εικόνα" descr="Αποτέλεσμα εικόνας για κουκουναρα βιδολογοσ χειροσ"/>
          <p:cNvPicPr/>
          <p:nvPr/>
        </p:nvPicPr>
        <p:blipFill>
          <a:blip r:embed="rId3" cstate="print"/>
          <a:srcRect/>
          <a:stretch>
            <a:fillRect/>
          </a:stretch>
        </p:blipFill>
        <p:spPr bwMode="auto">
          <a:xfrm>
            <a:off x="4786314" y="2928934"/>
            <a:ext cx="2286016" cy="2071702"/>
          </a:xfrm>
          <a:prstGeom prst="rect">
            <a:avLst/>
          </a:prstGeom>
          <a:noFill/>
          <a:ln w="9525">
            <a:noFill/>
            <a:miter lim="800000"/>
            <a:headEnd/>
            <a:tailEnd/>
          </a:ln>
        </p:spPr>
      </p:pic>
      <p:cxnSp>
        <p:nvCxnSpPr>
          <p:cNvPr id="8" name="7 - Ευθύγραμμο βέλος σύνδεσης"/>
          <p:cNvCxnSpPr/>
          <p:nvPr/>
        </p:nvCxnSpPr>
        <p:spPr>
          <a:xfrm rot="10800000">
            <a:off x="6572264" y="4071942"/>
            <a:ext cx="857256" cy="2857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0800000" flipV="1">
            <a:off x="6858016" y="3571876"/>
            <a:ext cx="357190" cy="14287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214290"/>
            <a:ext cx="8786874" cy="6286544"/>
          </a:xfrm>
        </p:spPr>
        <p:txBody>
          <a:bodyPr>
            <a:normAutofit/>
          </a:bodyPr>
          <a:lstStyle/>
          <a:p>
            <a:pPr>
              <a:buNone/>
            </a:pPr>
            <a:r>
              <a:rPr lang="el-GR" sz="2400" dirty="0" smtClean="0"/>
              <a:t>Στην αγορά ο βιδολόγος πωλείτε είτε μεμονωμένα είτε σε σετ. Παρακάτω φαίνονται περιπτώσεις εργαλείων που είναι σε μεταλλικές βαλίτσες μεταφοράς για ευκολότερη χρήση </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1000" dirty="0" smtClean="0"/>
          </a:p>
          <a:p>
            <a:pPr>
              <a:buNone/>
            </a:pPr>
            <a:r>
              <a:rPr lang="el-GR" sz="1000" dirty="0" smtClean="0"/>
              <a:t>                                                                                              </a:t>
            </a:r>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buNone/>
            </a:pPr>
            <a:endParaRPr lang="el-GR" sz="1000" dirty="0" smtClean="0"/>
          </a:p>
          <a:p>
            <a:pPr algn="ctr">
              <a:buNone/>
            </a:pPr>
            <a:r>
              <a:rPr lang="el-GR" sz="1800" dirty="0" smtClean="0"/>
              <a:t>    ΣΕΤ ΒΙΔΟΛΟΓΟΙ ΚΑΣΤΑΝΙΕΣ </a:t>
            </a:r>
          </a:p>
          <a:p>
            <a:pPr>
              <a:buNone/>
            </a:pPr>
            <a:endParaRPr lang="el-GR" sz="1000" dirty="0" smtClean="0"/>
          </a:p>
          <a:p>
            <a:pPr>
              <a:buNone/>
            </a:pPr>
            <a:r>
              <a:rPr lang="el-GR" sz="1800" dirty="0" smtClean="0"/>
              <a:t> </a:t>
            </a:r>
            <a:r>
              <a:rPr lang="el-GR" sz="2400" dirty="0" smtClean="0"/>
              <a:t>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12</a:t>
            </a:fld>
            <a:endParaRPr lang="el-GR"/>
          </a:p>
        </p:txBody>
      </p:sp>
      <p:pic>
        <p:nvPicPr>
          <p:cNvPr id="6" name="5 - Εικόνα" descr="Αποτέλεσμα εικόνας για κουκουναρα βιδολογοσ χειροσ"/>
          <p:cNvPicPr/>
          <p:nvPr/>
        </p:nvPicPr>
        <p:blipFill>
          <a:blip r:embed="rId2" cstate="print"/>
          <a:srcRect/>
          <a:stretch>
            <a:fillRect/>
          </a:stretch>
        </p:blipFill>
        <p:spPr bwMode="auto">
          <a:xfrm>
            <a:off x="1142976" y="2285992"/>
            <a:ext cx="3143272" cy="2290768"/>
          </a:xfrm>
          <a:prstGeom prst="rect">
            <a:avLst/>
          </a:prstGeom>
          <a:noFill/>
          <a:ln w="9525">
            <a:noFill/>
            <a:miter lim="800000"/>
            <a:headEnd/>
            <a:tailEnd/>
          </a:ln>
        </p:spPr>
      </p:pic>
      <p:pic>
        <p:nvPicPr>
          <p:cNvPr id="7" name="6 - Εικόνα" descr="Αποτέλεσμα εικόνας για κουκουναρα βιδολογοσ χειροσ"/>
          <p:cNvPicPr/>
          <p:nvPr/>
        </p:nvPicPr>
        <p:blipFill>
          <a:blip r:embed="rId3" cstate="print"/>
          <a:srcRect/>
          <a:stretch>
            <a:fillRect/>
          </a:stretch>
        </p:blipFill>
        <p:spPr bwMode="auto">
          <a:xfrm>
            <a:off x="4929190" y="2071678"/>
            <a:ext cx="2621280" cy="27146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71414"/>
            <a:ext cx="9144000" cy="6429420"/>
          </a:xfrm>
        </p:spPr>
        <p:txBody>
          <a:bodyPr>
            <a:normAutofit/>
          </a:bodyPr>
          <a:lstStyle/>
          <a:p>
            <a:pPr>
              <a:buNone/>
            </a:pPr>
            <a:r>
              <a:rPr lang="el-GR" sz="2400" dirty="0" smtClean="0"/>
              <a:t>Να σημειώσουμε πως για να μπορέσει κάποιος να κατασκευάσει σπείρωμα στην σωλήνα με τον χειροκίνητο βιδολόγο θα πρέπει να έχει ένα μέσο στήριξης της σωλήνας  καθώς είναι μια δύσκολη διαδικασία να γίνει το κόψιμο του σπειρώματος. Συνηθισμένο εργαλείο είναι ο πάγκος με την μέγγενη ή το μεγγενόπουλο.</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1400" dirty="0" smtClean="0"/>
              <a:t>                   ΠΑΓΚΟΣ ΜΕ ΜΕΓΓΕΝΗ                                                             ΜΕΓΓΕΝΟΠΟΥΛΟ</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13</a:t>
            </a:fld>
            <a:endParaRPr lang="el-GR"/>
          </a:p>
        </p:txBody>
      </p:sp>
      <p:pic>
        <p:nvPicPr>
          <p:cNvPr id="6" name="5 - Εικόνα" descr="Αποτέλεσμα εικόνας για παγκος εργασιας με μεγγενη"/>
          <p:cNvPicPr/>
          <p:nvPr/>
        </p:nvPicPr>
        <p:blipFill>
          <a:blip r:embed="rId2" cstate="print"/>
          <a:srcRect/>
          <a:stretch>
            <a:fillRect/>
          </a:stretch>
        </p:blipFill>
        <p:spPr bwMode="auto">
          <a:xfrm>
            <a:off x="4786314" y="2357430"/>
            <a:ext cx="3586175" cy="3424241"/>
          </a:xfrm>
          <a:prstGeom prst="rect">
            <a:avLst/>
          </a:prstGeom>
          <a:noFill/>
          <a:ln w="9525">
            <a:noFill/>
            <a:miter lim="800000"/>
            <a:headEnd/>
            <a:tailEnd/>
          </a:ln>
        </p:spPr>
      </p:pic>
      <p:pic>
        <p:nvPicPr>
          <p:cNvPr id="7" name="6 - Εικόνα" descr="Αποτέλεσμα εικόνας για παγκος εργασιας με ΣΩΛΗΝΟμεγγενη"/>
          <p:cNvPicPr/>
          <p:nvPr/>
        </p:nvPicPr>
        <p:blipFill>
          <a:blip r:embed="rId3" cstate="print"/>
          <a:srcRect/>
          <a:stretch>
            <a:fillRect/>
          </a:stretch>
        </p:blipFill>
        <p:spPr bwMode="auto">
          <a:xfrm>
            <a:off x="714348" y="2786058"/>
            <a:ext cx="2662244" cy="28813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dirty="0" smtClean="0"/>
              <a:t>2. Ηλεκτροκίνητοι βιδολόγοι</a:t>
            </a:r>
            <a:endParaRPr lang="el-GR" dirty="0"/>
          </a:p>
        </p:txBody>
      </p:sp>
      <p:sp>
        <p:nvSpPr>
          <p:cNvPr id="3" name="2 - Θέση περιεχομένου"/>
          <p:cNvSpPr>
            <a:spLocks noGrp="1"/>
          </p:cNvSpPr>
          <p:nvPr>
            <p:ph idx="1"/>
          </p:nvPr>
        </p:nvSpPr>
        <p:spPr/>
        <p:txBody>
          <a:bodyPr>
            <a:normAutofit/>
          </a:bodyPr>
          <a:lstStyle/>
          <a:p>
            <a:pPr>
              <a:buNone/>
            </a:pPr>
            <a:r>
              <a:rPr lang="el-GR" sz="2400" dirty="0" smtClean="0"/>
              <a:t>Η ανάγκη για διευκόλυνση της δουλειάς αλλά και για μεγαλύτερη ταχύτητα χωρίς κόπο δημιούργησαν τους ηλεκτροκίνητους βιδολόγους. Έχουμε δυο είδη ηλεκτροκίνητων βιδολόγων :</a:t>
            </a:r>
          </a:p>
          <a:p>
            <a:pPr>
              <a:buNone/>
            </a:pPr>
            <a:endParaRPr lang="el-GR" sz="2400" dirty="0" smtClean="0"/>
          </a:p>
          <a:p>
            <a:pPr marL="493776" indent="-457200" algn="ctr">
              <a:buAutoNum type="arabicPeriod"/>
            </a:pPr>
            <a:r>
              <a:rPr lang="el-GR" sz="2400" dirty="0" smtClean="0"/>
              <a:t>ΗΛΕΚΤΡΙΚΟΙ ΒΙΔΟΛΟΓΟΙ ΧΕΙΡΟΣ</a:t>
            </a:r>
          </a:p>
          <a:p>
            <a:pPr marL="493776" indent="-457200" algn="ctr">
              <a:buAutoNum type="arabicPeriod"/>
            </a:pPr>
            <a:endParaRPr lang="el-GR" sz="2400" dirty="0" smtClean="0"/>
          </a:p>
          <a:p>
            <a:pPr marL="493776" indent="-457200" algn="ctr">
              <a:buFont typeface="Wingdings 2"/>
              <a:buAutoNum type="arabicPeriod"/>
            </a:pPr>
            <a:r>
              <a:rPr lang="el-GR" sz="2400" dirty="0" smtClean="0"/>
              <a:t>ΗΛΕΚΤΡΙΚΟΙ ΒΙΔΟΛΟΓΟΙ ΠΑΓΚΟΥ</a:t>
            </a:r>
          </a:p>
          <a:p>
            <a:pPr marL="493776" indent="-457200" algn="ctr">
              <a:buNone/>
            </a:pPr>
            <a:r>
              <a:rPr lang="el-GR" sz="2400" dirty="0" smtClean="0"/>
              <a:t>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071546"/>
            <a:ext cx="8786874" cy="5357850"/>
          </a:xfrm>
        </p:spPr>
        <p:txBody>
          <a:bodyPr>
            <a:normAutofit/>
          </a:bodyPr>
          <a:lstStyle/>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2400" dirty="0" smtClean="0"/>
              <a:t>Οι ηλεκτρικοί βιδολόγοι χειρός δημιουργήθηκαν για να </a:t>
            </a:r>
          </a:p>
          <a:p>
            <a:pPr>
              <a:buNone/>
            </a:pPr>
            <a:r>
              <a:rPr lang="el-GR" sz="2400" dirty="0" smtClean="0"/>
              <a:t>διευκολύνουν την δουλειά των τεχνιτών καθώς την δουλειά του σώματος την αναλαμβάνει ένας κινητήρας (μοτέρ) .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15</a:t>
            </a:fld>
            <a:endParaRPr lang="el-GR"/>
          </a:p>
        </p:txBody>
      </p:sp>
      <p:sp>
        <p:nvSpPr>
          <p:cNvPr id="6" name="5 - Ορθογώνιο"/>
          <p:cNvSpPr/>
          <p:nvPr/>
        </p:nvSpPr>
        <p:spPr>
          <a:xfrm>
            <a:off x="1142976" y="285728"/>
            <a:ext cx="6858048" cy="523220"/>
          </a:xfrm>
          <a:prstGeom prst="rect">
            <a:avLst/>
          </a:prstGeom>
        </p:spPr>
        <p:txBody>
          <a:bodyPr wrap="square">
            <a:spAutoFit/>
          </a:bodyPr>
          <a:lstStyle/>
          <a:p>
            <a:pPr marL="493776" indent="-457200" algn="ctr">
              <a:buAutoNum type="arabicPeriod"/>
            </a:pPr>
            <a:r>
              <a:rPr lang="el-GR" sz="2800" dirty="0" smtClean="0"/>
              <a:t>ΗΛΕΚΤΡΙΚΟΙ ΒΙΔΟΛΟΓΟΙ ΧΕΙΡΟΣ</a:t>
            </a:r>
          </a:p>
        </p:txBody>
      </p:sp>
      <p:pic>
        <p:nvPicPr>
          <p:cNvPr id="10" name="9 - Εικόνα" descr="Αποτέλεσμα εικόνας για βιδολογοσ χειροσ"/>
          <p:cNvPicPr/>
          <p:nvPr/>
        </p:nvPicPr>
        <p:blipFill>
          <a:blip r:embed="rId2" cstate="print"/>
          <a:srcRect/>
          <a:stretch>
            <a:fillRect/>
          </a:stretch>
        </p:blipFill>
        <p:spPr bwMode="auto">
          <a:xfrm>
            <a:off x="4643438" y="1428736"/>
            <a:ext cx="3886200" cy="3390895"/>
          </a:xfrm>
          <a:prstGeom prst="rect">
            <a:avLst/>
          </a:prstGeom>
          <a:noFill/>
          <a:ln w="9525">
            <a:noFill/>
            <a:miter lim="800000"/>
            <a:headEnd/>
            <a:tailEnd/>
          </a:ln>
        </p:spPr>
      </p:pic>
      <p:pic>
        <p:nvPicPr>
          <p:cNvPr id="11" name="10 - Εικόνα" descr="Αποτέλεσμα εικόνας για ηλεκτρικοσ βιδολογοσ"/>
          <p:cNvPicPr/>
          <p:nvPr/>
        </p:nvPicPr>
        <p:blipFill>
          <a:blip r:embed="rId3" cstate="print"/>
          <a:srcRect/>
          <a:stretch>
            <a:fillRect/>
          </a:stretch>
        </p:blipFill>
        <p:spPr bwMode="auto">
          <a:xfrm>
            <a:off x="357158" y="1428736"/>
            <a:ext cx="4071966" cy="335758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214290"/>
            <a:ext cx="8786874" cy="6357982"/>
          </a:xfrm>
        </p:spPr>
        <p:txBody>
          <a:bodyPr>
            <a:normAutofit/>
          </a:bodyPr>
          <a:lstStyle/>
          <a:p>
            <a:pPr>
              <a:buNone/>
            </a:pPr>
            <a:r>
              <a:rPr lang="el-GR" sz="2400" dirty="0" smtClean="0"/>
              <a:t>Αποτελείτε από πέντε μέρη :</a:t>
            </a:r>
          </a:p>
          <a:p>
            <a:pPr marL="493776" indent="-457200">
              <a:buFont typeface="+mj-lt"/>
              <a:buAutoNum type="arabicPeriod"/>
            </a:pPr>
            <a:r>
              <a:rPr lang="el-GR" sz="2400" dirty="0" smtClean="0"/>
              <a:t>Το μοτέρ</a:t>
            </a:r>
          </a:p>
          <a:p>
            <a:pPr marL="493776" indent="-457200">
              <a:buFont typeface="+mj-lt"/>
              <a:buAutoNum type="arabicPeriod"/>
            </a:pPr>
            <a:r>
              <a:rPr lang="el-GR" sz="2400" dirty="0" smtClean="0"/>
              <a:t>Τον διακόπτη λειτουργίας</a:t>
            </a:r>
          </a:p>
          <a:p>
            <a:pPr marL="493776" indent="-457200">
              <a:buFont typeface="+mj-lt"/>
              <a:buAutoNum type="arabicPeriod"/>
            </a:pPr>
            <a:r>
              <a:rPr lang="el-GR" sz="2400" dirty="0" smtClean="0"/>
              <a:t>Τον διακόπτη αλλαγής της φοράς περιστροφής</a:t>
            </a:r>
          </a:p>
          <a:p>
            <a:pPr marL="493776" indent="-457200">
              <a:buFont typeface="+mj-lt"/>
              <a:buAutoNum type="arabicPeriod"/>
            </a:pPr>
            <a:r>
              <a:rPr lang="el-GR" sz="2400" dirty="0" smtClean="0"/>
              <a:t>Την υποδοχή – βάση της κουκουνάρας </a:t>
            </a:r>
          </a:p>
          <a:p>
            <a:pPr marL="493776" indent="-457200">
              <a:buFont typeface="+mj-lt"/>
              <a:buAutoNum type="arabicPeriod"/>
            </a:pPr>
            <a:r>
              <a:rPr lang="el-GR" sz="2400" dirty="0" smtClean="0"/>
              <a:t>Το </a:t>
            </a:r>
            <a:r>
              <a:rPr lang="el-GR" sz="2400" dirty="0" err="1" smtClean="0"/>
              <a:t>μεγγενάκι</a:t>
            </a:r>
            <a:r>
              <a:rPr lang="el-GR" sz="2400" dirty="0" smtClean="0"/>
              <a:t> της σωλήνας </a:t>
            </a:r>
          </a:p>
          <a:p>
            <a:pPr marL="493776" indent="-457200">
              <a:buFont typeface="+mj-lt"/>
              <a:buAutoNum type="arabicPeriod"/>
            </a:pPr>
            <a:endParaRPr lang="el-GR" sz="2400" dirty="0" smtClean="0"/>
          </a:p>
          <a:p>
            <a:pPr marL="493776" indent="-457200">
              <a:buFont typeface="+mj-lt"/>
              <a:buAutoNum type="arabicPeriod"/>
            </a:pPr>
            <a:endParaRPr lang="el-GR" sz="2400" dirty="0" smtClean="0"/>
          </a:p>
          <a:p>
            <a:pPr marL="493776" indent="-457200">
              <a:buNone/>
            </a:pPr>
            <a:r>
              <a:rPr lang="el-GR" sz="1000" dirty="0" smtClean="0"/>
              <a:t>Μεγγενάκι σωλήνας                                                                                                                                                                                     μοτέρ</a:t>
            </a:r>
          </a:p>
          <a:p>
            <a:pPr marL="493776" indent="-457200">
              <a:buNone/>
            </a:pPr>
            <a:endParaRPr lang="el-GR" sz="1000" dirty="0" smtClean="0"/>
          </a:p>
          <a:p>
            <a:pPr marL="493776" indent="-457200">
              <a:buNone/>
            </a:pPr>
            <a:endParaRPr lang="el-GR" sz="1000" dirty="0" smtClean="0"/>
          </a:p>
          <a:p>
            <a:pPr marL="493776" indent="-457200">
              <a:buNone/>
            </a:pPr>
            <a:endParaRPr lang="el-GR" sz="1000" dirty="0" smtClean="0"/>
          </a:p>
          <a:p>
            <a:pPr marL="493776" indent="-457200">
              <a:buNone/>
            </a:pPr>
            <a:endParaRPr lang="el-GR" sz="1000" dirty="0" smtClean="0"/>
          </a:p>
          <a:p>
            <a:pPr marL="493776" indent="-457200">
              <a:buNone/>
            </a:pPr>
            <a:r>
              <a:rPr lang="el-GR" sz="1000" dirty="0" smtClean="0"/>
              <a:t>Υποδοχή κουκουνάρας                                                                                                                                                                        διακόπτης λειτουργίας  </a:t>
            </a:r>
          </a:p>
          <a:p>
            <a:pPr marL="493776" indent="-457200">
              <a:buNone/>
            </a:pPr>
            <a:endParaRPr lang="el-GR" sz="1000" dirty="0" smtClean="0"/>
          </a:p>
          <a:p>
            <a:pPr marL="493776" indent="-457200">
              <a:buNone/>
            </a:pPr>
            <a:endParaRPr lang="el-GR" sz="1000" dirty="0" smtClean="0"/>
          </a:p>
          <a:p>
            <a:pPr marL="493776" indent="-457200">
              <a:buNone/>
            </a:pPr>
            <a:endParaRPr lang="el-GR" sz="1000" dirty="0" smtClean="0"/>
          </a:p>
          <a:p>
            <a:pPr marL="493776" indent="-457200">
              <a:buNone/>
            </a:pPr>
            <a:endParaRPr lang="el-GR" sz="1000" dirty="0" smtClean="0"/>
          </a:p>
          <a:p>
            <a:pPr marL="493776" indent="-457200">
              <a:buNone/>
            </a:pPr>
            <a:r>
              <a:rPr lang="el-GR" sz="1000" dirty="0" smtClean="0"/>
              <a:t>Κουκουνάρα                                                                                                                                                                                       διακόπτης αλλαγής</a:t>
            </a:r>
          </a:p>
          <a:p>
            <a:pPr marL="493776" indent="-457200">
              <a:buNone/>
            </a:pPr>
            <a:r>
              <a:rPr lang="el-GR" sz="1000" dirty="0" smtClean="0"/>
              <a:t>                                                                                                                                                                                                            φοράς περιστροφής</a:t>
            </a:r>
          </a:p>
          <a:p>
            <a:pPr marL="493776" indent="-457200">
              <a:buNone/>
            </a:pPr>
            <a:endParaRPr lang="el-GR" sz="1000" dirty="0" smtClean="0"/>
          </a:p>
          <a:p>
            <a:pPr marL="493776" indent="-457200">
              <a:buNone/>
            </a:pPr>
            <a:endParaRPr lang="el-GR" sz="1000" dirty="0" smtClean="0"/>
          </a:p>
          <a:p>
            <a:pPr marL="493776" indent="-457200">
              <a:buNone/>
            </a:pPr>
            <a:endParaRPr lang="el-GR" sz="10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16</a:t>
            </a:fld>
            <a:endParaRPr lang="el-GR"/>
          </a:p>
        </p:txBody>
      </p:sp>
      <p:pic>
        <p:nvPicPr>
          <p:cNvPr id="6" name="5 - Εικόνα" descr="Αποτέλεσμα εικόνας για ηλεκτρικοσ βιδολογοσ"/>
          <p:cNvPicPr/>
          <p:nvPr/>
        </p:nvPicPr>
        <p:blipFill>
          <a:blip r:embed="rId2" cstate="print"/>
          <a:srcRect/>
          <a:stretch>
            <a:fillRect/>
          </a:stretch>
        </p:blipFill>
        <p:spPr bwMode="auto">
          <a:xfrm>
            <a:off x="1857356" y="3071810"/>
            <a:ext cx="5286412" cy="2713635"/>
          </a:xfrm>
          <a:prstGeom prst="rect">
            <a:avLst/>
          </a:prstGeom>
          <a:noFill/>
          <a:ln w="9525">
            <a:noFill/>
            <a:miter lim="800000"/>
            <a:headEnd/>
            <a:tailEnd/>
          </a:ln>
        </p:spPr>
      </p:pic>
      <p:cxnSp>
        <p:nvCxnSpPr>
          <p:cNvPr id="7" name="6 - Ευθύγραμμο βέλος σύνδεσης"/>
          <p:cNvCxnSpPr/>
          <p:nvPr/>
        </p:nvCxnSpPr>
        <p:spPr>
          <a:xfrm rot="10800000" flipV="1">
            <a:off x="6643702" y="3857628"/>
            <a:ext cx="1000132" cy="714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1714480" y="4714884"/>
            <a:ext cx="1857388" cy="2857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0800000">
            <a:off x="4857752" y="4357694"/>
            <a:ext cx="2500330" cy="13573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rot="10800000">
            <a:off x="5857884" y="4500570"/>
            <a:ext cx="1500198" cy="21431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1500166" y="3786190"/>
            <a:ext cx="1214446" cy="21431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V="1">
            <a:off x="1571604" y="3714752"/>
            <a:ext cx="3000396" cy="714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flipV="1">
            <a:off x="1071538" y="5153036"/>
            <a:ext cx="2652730" cy="49054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214290"/>
            <a:ext cx="8786874" cy="6357982"/>
          </a:xfrm>
        </p:spPr>
        <p:txBody>
          <a:bodyPr>
            <a:normAutofit/>
          </a:bodyPr>
          <a:lstStyle/>
          <a:p>
            <a:pPr>
              <a:buNone/>
            </a:pPr>
            <a:r>
              <a:rPr lang="el-GR" sz="2400" dirty="0" smtClean="0"/>
              <a:t>Και αυτοί στην αγορά πωλούνται  είτε μεμονωμένα είτε σε σετ. Παρακάτω φαίνονται περιπτώσεις εργαλείων που είναι σε βαλίτσες μεταφοράς για ευκολότερη χρήση.</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2400" dirty="0" smtClean="0"/>
              <a:t>         μεμονωμένα                               σε βαλίτσα μεταφοράς   </a:t>
            </a:r>
          </a:p>
          <a:p>
            <a:pPr>
              <a:buNone/>
            </a:pP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17</a:t>
            </a:fld>
            <a:endParaRPr lang="el-GR"/>
          </a:p>
        </p:txBody>
      </p:sp>
      <p:pic>
        <p:nvPicPr>
          <p:cNvPr id="6" name="5 - Εικόνα" descr="Αποτέλεσμα εικόνας για ηλεκτρικοσ βιδολογοσ"/>
          <p:cNvPicPr/>
          <p:nvPr/>
        </p:nvPicPr>
        <p:blipFill>
          <a:blip r:embed="rId2" cstate="print"/>
          <a:srcRect/>
          <a:stretch>
            <a:fillRect/>
          </a:stretch>
        </p:blipFill>
        <p:spPr bwMode="auto">
          <a:xfrm>
            <a:off x="5072066" y="2071678"/>
            <a:ext cx="3524255" cy="3052769"/>
          </a:xfrm>
          <a:prstGeom prst="rect">
            <a:avLst/>
          </a:prstGeom>
          <a:noFill/>
          <a:ln w="9525">
            <a:noFill/>
            <a:miter lim="800000"/>
            <a:headEnd/>
            <a:tailEnd/>
          </a:ln>
        </p:spPr>
      </p:pic>
      <p:pic>
        <p:nvPicPr>
          <p:cNvPr id="7" name="6 - Εικόνα" descr="Αποτέλεσμα εικόνας για ηλεκτρικοσ βιδολογοσ"/>
          <p:cNvPicPr/>
          <p:nvPr/>
        </p:nvPicPr>
        <p:blipFill>
          <a:blip r:embed="rId3" cstate="print"/>
          <a:srcRect/>
          <a:stretch>
            <a:fillRect/>
          </a:stretch>
        </p:blipFill>
        <p:spPr bwMode="auto">
          <a:xfrm>
            <a:off x="500034" y="2071678"/>
            <a:ext cx="4048135" cy="314325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901014" cy="1143000"/>
          </a:xfrm>
        </p:spPr>
        <p:txBody>
          <a:bodyPr>
            <a:normAutofit fontScale="90000"/>
          </a:bodyPr>
          <a:lstStyle/>
          <a:p>
            <a:pPr marL="493776" indent="-457200"/>
            <a:r>
              <a:rPr lang="el-GR" sz="4400" dirty="0" smtClean="0"/>
              <a:t>2. ΗΛΕΚΤΡΙΚΟΙ ΒΙΔΟΛΟΓΟΙ ΠΑΓΚΟΥ</a:t>
            </a:r>
          </a:p>
        </p:txBody>
      </p:sp>
      <p:sp>
        <p:nvSpPr>
          <p:cNvPr id="3" name="2 - Θέση περιεχομένου"/>
          <p:cNvSpPr>
            <a:spLocks noGrp="1"/>
          </p:cNvSpPr>
          <p:nvPr>
            <p:ph idx="1"/>
          </p:nvPr>
        </p:nvSpPr>
        <p:spPr>
          <a:xfrm>
            <a:off x="214282" y="1500174"/>
            <a:ext cx="8286808" cy="4625989"/>
          </a:xfrm>
        </p:spPr>
        <p:txBody>
          <a:bodyPr>
            <a:normAutofit/>
          </a:bodyPr>
          <a:lstStyle/>
          <a:p>
            <a:pPr>
              <a:buNone/>
            </a:pPr>
            <a:r>
              <a:rPr lang="el-GR" sz="2400" dirty="0" smtClean="0"/>
              <a:t>Οι ηλεκτρικοί βιδολόγοι πάγκου χρησιμοποιούνται κατά βάση για μεγαλύτερες εγκαταστάσεις. Συνήθως στις εγκαταστάσεις φυσικού αερίου ή της πυρόσβεσης.</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18</a:t>
            </a:fld>
            <a:endParaRPr lang="el-GR"/>
          </a:p>
        </p:txBody>
      </p:sp>
      <p:pic>
        <p:nvPicPr>
          <p:cNvPr id="6" name="5 - Εικόνα" descr="Αποτέλεσμα εικόνας για κουκουναρα βιδολογοσ χειροσ"/>
          <p:cNvPicPr/>
          <p:nvPr/>
        </p:nvPicPr>
        <p:blipFill>
          <a:blip r:embed="rId2" cstate="print"/>
          <a:srcRect/>
          <a:stretch>
            <a:fillRect/>
          </a:stretch>
        </p:blipFill>
        <p:spPr bwMode="auto">
          <a:xfrm>
            <a:off x="2421900" y="2714620"/>
            <a:ext cx="3936050" cy="329564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 Εικόνα" descr="Αποτέλεσμα εικόνας για ηλεκτρικοσ βιδολογοσ"/>
          <p:cNvPicPr/>
          <p:nvPr/>
        </p:nvPicPr>
        <p:blipFill>
          <a:blip r:embed="rId2" cstate="print"/>
          <a:srcRect/>
          <a:stretch>
            <a:fillRect/>
          </a:stretch>
        </p:blipFill>
        <p:spPr bwMode="auto">
          <a:xfrm>
            <a:off x="2483768" y="1484784"/>
            <a:ext cx="4320480" cy="4725938"/>
          </a:xfrm>
          <a:prstGeom prst="rect">
            <a:avLst/>
          </a:prstGeom>
          <a:noFill/>
          <a:ln w="9525">
            <a:noFill/>
            <a:miter lim="800000"/>
            <a:headEnd/>
            <a:tailEnd/>
          </a:ln>
        </p:spPr>
      </p:pic>
      <p:sp>
        <p:nvSpPr>
          <p:cNvPr id="3" name="2 - Θέση περιεχομένου"/>
          <p:cNvSpPr>
            <a:spLocks noGrp="1"/>
          </p:cNvSpPr>
          <p:nvPr>
            <p:ph idx="1"/>
          </p:nvPr>
        </p:nvSpPr>
        <p:spPr>
          <a:xfrm>
            <a:off x="214282" y="214290"/>
            <a:ext cx="8715436" cy="6286544"/>
          </a:xfrm>
        </p:spPr>
        <p:txBody>
          <a:bodyPr>
            <a:normAutofit fontScale="25000" lnSpcReduction="20000"/>
          </a:bodyPr>
          <a:lstStyle/>
          <a:p>
            <a:pPr>
              <a:buNone/>
            </a:pPr>
            <a:r>
              <a:rPr lang="el-GR" sz="7400" dirty="0" smtClean="0"/>
              <a:t>Αποτελούνται συνήθως από :</a:t>
            </a:r>
            <a:endParaRPr lang="en-US" sz="7400" dirty="0" smtClean="0"/>
          </a:p>
          <a:p>
            <a:pPr>
              <a:buNone/>
            </a:pPr>
            <a:endParaRPr lang="en-US" sz="2400" dirty="0" smtClean="0"/>
          </a:p>
          <a:p>
            <a:pPr>
              <a:buNone/>
            </a:pPr>
            <a:endParaRPr lang="en-US" sz="3400" dirty="0" smtClean="0"/>
          </a:p>
          <a:p>
            <a:pPr>
              <a:buNone/>
            </a:pPr>
            <a:endParaRPr lang="en-US" sz="3400" dirty="0" smtClean="0"/>
          </a:p>
          <a:p>
            <a:pPr>
              <a:buNone/>
            </a:pPr>
            <a:endParaRPr lang="en-US" sz="3400" dirty="0" smtClean="0"/>
          </a:p>
          <a:p>
            <a:pPr>
              <a:buNone/>
            </a:pPr>
            <a:r>
              <a:rPr lang="en-US" sz="3400" dirty="0" smtClean="0"/>
              <a:t>                                                                                                     </a:t>
            </a:r>
            <a:r>
              <a:rPr lang="el-GR" sz="3400" dirty="0" smtClean="0"/>
              <a:t>ΣΩΛΗΝΟΚΟΦΤΗΣ                                       ΜΕΓΓΕΝΗ                           ΑΠΟΓΡΕΖΩΤΗΣ (ΞΥΣΤΡΑ)</a:t>
            </a:r>
            <a:endParaRPr lang="en-US" sz="3400" dirty="0" smtClean="0"/>
          </a:p>
          <a:p>
            <a:pPr>
              <a:buNone/>
            </a:pPr>
            <a:r>
              <a:rPr lang="el-GR" sz="3400" dirty="0" smtClean="0"/>
              <a:t>ΚΟΠΤΙΚΑ ΕΡΓΑΛΕΙΑ</a:t>
            </a:r>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r>
              <a:rPr lang="el-GR" sz="3400" dirty="0" smtClean="0"/>
              <a:t>  ΜΟΤΕΡ</a:t>
            </a:r>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r>
              <a:rPr lang="el-GR" sz="3400" dirty="0" smtClean="0"/>
              <a:t>ΔΙΑΚΟΠΤΗΣ </a:t>
            </a:r>
            <a:r>
              <a:rPr lang="en-US" sz="3400" dirty="0" smtClean="0"/>
              <a:t>on-off</a:t>
            </a:r>
            <a:r>
              <a:rPr lang="el-GR" sz="3400" dirty="0" smtClean="0"/>
              <a:t>                                                                                                                                                                                   ΒΑΣΗ ΣΤΙΡΙΞΗΣ ΣΩΛΗΝΑΣ       </a:t>
            </a:r>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endParaRPr lang="el-GR" sz="3400" dirty="0" smtClean="0"/>
          </a:p>
          <a:p>
            <a:pPr>
              <a:buNone/>
            </a:pPr>
            <a:r>
              <a:rPr lang="el-GR" sz="3400" dirty="0" smtClean="0"/>
              <a:t>ΤΡΟΧΟΣ ΜΕΤΑΚΙΝΗΣΗΣ ΣΩΛΗΝΑΣ</a:t>
            </a:r>
            <a:endParaRPr lang="en-US" sz="3400" dirty="0" smtClean="0"/>
          </a:p>
          <a:p>
            <a:pPr>
              <a:buNone/>
            </a:pPr>
            <a:endParaRPr lang="en-US" sz="3400" dirty="0" smtClean="0"/>
          </a:p>
          <a:p>
            <a:pPr>
              <a:buNone/>
            </a:pPr>
            <a:endParaRPr lang="en-US" sz="3400" dirty="0" smtClean="0"/>
          </a:p>
          <a:p>
            <a:pPr>
              <a:buNone/>
            </a:pPr>
            <a:endParaRPr lang="en-US" sz="3400" dirty="0" smtClean="0"/>
          </a:p>
          <a:p>
            <a:pPr>
              <a:buNone/>
            </a:pPr>
            <a:r>
              <a:rPr lang="el-GR" sz="3400" dirty="0" smtClean="0"/>
              <a:t>ΒΑΣΗ ΣΤΙΡΗΞΗΣ ΕΡΓΑΛΕΙΟΥ</a:t>
            </a: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r>
              <a:rPr lang="el-GR" sz="3400" dirty="0" smtClean="0"/>
              <a:t>             ΠΟΔΟΔΙΑΚΟΠΤΗΣ</a:t>
            </a: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n-US" sz="3400" dirty="0" smtClean="0"/>
          </a:p>
          <a:p>
            <a:pPr>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endParaRPr lang="el-GR" sz="3400" dirty="0" smtClean="0"/>
          </a:p>
          <a:p>
            <a:pPr marL="493776" indent="-457200">
              <a:buNone/>
            </a:pPr>
            <a:r>
              <a:rPr lang="el-GR" sz="3400" dirty="0" smtClean="0"/>
              <a:t> </a:t>
            </a:r>
          </a:p>
          <a:p>
            <a:pPr marL="493776" indent="-457200">
              <a:buNone/>
            </a:pPr>
            <a:endParaRPr lang="en-US" sz="3400" dirty="0" smtClean="0"/>
          </a:p>
          <a:p>
            <a:pPr marL="493776" indent="-457200">
              <a:buNone/>
            </a:pPr>
            <a:endParaRPr lang="en-US" sz="3400" dirty="0" smtClean="0"/>
          </a:p>
          <a:p>
            <a:pPr marL="493776" indent="-457200">
              <a:buNone/>
            </a:pPr>
            <a:endParaRPr lang="en-US" sz="3400" dirty="0" smtClean="0"/>
          </a:p>
          <a:p>
            <a:pPr marL="493776" indent="-457200">
              <a:buNone/>
            </a:pPr>
            <a:endParaRPr lang="en-US" sz="3400" dirty="0" smtClean="0"/>
          </a:p>
          <a:p>
            <a:pPr marL="493776" indent="-457200">
              <a:buNone/>
            </a:pPr>
            <a:endParaRPr lang="en-US" sz="3400" dirty="0" smtClean="0"/>
          </a:p>
          <a:p>
            <a:pPr marL="493776" indent="-457200">
              <a:buNone/>
            </a:pPr>
            <a:endParaRPr lang="en-US" sz="3400" dirty="0" smtClean="0"/>
          </a:p>
          <a:p>
            <a:pPr marL="493776" indent="-457200">
              <a:buNone/>
            </a:pP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19</a:t>
            </a:fld>
            <a:endParaRPr lang="el-GR"/>
          </a:p>
        </p:txBody>
      </p:sp>
      <p:cxnSp>
        <p:nvCxnSpPr>
          <p:cNvPr id="6" name="5 - Ευθύγραμμο βέλος σύνδεσης"/>
          <p:cNvCxnSpPr/>
          <p:nvPr/>
        </p:nvCxnSpPr>
        <p:spPr>
          <a:xfrm flipH="1" flipV="1">
            <a:off x="5292080" y="3068960"/>
            <a:ext cx="1656184" cy="1440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3923928" y="1196752"/>
            <a:ext cx="1080120" cy="122413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1403648" y="3212976"/>
            <a:ext cx="2448272" cy="7200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H="1">
            <a:off x="6084168" y="1196752"/>
            <a:ext cx="1368152" cy="13681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flipH="1">
            <a:off x="5292080" y="1196752"/>
            <a:ext cx="648072" cy="13681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a:off x="827584" y="2348880"/>
            <a:ext cx="3168352"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flipV="1">
            <a:off x="2267744" y="3284984"/>
            <a:ext cx="2664296" cy="7920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flipV="1">
            <a:off x="1979712" y="4509120"/>
            <a:ext cx="1368152" cy="1440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flipV="1">
            <a:off x="1763688" y="5229200"/>
            <a:ext cx="2592288"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45 - Ευθύγραμμο βέλος σύνδεσης"/>
          <p:cNvCxnSpPr/>
          <p:nvPr/>
        </p:nvCxnSpPr>
        <p:spPr>
          <a:xfrm>
            <a:off x="1547664" y="1412776"/>
            <a:ext cx="3096344" cy="13681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solidFill>
                  <a:srgbClr val="0070C0"/>
                </a:solidFill>
              </a:rPr>
              <a:t>ΠΡΟΔΙΑΓΡΑΦΕΣ ΣΩΛΗΝΩΝ</a:t>
            </a:r>
            <a:endParaRPr lang="el-GR" b="1" u="sng" dirty="0">
              <a:solidFill>
                <a:srgbClr val="0070C0"/>
              </a:solidFill>
            </a:endParaRPr>
          </a:p>
        </p:txBody>
      </p:sp>
      <p:sp>
        <p:nvSpPr>
          <p:cNvPr id="3" name="2 - Θέση περιεχομένου"/>
          <p:cNvSpPr>
            <a:spLocks noGrp="1"/>
          </p:cNvSpPr>
          <p:nvPr>
            <p:ph idx="1"/>
          </p:nvPr>
        </p:nvSpPr>
        <p:spPr>
          <a:xfrm>
            <a:off x="0" y="1772816"/>
            <a:ext cx="9144000" cy="5085184"/>
          </a:xfrm>
        </p:spPr>
        <p:txBody>
          <a:bodyPr>
            <a:normAutofit/>
          </a:bodyPr>
          <a:lstStyle/>
          <a:p>
            <a:pPr>
              <a:buNone/>
            </a:pPr>
            <a:r>
              <a:rPr lang="el-GR" sz="1600" dirty="0" smtClean="0"/>
              <a:t>Οι προδιαγραφές που πρέπει να έχει ένας σωλήνας που τοποθετείτε στις υδραυλικές εγκαταστάσεις είναι οι εξής :</a:t>
            </a:r>
          </a:p>
          <a:p>
            <a:pPr>
              <a:buNone/>
            </a:pPr>
            <a:endParaRPr lang="el-GR" sz="1600" dirty="0" smtClean="0"/>
          </a:p>
          <a:p>
            <a:pPr>
              <a:buAutoNum type="arabicPeriod"/>
            </a:pPr>
            <a:r>
              <a:rPr lang="el-GR" sz="1600" dirty="0" smtClean="0"/>
              <a:t>Να έχουνε μικρή φθορά </a:t>
            </a:r>
          </a:p>
          <a:p>
            <a:pPr>
              <a:buAutoNum type="arabicPeriod"/>
            </a:pPr>
            <a:endParaRPr lang="el-GR" sz="1600" dirty="0" smtClean="0"/>
          </a:p>
          <a:p>
            <a:pPr>
              <a:buAutoNum type="arabicPeriod"/>
            </a:pPr>
            <a:r>
              <a:rPr lang="el-GR" sz="1600" dirty="0" smtClean="0"/>
              <a:t>Να είναι ανθεκτικοί στην πίεση του δικτύου</a:t>
            </a:r>
          </a:p>
          <a:p>
            <a:pPr>
              <a:buAutoNum type="arabicPeriod"/>
            </a:pPr>
            <a:endParaRPr lang="el-GR" sz="1600" dirty="0" smtClean="0"/>
          </a:p>
          <a:p>
            <a:pPr>
              <a:buAutoNum type="arabicPeriod"/>
            </a:pPr>
            <a:r>
              <a:rPr lang="el-GR" sz="1600" dirty="0" smtClean="0"/>
              <a:t>Να συναρμολογούνται εύκολα και με στεγανές συνδέσεις</a:t>
            </a:r>
          </a:p>
          <a:p>
            <a:pPr>
              <a:buAutoNum type="arabicPeriod"/>
            </a:pPr>
            <a:endParaRPr lang="el-GR" sz="1600" dirty="0" smtClean="0"/>
          </a:p>
          <a:p>
            <a:pPr>
              <a:buAutoNum type="arabicPeriod"/>
            </a:pPr>
            <a:r>
              <a:rPr lang="el-GR" sz="1600" dirty="0" smtClean="0"/>
              <a:t>Να έχουν σχετικά χαμηλό κόστος </a:t>
            </a:r>
          </a:p>
          <a:p>
            <a:pPr>
              <a:buAutoNum type="arabicPeriod"/>
            </a:pPr>
            <a:endParaRPr lang="el-GR" sz="1600" dirty="0" smtClean="0"/>
          </a:p>
          <a:p>
            <a:pPr>
              <a:buAutoNum type="arabicPeriod"/>
            </a:pPr>
            <a:r>
              <a:rPr lang="el-GR" sz="1600" dirty="0" smtClean="0"/>
              <a:t>Να είναι κατάλληλοι για μεταφορά πόσιμου νερού δίνοντας παράλληλα εγγύηση και για την καταλληλότητα αλλά και για την χρήση τους.</a:t>
            </a:r>
            <a:endParaRPr lang="el-GR" sz="16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ΑΛΛΑ ΕΡΓΑΛΕΙΑ ΣΙΔΗΡΟΣΩΛΗΝΑΣ</a:t>
            </a:r>
            <a:endParaRPr lang="el-GR" b="1" u="sng" dirty="0"/>
          </a:p>
        </p:txBody>
      </p:sp>
      <p:sp>
        <p:nvSpPr>
          <p:cNvPr id="3" name="2 - Θέση περιεχομένου"/>
          <p:cNvSpPr>
            <a:spLocks noGrp="1"/>
          </p:cNvSpPr>
          <p:nvPr>
            <p:ph idx="1"/>
          </p:nvPr>
        </p:nvSpPr>
        <p:spPr>
          <a:xfrm>
            <a:off x="285720" y="1428736"/>
            <a:ext cx="8501122" cy="4929222"/>
          </a:xfrm>
        </p:spPr>
        <p:txBody>
          <a:bodyPr>
            <a:normAutofit/>
          </a:bodyPr>
          <a:lstStyle/>
          <a:p>
            <a:pPr algn="ctr">
              <a:buNone/>
            </a:pPr>
            <a:r>
              <a:rPr lang="el-GR" sz="2400" dirty="0" smtClean="0"/>
              <a:t>ΚΟΦΤΗΣ ΣΙΔΗΡΟΣΩΛΉΝΑΣ</a:t>
            </a:r>
          </a:p>
          <a:p>
            <a:pPr>
              <a:buNone/>
            </a:pPr>
            <a:endParaRPr lang="el-GR" sz="2400" dirty="0" smtClean="0"/>
          </a:p>
          <a:p>
            <a:pPr>
              <a:buNone/>
            </a:pPr>
            <a:r>
              <a:rPr lang="el-GR" sz="2400" dirty="0" smtClean="0"/>
              <a:t>Βασικό εργαλείο </a:t>
            </a:r>
            <a:r>
              <a:rPr lang="el-GR" sz="2400" dirty="0" err="1" smtClean="0"/>
              <a:t>σιδηροσωλήνας</a:t>
            </a:r>
            <a:r>
              <a:rPr lang="el-GR" sz="2400" dirty="0" smtClean="0"/>
              <a:t> είναι ο κόφτης </a:t>
            </a:r>
            <a:r>
              <a:rPr lang="el-GR" sz="2400" dirty="0" err="1" smtClean="0"/>
              <a:t>σιδηροσωλήνας</a:t>
            </a:r>
            <a:r>
              <a:rPr lang="el-GR" sz="2400" dirty="0" smtClean="0"/>
              <a:t>. </a:t>
            </a:r>
          </a:p>
          <a:p>
            <a:pPr>
              <a:buNone/>
            </a:pPr>
            <a:r>
              <a:rPr lang="el-GR" sz="2400" dirty="0" smtClean="0"/>
              <a:t>Είναι βασικό εργαλείο </a:t>
            </a:r>
          </a:p>
          <a:p>
            <a:pPr>
              <a:buNone/>
            </a:pPr>
            <a:r>
              <a:rPr lang="el-GR" sz="2400" dirty="0" smtClean="0"/>
              <a:t> καθώς η δουλειά του </a:t>
            </a:r>
          </a:p>
          <a:p>
            <a:pPr>
              <a:buNone/>
            </a:pPr>
            <a:r>
              <a:rPr lang="el-GR" sz="2400" dirty="0" smtClean="0"/>
              <a:t>είναι να κόβει κάθετα την</a:t>
            </a:r>
          </a:p>
          <a:p>
            <a:pPr>
              <a:buNone/>
            </a:pPr>
            <a:r>
              <a:rPr lang="el-GR" sz="2400" dirty="0" err="1" smtClean="0"/>
              <a:t>σιδηροσωλήνα</a:t>
            </a:r>
            <a:r>
              <a:rPr lang="el-GR" sz="2400" dirty="0" smtClean="0"/>
              <a:t> χωρίς να δημιουργεί γρέζια ή εσοχές.</a:t>
            </a:r>
          </a:p>
          <a:p>
            <a:pPr>
              <a:buNone/>
            </a:pPr>
            <a:endParaRPr lang="el-GR" sz="2400" dirty="0" smtClean="0"/>
          </a:p>
          <a:p>
            <a:pPr>
              <a:buNone/>
            </a:pPr>
            <a:r>
              <a:rPr lang="el-GR" sz="2400" dirty="0" smtClean="0"/>
              <a:t>Δεν θα μπορούσε να γίνει σωστό σπείρωμα αν δεν γινόταν σωστά το κόψιμο του σωλήνα.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20</a:t>
            </a:fld>
            <a:endParaRPr lang="el-GR"/>
          </a:p>
        </p:txBody>
      </p:sp>
      <p:pic>
        <p:nvPicPr>
          <p:cNvPr id="6" name="5 - Εικόνα" descr="Αποτέλεσμα εικόνας για κοφτησ σιδηροσωληνοσ"/>
          <p:cNvPicPr/>
          <p:nvPr/>
        </p:nvPicPr>
        <p:blipFill>
          <a:blip r:embed="rId2" cstate="print"/>
          <a:srcRect/>
          <a:stretch>
            <a:fillRect/>
          </a:stretch>
        </p:blipFill>
        <p:spPr bwMode="auto">
          <a:xfrm>
            <a:off x="4355976" y="2852936"/>
            <a:ext cx="3228975" cy="14954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340768"/>
            <a:ext cx="8786874" cy="5283562"/>
          </a:xfrm>
        </p:spPr>
        <p:txBody>
          <a:bodyPr>
            <a:normAutofit/>
          </a:bodyPr>
          <a:lstStyle/>
          <a:p>
            <a:pPr>
              <a:buNone/>
            </a:pPr>
            <a:r>
              <a:rPr lang="el-GR" sz="2400" dirty="0" smtClean="0"/>
              <a:t>Ο </a:t>
            </a:r>
            <a:r>
              <a:rPr lang="el-GR" sz="2400" dirty="0" err="1" smtClean="0"/>
              <a:t>κουρμπαδόρος</a:t>
            </a:r>
            <a:r>
              <a:rPr lang="el-GR" sz="2400" dirty="0" smtClean="0"/>
              <a:t> </a:t>
            </a:r>
            <a:r>
              <a:rPr lang="el-GR" sz="2400" dirty="0" err="1" smtClean="0"/>
              <a:t>σιδηροσωλήνας</a:t>
            </a:r>
            <a:r>
              <a:rPr lang="el-GR" sz="2400" dirty="0" smtClean="0"/>
              <a:t> είναι ένα εργαλείο το οποίο </a:t>
            </a:r>
          </a:p>
          <a:p>
            <a:pPr>
              <a:buNone/>
            </a:pPr>
            <a:r>
              <a:rPr lang="el-GR" sz="2400" dirty="0" smtClean="0"/>
              <a:t>μπορεί να κατασκευάσει</a:t>
            </a:r>
          </a:p>
          <a:p>
            <a:pPr>
              <a:buNone/>
            </a:pPr>
            <a:r>
              <a:rPr lang="el-GR" sz="2400" dirty="0" smtClean="0"/>
              <a:t>γωνία στην σωλήνα με </a:t>
            </a:r>
          </a:p>
          <a:p>
            <a:pPr>
              <a:buNone/>
            </a:pPr>
            <a:r>
              <a:rPr lang="el-GR" sz="2400" dirty="0" smtClean="0"/>
              <a:t>σκοπό είτε την αποφυγή</a:t>
            </a:r>
          </a:p>
          <a:p>
            <a:pPr>
              <a:buNone/>
            </a:pPr>
            <a:r>
              <a:rPr lang="el-GR" sz="2400" dirty="0" smtClean="0"/>
              <a:t>χρήσης εξαρτήματος ,</a:t>
            </a:r>
          </a:p>
          <a:p>
            <a:pPr>
              <a:buNone/>
            </a:pPr>
            <a:r>
              <a:rPr lang="el-GR" sz="2400" dirty="0" smtClean="0"/>
              <a:t>την αποφυγή εμποδίου</a:t>
            </a:r>
          </a:p>
          <a:p>
            <a:pPr>
              <a:buNone/>
            </a:pPr>
            <a:r>
              <a:rPr lang="el-GR" sz="2400" dirty="0" smtClean="0"/>
              <a:t>είτε την κατασκευή γωνίας </a:t>
            </a:r>
          </a:p>
          <a:p>
            <a:pPr>
              <a:buNone/>
            </a:pPr>
            <a:r>
              <a:rPr lang="el-GR" sz="2400" dirty="0" smtClean="0"/>
              <a:t>Που δεν υπάρχει  ως </a:t>
            </a:r>
          </a:p>
          <a:p>
            <a:pPr>
              <a:buNone/>
            </a:pPr>
            <a:r>
              <a:rPr lang="el-GR" sz="2400" dirty="0" smtClean="0"/>
              <a:t>εξάρτημα όπως σίγμα ή </a:t>
            </a:r>
          </a:p>
          <a:p>
            <a:pPr>
              <a:buNone/>
            </a:pPr>
            <a:r>
              <a:rPr lang="el-GR" sz="2400" dirty="0" smtClean="0"/>
              <a:t>γωνία μεγαλύτερη ή μικρότερη από τις συμβατικές όπως π.χ. γωνίες 25</a:t>
            </a:r>
            <a:r>
              <a:rPr lang="el-GR" sz="2400" baseline="30000" dirty="0" smtClean="0"/>
              <a:t>ο</a:t>
            </a:r>
            <a:r>
              <a:rPr lang="el-GR" sz="2400" dirty="0" smtClean="0"/>
              <a:t> ή 110</a:t>
            </a:r>
            <a:r>
              <a:rPr lang="el-GR" sz="2400" baseline="30000" dirty="0" smtClean="0"/>
              <a:t>ο</a:t>
            </a:r>
            <a:r>
              <a:rPr lang="el-GR" sz="2400" dirty="0" smtClean="0"/>
              <a:t> .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21</a:t>
            </a:fld>
            <a:endParaRPr lang="el-GR"/>
          </a:p>
        </p:txBody>
      </p:sp>
      <p:sp>
        <p:nvSpPr>
          <p:cNvPr id="6" name="5 - Ορθογώνιο"/>
          <p:cNvSpPr/>
          <p:nvPr/>
        </p:nvSpPr>
        <p:spPr>
          <a:xfrm>
            <a:off x="1691680" y="548680"/>
            <a:ext cx="5688632" cy="461665"/>
          </a:xfrm>
          <a:prstGeom prst="rect">
            <a:avLst/>
          </a:prstGeom>
        </p:spPr>
        <p:txBody>
          <a:bodyPr wrap="square">
            <a:spAutoFit/>
          </a:bodyPr>
          <a:lstStyle/>
          <a:p>
            <a:pPr algn="ctr">
              <a:buNone/>
            </a:pPr>
            <a:r>
              <a:rPr lang="el-GR" sz="2400" dirty="0" smtClean="0"/>
              <a:t>ΚΟΥΡΜΠΑΔΟΡΟΣ  ΣΙΔΗΡΟΣΩΛΉΝΑΣ</a:t>
            </a:r>
          </a:p>
        </p:txBody>
      </p:sp>
      <p:pic>
        <p:nvPicPr>
          <p:cNvPr id="8" name="7 - Εικόνα" descr="Αποτέλεσμα εικόνας για κουρμπαδοροσ σιδηροσωλήνασ"/>
          <p:cNvPicPr/>
          <p:nvPr/>
        </p:nvPicPr>
        <p:blipFill>
          <a:blip r:embed="rId2" cstate="print"/>
          <a:srcRect/>
          <a:stretch>
            <a:fillRect/>
          </a:stretch>
        </p:blipFill>
        <p:spPr bwMode="auto">
          <a:xfrm>
            <a:off x="4211960" y="1844824"/>
            <a:ext cx="4061842" cy="350864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Αποτέλεσμα εικόνας για κουρμπαδοροσ σιδηροσωλήνασ"/>
          <p:cNvPicPr/>
          <p:nvPr/>
        </p:nvPicPr>
        <p:blipFill>
          <a:blip r:embed="rId2" cstate="print"/>
          <a:srcRect/>
          <a:stretch>
            <a:fillRect/>
          </a:stretch>
        </p:blipFill>
        <p:spPr bwMode="auto">
          <a:xfrm>
            <a:off x="4427984" y="1340768"/>
            <a:ext cx="3347864" cy="2438400"/>
          </a:xfrm>
          <a:prstGeom prst="rect">
            <a:avLst/>
          </a:prstGeom>
          <a:noFill/>
          <a:ln w="9525">
            <a:noFill/>
            <a:miter lim="800000"/>
            <a:headEnd/>
            <a:tailEnd/>
          </a:ln>
        </p:spPr>
      </p:pic>
      <p:sp>
        <p:nvSpPr>
          <p:cNvPr id="2" name="1 - Τίτλος"/>
          <p:cNvSpPr>
            <a:spLocks noGrp="1"/>
          </p:cNvSpPr>
          <p:nvPr>
            <p:ph type="title"/>
          </p:nvPr>
        </p:nvSpPr>
        <p:spPr/>
        <p:txBody>
          <a:bodyPr/>
          <a:lstStyle/>
          <a:p>
            <a:pPr algn="ctr"/>
            <a:r>
              <a:rPr lang="el-GR" dirty="0" smtClean="0"/>
              <a:t>Είδη </a:t>
            </a:r>
            <a:r>
              <a:rPr lang="el-GR" dirty="0" err="1" smtClean="0"/>
              <a:t>κουρμπαδόρων</a:t>
            </a:r>
            <a:endParaRPr lang="el-GR" dirty="0"/>
          </a:p>
        </p:txBody>
      </p:sp>
      <p:sp>
        <p:nvSpPr>
          <p:cNvPr id="3" name="2 - Θέση περιεχομένου"/>
          <p:cNvSpPr>
            <a:spLocks noGrp="1"/>
          </p:cNvSpPr>
          <p:nvPr>
            <p:ph idx="1"/>
          </p:nvPr>
        </p:nvSpPr>
        <p:spPr>
          <a:xfrm>
            <a:off x="0" y="1268760"/>
            <a:ext cx="9144000" cy="5589240"/>
          </a:xfrm>
        </p:spPr>
        <p:txBody>
          <a:bodyPr/>
          <a:lstStyle/>
          <a:p>
            <a:pPr>
              <a:buNone/>
            </a:pPr>
            <a:r>
              <a:rPr lang="el-GR" sz="2400" dirty="0" smtClean="0"/>
              <a:t>                                  </a:t>
            </a:r>
            <a:r>
              <a:rPr lang="el-GR" sz="1000" dirty="0" smtClean="0"/>
              <a:t>ΜΟΧΛΟΣ                                                                              </a:t>
            </a:r>
            <a:r>
              <a:rPr lang="el-GR" sz="800" dirty="0" smtClean="0">
                <a:solidFill>
                  <a:schemeClr val="bg1"/>
                </a:solidFill>
              </a:rPr>
              <a:t>ΣΥΣΤΗΜΑ ΣΥΓΚΡΑΤΗΣΗΣ ΣΩΛΉΝΑΣ</a:t>
            </a:r>
            <a:endParaRPr lang="el-GR" sz="800" dirty="0" smtClean="0"/>
          </a:p>
          <a:p>
            <a:pPr>
              <a:buNone/>
            </a:pPr>
            <a:r>
              <a:rPr lang="el-GR" sz="2400" dirty="0" smtClean="0"/>
              <a:t>                              </a:t>
            </a:r>
            <a:r>
              <a:rPr lang="el-GR" sz="1000" dirty="0" smtClean="0"/>
              <a:t>ΥΔΡΑΥΛΙΚΟ ΣΥΣΤΗΜΑ</a:t>
            </a:r>
            <a:endParaRPr lang="el-GR" sz="800" dirty="0" smtClean="0">
              <a:solidFill>
                <a:schemeClr val="bg1"/>
              </a:solidFill>
            </a:endParaRPr>
          </a:p>
          <a:p>
            <a:pPr>
              <a:buNone/>
            </a:pPr>
            <a:r>
              <a:rPr lang="el-GR" sz="2400" dirty="0" smtClean="0"/>
              <a:t>ΧΕΙΡΟΚΙΝΗΤΟΣ ΥΔΡΑΥΛΙΚΟΣ                                             </a:t>
            </a:r>
          </a:p>
          <a:p>
            <a:pPr>
              <a:buNone/>
            </a:pPr>
            <a:r>
              <a:rPr lang="el-GR" sz="2400" dirty="0" smtClean="0"/>
              <a:t>       ΚΟΥΡΜΠΑΔΟΡΟΣ</a:t>
            </a:r>
          </a:p>
          <a:p>
            <a:pPr>
              <a:buNone/>
            </a:pPr>
            <a:r>
              <a:rPr lang="el-GR" sz="2400" dirty="0" smtClean="0"/>
              <a:t>                                </a:t>
            </a:r>
            <a:r>
              <a:rPr lang="el-GR" sz="1000" dirty="0" smtClean="0"/>
              <a:t>ΡΑΟΥΛΑ ΔΙΑΜΌΡΦΩΣΗΣ</a:t>
            </a:r>
            <a:endParaRPr lang="el-GR" sz="2400" dirty="0" smtClean="0"/>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2400" dirty="0" smtClean="0"/>
              <a:t>                                                 ΗΛΕΚΤΡΟΚΙΝΗΤΟΣ ΥΔΡΑΥΛΙΚΟΣ</a:t>
            </a:r>
          </a:p>
          <a:p>
            <a:pPr>
              <a:buNone/>
            </a:pPr>
            <a:r>
              <a:rPr lang="el-GR" sz="2400" dirty="0" smtClean="0"/>
              <a:t>                                                             ΚΟΥΡΜΠΑΔΟΡΟΣ</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22</a:t>
            </a:fld>
            <a:endParaRPr lang="el-GR"/>
          </a:p>
        </p:txBody>
      </p:sp>
      <p:pic>
        <p:nvPicPr>
          <p:cNvPr id="7" name="6 - Εικόνα" descr="Αποτέλεσμα εικόνας για κουρμπαδοροσ σιδηροσωλήνασ"/>
          <p:cNvPicPr/>
          <p:nvPr/>
        </p:nvPicPr>
        <p:blipFill>
          <a:blip r:embed="rId3" cstate="print"/>
          <a:srcRect/>
          <a:stretch>
            <a:fillRect/>
          </a:stretch>
        </p:blipFill>
        <p:spPr bwMode="auto">
          <a:xfrm>
            <a:off x="395536" y="4005064"/>
            <a:ext cx="3374504" cy="2582416"/>
          </a:xfrm>
          <a:prstGeom prst="rect">
            <a:avLst/>
          </a:prstGeom>
          <a:noFill/>
          <a:ln w="9525">
            <a:noFill/>
            <a:miter lim="800000"/>
            <a:headEnd/>
            <a:tailEnd/>
          </a:ln>
        </p:spPr>
      </p:pic>
      <p:cxnSp>
        <p:nvCxnSpPr>
          <p:cNvPr id="9" name="8 - Ευθύγραμμο βέλος σύνδεσης"/>
          <p:cNvCxnSpPr/>
          <p:nvPr/>
        </p:nvCxnSpPr>
        <p:spPr>
          <a:xfrm>
            <a:off x="3635896" y="1628800"/>
            <a:ext cx="129614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7020272" y="1700808"/>
            <a:ext cx="360040" cy="5040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4355976" y="2852936"/>
            <a:ext cx="2736304"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4067944" y="1988840"/>
            <a:ext cx="1080120"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4355976" y="3356992"/>
            <a:ext cx="1872208" cy="7200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H="1">
            <a:off x="6660232" y="1700808"/>
            <a:ext cx="360040" cy="10081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500174"/>
            <a:ext cx="8686800" cy="5000660"/>
          </a:xfrm>
        </p:spPr>
        <p:txBody>
          <a:bodyPr>
            <a:normAutofit fontScale="92500"/>
          </a:bodyPr>
          <a:lstStyle/>
          <a:p>
            <a:pPr>
              <a:buNone/>
            </a:pPr>
            <a:r>
              <a:rPr lang="el-GR" sz="2400" dirty="0" smtClean="0"/>
              <a:t>Οι συνδέσεις με φλάντζες γίνονται </a:t>
            </a:r>
          </a:p>
          <a:p>
            <a:pPr>
              <a:buNone/>
            </a:pPr>
            <a:r>
              <a:rPr lang="el-GR" sz="2400" dirty="0" smtClean="0"/>
              <a:t>συνήθως σε μεγάλης διαμέτρου </a:t>
            </a:r>
          </a:p>
          <a:p>
            <a:pPr>
              <a:buNone/>
            </a:pPr>
            <a:r>
              <a:rPr lang="el-GR" sz="2400" dirty="0" smtClean="0"/>
              <a:t>σωλήνες . Σκοπός είναι να δημιουργηθεί</a:t>
            </a:r>
          </a:p>
          <a:p>
            <a:pPr>
              <a:buNone/>
            </a:pPr>
            <a:r>
              <a:rPr lang="el-GR" sz="2400" dirty="0" smtClean="0"/>
              <a:t>λυόμενη σύνδεση. Είναι ένα εξάρτημα το</a:t>
            </a:r>
          </a:p>
          <a:p>
            <a:pPr>
              <a:buNone/>
            </a:pPr>
            <a:r>
              <a:rPr lang="el-GR" sz="2400" dirty="0" smtClean="0"/>
              <a:t>ο</a:t>
            </a:r>
            <a:r>
              <a:rPr lang="el-GR" sz="2400" dirty="0" smtClean="0"/>
              <a:t>ποίο έχει στο σώμα του τουλάχιστον              </a:t>
            </a:r>
            <a:r>
              <a:rPr lang="el-GR" sz="1000" dirty="0" err="1" smtClean="0"/>
              <a:t>γαλβανιζέ</a:t>
            </a:r>
            <a:r>
              <a:rPr lang="el-GR" sz="1000" dirty="0" smtClean="0"/>
              <a:t> φλάντζα  σπειρώματος με 4 οπές</a:t>
            </a:r>
            <a:r>
              <a:rPr lang="el-GR" sz="2400" dirty="0" smtClean="0"/>
              <a:t>                </a:t>
            </a:r>
          </a:p>
          <a:p>
            <a:pPr>
              <a:buNone/>
            </a:pPr>
            <a:r>
              <a:rPr lang="el-GR" sz="2400" dirty="0" smtClean="0"/>
              <a:t>τ</a:t>
            </a:r>
            <a:r>
              <a:rPr lang="el-GR" sz="2400" dirty="0" smtClean="0"/>
              <a:t>ρείς ή τέσσερις τρύπες και στην μέση </a:t>
            </a:r>
          </a:p>
          <a:p>
            <a:pPr>
              <a:buNone/>
            </a:pPr>
            <a:r>
              <a:rPr lang="el-GR" sz="2400" dirty="0" smtClean="0"/>
              <a:t>βρίσκετε το σπείρωμα που θέλουμε να </a:t>
            </a:r>
          </a:p>
          <a:p>
            <a:pPr>
              <a:buNone/>
            </a:pPr>
            <a:r>
              <a:rPr lang="el-GR" sz="2400" dirty="0" smtClean="0"/>
              <a:t>χ</a:t>
            </a:r>
            <a:r>
              <a:rPr lang="el-GR" sz="2400" dirty="0" smtClean="0"/>
              <a:t>ρησιμοποιήσουμε. Παρεμβάλουμε </a:t>
            </a:r>
          </a:p>
          <a:p>
            <a:pPr>
              <a:buNone/>
            </a:pPr>
            <a:r>
              <a:rPr lang="el-GR" sz="2400" dirty="0" smtClean="0"/>
              <a:t>ανάμεσα σε δύο φλάντζες </a:t>
            </a:r>
            <a:r>
              <a:rPr lang="el-GR" sz="2400" dirty="0" err="1" smtClean="0"/>
              <a:t>στεγανωτικό</a:t>
            </a:r>
            <a:r>
              <a:rPr lang="el-GR" sz="2400" dirty="0" smtClean="0"/>
              <a:t> </a:t>
            </a:r>
          </a:p>
          <a:p>
            <a:pPr>
              <a:buNone/>
            </a:pPr>
            <a:r>
              <a:rPr lang="el-GR" sz="2400" dirty="0" smtClean="0"/>
              <a:t>υ</a:t>
            </a:r>
            <a:r>
              <a:rPr lang="el-GR" sz="2400" dirty="0" smtClean="0"/>
              <a:t>λικό (παρέμβυσμα) και τις ενώνουμε </a:t>
            </a:r>
          </a:p>
          <a:p>
            <a:pPr>
              <a:buNone/>
            </a:pPr>
            <a:r>
              <a:rPr lang="el-GR" sz="2400" dirty="0" smtClean="0"/>
              <a:t>σφίγγοντας βίδες με παξιμάδι</a:t>
            </a:r>
          </a:p>
          <a:p>
            <a:pPr>
              <a:buNone/>
            </a:pPr>
            <a:r>
              <a:rPr lang="el-GR" sz="2400" dirty="0" smtClean="0"/>
              <a:t>                                                                          </a:t>
            </a:r>
            <a:r>
              <a:rPr lang="el-GR" sz="1000" dirty="0" smtClean="0"/>
              <a:t>μαύρη φλάντζα συγκολλητή με 4 οπές </a:t>
            </a:r>
            <a:endParaRPr lang="el-GR" sz="2400"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23</a:t>
            </a:fld>
            <a:endParaRPr lang="el-GR"/>
          </a:p>
        </p:txBody>
      </p:sp>
      <p:sp>
        <p:nvSpPr>
          <p:cNvPr id="6" name="1 - Τίτλος"/>
          <p:cNvSpPr>
            <a:spLocks noGrp="1"/>
          </p:cNvSpPr>
          <p:nvPr>
            <p:ph type="title"/>
          </p:nvPr>
        </p:nvSpPr>
        <p:spPr>
          <a:xfrm>
            <a:off x="457200" y="500042"/>
            <a:ext cx="7467600" cy="1071570"/>
          </a:xfrm>
        </p:spPr>
        <p:txBody>
          <a:bodyPr>
            <a:normAutofit fontScale="90000"/>
          </a:bodyPr>
          <a:lstStyle/>
          <a:p>
            <a:pPr algn="ctr"/>
            <a:r>
              <a:rPr lang="el-GR" sz="4800" dirty="0" smtClean="0"/>
              <a:t>Συνδέσεις </a:t>
            </a:r>
            <a:r>
              <a:rPr lang="el-GR" sz="4800" dirty="0" err="1" smtClean="0"/>
              <a:t>σιδηροσωλήνων</a:t>
            </a:r>
            <a:r>
              <a:rPr lang="el-GR" sz="4800" dirty="0" smtClean="0"/>
              <a:t/>
            </a:r>
            <a:br>
              <a:rPr lang="el-GR" sz="4800" dirty="0" smtClean="0"/>
            </a:br>
            <a:r>
              <a:rPr lang="el-GR" sz="4800" dirty="0" smtClean="0"/>
              <a:t> 2. </a:t>
            </a:r>
            <a:r>
              <a:rPr lang="el-GR" sz="4800" dirty="0" smtClean="0"/>
              <a:t>Με φλάντζα</a:t>
            </a:r>
            <a:r>
              <a:rPr lang="el-GR" sz="4800" dirty="0" smtClean="0"/>
              <a:t> </a:t>
            </a:r>
            <a:r>
              <a:rPr lang="en-US" sz="4800" dirty="0" smtClean="0"/>
              <a:t/>
            </a:r>
            <a:br>
              <a:rPr lang="en-US" sz="4800" dirty="0" smtClean="0"/>
            </a:br>
            <a:endParaRPr lang="el-GR" dirty="0"/>
          </a:p>
        </p:txBody>
      </p:sp>
      <p:pic>
        <p:nvPicPr>
          <p:cNvPr id="8" name="7 - Εικόνα" descr="Αποτέλεσμα εικόνας για φλαντζες"/>
          <p:cNvPicPr/>
          <p:nvPr/>
        </p:nvPicPr>
        <p:blipFill>
          <a:blip r:embed="rId2"/>
          <a:srcRect/>
          <a:stretch>
            <a:fillRect/>
          </a:stretch>
        </p:blipFill>
        <p:spPr bwMode="auto">
          <a:xfrm>
            <a:off x="5643570" y="1500174"/>
            <a:ext cx="2895602" cy="1714512"/>
          </a:xfrm>
          <a:prstGeom prst="rect">
            <a:avLst/>
          </a:prstGeom>
          <a:noFill/>
          <a:ln w="9525">
            <a:noFill/>
            <a:miter lim="800000"/>
            <a:headEnd/>
            <a:tailEnd/>
          </a:ln>
        </p:spPr>
      </p:pic>
      <p:pic>
        <p:nvPicPr>
          <p:cNvPr id="1026" name="Picture 2" descr="Αποτέλεσμα εικόνας για φλαντζες"/>
          <p:cNvPicPr>
            <a:picLocks noChangeAspect="1" noChangeArrowheads="1"/>
          </p:cNvPicPr>
          <p:nvPr/>
        </p:nvPicPr>
        <p:blipFill>
          <a:blip r:embed="rId3"/>
          <a:srcRect/>
          <a:stretch>
            <a:fillRect/>
          </a:stretch>
        </p:blipFill>
        <p:spPr bwMode="auto">
          <a:xfrm>
            <a:off x="5572132" y="3929066"/>
            <a:ext cx="2667002" cy="21431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214422"/>
            <a:ext cx="9144000" cy="5643578"/>
          </a:xfrm>
        </p:spPr>
        <p:txBody>
          <a:bodyPr/>
          <a:lstStyle/>
          <a:p>
            <a:pPr>
              <a:buNone/>
            </a:pPr>
            <a:r>
              <a:rPr lang="el-GR" sz="2400" dirty="0" smtClean="0"/>
              <a:t>Η συγκόλληση χρησιμοποιείτε αποκλειστικά στις εγκαταστάσεις θέρμανσης. Τα εξαρτήματα όπως και η σωλήνα που χρησιμοποιούμε είναι η </a:t>
            </a:r>
            <a:r>
              <a:rPr lang="el-GR" sz="2400" dirty="0" err="1" smtClean="0"/>
              <a:t>μάυρη</a:t>
            </a:r>
            <a:endParaRPr lang="el-GR" sz="2400" dirty="0" smtClean="0"/>
          </a:p>
          <a:p>
            <a:pPr>
              <a:buNone/>
            </a:pPr>
            <a:endParaRPr lang="el-GR" sz="2400" dirty="0" smtClean="0"/>
          </a:p>
          <a:p>
            <a:pPr>
              <a:buNone/>
            </a:pPr>
            <a:r>
              <a:rPr lang="el-GR" sz="2400" dirty="0" smtClean="0"/>
              <a:t>Γίνετε με 2 τρόπους:                                                 </a:t>
            </a:r>
            <a:r>
              <a:rPr lang="el-GR" sz="1000" dirty="0" smtClean="0"/>
              <a:t>καμπύλη </a:t>
            </a:r>
            <a:r>
              <a:rPr lang="el-GR" sz="1000" dirty="0" smtClean="0"/>
              <a:t>οξυγόνου</a:t>
            </a:r>
            <a:endParaRPr lang="el-GR" sz="1000" dirty="0" smtClean="0"/>
          </a:p>
          <a:p>
            <a:pPr>
              <a:buNone/>
            </a:pPr>
            <a:r>
              <a:rPr lang="el-GR" sz="2400" dirty="0" smtClean="0"/>
              <a:t> </a:t>
            </a:r>
            <a:r>
              <a:rPr lang="el-GR" sz="1000" dirty="0" smtClean="0"/>
              <a:t>                                                                                </a:t>
            </a:r>
          </a:p>
          <a:p>
            <a:pPr marL="493776" indent="-457200">
              <a:buFont typeface="+mj-lt"/>
              <a:buAutoNum type="arabicPeriod"/>
            </a:pPr>
            <a:r>
              <a:rPr lang="el-GR" sz="2400" dirty="0" smtClean="0"/>
              <a:t>Με την χρήση συσκευής οξυγόνου – ασετιλίνης</a:t>
            </a:r>
          </a:p>
          <a:p>
            <a:pPr marL="493776" indent="-457200">
              <a:buFont typeface="+mj-lt"/>
              <a:buAutoNum type="arabicPeriod"/>
            </a:pPr>
            <a:r>
              <a:rPr lang="el-GR" sz="2400" dirty="0" smtClean="0"/>
              <a:t>Με την χρήση ηλεκτροσυγκόλλησης</a:t>
            </a:r>
          </a:p>
          <a:p>
            <a:pPr>
              <a:buNone/>
            </a:pPr>
            <a:endParaRPr lang="el-GR" dirty="0" smtClean="0"/>
          </a:p>
          <a:p>
            <a:pPr>
              <a:buNone/>
            </a:pPr>
            <a:endParaRPr lang="el-GR" dirty="0" smtClean="0"/>
          </a:p>
          <a:p>
            <a:pPr>
              <a:buNone/>
            </a:pPr>
            <a:endParaRPr lang="el-GR" dirty="0" smtClean="0"/>
          </a:p>
          <a:p>
            <a:pPr>
              <a:buNone/>
            </a:pPr>
            <a:r>
              <a:rPr lang="el-GR" sz="1000" dirty="0" smtClean="0"/>
              <a:t>                                                                                                                             διάφορα εξαρτήματα </a:t>
            </a:r>
            <a:r>
              <a:rPr lang="el-GR" sz="1000" dirty="0" err="1" smtClean="0"/>
              <a:t>σιδηροσωλήνας</a:t>
            </a:r>
            <a:r>
              <a:rPr lang="el-GR" sz="1000" dirty="0" smtClean="0"/>
              <a:t> </a:t>
            </a:r>
            <a:r>
              <a:rPr lang="el-GR" sz="1000" dirty="0" err="1" smtClean="0"/>
              <a:t>συγκολλητά</a:t>
            </a:r>
            <a:r>
              <a:rPr lang="el-GR" sz="1000" dirty="0" smtClean="0"/>
              <a:t> (οξυγόνου)</a:t>
            </a:r>
          </a:p>
          <a:p>
            <a:pPr>
              <a:buNone/>
            </a:pPr>
            <a:endParaRPr lang="el-GR" dirty="0" smtClean="0"/>
          </a:p>
          <a:p>
            <a:pPr>
              <a:buNone/>
            </a:pPr>
            <a:endParaRPr lang="el-GR" dirty="0" smtClean="0"/>
          </a:p>
          <a:p>
            <a:pPr>
              <a:buNone/>
            </a:pP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24</a:t>
            </a:fld>
            <a:endParaRPr lang="el-GR"/>
          </a:p>
        </p:txBody>
      </p:sp>
      <p:sp>
        <p:nvSpPr>
          <p:cNvPr id="6" name="1 - Τίτλος"/>
          <p:cNvSpPr>
            <a:spLocks noGrp="1"/>
          </p:cNvSpPr>
          <p:nvPr>
            <p:ph type="title"/>
          </p:nvPr>
        </p:nvSpPr>
        <p:spPr/>
        <p:txBody>
          <a:bodyPr>
            <a:normAutofit fontScale="90000"/>
          </a:bodyPr>
          <a:lstStyle/>
          <a:p>
            <a:pPr algn="ctr"/>
            <a:r>
              <a:rPr lang="el-GR" sz="4800" dirty="0" smtClean="0"/>
              <a:t>Συνδέσεις </a:t>
            </a:r>
            <a:r>
              <a:rPr lang="el-GR" sz="4800" dirty="0" err="1" smtClean="0"/>
              <a:t>σιδηροσωλήνων</a:t>
            </a:r>
            <a:r>
              <a:rPr lang="el-GR" sz="4800" dirty="0" smtClean="0"/>
              <a:t/>
            </a:r>
            <a:br>
              <a:rPr lang="el-GR" sz="4800" dirty="0" smtClean="0"/>
            </a:br>
            <a:r>
              <a:rPr lang="el-GR" sz="4800" dirty="0" smtClean="0"/>
              <a:t> </a:t>
            </a:r>
            <a:r>
              <a:rPr lang="el-GR" sz="4800" dirty="0" smtClean="0"/>
              <a:t>3. Με </a:t>
            </a:r>
            <a:r>
              <a:rPr lang="el-GR" sz="4800" dirty="0" err="1" smtClean="0"/>
              <a:t>συγγόλληση</a:t>
            </a:r>
            <a:r>
              <a:rPr lang="el-GR" sz="4800" dirty="0" smtClean="0"/>
              <a:t> </a:t>
            </a:r>
            <a:r>
              <a:rPr lang="el-GR" sz="4800" dirty="0" smtClean="0"/>
              <a:t> </a:t>
            </a:r>
            <a:r>
              <a:rPr lang="en-US" sz="4800" dirty="0" smtClean="0"/>
              <a:t/>
            </a:r>
            <a:br>
              <a:rPr lang="en-US" sz="4800" dirty="0" smtClean="0"/>
            </a:br>
            <a:endParaRPr lang="el-GR" dirty="0"/>
          </a:p>
        </p:txBody>
      </p:sp>
      <p:pic>
        <p:nvPicPr>
          <p:cNvPr id="7" name="6 - Εικόνα" descr="Αποτέλεσμα εικόνας για καμπυλες οξυγονου"/>
          <p:cNvPicPr/>
          <p:nvPr/>
        </p:nvPicPr>
        <p:blipFill>
          <a:blip r:embed="rId2"/>
          <a:srcRect/>
          <a:stretch>
            <a:fillRect/>
          </a:stretch>
        </p:blipFill>
        <p:spPr bwMode="auto">
          <a:xfrm>
            <a:off x="6500826" y="1928802"/>
            <a:ext cx="2076442" cy="1143008"/>
          </a:xfrm>
          <a:prstGeom prst="rect">
            <a:avLst/>
          </a:prstGeom>
          <a:noFill/>
          <a:ln w="9525">
            <a:noFill/>
            <a:miter lim="800000"/>
            <a:headEnd/>
            <a:tailEnd/>
          </a:ln>
        </p:spPr>
      </p:pic>
      <p:pic>
        <p:nvPicPr>
          <p:cNvPr id="8" name="7 - Εικόνα" descr="Αποτέλεσμα εικόνας για καμπυλες οξυγονου"/>
          <p:cNvPicPr/>
          <p:nvPr/>
        </p:nvPicPr>
        <p:blipFill>
          <a:blip r:embed="rId3"/>
          <a:srcRect/>
          <a:stretch>
            <a:fillRect/>
          </a:stretch>
        </p:blipFill>
        <p:spPr bwMode="auto">
          <a:xfrm>
            <a:off x="4000496" y="4643446"/>
            <a:ext cx="4429156" cy="155256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25</a:t>
            </a:fld>
            <a:endParaRPr lang="el-GR"/>
          </a:p>
        </p:txBody>
      </p:sp>
      <p:pic>
        <p:nvPicPr>
          <p:cNvPr id="7" name="6 - Εικόνα" descr="ΓΩΝΙΑ"/>
          <p:cNvPicPr/>
          <p:nvPr/>
        </p:nvPicPr>
        <p:blipFill>
          <a:blip r:embed="rId2" cstate="print"/>
          <a:srcRect/>
          <a:stretch>
            <a:fillRect/>
          </a:stretch>
        </p:blipFill>
        <p:spPr bwMode="auto">
          <a:xfrm>
            <a:off x="714348" y="1000108"/>
            <a:ext cx="2143140" cy="1357322"/>
          </a:xfrm>
          <a:prstGeom prst="rect">
            <a:avLst/>
          </a:prstGeom>
          <a:noFill/>
          <a:ln w="9525">
            <a:noFill/>
            <a:miter lim="800000"/>
            <a:headEnd/>
            <a:tailEnd/>
          </a:ln>
        </p:spPr>
      </p:pic>
      <p:pic>
        <p:nvPicPr>
          <p:cNvPr id="8" name="7 - Εικόνα" descr="ΓΩΝΙΑ ΑΡΣΕΝΙΚΗ ΘΗΛΥΚΗ"/>
          <p:cNvPicPr/>
          <p:nvPr/>
        </p:nvPicPr>
        <p:blipFill>
          <a:blip r:embed="rId3" cstate="print"/>
          <a:srcRect/>
          <a:stretch>
            <a:fillRect/>
          </a:stretch>
        </p:blipFill>
        <p:spPr bwMode="auto">
          <a:xfrm>
            <a:off x="6429388" y="785794"/>
            <a:ext cx="2000264" cy="1500198"/>
          </a:xfrm>
          <a:prstGeom prst="rect">
            <a:avLst/>
          </a:prstGeom>
          <a:noFill/>
          <a:ln w="9525">
            <a:noFill/>
            <a:miter lim="800000"/>
            <a:headEnd/>
            <a:tailEnd/>
          </a:ln>
        </p:spPr>
      </p:pic>
      <p:pic>
        <p:nvPicPr>
          <p:cNvPr id="9" name="8 - Εικόνα" descr="855-0435"/>
          <p:cNvPicPr/>
          <p:nvPr/>
        </p:nvPicPr>
        <p:blipFill>
          <a:blip r:embed="rId4" cstate="print"/>
          <a:srcRect/>
          <a:stretch>
            <a:fillRect/>
          </a:stretch>
        </p:blipFill>
        <p:spPr bwMode="auto">
          <a:xfrm>
            <a:off x="6643702" y="4357694"/>
            <a:ext cx="1428750" cy="1428750"/>
          </a:xfrm>
          <a:prstGeom prst="rect">
            <a:avLst/>
          </a:prstGeom>
          <a:noFill/>
          <a:ln w="9525">
            <a:noFill/>
            <a:miter lim="800000"/>
            <a:headEnd/>
            <a:tailEnd/>
          </a:ln>
        </p:spPr>
      </p:pic>
      <p:pic>
        <p:nvPicPr>
          <p:cNvPr id="13" name="12 - Εικόνα" descr="ΔΙΑΦΟΡΑ"/>
          <p:cNvPicPr/>
          <p:nvPr/>
        </p:nvPicPr>
        <p:blipFill>
          <a:blip r:embed="rId5" cstate="print"/>
          <a:srcRect/>
          <a:stretch>
            <a:fillRect/>
          </a:stretch>
        </p:blipFill>
        <p:spPr bwMode="auto">
          <a:xfrm>
            <a:off x="3619500" y="2714625"/>
            <a:ext cx="1905000" cy="1428750"/>
          </a:xfrm>
          <a:prstGeom prst="rect">
            <a:avLst/>
          </a:prstGeom>
          <a:noFill/>
          <a:ln w="9525">
            <a:noFill/>
            <a:miter lim="800000"/>
            <a:headEnd/>
            <a:tailEnd/>
          </a:ln>
        </p:spPr>
      </p:pic>
      <p:pic>
        <p:nvPicPr>
          <p:cNvPr id="14" name="13 - Εικόνα" descr="ΚΑΜΠΥΛΗ ΣΙΔ. ΘΥΛ ΓΚ  2&quot;1/2 (1/2)"/>
          <p:cNvPicPr/>
          <p:nvPr/>
        </p:nvPicPr>
        <p:blipFill>
          <a:blip r:embed="rId6" cstate="print"/>
          <a:srcRect/>
          <a:stretch>
            <a:fillRect/>
          </a:stretch>
        </p:blipFill>
        <p:spPr bwMode="auto">
          <a:xfrm>
            <a:off x="1200136" y="4343416"/>
            <a:ext cx="1371600" cy="1371600"/>
          </a:xfrm>
          <a:prstGeom prst="rect">
            <a:avLst/>
          </a:prstGeom>
          <a:noFill/>
          <a:ln w="9525">
            <a:noFill/>
            <a:miter lim="800000"/>
            <a:headEnd/>
            <a:tailEnd/>
          </a:ln>
        </p:spPr>
      </p:pic>
      <p:sp>
        <p:nvSpPr>
          <p:cNvPr id="15" name="14 - Ορθογώνιο"/>
          <p:cNvSpPr/>
          <p:nvPr/>
        </p:nvSpPr>
        <p:spPr>
          <a:xfrm>
            <a:off x="214282" y="2357430"/>
            <a:ext cx="8929718" cy="769441"/>
          </a:xfrm>
          <a:prstGeom prst="rect">
            <a:avLst/>
          </a:prstGeom>
        </p:spPr>
        <p:txBody>
          <a:bodyPr wrap="square">
            <a:spAutoFit/>
          </a:bodyPr>
          <a:lstStyle/>
          <a:p>
            <a:r>
              <a:rPr lang="el-GR" sz="1400" dirty="0" smtClean="0"/>
              <a:t> </a:t>
            </a:r>
            <a:r>
              <a:rPr lang="el-GR" sz="1400" dirty="0" smtClean="0">
                <a:solidFill>
                  <a:srgbClr val="00B0F0"/>
                </a:solidFill>
              </a:rPr>
              <a:t>ΓΩΝΙΑ ΓΑΛΒ. ΘΗΛΥΚΗ – ΘΗΛΥΚΗ                                                           ΓΩΝΙΑ  ΓΑΛΒ. ΑΡΣΕΝΙΚΗ – ΘΗΛΥΚΗ</a:t>
            </a:r>
          </a:p>
          <a:p>
            <a:r>
              <a:rPr lang="el-GR" sz="1400" dirty="0" smtClean="0"/>
              <a:t> </a:t>
            </a:r>
            <a:r>
              <a:rPr lang="el-GR" sz="800" dirty="0" smtClean="0"/>
              <a:t>(ΕΞΑΡΤΗΜΑ ΠΟΥ ΚΑΝΕΙ ΑΛΛΑΓΗ ΚΑΤΕΥΘΥΝΣΗΣ 90</a:t>
            </a:r>
            <a:r>
              <a:rPr lang="el-GR" sz="800" baseline="30000" dirty="0" smtClean="0"/>
              <a:t>Ο</a:t>
            </a:r>
            <a:r>
              <a:rPr lang="el-GR" sz="800" dirty="0" smtClean="0"/>
              <a:t> </a:t>
            </a:r>
            <a:r>
              <a:rPr lang="el-GR" sz="800" dirty="0" smtClean="0">
                <a:solidFill>
                  <a:srgbClr val="00B0F0"/>
                </a:solidFill>
              </a:rPr>
              <a:t>                                                                                                               </a:t>
            </a:r>
            <a:r>
              <a:rPr lang="el-GR" sz="800" dirty="0" smtClean="0"/>
              <a:t>(ΕΞΑΡΤΗΜΑ ΠΟΥ ΚΑΝΕΙ ΑΛΛΑΓΗ ΚΑΤΕΥΘΥΝΣΗΣ 90</a:t>
            </a:r>
            <a:r>
              <a:rPr lang="el-GR" sz="800" baseline="30000" dirty="0" smtClean="0"/>
              <a:t>Ο</a:t>
            </a:r>
            <a:r>
              <a:rPr lang="el-GR" sz="800" dirty="0" smtClean="0"/>
              <a:t>  ΚΑΙ </a:t>
            </a:r>
          </a:p>
          <a:p>
            <a:r>
              <a:rPr lang="el-GR" sz="800" dirty="0" smtClean="0"/>
              <a:t> ΚΑΙ ΕΧΕΙ ΚΑΙ ΑΠΌ ΤΙΣ ΔΥΟ ΠΛΕΥΡΕΣ ΘΥΛΙΚΟ ΣΠΕΙΡΩΜΑ)                                                                                                            ΕΧΕΙ ΑΠΌ ΤΗΝ ΜΙΑ ΠΛΕΥΡΑ ΘΥΛΙΚΟ ΚΑΙ ΤΗΝ ΆΛΛΗ                                     </a:t>
            </a:r>
          </a:p>
          <a:p>
            <a:r>
              <a:rPr lang="el-GR" sz="800" dirty="0" smtClean="0"/>
              <a:t>                                                                                                                                                                                                                                     ΑΡΣΕΝΙΚΟ  ΣΠΕΙΡΩΜΑ)</a:t>
            </a:r>
            <a:endParaRPr lang="el-GR" sz="800" dirty="0"/>
          </a:p>
        </p:txBody>
      </p:sp>
      <p:sp>
        <p:nvSpPr>
          <p:cNvPr id="17" name="16 - Ορθογώνιο"/>
          <p:cNvSpPr/>
          <p:nvPr/>
        </p:nvSpPr>
        <p:spPr>
          <a:xfrm>
            <a:off x="1571604" y="142852"/>
            <a:ext cx="6500858" cy="461665"/>
          </a:xfrm>
          <a:prstGeom prst="rect">
            <a:avLst/>
          </a:prstGeom>
        </p:spPr>
        <p:txBody>
          <a:bodyPr wrap="square">
            <a:spAutoFit/>
          </a:bodyPr>
          <a:lstStyle/>
          <a:p>
            <a:r>
              <a:rPr lang="el-GR" sz="2400" b="1" u="sng" dirty="0" smtClean="0">
                <a:solidFill>
                  <a:schemeClr val="accent2">
                    <a:lumMod val="40000"/>
                    <a:lumOff val="60000"/>
                  </a:schemeClr>
                </a:solidFill>
              </a:rPr>
              <a:t>ΒΑΣΙΚΑ ΕΞΑΡΤΗΜΑΤΑ ΣΙΔΗΡΟΣΩΛΗΝΑΣ</a:t>
            </a:r>
            <a:endParaRPr lang="el-GR" sz="2400" dirty="0"/>
          </a:p>
        </p:txBody>
      </p:sp>
      <p:sp>
        <p:nvSpPr>
          <p:cNvPr id="19" name="18 - Ορθογώνιο"/>
          <p:cNvSpPr/>
          <p:nvPr/>
        </p:nvSpPr>
        <p:spPr>
          <a:xfrm>
            <a:off x="2857488" y="4214818"/>
            <a:ext cx="3571900" cy="661720"/>
          </a:xfrm>
          <a:prstGeom prst="rect">
            <a:avLst/>
          </a:prstGeom>
        </p:spPr>
        <p:txBody>
          <a:bodyPr wrap="square">
            <a:spAutoFit/>
          </a:bodyPr>
          <a:lstStyle/>
          <a:p>
            <a:pPr algn="ctr"/>
            <a:r>
              <a:rPr lang="el-GR" dirty="0" smtClean="0">
                <a:solidFill>
                  <a:srgbClr val="00B0F0"/>
                </a:solidFill>
              </a:rPr>
              <a:t>ΒΕ ΓΑΛΒ.</a:t>
            </a:r>
          </a:p>
          <a:p>
            <a:r>
              <a:rPr lang="el-GR" sz="900" dirty="0" smtClean="0"/>
              <a:t>ΕΞΑΡΤΗΜΑ ΠΟΥ ΧΡΗΣΙΜΟΠΟΙΕΙΤΕ ΓΙΑ ΑΠΟΦΥΓΗ ΕΜΠΟΔΙΟΥ</a:t>
            </a:r>
          </a:p>
          <a:p>
            <a:r>
              <a:rPr lang="en-US" sz="900" dirty="0" smtClean="0"/>
              <a:t> </a:t>
            </a:r>
            <a:r>
              <a:rPr lang="el-GR" sz="900" dirty="0" smtClean="0"/>
              <a:t>        (</a:t>
            </a:r>
            <a:r>
              <a:rPr lang="el-GR" sz="900" dirty="0" err="1" smtClean="0"/>
              <a:t>π.χ</a:t>
            </a:r>
            <a:r>
              <a:rPr lang="el-GR" sz="900" dirty="0" smtClean="0"/>
              <a:t> άλλη σωλήνα) ΚΑΙ ΣΧΗΜΑΤΙΖΕΙ ΣΧΗΜΑ ΒΕ   )</a:t>
            </a:r>
            <a:r>
              <a:rPr lang="en-US" sz="900" dirty="0" smtClean="0"/>
              <a:t> </a:t>
            </a:r>
            <a:endParaRPr lang="el-GR" sz="900" dirty="0"/>
          </a:p>
        </p:txBody>
      </p:sp>
      <p:sp>
        <p:nvSpPr>
          <p:cNvPr id="22" name="21 - Ορθογώνιο"/>
          <p:cNvSpPr/>
          <p:nvPr/>
        </p:nvSpPr>
        <p:spPr>
          <a:xfrm>
            <a:off x="214282" y="5857892"/>
            <a:ext cx="8929718" cy="1031051"/>
          </a:xfrm>
          <a:prstGeom prst="rect">
            <a:avLst/>
          </a:prstGeom>
        </p:spPr>
        <p:txBody>
          <a:bodyPr wrap="square">
            <a:spAutoFit/>
          </a:bodyPr>
          <a:lstStyle/>
          <a:p>
            <a:pPr>
              <a:buNone/>
            </a:pPr>
            <a:r>
              <a:rPr lang="el-GR" sz="1600" dirty="0" smtClean="0">
                <a:solidFill>
                  <a:srgbClr val="00B0F0"/>
                </a:solidFill>
              </a:rPr>
              <a:t>ΚΑΜΠΥΛΗ ΓΑΛΒ. ΘΗΛΥΚΗ – ΘΗΛΥΚΗ                          ΚΑΜΠΥΛΗ ΓΑΛΒ ΑΡΣΕΝΙΚΗ – ΘΗΛΥΚΗ </a:t>
            </a:r>
          </a:p>
          <a:p>
            <a:pPr>
              <a:buNone/>
            </a:pPr>
            <a:r>
              <a:rPr lang="el-GR" sz="900" dirty="0" smtClean="0"/>
              <a:t> (ΕΞΑΡΤΗΜΑ ΠΟΥ ΚΑΝΕΙ ΑΛΛΑΓΗ ΚΑΤΕΥΘΥΝΣΗΣ 90</a:t>
            </a:r>
            <a:r>
              <a:rPr lang="el-GR" sz="900" baseline="30000" dirty="0" smtClean="0"/>
              <a:t>Ο</a:t>
            </a:r>
            <a:r>
              <a:rPr lang="el-GR" sz="900" dirty="0" smtClean="0"/>
              <a:t>                                                                                  (ΕΞΑΡΤΗΜΑ ΠΟΥ ΚΑΝΕΙ ΑΛΛΑΓΗ ΚΑΤΕΥΘΥΝΣΗΣ 90</a:t>
            </a:r>
            <a:r>
              <a:rPr lang="el-GR" sz="900" baseline="30000" dirty="0" smtClean="0"/>
              <a:t>Ο</a:t>
            </a:r>
            <a:endParaRPr lang="el-GR" sz="900" dirty="0" smtClean="0"/>
          </a:p>
          <a:p>
            <a:pPr>
              <a:buNone/>
            </a:pPr>
            <a:r>
              <a:rPr lang="el-GR" sz="900" dirty="0" smtClean="0"/>
              <a:t> ΜΕ ΜΕΓΑΛΥΤΕΡΗ ΑΚΤΙΝΑ ΚΑΜΠΥΛΩΤΗΤΑΣ ΑΠΌ ΤΗΝ ΓΩΝΙΑ )                                                                    ΜΕ ΜΕΓΑΛΥΤΕΡΗ ΑΚΤΙΝΑ ΚΑΜΠΥΛΩΤΗΤΑΣ ΑΠΌ ΤΗΝ         </a:t>
            </a:r>
          </a:p>
          <a:p>
            <a:r>
              <a:rPr lang="el-GR" sz="900" dirty="0" smtClean="0"/>
              <a:t>  ΚΑΙ ΕΧΕΙ ΚΑΙ ΑΠΌ ΤΙΣ ΔΥΟ ΠΛΕΥΡΕΣ ΘΥΛΙΚΟ ΣΠΕΙΡΩΜΑ)                                                                          ΓΩΝΙΑ ΚΑΙ ΕΧΕΙ ΑΠΌ ΤΗΝ ΜΙΑ ΠΛΕΥΡΑ ΘΥΛΙΚΟ ΚΑΙ                       </a:t>
            </a:r>
          </a:p>
          <a:p>
            <a:r>
              <a:rPr lang="el-GR" sz="900" dirty="0" smtClean="0"/>
              <a:t>                                                                                                                                                                                                   ΤΗΝ ΆΛΛΗ ΑΡΣΕΝΙΚΟ  ΣΠΕΙΡΩΜΑ)</a:t>
            </a:r>
          </a:p>
          <a:p>
            <a:pPr>
              <a:buNone/>
            </a:pPr>
            <a:endParaRPr lang="el-GR" sz="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26</a:t>
            </a:fld>
            <a:endParaRPr lang="el-GR"/>
          </a:p>
        </p:txBody>
      </p:sp>
      <p:pic>
        <p:nvPicPr>
          <p:cNvPr id="6" name="5 - Εικόνα" descr="882-04-0543"/>
          <p:cNvPicPr/>
          <p:nvPr/>
        </p:nvPicPr>
        <p:blipFill>
          <a:blip r:embed="rId2" cstate="print"/>
          <a:srcRect/>
          <a:stretch>
            <a:fillRect/>
          </a:stretch>
        </p:blipFill>
        <p:spPr bwMode="auto">
          <a:xfrm>
            <a:off x="6000760" y="214290"/>
            <a:ext cx="1428750" cy="1428750"/>
          </a:xfrm>
          <a:prstGeom prst="rect">
            <a:avLst/>
          </a:prstGeom>
          <a:noFill/>
          <a:ln w="9525">
            <a:noFill/>
            <a:miter lim="800000"/>
            <a:headEnd/>
            <a:tailEnd/>
          </a:ln>
        </p:spPr>
      </p:pic>
      <p:pic>
        <p:nvPicPr>
          <p:cNvPr id="7" name="6 - Εικόνα" descr="881-04-051"/>
          <p:cNvPicPr/>
          <p:nvPr/>
        </p:nvPicPr>
        <p:blipFill>
          <a:blip r:embed="rId3" cstate="print"/>
          <a:srcRect/>
          <a:stretch>
            <a:fillRect/>
          </a:stretch>
        </p:blipFill>
        <p:spPr bwMode="auto">
          <a:xfrm>
            <a:off x="1071538" y="214290"/>
            <a:ext cx="1428750" cy="1428750"/>
          </a:xfrm>
          <a:prstGeom prst="rect">
            <a:avLst/>
          </a:prstGeom>
          <a:noFill/>
          <a:ln w="9525">
            <a:noFill/>
            <a:miter lim="800000"/>
            <a:headEnd/>
            <a:tailEnd/>
          </a:ln>
        </p:spPr>
      </p:pic>
      <p:pic>
        <p:nvPicPr>
          <p:cNvPr id="10" name="9 - Εικόνα" descr="858-044"/>
          <p:cNvPicPr/>
          <p:nvPr/>
        </p:nvPicPr>
        <p:blipFill>
          <a:blip r:embed="rId4" cstate="print"/>
          <a:srcRect/>
          <a:stretch>
            <a:fillRect/>
          </a:stretch>
        </p:blipFill>
        <p:spPr bwMode="auto">
          <a:xfrm>
            <a:off x="6858026" y="4214818"/>
            <a:ext cx="1428750" cy="1428750"/>
          </a:xfrm>
          <a:prstGeom prst="rect">
            <a:avLst/>
          </a:prstGeom>
          <a:noFill/>
          <a:ln w="9525">
            <a:noFill/>
            <a:miter lim="800000"/>
            <a:headEnd/>
            <a:tailEnd/>
          </a:ln>
        </p:spPr>
      </p:pic>
      <p:pic>
        <p:nvPicPr>
          <p:cNvPr id="11" name="10 - Εικόνα" descr="ΜΟΥΦΑ (ΜΑΣΤΟΣ)"/>
          <p:cNvPicPr/>
          <p:nvPr/>
        </p:nvPicPr>
        <p:blipFill>
          <a:blip r:embed="rId5" cstate="print"/>
          <a:srcRect/>
          <a:stretch>
            <a:fillRect/>
          </a:stretch>
        </p:blipFill>
        <p:spPr bwMode="auto">
          <a:xfrm>
            <a:off x="1071538" y="4143380"/>
            <a:ext cx="1905000" cy="1428750"/>
          </a:xfrm>
          <a:prstGeom prst="rect">
            <a:avLst/>
          </a:prstGeom>
          <a:noFill/>
          <a:ln w="9525">
            <a:noFill/>
            <a:miter lim="800000"/>
            <a:headEnd/>
            <a:tailEnd/>
          </a:ln>
        </p:spPr>
      </p:pic>
      <p:pic>
        <p:nvPicPr>
          <p:cNvPr id="12" name="11 - Εικόνα" descr="868-041"/>
          <p:cNvPicPr/>
          <p:nvPr/>
        </p:nvPicPr>
        <p:blipFill>
          <a:blip r:embed="rId6" cstate="print"/>
          <a:srcRect/>
          <a:stretch>
            <a:fillRect/>
          </a:stretch>
        </p:blipFill>
        <p:spPr bwMode="auto">
          <a:xfrm>
            <a:off x="4000496" y="2500306"/>
            <a:ext cx="1428750" cy="1428750"/>
          </a:xfrm>
          <a:prstGeom prst="rect">
            <a:avLst/>
          </a:prstGeom>
          <a:noFill/>
          <a:ln w="9525">
            <a:noFill/>
            <a:miter lim="800000"/>
            <a:headEnd/>
            <a:tailEnd/>
          </a:ln>
        </p:spPr>
      </p:pic>
      <p:sp>
        <p:nvSpPr>
          <p:cNvPr id="13" name="12 - Ορθογώνιο"/>
          <p:cNvSpPr/>
          <p:nvPr/>
        </p:nvSpPr>
        <p:spPr>
          <a:xfrm>
            <a:off x="0" y="1714488"/>
            <a:ext cx="9001092" cy="861774"/>
          </a:xfrm>
          <a:prstGeom prst="rect">
            <a:avLst/>
          </a:prstGeom>
        </p:spPr>
        <p:txBody>
          <a:bodyPr wrap="square">
            <a:spAutoFit/>
          </a:bodyPr>
          <a:lstStyle/>
          <a:p>
            <a:pPr>
              <a:buNone/>
            </a:pPr>
            <a:r>
              <a:rPr lang="el-GR" sz="1400" dirty="0" smtClean="0">
                <a:solidFill>
                  <a:srgbClr val="00B0F0"/>
                </a:solidFill>
              </a:rPr>
              <a:t>ΗΜΙΚΑΜΠΥΛΗ ΓΑΛΒ. ΘΗΛΥΚΗ – ΘΗΛΥΚΗ                               ΗΜΙΚΑΜΠΥΛΗ ΓΑΛΒ ΑΡΣΕΝΙΚΗ – ΘΗΛΥΚΗ </a:t>
            </a:r>
          </a:p>
          <a:p>
            <a:pPr>
              <a:buNone/>
            </a:pPr>
            <a:r>
              <a:rPr lang="el-GR" dirty="0" smtClean="0"/>
              <a:t> </a:t>
            </a:r>
            <a:r>
              <a:rPr lang="el-GR" sz="900" dirty="0" smtClean="0"/>
              <a:t>(ΕΞΑΡΤΗΜΑ ΠΟΥ ΚΑΝΕΙ ΑΛΛΑΓΗ ΚΑΤΕΥΘΥΝΣΗΣ 45</a:t>
            </a:r>
            <a:r>
              <a:rPr lang="el-GR" sz="900" baseline="30000" dirty="0" smtClean="0"/>
              <a:t>Ο</a:t>
            </a:r>
            <a:r>
              <a:rPr lang="el-GR" sz="900" dirty="0" smtClean="0"/>
              <a:t>                                                                                  (ΕΞΑΡΤΗΜΑ ΠΟΥ ΚΑΝΕΙ ΑΛΛΑΓΗ ΚΑΤΕΥΘΥΝΣΗΣ 90</a:t>
            </a:r>
            <a:r>
              <a:rPr lang="el-GR" sz="900" baseline="30000" dirty="0" smtClean="0"/>
              <a:t>Ο</a:t>
            </a:r>
            <a:endParaRPr lang="el-GR" sz="900" dirty="0" smtClean="0"/>
          </a:p>
          <a:p>
            <a:pPr>
              <a:buNone/>
            </a:pPr>
            <a:r>
              <a:rPr lang="el-GR" sz="900" dirty="0" smtClean="0"/>
              <a:t>ΚΑΙ ΕΧΕΙ ΚΑΙ ΑΠΌ ΤΙΣ ΔΥΟ ΠΛΕΥΡΕΣ ΘΥΛΙΚΟ ΣΠΕΙΡΩΜΑ)                                                                              ΚΑΙ ΕΧΕΙ ΑΠΌ ΤΗΝ ΜΙΑ ΠΛΕΥΡΑ ΘΥΛΙΚΟ ΚΑΙ ΤΗΝ </a:t>
            </a:r>
          </a:p>
          <a:p>
            <a:r>
              <a:rPr lang="el-GR" sz="900" dirty="0" smtClean="0"/>
              <a:t>                                                                                                                                                                                                  ΆΛΛΗ ΑΡΣΕΝΙΚΟ  ΣΠΕΙΡΩΜΑ)</a:t>
            </a:r>
          </a:p>
        </p:txBody>
      </p:sp>
      <p:sp>
        <p:nvSpPr>
          <p:cNvPr id="14" name="13 - Ορθογώνιο"/>
          <p:cNvSpPr/>
          <p:nvPr/>
        </p:nvSpPr>
        <p:spPr>
          <a:xfrm>
            <a:off x="3214678" y="3929066"/>
            <a:ext cx="3164649" cy="784830"/>
          </a:xfrm>
          <a:prstGeom prst="rect">
            <a:avLst/>
          </a:prstGeom>
        </p:spPr>
        <p:txBody>
          <a:bodyPr wrap="none">
            <a:spAutoFit/>
          </a:bodyPr>
          <a:lstStyle/>
          <a:p>
            <a:r>
              <a:rPr lang="el-GR" dirty="0" smtClean="0">
                <a:solidFill>
                  <a:srgbClr val="00B0F0"/>
                </a:solidFill>
              </a:rPr>
              <a:t>ΜΟΥΦΑ ΓΑΛΒ ΔΕΞΙΑ ΑΠΛΗ</a:t>
            </a:r>
          </a:p>
          <a:p>
            <a:r>
              <a:rPr lang="el-GR" sz="900" dirty="0" smtClean="0"/>
              <a:t>(ΕΞΑΡΤΗΜΑ ΠΟΥ ΧΡΗΣΙΜΟΠΟΙΕΙΤΕ ΓΙΑ  ΕΠΕΚΤΑΣΗ </a:t>
            </a:r>
          </a:p>
          <a:p>
            <a:r>
              <a:rPr lang="el-GR" sz="900" dirty="0" smtClean="0"/>
              <a:t>   ΤΗΣ ΣΩΛΗΝΑΣ ΣΕ ΕΥΘΕΙΑ ΚΑΙ ΕΧΕΙ ΚΑΙ ΑΠΌ ΤΙΣ</a:t>
            </a:r>
          </a:p>
          <a:p>
            <a:r>
              <a:rPr lang="el-GR" sz="900" dirty="0" smtClean="0"/>
              <a:t>         ΔΥΟ ΠΛΕΥΡΕΣ ΘΥΛΙΚΟ ΔΕΞΙΟ ΣΠΕΙΡΩΜΑ )</a:t>
            </a:r>
            <a:endParaRPr lang="el-GR" sz="900" dirty="0"/>
          </a:p>
        </p:txBody>
      </p:sp>
      <p:sp>
        <p:nvSpPr>
          <p:cNvPr id="15" name="14 - Ορθογώνιο"/>
          <p:cNvSpPr/>
          <p:nvPr/>
        </p:nvSpPr>
        <p:spPr>
          <a:xfrm>
            <a:off x="214282" y="5643578"/>
            <a:ext cx="3822200" cy="923330"/>
          </a:xfrm>
          <a:prstGeom prst="rect">
            <a:avLst/>
          </a:prstGeom>
        </p:spPr>
        <p:txBody>
          <a:bodyPr wrap="none">
            <a:spAutoFit/>
          </a:bodyPr>
          <a:lstStyle/>
          <a:p>
            <a:r>
              <a:rPr lang="el-GR" dirty="0" smtClean="0">
                <a:solidFill>
                  <a:srgbClr val="00B0F0"/>
                </a:solidFill>
              </a:rPr>
              <a:t>ΜΟΥΦΑ ΓΑΛΒ ΔΕΞΙΑ ΚΟΡΔΟΝΑΤΗ</a:t>
            </a:r>
          </a:p>
          <a:p>
            <a:r>
              <a:rPr lang="el-GR" sz="900" dirty="0" smtClean="0"/>
              <a:t>            (ΕΞΑΡΤΗΜΑ ΠΟΥ ΧΡΗΣΙΜΟΠΟΙΕΙΤΕ ΓΙΑ  ΕΠΕΚΤΑΣΗ </a:t>
            </a:r>
          </a:p>
          <a:p>
            <a:r>
              <a:rPr lang="el-GR" sz="900" dirty="0" smtClean="0"/>
              <a:t>               ΤΗΣ ΣΩΛΗΝΑΣ ΣΕ ΕΥΘΕΙΑ ΚΑΙ ΕΧΕΙ ΚΑΙ ΑΠΌ ΤΙΣ</a:t>
            </a:r>
          </a:p>
          <a:p>
            <a:r>
              <a:rPr lang="el-GR" sz="900" dirty="0" smtClean="0"/>
              <a:t>                 ΔΥΟ ΠΛΕΥΡΕΣ ΘΥΛΙΚΟ ΔΕΞΙΟ ΣΠΕΙΡΩΜΑ )</a:t>
            </a:r>
          </a:p>
          <a:p>
            <a:endParaRPr lang="el-GR" sz="900" dirty="0"/>
          </a:p>
        </p:txBody>
      </p:sp>
      <p:sp>
        <p:nvSpPr>
          <p:cNvPr id="17" name="16 - Ορθογώνιο"/>
          <p:cNvSpPr/>
          <p:nvPr/>
        </p:nvSpPr>
        <p:spPr>
          <a:xfrm>
            <a:off x="6133134" y="5702874"/>
            <a:ext cx="3105337" cy="1061829"/>
          </a:xfrm>
          <a:prstGeom prst="rect">
            <a:avLst/>
          </a:prstGeom>
        </p:spPr>
        <p:txBody>
          <a:bodyPr wrap="none">
            <a:spAutoFit/>
          </a:bodyPr>
          <a:lstStyle/>
          <a:p>
            <a:r>
              <a:rPr lang="el-GR" dirty="0" smtClean="0">
                <a:solidFill>
                  <a:srgbClr val="00B0F0"/>
                </a:solidFill>
              </a:rPr>
              <a:t>ΜΟΥΦΑ ΓΑΛΒ ΑΡΙΣΤΕΡΗ</a:t>
            </a:r>
          </a:p>
          <a:p>
            <a:r>
              <a:rPr lang="el-GR" sz="900" dirty="0" smtClean="0"/>
              <a:t>(ΕΞΑΡΤΗΜΑ ΠΟΥ ΧΡΗΣΙΜΟΠΟΙΕΙΤΕ ΓΙΑ  ΕΠΕΚΤΑΣΗ </a:t>
            </a:r>
          </a:p>
          <a:p>
            <a:r>
              <a:rPr lang="el-GR" sz="900" dirty="0" smtClean="0"/>
              <a:t>  ΤΗΣ ΣΩΛΗΝΑΣ ΣΕ ΕΥΘΕΙΑ ΚΑΙ ΕΧΕΙ ΚΑΙ ΑΠΌ ΤΗΝ</a:t>
            </a:r>
          </a:p>
          <a:p>
            <a:r>
              <a:rPr lang="el-GR" sz="900" dirty="0" smtClean="0"/>
              <a:t>       ΜΙΑ ΠΛΕΥΡΑ ΔΕΞΙΟ ΣΠΕΙΡΩΜΑ ΚΑΙ ΑΠΌ </a:t>
            </a:r>
          </a:p>
          <a:p>
            <a:r>
              <a:rPr lang="el-GR" sz="900" dirty="0" smtClean="0"/>
              <a:t>            ΤΗΝ ΆΛΛΗ ΑΡΙΣΤΕΡΟ ΣΠΕΙΡΩΜΑ  )</a:t>
            </a:r>
          </a:p>
          <a:p>
            <a:endParaRPr lang="el-GR" sz="9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27</a:t>
            </a:fld>
            <a:endParaRPr lang="el-GR"/>
          </a:p>
        </p:txBody>
      </p:sp>
      <p:pic>
        <p:nvPicPr>
          <p:cNvPr id="9" name="8 - Εικόνα" descr="https://www.kyrpagiannis.gr/images/stories/virtuemart/product/2508.png"/>
          <p:cNvPicPr/>
          <p:nvPr/>
        </p:nvPicPr>
        <p:blipFill>
          <a:blip r:embed="rId2" cstate="print"/>
          <a:srcRect/>
          <a:stretch>
            <a:fillRect/>
          </a:stretch>
        </p:blipFill>
        <p:spPr bwMode="auto">
          <a:xfrm>
            <a:off x="5857884" y="3714752"/>
            <a:ext cx="2209804" cy="1857388"/>
          </a:xfrm>
          <a:prstGeom prst="rect">
            <a:avLst/>
          </a:prstGeom>
          <a:noFill/>
          <a:ln w="9525">
            <a:noFill/>
            <a:miter lim="800000"/>
            <a:headEnd/>
            <a:tailEnd/>
          </a:ln>
        </p:spPr>
      </p:pic>
      <p:pic>
        <p:nvPicPr>
          <p:cNvPr id="10" name="9 - Εικόνα" descr="ΣΤΑΥΡΟΙ"/>
          <p:cNvPicPr/>
          <p:nvPr/>
        </p:nvPicPr>
        <p:blipFill>
          <a:blip r:embed="rId3" cstate="print"/>
          <a:srcRect/>
          <a:stretch>
            <a:fillRect/>
          </a:stretch>
        </p:blipFill>
        <p:spPr bwMode="auto">
          <a:xfrm>
            <a:off x="857224" y="3786190"/>
            <a:ext cx="2357454" cy="1785950"/>
          </a:xfrm>
          <a:prstGeom prst="rect">
            <a:avLst/>
          </a:prstGeom>
          <a:noFill/>
          <a:ln w="9525">
            <a:noFill/>
            <a:miter lim="800000"/>
            <a:headEnd/>
            <a:tailEnd/>
          </a:ln>
        </p:spPr>
      </p:pic>
      <p:pic>
        <p:nvPicPr>
          <p:cNvPr id="11" name="10 - Εικόνα" descr="ΤΑΦ ΑΠΛΑ 1/2&quot;"/>
          <p:cNvPicPr/>
          <p:nvPr/>
        </p:nvPicPr>
        <p:blipFill>
          <a:blip r:embed="rId4" cstate="print"/>
          <a:srcRect/>
          <a:stretch>
            <a:fillRect/>
          </a:stretch>
        </p:blipFill>
        <p:spPr bwMode="auto">
          <a:xfrm>
            <a:off x="785786" y="428604"/>
            <a:ext cx="2286016" cy="1714512"/>
          </a:xfrm>
          <a:prstGeom prst="rect">
            <a:avLst/>
          </a:prstGeom>
          <a:noFill/>
          <a:ln w="9525">
            <a:noFill/>
            <a:miter lim="800000"/>
            <a:headEnd/>
            <a:tailEnd/>
          </a:ln>
        </p:spPr>
      </p:pic>
      <p:pic>
        <p:nvPicPr>
          <p:cNvPr id="12" name="11 - Εικόνα" descr="ΤΑΦ ΣΙΔ.ΣΥΣΤ ΓΚ 11/4χ1/2χ11/4 (1/30)"/>
          <p:cNvPicPr/>
          <p:nvPr/>
        </p:nvPicPr>
        <p:blipFill>
          <a:blip r:embed="rId5" cstate="print"/>
          <a:srcRect/>
          <a:stretch>
            <a:fillRect/>
          </a:stretch>
        </p:blipFill>
        <p:spPr bwMode="auto">
          <a:xfrm>
            <a:off x="5857884" y="500042"/>
            <a:ext cx="2428892" cy="1571636"/>
          </a:xfrm>
          <a:prstGeom prst="rect">
            <a:avLst/>
          </a:prstGeom>
          <a:noFill/>
          <a:ln w="9525">
            <a:noFill/>
            <a:miter lim="800000"/>
            <a:headEnd/>
            <a:tailEnd/>
          </a:ln>
        </p:spPr>
      </p:pic>
      <p:sp>
        <p:nvSpPr>
          <p:cNvPr id="14" name="13 - Ορθογώνιο"/>
          <p:cNvSpPr/>
          <p:nvPr/>
        </p:nvSpPr>
        <p:spPr>
          <a:xfrm>
            <a:off x="642910" y="2214554"/>
            <a:ext cx="2598788" cy="677108"/>
          </a:xfrm>
          <a:prstGeom prst="rect">
            <a:avLst/>
          </a:prstGeom>
        </p:spPr>
        <p:txBody>
          <a:bodyPr wrap="none">
            <a:spAutoFit/>
          </a:bodyPr>
          <a:lstStyle/>
          <a:p>
            <a:r>
              <a:rPr lang="el-GR" dirty="0" smtClean="0">
                <a:solidFill>
                  <a:srgbClr val="00B0F0"/>
                </a:solidFill>
              </a:rPr>
              <a:t>      ΤΑΦ ΓΑΛΒΑΝΙΖΕ</a:t>
            </a:r>
          </a:p>
          <a:p>
            <a:r>
              <a:rPr lang="el-GR" sz="1000" dirty="0" smtClean="0"/>
              <a:t>(ΕΞΑΡΤΗΜΑ ΠΟΥ ΧΡΗΣΙΜΟΠΟΙΕΙΤΕ ΓΙΑ</a:t>
            </a:r>
          </a:p>
          <a:p>
            <a:r>
              <a:rPr lang="el-GR" sz="1000" dirty="0" smtClean="0"/>
              <a:t>      ΤΗΝ ΔΙΑΚΛΑΔΩΣΗ ΤΗΣ ΣΩΛΗΝΑΣ)</a:t>
            </a:r>
            <a:endParaRPr lang="el-GR" sz="1000" dirty="0"/>
          </a:p>
        </p:txBody>
      </p:sp>
      <p:sp>
        <p:nvSpPr>
          <p:cNvPr id="15" name="14 - Ορθογώνιο"/>
          <p:cNvSpPr/>
          <p:nvPr/>
        </p:nvSpPr>
        <p:spPr>
          <a:xfrm>
            <a:off x="5715008" y="2143116"/>
            <a:ext cx="3076035" cy="984885"/>
          </a:xfrm>
          <a:prstGeom prst="rect">
            <a:avLst/>
          </a:prstGeom>
        </p:spPr>
        <p:txBody>
          <a:bodyPr wrap="none">
            <a:spAutoFit/>
          </a:bodyPr>
          <a:lstStyle/>
          <a:p>
            <a:r>
              <a:rPr lang="el-GR" dirty="0" smtClean="0">
                <a:solidFill>
                  <a:srgbClr val="00B0F0"/>
                </a:solidFill>
              </a:rPr>
              <a:t>      ΤΑΦ ΓΑΛΒ. ΣΥΣΤΟΛΙΚΟ</a:t>
            </a:r>
          </a:p>
          <a:p>
            <a:r>
              <a:rPr lang="el-GR" sz="1000" dirty="0" smtClean="0"/>
              <a:t>(ΕΞΑΡΤΗΜΑ ΠΟΥ ΧΡΗΣΙΜΟΠΟΙΕΙΤΕ ΓΙΑΤΗΝ </a:t>
            </a:r>
          </a:p>
          <a:p>
            <a:r>
              <a:rPr lang="el-GR" sz="1000" dirty="0" smtClean="0"/>
              <a:t>  ΔΙΑΚΛΑΔΩΣΗ ΤΗΣ ΣΩΛΗΝΑΣ ΑΛΛΑΖΟΝΤΑΣ</a:t>
            </a:r>
          </a:p>
          <a:p>
            <a:pPr>
              <a:buNone/>
            </a:pPr>
            <a:r>
              <a:rPr lang="el-GR" sz="1000" dirty="0" smtClean="0"/>
              <a:t>         ΔΙΑΜΕΤΡΟ ΣΕ  ΜΙΑ  Ή ΔΥΟ ΑΠΌ ΤΙΣ </a:t>
            </a:r>
          </a:p>
          <a:p>
            <a:pPr>
              <a:buNone/>
            </a:pPr>
            <a:r>
              <a:rPr lang="el-GR" sz="1000" dirty="0" smtClean="0"/>
              <a:t>                        ΤΡΕΙΣ ΠΛΕΥΡΕΣ)</a:t>
            </a:r>
          </a:p>
        </p:txBody>
      </p:sp>
      <p:sp>
        <p:nvSpPr>
          <p:cNvPr id="16" name="15 - Ορθογώνιο"/>
          <p:cNvSpPr/>
          <p:nvPr/>
        </p:nvSpPr>
        <p:spPr>
          <a:xfrm>
            <a:off x="714348" y="5609412"/>
            <a:ext cx="2657202" cy="677108"/>
          </a:xfrm>
          <a:prstGeom prst="rect">
            <a:avLst/>
          </a:prstGeom>
        </p:spPr>
        <p:txBody>
          <a:bodyPr wrap="none">
            <a:spAutoFit/>
          </a:bodyPr>
          <a:lstStyle/>
          <a:p>
            <a:r>
              <a:rPr lang="el-GR" dirty="0" smtClean="0">
                <a:solidFill>
                  <a:srgbClr val="00B0F0"/>
                </a:solidFill>
              </a:rPr>
              <a:t> ΣΤΑΥΡΟΣ ΓΑΛΒΑΝΙΖΕ</a:t>
            </a:r>
          </a:p>
          <a:p>
            <a:r>
              <a:rPr lang="el-GR" sz="1000" dirty="0" smtClean="0"/>
              <a:t>(ΕΞΑΡΤΗΜΑ ΠΟΥ ΧΡΗΣΙΜΟΠΟΙΕΙΤΕ ΓΙΑ</a:t>
            </a:r>
          </a:p>
          <a:p>
            <a:r>
              <a:rPr lang="el-GR" sz="1000" dirty="0" smtClean="0"/>
              <a:t>      ΤΗΝ ΔΙΑΚΛΑΔΩΣΗ ΤΗΣ ΣΩΛΗΝΑΣ)</a:t>
            </a:r>
            <a:endParaRPr lang="el-GR" sz="1000" dirty="0"/>
          </a:p>
        </p:txBody>
      </p:sp>
      <p:sp>
        <p:nvSpPr>
          <p:cNvPr id="17" name="16 - Ορθογώνιο"/>
          <p:cNvSpPr/>
          <p:nvPr/>
        </p:nvSpPr>
        <p:spPr>
          <a:xfrm>
            <a:off x="5072066" y="5587387"/>
            <a:ext cx="3852337" cy="830997"/>
          </a:xfrm>
          <a:prstGeom prst="rect">
            <a:avLst/>
          </a:prstGeom>
        </p:spPr>
        <p:txBody>
          <a:bodyPr wrap="none">
            <a:spAutoFit/>
          </a:bodyPr>
          <a:lstStyle/>
          <a:p>
            <a:r>
              <a:rPr lang="el-GR" dirty="0" smtClean="0">
                <a:solidFill>
                  <a:srgbClr val="00B0F0"/>
                </a:solidFill>
              </a:rPr>
              <a:t>      ΣΤΑΥΡΟΣ ΓΑΛΒ. ΣΥΣΤΟΛΙΚΟΣ</a:t>
            </a:r>
          </a:p>
          <a:p>
            <a:r>
              <a:rPr lang="el-GR" sz="1000" dirty="0" smtClean="0"/>
              <a:t>   (ΕΞΑΡΤΗΜΑ ΠΟΥ ΧΡΗΣΙΜΟΠΟΙΕΙΤΕ ΓΙΑΤΗΝ ΔΙΑΚΛΑΔΩΣΗ </a:t>
            </a:r>
          </a:p>
          <a:p>
            <a:r>
              <a:rPr lang="el-GR" sz="1000" dirty="0" smtClean="0"/>
              <a:t>      ΤΗΣ ΣΩΛΗΝΑΣ ΑΛΛΑΖΟΝΤΑΣ ΔΙΑΜΕΤΡΟ ΣΕ  ΜΙΑ ,ΔΥΟ</a:t>
            </a:r>
          </a:p>
          <a:p>
            <a:r>
              <a:rPr lang="el-GR" sz="1000" dirty="0" smtClean="0"/>
              <a:t>                 Ή ΤΡΕΙΣ ΑΠΌ ΤΙΣ ΤΕΣΣΕΡΙΣ ΠΛΕΥΡΕΣ)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28</a:t>
            </a:fld>
            <a:endParaRPr lang="el-GR"/>
          </a:p>
        </p:txBody>
      </p:sp>
      <p:pic>
        <p:nvPicPr>
          <p:cNvPr id="8" name="7 - Εικόνα" descr="ΝΙΠΕΛ"/>
          <p:cNvPicPr/>
          <p:nvPr/>
        </p:nvPicPr>
        <p:blipFill>
          <a:blip r:embed="rId2" cstate="print"/>
          <a:srcRect/>
          <a:stretch>
            <a:fillRect/>
          </a:stretch>
        </p:blipFill>
        <p:spPr bwMode="auto">
          <a:xfrm>
            <a:off x="3857620" y="2071678"/>
            <a:ext cx="1905000" cy="1428750"/>
          </a:xfrm>
          <a:prstGeom prst="rect">
            <a:avLst/>
          </a:prstGeom>
          <a:noFill/>
          <a:ln w="9525">
            <a:noFill/>
            <a:miter lim="800000"/>
            <a:headEnd/>
            <a:tailEnd/>
          </a:ln>
        </p:spPr>
      </p:pic>
      <p:pic>
        <p:nvPicPr>
          <p:cNvPr id="9" name="8 - Εικόνα" descr="ΣΩΛΗΝΟΜΑΣΤΟΙ"/>
          <p:cNvPicPr/>
          <p:nvPr/>
        </p:nvPicPr>
        <p:blipFill>
          <a:blip r:embed="rId3" cstate="print"/>
          <a:srcRect/>
          <a:stretch>
            <a:fillRect/>
          </a:stretch>
        </p:blipFill>
        <p:spPr bwMode="auto">
          <a:xfrm>
            <a:off x="6286512" y="500042"/>
            <a:ext cx="1905000" cy="1428750"/>
          </a:xfrm>
          <a:prstGeom prst="rect">
            <a:avLst/>
          </a:prstGeom>
          <a:noFill/>
          <a:ln w="9525">
            <a:noFill/>
            <a:miter lim="800000"/>
            <a:headEnd/>
            <a:tailEnd/>
          </a:ln>
        </p:spPr>
      </p:pic>
      <p:pic>
        <p:nvPicPr>
          <p:cNvPr id="13" name="12 - Εικόνα" descr="867-049"/>
          <p:cNvPicPr/>
          <p:nvPr/>
        </p:nvPicPr>
        <p:blipFill>
          <a:blip r:embed="rId4" cstate="print"/>
          <a:srcRect/>
          <a:stretch>
            <a:fillRect/>
          </a:stretch>
        </p:blipFill>
        <p:spPr bwMode="auto">
          <a:xfrm>
            <a:off x="1071538" y="428604"/>
            <a:ext cx="1714512" cy="1500188"/>
          </a:xfrm>
          <a:prstGeom prst="rect">
            <a:avLst/>
          </a:prstGeom>
          <a:noFill/>
          <a:ln w="9525">
            <a:noFill/>
            <a:miter lim="800000"/>
            <a:headEnd/>
            <a:tailEnd/>
          </a:ln>
        </p:spPr>
      </p:pic>
      <p:pic>
        <p:nvPicPr>
          <p:cNvPr id="14" name="13 - Εικόνα" descr="ΤΑΠΑ ΑΡΣΕΝΙΚΗ"/>
          <p:cNvPicPr/>
          <p:nvPr/>
        </p:nvPicPr>
        <p:blipFill>
          <a:blip r:embed="rId5" cstate="print"/>
          <a:srcRect/>
          <a:stretch>
            <a:fillRect/>
          </a:stretch>
        </p:blipFill>
        <p:spPr bwMode="auto">
          <a:xfrm>
            <a:off x="1071538" y="4143380"/>
            <a:ext cx="1905000" cy="1428750"/>
          </a:xfrm>
          <a:prstGeom prst="rect">
            <a:avLst/>
          </a:prstGeom>
          <a:noFill/>
          <a:ln w="9525">
            <a:noFill/>
            <a:miter lim="800000"/>
            <a:headEnd/>
            <a:tailEnd/>
          </a:ln>
        </p:spPr>
      </p:pic>
      <p:pic>
        <p:nvPicPr>
          <p:cNvPr id="15" name="14 - Εικόνα" descr="ΤΑΠΑ ΘΗΛΥΚΗ"/>
          <p:cNvPicPr/>
          <p:nvPr/>
        </p:nvPicPr>
        <p:blipFill>
          <a:blip r:embed="rId6" cstate="print"/>
          <a:srcRect/>
          <a:stretch>
            <a:fillRect/>
          </a:stretch>
        </p:blipFill>
        <p:spPr bwMode="auto">
          <a:xfrm>
            <a:off x="6429388" y="4286256"/>
            <a:ext cx="1905000" cy="1428750"/>
          </a:xfrm>
          <a:prstGeom prst="rect">
            <a:avLst/>
          </a:prstGeom>
          <a:noFill/>
          <a:ln w="9525">
            <a:noFill/>
            <a:miter lim="800000"/>
            <a:headEnd/>
            <a:tailEnd/>
          </a:ln>
        </p:spPr>
      </p:pic>
      <p:sp>
        <p:nvSpPr>
          <p:cNvPr id="16" name="15 - Ορθογώνιο"/>
          <p:cNvSpPr/>
          <p:nvPr/>
        </p:nvSpPr>
        <p:spPr>
          <a:xfrm>
            <a:off x="214282" y="5715016"/>
            <a:ext cx="9144000" cy="1046440"/>
          </a:xfrm>
          <a:prstGeom prst="rect">
            <a:avLst/>
          </a:prstGeom>
        </p:spPr>
        <p:txBody>
          <a:bodyPr wrap="square">
            <a:spAutoFit/>
          </a:bodyPr>
          <a:lstStyle/>
          <a:p>
            <a:pPr>
              <a:buNone/>
            </a:pPr>
            <a:r>
              <a:rPr lang="el-GR" sz="1600" dirty="0" smtClean="0"/>
              <a:t>      </a:t>
            </a:r>
            <a:r>
              <a:rPr lang="el-GR" sz="1600" dirty="0" smtClean="0">
                <a:solidFill>
                  <a:srgbClr val="00B0F0"/>
                </a:solidFill>
              </a:rPr>
              <a:t>ΤΑΠΑ  ΓΑΛΒ. ΑΡΣΕΝΙΚΗ                                                         ΤΑΠΑ ΟΡΕΙΧ. ΘΗΛΥΚΗ</a:t>
            </a:r>
          </a:p>
          <a:p>
            <a:r>
              <a:rPr lang="el-GR" sz="1600" dirty="0" smtClean="0"/>
              <a:t> </a:t>
            </a:r>
            <a:r>
              <a:rPr lang="el-GR" sz="1000" dirty="0" smtClean="0"/>
              <a:t>(ΕΞΑΡΤΗΜΑ ΠΟΥ ΧΡΗΣΙΜΟΠΟΙΕΙΤΕ ΓΙΑ  ΝΑ ΤΑΠΩΣΟΥΜΕ                                                </a:t>
            </a:r>
            <a:r>
              <a:rPr lang="el-GR" sz="1600" dirty="0" smtClean="0"/>
              <a:t> </a:t>
            </a:r>
            <a:r>
              <a:rPr lang="el-GR" sz="1000" dirty="0" smtClean="0"/>
              <a:t>(ΕΞΑΡΤΗΜΑ ΠΟΥ ΧΡΗΣΙΜΟΠΟΙΕΙΤΕ ΓΙΑ  ΝΑ ΤΑΠΩΣΟΥΜΕ </a:t>
            </a:r>
          </a:p>
          <a:p>
            <a:pPr>
              <a:buNone/>
            </a:pPr>
            <a:r>
              <a:rPr lang="el-GR" sz="1000" dirty="0" smtClean="0"/>
              <a:t>    ΈΝΑ ΕΞΑΡΤΗΜΑ ΕΧΟΝΤΑΣ ΑΡΣΕΝΙΚΟ ΣΠΕΙΡΩΜΑ)                                                                           ΈΝΑ ΕΞΑΡΤΗΜΑ Ή ΣΩΛΗΝΑ ΕΧΟΝΤΑΣ                   </a:t>
            </a:r>
          </a:p>
          <a:p>
            <a:pPr>
              <a:buNone/>
            </a:pPr>
            <a:r>
              <a:rPr lang="el-GR" sz="1000" dirty="0" smtClean="0"/>
              <a:t>                                                                                                                                                                                           ΘΗΛΥΚΟ ΣΠΕΙΡΩΜΑ)</a:t>
            </a:r>
          </a:p>
          <a:p>
            <a:pPr>
              <a:buNone/>
            </a:pPr>
            <a:endParaRPr lang="el-GR" sz="1000" dirty="0" smtClean="0"/>
          </a:p>
        </p:txBody>
      </p:sp>
      <p:sp>
        <p:nvSpPr>
          <p:cNvPr id="17" name="16 - Ορθογώνιο"/>
          <p:cNvSpPr/>
          <p:nvPr/>
        </p:nvSpPr>
        <p:spPr>
          <a:xfrm>
            <a:off x="285720" y="1928802"/>
            <a:ext cx="9144000" cy="1046440"/>
          </a:xfrm>
          <a:prstGeom prst="rect">
            <a:avLst/>
          </a:prstGeom>
        </p:spPr>
        <p:txBody>
          <a:bodyPr wrap="square">
            <a:spAutoFit/>
          </a:bodyPr>
          <a:lstStyle/>
          <a:p>
            <a:pPr>
              <a:buNone/>
            </a:pPr>
            <a:r>
              <a:rPr lang="el-GR" sz="1600" dirty="0" smtClean="0"/>
              <a:t>        </a:t>
            </a:r>
            <a:r>
              <a:rPr lang="el-GR" sz="1600" dirty="0" smtClean="0">
                <a:solidFill>
                  <a:srgbClr val="00B0F0"/>
                </a:solidFill>
              </a:rPr>
              <a:t>ΜΟΥΦΟΜΑΣΤΟΣ  ΓΑΛΒ.                                                    ΣΩΛΗΝΟΜΑΣΤΟΣ ΓΑΛΒ.</a:t>
            </a:r>
          </a:p>
          <a:p>
            <a:pPr>
              <a:buNone/>
            </a:pPr>
            <a:r>
              <a:rPr lang="el-GR" sz="1600" dirty="0" smtClean="0"/>
              <a:t>  </a:t>
            </a:r>
            <a:r>
              <a:rPr lang="el-GR" sz="1000" dirty="0" smtClean="0"/>
              <a:t>(ΕΞΑΡΤΗΜΑ ΠΟΥ ΧΡΗΣΙΜΟΠΟΙΕΙΤΕ ΓΙΑ ΕΠΕΚΤΑΣΗ                                                                  (ΕΞΑΡΤΗΜΑ ΠΟΥ ΧΡΗΣΙΜΟΠΟΙΕΙΤΕ ΓΙΑ ΕΠΕΚΤΑΣΗ </a:t>
            </a:r>
          </a:p>
          <a:p>
            <a:pPr>
              <a:buNone/>
            </a:pPr>
            <a:r>
              <a:rPr lang="el-GR" sz="1000" dirty="0" smtClean="0"/>
              <a:t>     ΣΕ ΕΥΘΕΙΑ ΕΧΟΝΤΑΣ ΑΡΣΕΝΙΚΟ ΣΠΕΙΡΩΜΑ ΑΠΌ                                                                       ΣΕ ΕΥΘΕΙΑ ΕΧΟΝΤΑΣ ΑΡΣΕΝΙΚΟ ΣΠΕΙΡΩΜΑ ΚΑΙ </a:t>
            </a:r>
          </a:p>
          <a:p>
            <a:pPr>
              <a:buNone/>
            </a:pPr>
            <a:r>
              <a:rPr lang="el-GR" sz="1000" dirty="0" smtClean="0"/>
              <a:t>      ΤΗΝ ΜΙΑ ΠΛΕΥΡΑ  ΚΑΙ ΘΥΛΙΚΟ ΑΠΌ ΤΗΝ ΆΛΛΗ                                                                                 ΑΠΌ ΤΙΣ ΔΥΟ ΜΕΡΙΕΣ ΙΔΙΑΣ ΔΙΑΜΕΤΡΟΥ</a:t>
            </a:r>
          </a:p>
          <a:p>
            <a:pPr>
              <a:buNone/>
            </a:pPr>
            <a:r>
              <a:rPr lang="el-GR" sz="1000" dirty="0" smtClean="0"/>
              <a:t>                              ΙΔΙΑΣ ΔΙΑΜΕΤΡΟΥ)                                                                                                              ΚΑΙ ΚΑΤΑΣΚΕΥΑΖΕΤΕ ΑΠΌ ΣΩΛΗΝΑ)</a:t>
            </a:r>
          </a:p>
        </p:txBody>
      </p:sp>
      <p:sp>
        <p:nvSpPr>
          <p:cNvPr id="18" name="17 - Ορθογώνιο"/>
          <p:cNvSpPr/>
          <p:nvPr/>
        </p:nvSpPr>
        <p:spPr>
          <a:xfrm>
            <a:off x="3143272" y="3429000"/>
            <a:ext cx="4286248" cy="954107"/>
          </a:xfrm>
          <a:prstGeom prst="rect">
            <a:avLst/>
          </a:prstGeom>
        </p:spPr>
        <p:txBody>
          <a:bodyPr wrap="square">
            <a:spAutoFit/>
          </a:bodyPr>
          <a:lstStyle/>
          <a:p>
            <a:pPr>
              <a:buNone/>
            </a:pPr>
            <a:r>
              <a:rPr lang="el-GR" sz="1600" dirty="0" smtClean="0"/>
              <a:t>           </a:t>
            </a:r>
            <a:r>
              <a:rPr lang="el-GR" sz="1600" dirty="0" smtClean="0">
                <a:solidFill>
                  <a:srgbClr val="00B0F0"/>
                </a:solidFill>
              </a:rPr>
              <a:t>ΜΑΣΤΟΣ ΓΑΛΒΑΝΙΖΕ</a:t>
            </a:r>
          </a:p>
          <a:p>
            <a:r>
              <a:rPr lang="el-GR" sz="1000" dirty="0" smtClean="0"/>
              <a:t>             (ΕΞΑΡΤΗΜΑ ΠΟΥ ΧΡΗΣΙΜΟΠΟΙΕΙΤΕ ΓΙΑ</a:t>
            </a:r>
          </a:p>
          <a:p>
            <a:pPr>
              <a:buNone/>
            </a:pPr>
            <a:r>
              <a:rPr lang="el-GR" sz="1000" dirty="0" smtClean="0"/>
              <a:t>        ΕΠΕΚΤΑΣΗ ΣΕ ΕΥΘΕΙΑ ΕΧΟΝΤΑΣ ΑΡΣΕΝΙΚΟ</a:t>
            </a:r>
            <a:endParaRPr lang="en-US" sz="1000" dirty="0" smtClean="0"/>
          </a:p>
          <a:p>
            <a:pPr>
              <a:buNone/>
            </a:pPr>
            <a:r>
              <a:rPr lang="el-GR" sz="1000" dirty="0" smtClean="0"/>
              <a:t>           ΣΠΕΙΡΩΜΑ ΙΔΙΑΣ ΔΙΑΜΕΤΡΟΥ ΚΑΙ ΑΠΌ ΤΙΣ</a:t>
            </a:r>
          </a:p>
          <a:p>
            <a:pPr>
              <a:buNone/>
            </a:pPr>
            <a:r>
              <a:rPr lang="el-GR" sz="1000" dirty="0" smtClean="0"/>
              <a:t>                                    ΔΥΟ ΠΛΕΥΡΕΣ)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29</a:t>
            </a:fld>
            <a:endParaRPr lang="el-GR"/>
          </a:p>
        </p:txBody>
      </p:sp>
      <p:pic>
        <p:nvPicPr>
          <p:cNvPr id="8" name="7 - Εικόνα" descr="ΣΥΣΤΟΛΗ ΑΓΓΛΙΑΣ"/>
          <p:cNvPicPr/>
          <p:nvPr/>
        </p:nvPicPr>
        <p:blipFill>
          <a:blip r:embed="rId2" cstate="print"/>
          <a:srcRect/>
          <a:stretch>
            <a:fillRect/>
          </a:stretch>
        </p:blipFill>
        <p:spPr bwMode="auto">
          <a:xfrm>
            <a:off x="6143636" y="357166"/>
            <a:ext cx="1905000" cy="1428750"/>
          </a:xfrm>
          <a:prstGeom prst="rect">
            <a:avLst/>
          </a:prstGeom>
          <a:noFill/>
          <a:ln w="9525">
            <a:noFill/>
            <a:miter lim="800000"/>
            <a:headEnd/>
            <a:tailEnd/>
          </a:ln>
        </p:spPr>
      </p:pic>
      <p:pic>
        <p:nvPicPr>
          <p:cNvPr id="9" name="8 - Εικόνα" descr="https://domikiexoplistiki.gr/wp-content/uploads/2015/08/ATUSA-EO-241.jpg"/>
          <p:cNvPicPr/>
          <p:nvPr/>
        </p:nvPicPr>
        <p:blipFill>
          <a:blip r:embed="rId3" cstate="print"/>
          <a:srcRect/>
          <a:stretch>
            <a:fillRect/>
          </a:stretch>
        </p:blipFill>
        <p:spPr bwMode="auto">
          <a:xfrm>
            <a:off x="857224" y="214290"/>
            <a:ext cx="1676400" cy="1676400"/>
          </a:xfrm>
          <a:prstGeom prst="rect">
            <a:avLst/>
          </a:prstGeom>
          <a:noFill/>
          <a:ln w="9525">
            <a:noFill/>
            <a:miter lim="800000"/>
            <a:headEnd/>
            <a:tailEnd/>
          </a:ln>
        </p:spPr>
      </p:pic>
      <p:pic>
        <p:nvPicPr>
          <p:cNvPr id="10" name="9 - Εικόνα" descr="ΜΑΣΤΟΣ ΕΞ.ΣΥΣΤ. 1Χ3/4&quot; ΓΛΒ (10/100)"/>
          <p:cNvPicPr/>
          <p:nvPr/>
        </p:nvPicPr>
        <p:blipFill>
          <a:blip r:embed="rId4" cstate="print"/>
          <a:srcRect/>
          <a:stretch>
            <a:fillRect/>
          </a:stretch>
        </p:blipFill>
        <p:spPr bwMode="auto">
          <a:xfrm>
            <a:off x="3500430" y="3500438"/>
            <a:ext cx="2143140" cy="1571616"/>
          </a:xfrm>
          <a:prstGeom prst="rect">
            <a:avLst/>
          </a:prstGeom>
          <a:noFill/>
          <a:ln w="9525">
            <a:noFill/>
            <a:miter lim="800000"/>
            <a:headEnd/>
            <a:tailEnd/>
          </a:ln>
        </p:spPr>
      </p:pic>
      <p:sp>
        <p:nvSpPr>
          <p:cNvPr id="11" name="10 - Ορθογώνιο"/>
          <p:cNvSpPr/>
          <p:nvPr/>
        </p:nvSpPr>
        <p:spPr>
          <a:xfrm>
            <a:off x="142844" y="1928802"/>
            <a:ext cx="9305956" cy="1200329"/>
          </a:xfrm>
          <a:prstGeom prst="rect">
            <a:avLst/>
          </a:prstGeom>
        </p:spPr>
        <p:txBody>
          <a:bodyPr wrap="square">
            <a:spAutoFit/>
          </a:bodyPr>
          <a:lstStyle/>
          <a:p>
            <a:pPr>
              <a:buNone/>
            </a:pPr>
            <a:r>
              <a:rPr lang="el-GR" sz="1600" dirty="0" smtClean="0"/>
              <a:t>  </a:t>
            </a:r>
            <a:r>
              <a:rPr lang="el-GR" sz="1600" dirty="0" smtClean="0">
                <a:solidFill>
                  <a:srgbClr val="00B0F0"/>
                </a:solidFill>
              </a:rPr>
              <a:t>ΣΥΣΤΟΛΗ ΑΜΕΡΙΚΗΣ ΓΑΛΒ                                                   ΣΥΣΤΟΛΗ ΑΓΓΛΙΑΣ ΓΑΛΒ</a:t>
            </a:r>
          </a:p>
          <a:p>
            <a:r>
              <a:rPr lang="el-GR" sz="1600" dirty="0" smtClean="0"/>
              <a:t>    </a:t>
            </a:r>
            <a:r>
              <a:rPr lang="el-GR" sz="1000" dirty="0" smtClean="0"/>
              <a:t>(ΕΞΑΡΤΗΜΑ ΠΟΥ ΧΡΗΣΙΜΟΠΟΙΕΙΤΕ ΓΙΑ                                                                                          (ΕΞΑΡΤΗΜΑ ΠΟΥ ΧΡΗΣΙΜΟΠΟΙΕΙΤΕ ΓΙΑ</a:t>
            </a:r>
          </a:p>
          <a:p>
            <a:pPr>
              <a:buNone/>
            </a:pPr>
            <a:r>
              <a:rPr lang="el-GR" sz="1000" dirty="0" smtClean="0"/>
              <a:t>     ΕΠΕΚΤΑΣΗ ΣΕ ΕΥΘΕΙΑ ΕΧΟΝΤΑΣ ΑΡΣΕΝΙΚΟ                                                                                  ΕΠΕΚΤΑΣΗ ΣΕ ΕΥΘΕΙΑ ΕΧΟΝΤΑΣ ΘΥΛΙΚΟ</a:t>
            </a:r>
            <a:endParaRPr lang="en-US" sz="1000" dirty="0" smtClean="0"/>
          </a:p>
          <a:p>
            <a:pPr>
              <a:buNone/>
            </a:pPr>
            <a:r>
              <a:rPr lang="el-GR" sz="1000" dirty="0" smtClean="0"/>
              <a:t>  ΣΠΕΙΡΩΜΑ  ΜΕΓΑΛΥΤΕΡΗΣ ΔΙΑΜΕΤΡΟΥ                                                                                              ΣΠΕΙΡΩΜΑ  ΔΙΑΦΟΡΕΤΙΚΗΣ ΔΙΑΜΕΤΡΟΥ</a:t>
            </a:r>
          </a:p>
          <a:p>
            <a:pPr>
              <a:buNone/>
            </a:pPr>
            <a:r>
              <a:rPr lang="el-GR" sz="1000" dirty="0" smtClean="0"/>
              <a:t> ΑΠΌ ΤΗΝ ΜΙΑ ΠΛΕΥΡΑ ΚΑΙ ΘΥΛΙΚΟ ΣΠΕΙΡΩΜΑ                                                                                                     ΣΤΙΣ ΔΥΟ ΠΛΕΥΡΕΣ)</a:t>
            </a:r>
          </a:p>
          <a:p>
            <a:pPr>
              <a:buNone/>
            </a:pPr>
            <a:r>
              <a:rPr lang="el-GR" sz="1000" dirty="0" smtClean="0"/>
              <a:t>ΜΙΚΡΟΤΕΡΗΣ ΔΙΑΜΕΤΡΟΥ ΑΠΌ ΤΗΝ ΆΛΛΗ ΠΛΕΥΡΑ)</a:t>
            </a:r>
          </a:p>
        </p:txBody>
      </p:sp>
      <p:sp>
        <p:nvSpPr>
          <p:cNvPr id="12" name="11 - Ορθογώνιο"/>
          <p:cNvSpPr/>
          <p:nvPr/>
        </p:nvSpPr>
        <p:spPr>
          <a:xfrm>
            <a:off x="3071834" y="5072074"/>
            <a:ext cx="3286116" cy="954107"/>
          </a:xfrm>
          <a:prstGeom prst="rect">
            <a:avLst/>
          </a:prstGeom>
        </p:spPr>
        <p:txBody>
          <a:bodyPr wrap="square">
            <a:spAutoFit/>
          </a:bodyPr>
          <a:lstStyle/>
          <a:p>
            <a:pPr>
              <a:buNone/>
            </a:pPr>
            <a:r>
              <a:rPr lang="el-GR" sz="1600" dirty="0" smtClean="0">
                <a:solidFill>
                  <a:srgbClr val="00B0F0"/>
                </a:solidFill>
              </a:rPr>
              <a:t>ΣΥΣΤΟΛΙΚΟΣ ΜΑΣΤΟΣ ΓΑΛΒ</a:t>
            </a:r>
          </a:p>
          <a:p>
            <a:r>
              <a:rPr lang="el-GR" sz="1000" dirty="0" smtClean="0"/>
              <a:t>      (ΕΞΑΡΤΗΜΑ ΠΟΥ ΧΡΗΣΙΜΟΠΟΙΕΙΤΕ ΓΙΑ</a:t>
            </a:r>
          </a:p>
          <a:p>
            <a:pPr>
              <a:buNone/>
            </a:pPr>
            <a:r>
              <a:rPr lang="el-GR" sz="1000" dirty="0" smtClean="0"/>
              <a:t>    ΕΠΕΚΤΑΣΗ ΣΕ ΕΥΘΕΙΑ ΕΧΟΝΤΑΣ ΑΡΣΕΝΙΚΟ</a:t>
            </a:r>
            <a:endParaRPr lang="en-US" sz="1000" dirty="0" smtClean="0"/>
          </a:p>
          <a:p>
            <a:pPr>
              <a:buNone/>
            </a:pPr>
            <a:r>
              <a:rPr lang="el-GR" sz="1000" dirty="0" smtClean="0"/>
              <a:t>      ΣΠΕΙΡΩΜΑ  ΔΙΑΦΟΡΕΤΙΚΗΣ ΔΙΑΜΕΤΡΟΥ</a:t>
            </a:r>
          </a:p>
          <a:p>
            <a:pPr>
              <a:buNone/>
            </a:pPr>
            <a:r>
              <a:rPr lang="el-GR" sz="1000" dirty="0" smtClean="0"/>
              <a:t>                        ΣΤΙΣ ΔΥΟ ΠΛΕΥΡΕΣ)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solidFill>
                  <a:srgbClr val="0070C0"/>
                </a:solidFill>
              </a:rPr>
              <a:t>Τύποι σωλήνων</a:t>
            </a:r>
            <a:endParaRPr lang="el-GR" b="1" u="sng" dirty="0">
              <a:solidFill>
                <a:srgbClr val="0070C0"/>
              </a:solidFill>
            </a:endParaRPr>
          </a:p>
        </p:txBody>
      </p:sp>
      <p:sp>
        <p:nvSpPr>
          <p:cNvPr id="3" name="2 - Θέση περιεχομένου"/>
          <p:cNvSpPr>
            <a:spLocks noGrp="1"/>
          </p:cNvSpPr>
          <p:nvPr>
            <p:ph idx="1"/>
          </p:nvPr>
        </p:nvSpPr>
        <p:spPr/>
        <p:txBody>
          <a:bodyPr/>
          <a:lstStyle/>
          <a:p>
            <a:pPr marL="578358" indent="-514350">
              <a:buAutoNum type="arabicPeriod"/>
            </a:pPr>
            <a:r>
              <a:rPr lang="el-GR" dirty="0" smtClean="0"/>
              <a:t>Σιδηροσωλήνες </a:t>
            </a:r>
          </a:p>
          <a:p>
            <a:pPr marL="578358" indent="-514350">
              <a:buAutoNum type="arabicPeriod"/>
            </a:pPr>
            <a:endParaRPr lang="el-GR" dirty="0" smtClean="0"/>
          </a:p>
          <a:p>
            <a:pPr marL="578358" indent="-514350">
              <a:buAutoNum type="arabicPeriod"/>
            </a:pPr>
            <a:r>
              <a:rPr lang="el-GR" dirty="0" smtClean="0"/>
              <a:t>Χαλκοσωλήνες</a:t>
            </a:r>
          </a:p>
          <a:p>
            <a:pPr marL="578358" indent="-514350">
              <a:buAutoNum type="arabicPeriod"/>
            </a:pPr>
            <a:endParaRPr lang="el-GR" dirty="0" smtClean="0"/>
          </a:p>
          <a:p>
            <a:pPr marL="578358" indent="-514350">
              <a:buAutoNum type="arabicPeriod"/>
            </a:pPr>
            <a:r>
              <a:rPr lang="el-GR" dirty="0" smtClean="0"/>
              <a:t>Πλαστικοί σωλήνες </a:t>
            </a:r>
          </a:p>
          <a:p>
            <a:pPr marL="578358" indent="-514350">
              <a:buAutoNum type="arabicPeriod"/>
            </a:pPr>
            <a:endParaRPr lang="el-GR" dirty="0" smtClean="0"/>
          </a:p>
          <a:p>
            <a:pPr marL="578358" indent="-514350">
              <a:buAutoNum type="arabicPeriod"/>
            </a:pPr>
            <a:r>
              <a:rPr lang="el-GR" dirty="0" err="1" smtClean="0"/>
              <a:t>Πολυστρωματικές</a:t>
            </a:r>
            <a:r>
              <a:rPr lang="el-GR" dirty="0" smtClean="0"/>
              <a:t> σωλήνες</a:t>
            </a: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30</a:t>
            </a:fld>
            <a:endParaRPr lang="el-GR"/>
          </a:p>
        </p:txBody>
      </p:sp>
      <p:pic>
        <p:nvPicPr>
          <p:cNvPr id="6" name="Picture 4" descr="ΡΑΚΟΡ ΣΥΦ. ΣΙΔ. ΘΥΛ. 2 1/2&quot;ΓΑΛ (2/6)"/>
          <p:cNvPicPr>
            <a:picLocks noChangeAspect="1" noChangeArrowheads="1"/>
          </p:cNvPicPr>
          <p:nvPr/>
        </p:nvPicPr>
        <p:blipFill>
          <a:blip r:embed="rId2" cstate="print"/>
          <a:srcRect/>
          <a:stretch>
            <a:fillRect/>
          </a:stretch>
        </p:blipFill>
        <p:spPr bwMode="auto">
          <a:xfrm>
            <a:off x="1285852" y="4286256"/>
            <a:ext cx="1428740" cy="1428740"/>
          </a:xfrm>
          <a:prstGeom prst="rect">
            <a:avLst/>
          </a:prstGeom>
          <a:noFill/>
        </p:spPr>
      </p:pic>
      <p:pic>
        <p:nvPicPr>
          <p:cNvPr id="7" name="Picture 2" descr="ΡΑΚΟΡ ΣΥΣΦ.ΣΙΔ.ΑΡΣΕΝ. 2 1/2&quot; (2/6)"/>
          <p:cNvPicPr>
            <a:picLocks noChangeAspect="1" noChangeArrowheads="1"/>
          </p:cNvPicPr>
          <p:nvPr/>
        </p:nvPicPr>
        <p:blipFill>
          <a:blip r:embed="rId3" cstate="print"/>
          <a:srcRect/>
          <a:stretch>
            <a:fillRect/>
          </a:stretch>
        </p:blipFill>
        <p:spPr bwMode="auto">
          <a:xfrm>
            <a:off x="6143636" y="4214818"/>
            <a:ext cx="1500178" cy="1500178"/>
          </a:xfrm>
          <a:prstGeom prst="rect">
            <a:avLst/>
          </a:prstGeom>
          <a:noFill/>
        </p:spPr>
      </p:pic>
      <p:pic>
        <p:nvPicPr>
          <p:cNvPr id="8" name="7 - Εικόνα" descr="ΡΑΚΟΡ"/>
          <p:cNvPicPr/>
          <p:nvPr/>
        </p:nvPicPr>
        <p:blipFill>
          <a:blip r:embed="rId4" cstate="print"/>
          <a:srcRect/>
          <a:stretch>
            <a:fillRect/>
          </a:stretch>
        </p:blipFill>
        <p:spPr bwMode="auto">
          <a:xfrm>
            <a:off x="857224" y="357166"/>
            <a:ext cx="1785950" cy="1214436"/>
          </a:xfrm>
          <a:prstGeom prst="rect">
            <a:avLst/>
          </a:prstGeom>
          <a:noFill/>
          <a:ln w="9525">
            <a:noFill/>
            <a:miter lim="800000"/>
            <a:headEnd/>
            <a:tailEnd/>
          </a:ln>
        </p:spPr>
      </p:pic>
      <p:pic>
        <p:nvPicPr>
          <p:cNvPr id="9" name="8 - Εικόνα" descr="862-0419"/>
          <p:cNvPicPr/>
          <p:nvPr/>
        </p:nvPicPr>
        <p:blipFill>
          <a:blip r:embed="rId5" cstate="print"/>
          <a:srcRect/>
          <a:stretch>
            <a:fillRect/>
          </a:stretch>
        </p:blipFill>
        <p:spPr bwMode="auto">
          <a:xfrm>
            <a:off x="3500430" y="2357430"/>
            <a:ext cx="1428750" cy="1428750"/>
          </a:xfrm>
          <a:prstGeom prst="rect">
            <a:avLst/>
          </a:prstGeom>
          <a:noFill/>
          <a:ln w="9525">
            <a:noFill/>
            <a:miter lim="800000"/>
            <a:headEnd/>
            <a:tailEnd/>
          </a:ln>
        </p:spPr>
      </p:pic>
      <p:pic>
        <p:nvPicPr>
          <p:cNvPr id="10" name="9 - Εικόνα" descr="860_04_05"/>
          <p:cNvPicPr/>
          <p:nvPr/>
        </p:nvPicPr>
        <p:blipFill>
          <a:blip r:embed="rId6" cstate="print"/>
          <a:srcRect/>
          <a:stretch>
            <a:fillRect/>
          </a:stretch>
        </p:blipFill>
        <p:spPr bwMode="auto">
          <a:xfrm>
            <a:off x="6000760" y="285728"/>
            <a:ext cx="1428750" cy="1428750"/>
          </a:xfrm>
          <a:prstGeom prst="rect">
            <a:avLst/>
          </a:prstGeom>
          <a:noFill/>
          <a:ln w="9525">
            <a:noFill/>
            <a:miter lim="800000"/>
            <a:headEnd/>
            <a:tailEnd/>
          </a:ln>
        </p:spPr>
      </p:pic>
      <p:sp>
        <p:nvSpPr>
          <p:cNvPr id="11" name="10 - Ορθογώνιο"/>
          <p:cNvSpPr/>
          <p:nvPr/>
        </p:nvSpPr>
        <p:spPr>
          <a:xfrm>
            <a:off x="0" y="1714488"/>
            <a:ext cx="9144000" cy="1107996"/>
          </a:xfrm>
          <a:prstGeom prst="rect">
            <a:avLst/>
          </a:prstGeom>
        </p:spPr>
        <p:txBody>
          <a:bodyPr wrap="square">
            <a:spAutoFit/>
          </a:bodyPr>
          <a:lstStyle/>
          <a:p>
            <a:pPr>
              <a:buNone/>
            </a:pPr>
            <a:r>
              <a:rPr lang="el-GR" sz="1600" dirty="0" smtClean="0"/>
              <a:t>        </a:t>
            </a:r>
            <a:r>
              <a:rPr lang="el-GR" sz="1600" dirty="0" smtClean="0">
                <a:solidFill>
                  <a:srgbClr val="00B0F0"/>
                </a:solidFill>
              </a:rPr>
              <a:t>ΡΑΚΟΡ ΓΑΛΒΑΝΙΖΕ Θ.Θ.                                                ΡΑΚΟΡ ΓΑΛΒΑΝΙΖΕ Α.Θ.</a:t>
            </a:r>
          </a:p>
          <a:p>
            <a:r>
              <a:rPr lang="el-GR" sz="1000" dirty="0" smtClean="0"/>
              <a:t>             (ΕΞΑΡΤΗΜΑ ΠΟΥ ΧΡΗΣΙΜΟΠΟΙΕΙΤΕ ΓΙΑ                                                                          (ΕΞΑΡΤΗΜΑ ΠΟΥ ΧΡΗΣΙΜΟΠΟΙΕΙΤΕ ΓΙΑ</a:t>
            </a:r>
          </a:p>
          <a:p>
            <a:pPr>
              <a:buNone/>
            </a:pPr>
            <a:r>
              <a:rPr lang="el-GR" sz="1000" dirty="0" smtClean="0"/>
              <a:t>        ΕΠΕΚΤΑΣΗ ΣΕ ΕΥΘΕΙΑ ΕΧΟΝΤΑΣ ΘΥΛΙΚΟ                                                                         ΕΠΕΚΤΑΣΗ ΣΕ ΕΥΘΕΙΑ ΕΧΟΝΤΑΣ ΑΡΣΕΝΙΚΟ</a:t>
            </a:r>
            <a:endParaRPr lang="en-US" sz="1000" dirty="0" smtClean="0"/>
          </a:p>
          <a:p>
            <a:pPr>
              <a:buNone/>
            </a:pPr>
            <a:r>
              <a:rPr lang="el-GR" sz="1000" dirty="0" smtClean="0"/>
              <a:t>           ΣΠΕΙΡΩΜΑ ΙΔΙΑΣ ΔΙΑΜΕΤΡΟΥ ΚΑΙ ΑΠΌ ΤΙΣ                                                                         ΣΠΕΙΡΩΜΑ  ΑΠΌ ΤΗΝ ΜΙΑ ΠΛΕΥΡΑ ΘΥΛΙΚΟ </a:t>
            </a:r>
          </a:p>
          <a:p>
            <a:pPr>
              <a:buNone/>
            </a:pPr>
            <a:r>
              <a:rPr lang="el-GR" sz="1000" dirty="0" smtClean="0"/>
              <a:t>                 ΔΥΟ ΠΛΕΥΡΕΣ ΚΑΙ ΜΑΣ ΔΙΝΕΙ ΤΗΝ                                                                                      ΑΠΌ ΤΗΝ ΑΛΛΗ ΚΑΙ ΜΑΣ ΔΙΝΕΙ ΤΗΝ</a:t>
            </a:r>
          </a:p>
          <a:p>
            <a:pPr>
              <a:buNone/>
            </a:pPr>
            <a:r>
              <a:rPr lang="el-GR" sz="1000" dirty="0" smtClean="0"/>
              <a:t>                    ΔΥΝΑΤΟΤΗΤΑ ΑΠΟΣΥΝΔΕΣΗΣ)                                                                                              ΔΥΝΑΤΟΤΗΤΑ ΑΠΟΣΥΝΔΕΣΗΣ)</a:t>
            </a:r>
          </a:p>
        </p:txBody>
      </p:sp>
      <p:sp>
        <p:nvSpPr>
          <p:cNvPr id="12" name="11 - Ορθογώνιο"/>
          <p:cNvSpPr/>
          <p:nvPr/>
        </p:nvSpPr>
        <p:spPr>
          <a:xfrm>
            <a:off x="0" y="5715016"/>
            <a:ext cx="4429124" cy="954107"/>
          </a:xfrm>
          <a:prstGeom prst="rect">
            <a:avLst/>
          </a:prstGeom>
        </p:spPr>
        <p:txBody>
          <a:bodyPr wrap="square">
            <a:spAutoFit/>
          </a:bodyPr>
          <a:lstStyle/>
          <a:p>
            <a:pPr>
              <a:buNone/>
            </a:pPr>
            <a:r>
              <a:rPr lang="el-GR" sz="1600" dirty="0" smtClean="0"/>
              <a:t>  </a:t>
            </a:r>
            <a:r>
              <a:rPr lang="el-GR" sz="1600" dirty="0" smtClean="0">
                <a:solidFill>
                  <a:srgbClr val="00B0F0"/>
                </a:solidFill>
              </a:rPr>
              <a:t>ΡΑΚΟΡ ΓΑΛΒ. ΜΗΧΑΝΙΚΗΣ ΣΥΣΦΙΞΗΣ ΘΥΛ.            </a:t>
            </a:r>
          </a:p>
          <a:p>
            <a:r>
              <a:rPr lang="el-GR" sz="1000" dirty="0" smtClean="0"/>
              <a:t>                     (ΕΞΑΡΤΗΜΑ ΠΟΥ ΧΡΗΣΙΜΟΠΟΙΕΙΤΕ ΓΙΑ                                                                          </a:t>
            </a:r>
          </a:p>
          <a:p>
            <a:pPr>
              <a:buNone/>
            </a:pPr>
            <a:r>
              <a:rPr lang="el-GR" sz="1000" dirty="0" smtClean="0"/>
              <a:t>                ΓΙΑ ΝΑ ΣΥΝΔΕΣΟΥΜΕ ΣΙΔΗΡΟΣΩΛΉΝΑ ΧΩΡΙΣ                                                      </a:t>
            </a:r>
            <a:endParaRPr lang="en-US" sz="1000" dirty="0" smtClean="0"/>
          </a:p>
          <a:p>
            <a:pPr>
              <a:buNone/>
            </a:pPr>
            <a:r>
              <a:rPr lang="el-GR" sz="1000" dirty="0" smtClean="0"/>
              <a:t>              ΝΑ ΥΠΑΡΧΕΙ ΣΠΕΙΡΩΜΑ ΜΕ ΜΗΧΑΝΙΚΗ ΣΥΣΦΙΞΗ                                                                              </a:t>
            </a:r>
          </a:p>
          <a:p>
            <a:pPr>
              <a:buNone/>
            </a:pPr>
            <a:r>
              <a:rPr lang="el-GR" sz="1000" dirty="0" smtClean="0"/>
              <a:t>         ΕΧΟΝΤΑΣ ΘΥΛΙΚΟ ΣΠΕΙΡΩΜΑ ΑΠΌ ΤΗΝ ΆΛΛΗ ΠΛΕΥΡΑ)                                                                                                                   </a:t>
            </a:r>
          </a:p>
        </p:txBody>
      </p:sp>
      <p:sp>
        <p:nvSpPr>
          <p:cNvPr id="13" name="12 - Ορθογώνιο"/>
          <p:cNvSpPr/>
          <p:nvPr/>
        </p:nvSpPr>
        <p:spPr>
          <a:xfrm>
            <a:off x="2714612" y="3786190"/>
            <a:ext cx="3286116" cy="1107996"/>
          </a:xfrm>
          <a:prstGeom prst="rect">
            <a:avLst/>
          </a:prstGeom>
        </p:spPr>
        <p:txBody>
          <a:bodyPr wrap="square">
            <a:spAutoFit/>
          </a:bodyPr>
          <a:lstStyle/>
          <a:p>
            <a:pPr>
              <a:buNone/>
            </a:pPr>
            <a:r>
              <a:rPr lang="el-GR" sz="1600" dirty="0" smtClean="0">
                <a:solidFill>
                  <a:srgbClr val="00B0F0"/>
                </a:solidFill>
              </a:rPr>
              <a:t>   ΓΩΝΙΑΚΟ ΡΑΚΟΡ ΓΑΛΒ Α.Θ.</a:t>
            </a:r>
          </a:p>
          <a:p>
            <a:r>
              <a:rPr lang="el-GR" sz="1000" dirty="0" smtClean="0"/>
              <a:t>      (ΕΞΑΡΤΗΜΑ ΠΟΥ ΧΡΗΣΙΜΟΠΟΙΕΙΤΕ ΓΙΑ</a:t>
            </a:r>
          </a:p>
          <a:p>
            <a:pPr>
              <a:buNone/>
            </a:pPr>
            <a:r>
              <a:rPr lang="el-GR" sz="1000" dirty="0" smtClean="0"/>
              <a:t>        ΑΛΛΑΓΗ ΚΑΤΕΥΘΥΝΣΗΣ  90</a:t>
            </a:r>
            <a:r>
              <a:rPr lang="el-GR" sz="1000" baseline="30000" dirty="0" smtClean="0"/>
              <a:t>Ο</a:t>
            </a:r>
            <a:r>
              <a:rPr lang="el-GR" sz="1000" dirty="0" smtClean="0"/>
              <a:t> ΕΧΟΝΤΑΣ    </a:t>
            </a:r>
          </a:p>
          <a:p>
            <a:pPr>
              <a:buNone/>
            </a:pPr>
            <a:r>
              <a:rPr lang="el-GR" sz="1000" dirty="0" smtClean="0"/>
              <a:t>         ΑΡΣΕΝΙΚΟ ΣΠΕΙΡΩΜΑ  ΑΠΌ ΤΗΝ ΜΙΑ</a:t>
            </a:r>
          </a:p>
          <a:p>
            <a:pPr>
              <a:buNone/>
            </a:pPr>
            <a:r>
              <a:rPr lang="el-GR" sz="1000" dirty="0" smtClean="0"/>
              <a:t>          ΠΛΕΥΡΑ ΚΑΙ ΘΥΛΙΚΟ ΑΠΌ ΤΗΝ ΆΛΛΗ ΚΑΙ    </a:t>
            </a:r>
          </a:p>
          <a:p>
            <a:pPr>
              <a:buNone/>
            </a:pPr>
            <a:r>
              <a:rPr lang="el-GR" sz="1000" dirty="0" smtClean="0"/>
              <a:t>     ΜΑΣ ΔΙΝΕΙ ΤΗΝ ΔΥΝΑΤΟΤΗΤΑ ΑΠΟΣΥΝΔΕΣΗΣ)</a:t>
            </a:r>
          </a:p>
        </p:txBody>
      </p:sp>
      <p:sp>
        <p:nvSpPr>
          <p:cNvPr id="14" name="13 - Ορθογώνιο"/>
          <p:cNvSpPr/>
          <p:nvPr/>
        </p:nvSpPr>
        <p:spPr>
          <a:xfrm>
            <a:off x="4714908" y="5715016"/>
            <a:ext cx="4429124" cy="954107"/>
          </a:xfrm>
          <a:prstGeom prst="rect">
            <a:avLst/>
          </a:prstGeom>
        </p:spPr>
        <p:txBody>
          <a:bodyPr wrap="square">
            <a:spAutoFit/>
          </a:bodyPr>
          <a:lstStyle/>
          <a:p>
            <a:pPr>
              <a:buNone/>
            </a:pPr>
            <a:r>
              <a:rPr lang="el-GR" sz="1600" dirty="0" smtClean="0"/>
              <a:t>  </a:t>
            </a:r>
            <a:r>
              <a:rPr lang="el-GR" sz="1600" dirty="0" smtClean="0">
                <a:solidFill>
                  <a:srgbClr val="00B0F0"/>
                </a:solidFill>
              </a:rPr>
              <a:t>ΡΑΚΟΡ ΓΑΛΒ. ΜΗΧΑΝΙΚΗΣ ΣΥΣΦΙΞΗΣ ΑΡΣ.            </a:t>
            </a:r>
          </a:p>
          <a:p>
            <a:r>
              <a:rPr lang="el-GR" sz="1000" dirty="0" smtClean="0"/>
              <a:t>                     (ΕΞΑΡΤΗΜΑ ΠΟΥ ΧΡΗΣΙΜΟΠΟΙΕΙΤΕ ΓΙΑ                                                                          </a:t>
            </a:r>
          </a:p>
          <a:p>
            <a:pPr>
              <a:buNone/>
            </a:pPr>
            <a:r>
              <a:rPr lang="el-GR" sz="1000" dirty="0" smtClean="0"/>
              <a:t>                ΓΙΑ ΝΑ ΣΥΝΔΕΣΟΥΜΕ ΣΙΔΗΡΟΣΩΛΉΝΑ ΧΩΡΙΣ                                                      </a:t>
            </a:r>
            <a:endParaRPr lang="en-US" sz="1000" dirty="0" smtClean="0"/>
          </a:p>
          <a:p>
            <a:pPr>
              <a:buNone/>
            </a:pPr>
            <a:r>
              <a:rPr lang="el-GR" sz="1000" dirty="0" smtClean="0"/>
              <a:t>              ΝΑ ΥΠΑΡΧΕΙ ΣΠΕΙΡΩΜΑ ΜΕ ΜΗΧΑΝΙΚΗ ΣΥΣΦΙΞΗ                                                                              </a:t>
            </a:r>
          </a:p>
          <a:p>
            <a:pPr>
              <a:buNone/>
            </a:pPr>
            <a:r>
              <a:rPr lang="el-GR" sz="1000" dirty="0" smtClean="0"/>
              <a:t>        ΕΧΟΝΤΑΣ ΑΡΣΕΝΙΚΟ ΣΠΕΙΡΩΜΑ ΑΠΌ ΤΗΝ ΆΛΛΗ ΠΛΕΥΡΑ)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solidFill>
                  <a:srgbClr val="0070C0"/>
                </a:solidFill>
              </a:rPr>
              <a:t>1.ΣΙΔΗΡΟΣΩΛΗΝΕΣ</a:t>
            </a:r>
            <a:endParaRPr lang="el-GR" b="1" u="sng" dirty="0">
              <a:solidFill>
                <a:srgbClr val="0070C0"/>
              </a:solidFill>
            </a:endParaRPr>
          </a:p>
        </p:txBody>
      </p:sp>
      <p:sp>
        <p:nvSpPr>
          <p:cNvPr id="3" name="2 - Θέση περιεχομένου"/>
          <p:cNvSpPr>
            <a:spLocks noGrp="1"/>
          </p:cNvSpPr>
          <p:nvPr>
            <p:ph idx="1"/>
          </p:nvPr>
        </p:nvSpPr>
        <p:spPr/>
        <p:txBody>
          <a:bodyPr>
            <a:normAutofit/>
          </a:bodyPr>
          <a:lstStyle/>
          <a:p>
            <a:pPr>
              <a:buNone/>
            </a:pPr>
            <a:r>
              <a:rPr lang="el-GR" sz="2000" dirty="0" smtClean="0"/>
              <a:t>Οι σιδηροσωλήνες ήταν οι σωλήνες που κυριάρχησαν για πολλά χρόνια τις προηγούμενες δεκαετίες. Τα τελευταία 20 περίπου χρόνια δεν χρησιμοποιείτε στις υδραυλικές εγκαταστάσεις.</a:t>
            </a:r>
          </a:p>
          <a:p>
            <a:pPr>
              <a:buNone/>
            </a:pPr>
            <a:endParaRPr lang="el-GR" sz="2000" dirty="0" smtClean="0"/>
          </a:p>
          <a:p>
            <a:pPr>
              <a:buNone/>
            </a:pPr>
            <a:r>
              <a:rPr lang="el-GR" sz="2000" dirty="0" smtClean="0"/>
              <a:t>Χρησιμοποιείτε ευρέως στις εγκαταστάσεις φυσικού αερίου λόγο του χαμηλού κόστους σε σχέση με τον χαλκοσωλήνα. </a:t>
            </a:r>
          </a:p>
          <a:p>
            <a:pPr>
              <a:buNone/>
            </a:pPr>
            <a:endParaRPr lang="el-GR" sz="2000" dirty="0" smtClean="0"/>
          </a:p>
          <a:p>
            <a:pPr>
              <a:buNone/>
            </a:pPr>
            <a:r>
              <a:rPr lang="el-GR" sz="2000" dirty="0" smtClean="0"/>
              <a:t>Υπάρχει και χρησιμοποιείτε επίσης στις εγκαταστάσεις θέρμανσης ειδικά σε περιπτώσεις επισκευών τμήματος του δικτύου θέρμανσης.  </a:t>
            </a:r>
            <a:endParaRPr lang="el-GR" sz="20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4</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solidFill>
                  <a:srgbClr val="0070C0"/>
                </a:solidFill>
              </a:rPr>
              <a:t>Τύποι </a:t>
            </a:r>
            <a:r>
              <a:rPr lang="el-GR" b="1" u="sng" dirty="0" err="1" smtClean="0">
                <a:solidFill>
                  <a:srgbClr val="0070C0"/>
                </a:solidFill>
              </a:rPr>
              <a:t>σιδηροσωλήνων</a:t>
            </a:r>
            <a:endParaRPr lang="el-GR" b="1" u="sng" dirty="0">
              <a:solidFill>
                <a:srgbClr val="0070C0"/>
              </a:solidFill>
            </a:endParaRPr>
          </a:p>
        </p:txBody>
      </p:sp>
      <p:sp>
        <p:nvSpPr>
          <p:cNvPr id="3" name="2 - Θέση περιεχομένου"/>
          <p:cNvSpPr>
            <a:spLocks noGrp="1"/>
          </p:cNvSpPr>
          <p:nvPr>
            <p:ph idx="1"/>
          </p:nvPr>
        </p:nvSpPr>
        <p:spPr>
          <a:xfrm>
            <a:off x="179512" y="1700808"/>
            <a:ext cx="8964488" cy="4968552"/>
          </a:xfrm>
        </p:spPr>
        <p:txBody>
          <a:bodyPr>
            <a:normAutofit/>
          </a:bodyPr>
          <a:lstStyle/>
          <a:p>
            <a:pPr>
              <a:buNone/>
            </a:pPr>
            <a:r>
              <a:rPr lang="el-GR" sz="2000" dirty="0" smtClean="0"/>
              <a:t>Οι σιδηροσωλήνες χωρίζονται σε δυο μεγάλες κατηγορίες. </a:t>
            </a:r>
          </a:p>
          <a:p>
            <a:pPr>
              <a:buNone/>
            </a:pPr>
            <a:r>
              <a:rPr lang="el-GR" sz="2000" dirty="0" smtClean="0"/>
              <a:t>Στους </a:t>
            </a:r>
            <a:r>
              <a:rPr lang="el-GR" sz="2000" b="1" dirty="0" smtClean="0">
                <a:solidFill>
                  <a:srgbClr val="7030A0"/>
                </a:solidFill>
              </a:rPr>
              <a:t>ΜΑΥΡΟΥΣ</a:t>
            </a:r>
            <a:r>
              <a:rPr lang="el-GR" sz="2000" dirty="0" smtClean="0"/>
              <a:t>  και στους </a:t>
            </a:r>
            <a:r>
              <a:rPr lang="el-GR" sz="2000" b="1" dirty="0" smtClean="0">
                <a:solidFill>
                  <a:srgbClr val="7030A0"/>
                </a:solidFill>
              </a:rPr>
              <a:t>ΓΑΛΒΑΝΙΖΕ</a:t>
            </a:r>
            <a:r>
              <a:rPr lang="el-GR" sz="2000" dirty="0" smtClean="0"/>
              <a:t>.</a:t>
            </a:r>
          </a:p>
          <a:p>
            <a:pPr>
              <a:buNone/>
            </a:pPr>
            <a:endParaRPr lang="el-GR" sz="2000" dirty="0" smtClean="0"/>
          </a:p>
          <a:p>
            <a:pPr>
              <a:buNone/>
            </a:pPr>
            <a:r>
              <a:rPr lang="el-GR" sz="2000" dirty="0" smtClean="0"/>
              <a:t>Οι μαύροι χρησιμοποιούνται αποκλειστικά στην θέρμανση και οι </a:t>
            </a:r>
            <a:r>
              <a:rPr lang="el-GR" sz="2000" dirty="0" err="1" smtClean="0"/>
              <a:t>γαλβανιζέ</a:t>
            </a:r>
            <a:r>
              <a:rPr lang="el-GR" sz="2000" dirty="0" smtClean="0"/>
              <a:t> στην ύδρευση και το φυσικό αέριο. </a:t>
            </a:r>
          </a:p>
          <a:p>
            <a:pPr>
              <a:buNone/>
            </a:pPr>
            <a:endParaRPr lang="el-GR" sz="2000" dirty="0" smtClean="0"/>
          </a:p>
          <a:p>
            <a:pPr>
              <a:buNone/>
            </a:pPr>
            <a:r>
              <a:rPr lang="el-GR" sz="2000" dirty="0" smtClean="0"/>
              <a:t>Ένας άλλος διαχωρισμός είναι σύμφωνα με τον τρόπο κατασκευής τους σε σωλήνες με ραφή (</a:t>
            </a:r>
            <a:r>
              <a:rPr lang="el-GR" sz="2000" dirty="0" err="1" smtClean="0"/>
              <a:t>συγκολητοί</a:t>
            </a:r>
            <a:r>
              <a:rPr lang="el-GR" sz="2000" dirty="0" smtClean="0"/>
              <a:t>) και χωρίς ραφή (</a:t>
            </a:r>
            <a:r>
              <a:rPr lang="el-GR" sz="2000" dirty="0" err="1" smtClean="0"/>
              <a:t>τούμπο</a:t>
            </a:r>
            <a:r>
              <a:rPr lang="el-GR" sz="2000" dirty="0" smtClean="0"/>
              <a:t>).</a:t>
            </a:r>
          </a:p>
          <a:p>
            <a:pPr>
              <a:buNone/>
            </a:pPr>
            <a:r>
              <a:rPr lang="el-GR" sz="2000" dirty="0" err="1" smtClean="0"/>
              <a:t>Ενας</a:t>
            </a:r>
            <a:r>
              <a:rPr lang="el-GR" sz="2000" dirty="0" smtClean="0"/>
              <a:t> τρίτος διαχωρισμός έχει να κάνει με την αντοχή του </a:t>
            </a:r>
            <a:r>
              <a:rPr lang="el-GR" sz="2000" dirty="0" err="1" smtClean="0"/>
              <a:t>σωληνα</a:t>
            </a:r>
            <a:r>
              <a:rPr lang="el-GR" sz="2000" dirty="0" smtClean="0"/>
              <a:t> και υπάρχουν </a:t>
            </a:r>
            <a:r>
              <a:rPr lang="el-GR" sz="2000" dirty="0" err="1" smtClean="0"/>
              <a:t>τρέις</a:t>
            </a:r>
            <a:r>
              <a:rPr lang="el-GR" sz="2000" dirty="0" smtClean="0"/>
              <a:t> βασικές κατηγορίες :</a:t>
            </a:r>
          </a:p>
          <a:p>
            <a:pPr marL="521208" indent="-457200">
              <a:buAutoNum type="arabicPeriod"/>
            </a:pPr>
            <a:r>
              <a:rPr lang="el-GR" sz="2000" dirty="0" smtClean="0"/>
              <a:t>ΕΛΑΦΡΟΥ ΤΥΠΟΥ με διακριτικό χρώμα το κίτρινο (μια κίτρινη ετικέτα)</a:t>
            </a:r>
          </a:p>
          <a:p>
            <a:pPr marL="521208" indent="-457200">
              <a:buAutoNum type="arabicPeriod"/>
            </a:pPr>
            <a:r>
              <a:rPr lang="el-GR" sz="2000" dirty="0" smtClean="0"/>
              <a:t>ΜΕΣΑΙΟΥ ΤΥΠΟΥ με διακριτικό χρώμα το κόκκινο (μια κόκκινη ετικέτα)</a:t>
            </a:r>
          </a:p>
          <a:p>
            <a:pPr marL="521208" indent="-457200">
              <a:buAutoNum type="arabicPeriod"/>
            </a:pPr>
            <a:r>
              <a:rPr lang="el-GR" sz="2000" dirty="0" smtClean="0"/>
              <a:t>ΒΑΡΕΩΣ ΤΥΠΟΥ με διακριτικό χρώμα το πράσινο(μια </a:t>
            </a:r>
            <a:r>
              <a:rPr lang="el-GR" sz="2000" dirty="0" err="1" smtClean="0"/>
              <a:t>πράσινηετικέτα</a:t>
            </a:r>
            <a:r>
              <a:rPr lang="el-GR" sz="2000" dirty="0" smtClean="0"/>
              <a:t>)</a:t>
            </a:r>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7467600" cy="1143000"/>
          </a:xfrm>
        </p:spPr>
        <p:txBody>
          <a:bodyPr/>
          <a:lstStyle/>
          <a:p>
            <a:r>
              <a:rPr lang="el-GR" b="1" u="sng" dirty="0" smtClean="0"/>
              <a:t>ΔΙΑΜΕΤΡΟΙ ΣΙΔΗΡΟΣΩΛΗΝΩΝ</a:t>
            </a:r>
            <a:endParaRPr lang="el-GR" b="1" u="sng" dirty="0"/>
          </a:p>
        </p:txBody>
      </p:sp>
      <p:sp>
        <p:nvSpPr>
          <p:cNvPr id="3" name="2 - Θέση περιεχομένου"/>
          <p:cNvSpPr>
            <a:spLocks noGrp="1"/>
          </p:cNvSpPr>
          <p:nvPr>
            <p:ph idx="1"/>
          </p:nvPr>
        </p:nvSpPr>
        <p:spPr>
          <a:xfrm>
            <a:off x="214282" y="928670"/>
            <a:ext cx="8715436" cy="5072098"/>
          </a:xfrm>
        </p:spPr>
        <p:txBody>
          <a:bodyPr>
            <a:normAutofit/>
          </a:bodyPr>
          <a:lstStyle/>
          <a:p>
            <a:pPr>
              <a:buNone/>
            </a:pPr>
            <a:r>
              <a:rPr lang="el-GR" sz="2400" dirty="0" smtClean="0"/>
              <a:t>Η </a:t>
            </a:r>
            <a:r>
              <a:rPr lang="el-GR" sz="2400" dirty="0" err="1" smtClean="0"/>
              <a:t>σιδηροσωλήνα</a:t>
            </a:r>
            <a:r>
              <a:rPr lang="el-GR" sz="2400" dirty="0" smtClean="0"/>
              <a:t> έχει μετρικό σύστημα το αγγλοσαξονικό και μετριέται σε ίντσες. Παρακάτω βλέπετε έναν τυπικό </a:t>
            </a:r>
            <a:r>
              <a:rPr lang="el-GR" sz="2400" dirty="0" err="1" smtClean="0"/>
              <a:t>πινακα</a:t>
            </a:r>
            <a:r>
              <a:rPr lang="el-GR" sz="2400" dirty="0" smtClean="0"/>
              <a:t> </a:t>
            </a:r>
            <a:r>
              <a:rPr lang="el-GR" sz="2400" dirty="0" err="1" smtClean="0"/>
              <a:t>διαστασιολόγισης</a:t>
            </a:r>
            <a:r>
              <a:rPr lang="el-GR" sz="2400" dirty="0" smtClean="0"/>
              <a:t>  </a:t>
            </a:r>
            <a:r>
              <a:rPr lang="el-GR" sz="2400" dirty="0" err="1" smtClean="0"/>
              <a:t>σιδηροσωλήνα</a:t>
            </a:r>
            <a:r>
              <a:rPr lang="el-GR" sz="2400" dirty="0" smtClean="0"/>
              <a:t>.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6</a:t>
            </a:fld>
            <a:endParaRPr lang="el-GR"/>
          </a:p>
        </p:txBody>
      </p:sp>
      <p:pic>
        <p:nvPicPr>
          <p:cNvPr id="6" name="5 - Εικόνα" descr="Αποτέλεσμα εικόνας για διασταση σιδηροσωληνων"/>
          <p:cNvPicPr/>
          <p:nvPr/>
        </p:nvPicPr>
        <p:blipFill>
          <a:blip r:embed="rId2" cstate="print"/>
          <a:srcRect/>
          <a:stretch>
            <a:fillRect/>
          </a:stretch>
        </p:blipFill>
        <p:spPr bwMode="auto">
          <a:xfrm>
            <a:off x="2500298" y="2214554"/>
            <a:ext cx="4429156" cy="440530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70C0"/>
                </a:solidFill>
              </a:rPr>
              <a:t>ΣΥΝΔΕΣΕΙΣ ΣΙΔΗΡΟΣΩΛΗΝΩΝ</a:t>
            </a:r>
            <a:endParaRPr lang="el-GR" b="1" dirty="0">
              <a:solidFill>
                <a:srgbClr val="0070C0"/>
              </a:solidFill>
            </a:endParaRPr>
          </a:p>
        </p:txBody>
      </p:sp>
      <p:sp>
        <p:nvSpPr>
          <p:cNvPr id="3" name="2 - Θέση περιεχομένου"/>
          <p:cNvSpPr>
            <a:spLocks noGrp="1"/>
          </p:cNvSpPr>
          <p:nvPr>
            <p:ph idx="1"/>
          </p:nvPr>
        </p:nvSpPr>
        <p:spPr>
          <a:xfrm>
            <a:off x="179512" y="1556792"/>
            <a:ext cx="8784976" cy="5301208"/>
          </a:xfrm>
        </p:spPr>
        <p:txBody>
          <a:bodyPr>
            <a:normAutofit/>
          </a:bodyPr>
          <a:lstStyle/>
          <a:p>
            <a:pPr>
              <a:buNone/>
            </a:pPr>
            <a:r>
              <a:rPr lang="el-GR" sz="2400" u="sng" dirty="0" smtClean="0">
                <a:solidFill>
                  <a:srgbClr val="FF0000"/>
                </a:solidFill>
              </a:rPr>
              <a:t>Οι συνδέσεις </a:t>
            </a:r>
            <a:r>
              <a:rPr lang="el-GR" sz="2400" u="sng" dirty="0" err="1" smtClean="0">
                <a:solidFill>
                  <a:srgbClr val="FF0000"/>
                </a:solidFill>
              </a:rPr>
              <a:t>σιδηροσωλήνα</a:t>
            </a:r>
            <a:r>
              <a:rPr lang="el-GR" sz="2400" u="sng" dirty="0" smtClean="0">
                <a:solidFill>
                  <a:srgbClr val="FF0000"/>
                </a:solidFill>
              </a:rPr>
              <a:t> γίνονται με τρείς τρόπους :</a:t>
            </a:r>
          </a:p>
          <a:p>
            <a:pPr>
              <a:buNone/>
            </a:pPr>
            <a:endParaRPr lang="el-GR" sz="2000" dirty="0" smtClean="0"/>
          </a:p>
          <a:p>
            <a:pPr marL="521208" indent="-457200">
              <a:buFont typeface="+mj-lt"/>
              <a:buAutoNum type="arabicPeriod"/>
            </a:pPr>
            <a:r>
              <a:rPr lang="el-GR" sz="2800" dirty="0" smtClean="0"/>
              <a:t>Με σπείρωμα</a:t>
            </a:r>
            <a:endParaRPr lang="en-US" sz="2800" dirty="0" smtClean="0"/>
          </a:p>
          <a:p>
            <a:pPr marL="521208" indent="-457200">
              <a:buFont typeface="+mj-lt"/>
              <a:buAutoNum type="arabicPeriod"/>
            </a:pPr>
            <a:endParaRPr lang="el-GR" sz="2800" dirty="0" smtClean="0"/>
          </a:p>
          <a:p>
            <a:pPr marL="521208" indent="-457200">
              <a:buFont typeface="+mj-lt"/>
              <a:buAutoNum type="arabicPeriod"/>
            </a:pPr>
            <a:r>
              <a:rPr lang="el-GR" sz="2800" dirty="0" smtClean="0"/>
              <a:t>Με φλάντζα</a:t>
            </a:r>
            <a:endParaRPr lang="en-US" sz="2800" dirty="0" smtClean="0"/>
          </a:p>
          <a:p>
            <a:pPr marL="521208" indent="-457200">
              <a:buFont typeface="+mj-lt"/>
              <a:buAutoNum type="arabicPeriod"/>
            </a:pPr>
            <a:endParaRPr lang="el-GR" sz="2800" dirty="0" smtClean="0"/>
          </a:p>
          <a:p>
            <a:pPr marL="521208" indent="-457200">
              <a:buFont typeface="+mj-lt"/>
              <a:buAutoNum type="arabicPeriod"/>
            </a:pPr>
            <a:r>
              <a:rPr lang="el-GR" sz="2800" dirty="0" smtClean="0"/>
              <a:t>Με </a:t>
            </a:r>
            <a:r>
              <a:rPr lang="el-GR" sz="2800" dirty="0" err="1" smtClean="0"/>
              <a:t>συγκόληση</a:t>
            </a:r>
            <a:r>
              <a:rPr lang="el-GR" sz="2800" dirty="0" smtClean="0"/>
              <a:t> </a:t>
            </a:r>
          </a:p>
          <a:p>
            <a:pPr marL="521208" indent="-457200">
              <a:buFont typeface="+mj-lt"/>
              <a:buAutoNum type="arabicPeriod"/>
            </a:pPr>
            <a:endParaRPr lang="el-GR" sz="2800" dirty="0" smtClean="0"/>
          </a:p>
          <a:p>
            <a:pPr marL="521208" indent="-457200">
              <a:buNone/>
            </a:pPr>
            <a:endParaRPr lang="el-GR" sz="20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800" dirty="0" smtClean="0"/>
              <a:t>1. Με σπειρώματα</a:t>
            </a:r>
            <a:r>
              <a:rPr lang="en-US" sz="4800" dirty="0" smtClean="0"/>
              <a:t/>
            </a:r>
            <a:br>
              <a:rPr lang="en-US" sz="4800" dirty="0" smtClean="0"/>
            </a:br>
            <a:endParaRPr lang="el-GR" dirty="0"/>
          </a:p>
        </p:txBody>
      </p:sp>
      <p:sp>
        <p:nvSpPr>
          <p:cNvPr id="3" name="2 - Θέση περιεχομένου"/>
          <p:cNvSpPr>
            <a:spLocks noGrp="1"/>
          </p:cNvSpPr>
          <p:nvPr>
            <p:ph idx="1"/>
          </p:nvPr>
        </p:nvSpPr>
        <p:spPr/>
        <p:txBody>
          <a:bodyPr>
            <a:normAutofit/>
          </a:bodyPr>
          <a:lstStyle/>
          <a:p>
            <a:pPr>
              <a:buNone/>
            </a:pPr>
            <a:r>
              <a:rPr lang="el-GR" sz="2400" dirty="0" smtClean="0"/>
              <a:t>Οι συνδέσεις με σπείρωμα είναι η πιο </a:t>
            </a:r>
            <a:r>
              <a:rPr lang="el-GR" sz="2400" dirty="0" err="1" smtClean="0"/>
              <a:t>συνηθυσμένη</a:t>
            </a:r>
            <a:r>
              <a:rPr lang="el-GR" sz="2400" dirty="0" smtClean="0"/>
              <a:t> σύνδεση της </a:t>
            </a:r>
            <a:r>
              <a:rPr lang="el-GR" sz="2400" dirty="0" err="1" smtClean="0"/>
              <a:t>σιδηροσωλήνας</a:t>
            </a:r>
            <a:r>
              <a:rPr lang="el-GR" sz="2400" dirty="0" smtClean="0"/>
              <a:t>. Το σπείρωμα </a:t>
            </a:r>
            <a:r>
              <a:rPr lang="en-US" sz="2400" dirty="0" err="1" smtClean="0"/>
              <a:t>whitworth</a:t>
            </a:r>
            <a:r>
              <a:rPr lang="en-US" sz="2400" dirty="0" smtClean="0"/>
              <a:t> </a:t>
            </a:r>
            <a:r>
              <a:rPr lang="el-GR" sz="2400" dirty="0" smtClean="0"/>
              <a:t>είναι το σπείρωμα για τις σωληνώσεις. Αυτό είναι ένα κυλινδρικό εσωτερικό σπείρωμα για τα </a:t>
            </a:r>
            <a:r>
              <a:rPr lang="el-GR" sz="2400" dirty="0" err="1" smtClean="0"/>
              <a:t>΄΄’ετοιμα΄΄</a:t>
            </a:r>
            <a:r>
              <a:rPr lang="el-GR" sz="2400" dirty="0" smtClean="0"/>
              <a:t> εξαρτήματα και ένα κωνικό εξωτερικό σπείρωμα για την σωλήνα. Η κατασκευή του εξωτερικού σπειρώματος γίνετε από ειδικά εργαλεία που ονομάζονται </a:t>
            </a:r>
            <a:r>
              <a:rPr lang="el-GR" sz="2400" b="1" u="sng" dirty="0" smtClean="0">
                <a:solidFill>
                  <a:srgbClr val="00B0F0"/>
                </a:solidFill>
              </a:rPr>
              <a:t>βιδολόγοι.</a:t>
            </a:r>
            <a:endParaRPr lang="el-GR" sz="2400" dirty="0" smtClean="0">
              <a:solidFill>
                <a:schemeClr val="bg1"/>
              </a:solidFill>
            </a:endParaRPr>
          </a:p>
          <a:p>
            <a:pPr algn="ctr">
              <a:buNone/>
            </a:pPr>
            <a:r>
              <a:rPr lang="el-GR" sz="2400" dirty="0" smtClean="0"/>
              <a:t>Οι βιδολόγοι είναι δυο κατηγοριών :</a:t>
            </a:r>
          </a:p>
          <a:p>
            <a:pPr marL="493776" indent="-457200" algn="ctr">
              <a:buAutoNum type="arabicPeriod"/>
            </a:pPr>
            <a:r>
              <a:rPr lang="el-GR" sz="2400" dirty="0" smtClean="0"/>
              <a:t>Χειροκίνητοι βιδολόγοι</a:t>
            </a:r>
          </a:p>
          <a:p>
            <a:pPr marL="493776" indent="-457200" algn="ctr">
              <a:buAutoNum type="arabicPeriod"/>
            </a:pPr>
            <a:r>
              <a:rPr lang="el-GR" sz="2400" dirty="0" smtClean="0"/>
              <a:t>Ηλεκτροκίνητοι βιδολόγοι</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Αποτέλεσμα εικόνας για βιδολογοσ χειροσ"/>
          <p:cNvPicPr/>
          <p:nvPr/>
        </p:nvPicPr>
        <p:blipFill>
          <a:blip r:embed="rId2" cstate="print"/>
          <a:srcRect/>
          <a:stretch>
            <a:fillRect/>
          </a:stretch>
        </p:blipFill>
        <p:spPr bwMode="auto">
          <a:xfrm rot="10800000">
            <a:off x="4929190" y="2000240"/>
            <a:ext cx="2652717" cy="3571884"/>
          </a:xfrm>
          <a:prstGeom prst="rect">
            <a:avLst/>
          </a:prstGeom>
          <a:noFill/>
          <a:ln w="9525">
            <a:noFill/>
            <a:miter lim="800000"/>
            <a:headEnd/>
            <a:tailEnd/>
          </a:ln>
        </p:spPr>
      </p:pic>
      <p:sp>
        <p:nvSpPr>
          <p:cNvPr id="2" name="1 - Τίτλος"/>
          <p:cNvSpPr>
            <a:spLocks noGrp="1"/>
          </p:cNvSpPr>
          <p:nvPr>
            <p:ph type="title"/>
          </p:nvPr>
        </p:nvSpPr>
        <p:spPr>
          <a:xfrm>
            <a:off x="500034" y="142852"/>
            <a:ext cx="7467600" cy="939784"/>
          </a:xfrm>
        </p:spPr>
        <p:txBody>
          <a:bodyPr>
            <a:normAutofit/>
          </a:bodyPr>
          <a:lstStyle/>
          <a:p>
            <a:pPr algn="ctr"/>
            <a:r>
              <a:rPr lang="el-GR" sz="4800" b="1" u="sng" dirty="0" smtClean="0"/>
              <a:t>1. Χειροκίνητοι βιδολόγοι</a:t>
            </a:r>
            <a:endParaRPr lang="el-GR" dirty="0"/>
          </a:p>
        </p:txBody>
      </p:sp>
      <p:sp>
        <p:nvSpPr>
          <p:cNvPr id="3" name="2 - Θέση περιεχομένου"/>
          <p:cNvSpPr>
            <a:spLocks noGrp="1"/>
          </p:cNvSpPr>
          <p:nvPr>
            <p:ph idx="1"/>
          </p:nvPr>
        </p:nvSpPr>
        <p:spPr>
          <a:xfrm>
            <a:off x="142844" y="1285860"/>
            <a:ext cx="8858312" cy="5143536"/>
          </a:xfrm>
        </p:spPr>
        <p:txBody>
          <a:bodyPr>
            <a:normAutofit/>
          </a:bodyPr>
          <a:lstStyle/>
          <a:p>
            <a:pPr>
              <a:buNone/>
            </a:pPr>
            <a:r>
              <a:rPr lang="el-GR" sz="2400" dirty="0" smtClean="0"/>
              <a:t>Οι χειροκίνητοι βιδολόγοι αποτελούνται από δυο μέρη:</a:t>
            </a:r>
          </a:p>
          <a:p>
            <a:pPr marL="493776" indent="-457200">
              <a:buAutoNum type="arabicPeriod"/>
            </a:pPr>
            <a:r>
              <a:rPr lang="el-GR" sz="2400" dirty="0" smtClean="0"/>
              <a:t>Την </a:t>
            </a:r>
            <a:r>
              <a:rPr lang="el-GR" sz="2400" dirty="0" err="1" smtClean="0"/>
              <a:t>μανέλα</a:t>
            </a:r>
            <a:endParaRPr lang="el-GR" sz="2400" dirty="0" smtClean="0"/>
          </a:p>
          <a:p>
            <a:pPr marL="493776" indent="-457200">
              <a:buAutoNum type="arabicPeriod"/>
            </a:pPr>
            <a:r>
              <a:rPr lang="el-GR" sz="2400" dirty="0" smtClean="0"/>
              <a:t>Την κεφαλή (κουκουνάρα).                                          </a:t>
            </a:r>
            <a:r>
              <a:rPr lang="el-GR" sz="1000" dirty="0" smtClean="0"/>
              <a:t>ΧΕΙΡΟΛΑΒΗ</a:t>
            </a:r>
            <a:r>
              <a:rPr lang="el-GR" sz="2400" dirty="0" smtClean="0"/>
              <a:t>                      </a:t>
            </a:r>
          </a:p>
          <a:p>
            <a:pPr marL="493776" indent="-457200">
              <a:buAutoNum type="arabicPeriod"/>
            </a:pPr>
            <a:endParaRPr lang="el-GR" sz="2400" dirty="0" smtClean="0"/>
          </a:p>
          <a:p>
            <a:pPr marL="493776" indent="-457200">
              <a:buNone/>
            </a:pPr>
            <a:r>
              <a:rPr lang="el-GR" sz="2400" dirty="0" smtClean="0"/>
              <a:t>1.Η </a:t>
            </a:r>
            <a:r>
              <a:rPr lang="el-GR" sz="2400" dirty="0" err="1" smtClean="0"/>
              <a:t>μανέλα</a:t>
            </a:r>
            <a:r>
              <a:rPr lang="el-GR" sz="2400" dirty="0" smtClean="0"/>
              <a:t> αποτελείτε από δυο </a:t>
            </a:r>
          </a:p>
          <a:p>
            <a:pPr marL="493776" indent="-457200">
              <a:buNone/>
            </a:pPr>
            <a:r>
              <a:rPr lang="el-GR" sz="2400" dirty="0" smtClean="0"/>
              <a:t>    μέρη. Την χειρολαβή και την</a:t>
            </a:r>
          </a:p>
          <a:p>
            <a:pPr marL="493776" indent="-457200">
              <a:buNone/>
            </a:pPr>
            <a:r>
              <a:rPr lang="el-GR" sz="2400" dirty="0" smtClean="0"/>
              <a:t>    </a:t>
            </a:r>
            <a:r>
              <a:rPr lang="el-GR" sz="2400" dirty="0" err="1" smtClean="0"/>
              <a:t>καστάνια</a:t>
            </a:r>
            <a:r>
              <a:rPr lang="el-GR" sz="2400" dirty="0" smtClean="0"/>
              <a:t>. Η </a:t>
            </a:r>
            <a:r>
              <a:rPr lang="el-GR" sz="2400" dirty="0" err="1" smtClean="0"/>
              <a:t>μανέλα</a:t>
            </a:r>
            <a:r>
              <a:rPr lang="el-GR" sz="2400" dirty="0" smtClean="0"/>
              <a:t> είναι ένας</a:t>
            </a:r>
          </a:p>
          <a:p>
            <a:pPr marL="493776" indent="-457200">
              <a:buNone/>
            </a:pPr>
            <a:r>
              <a:rPr lang="el-GR" sz="2400" dirty="0" smtClean="0"/>
              <a:t>    ευθύγραμμος σωλήνας με μια</a:t>
            </a:r>
          </a:p>
          <a:p>
            <a:pPr marL="493776" indent="-457200">
              <a:buNone/>
            </a:pPr>
            <a:r>
              <a:rPr lang="el-GR" sz="2400" dirty="0" smtClean="0"/>
              <a:t>    λαστιχένια βάση για να υπάρχει                                     </a:t>
            </a:r>
            <a:r>
              <a:rPr lang="el-GR" sz="1000" dirty="0" smtClean="0"/>
              <a:t>ΚΑΣΤΑΝΙΑ</a:t>
            </a:r>
            <a:endParaRPr lang="el-GR" sz="2400" dirty="0" smtClean="0"/>
          </a:p>
          <a:p>
            <a:pPr marL="493776" indent="-457200">
              <a:buNone/>
            </a:pPr>
            <a:r>
              <a:rPr lang="el-GR" sz="2400" dirty="0" smtClean="0"/>
              <a:t>    μια σχετική άνεση στην χρήση.                                   </a:t>
            </a:r>
            <a:endParaRPr lang="el-GR" sz="2400"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fld id="{3911149B-D5A9-4E03-AB24-6B4E30C74E35}" type="slidenum">
              <a:rPr lang="el-GR" smtClean="0"/>
              <a:pPr/>
              <a:t>9</a:t>
            </a:fld>
            <a:endParaRPr lang="el-GR"/>
          </a:p>
        </p:txBody>
      </p:sp>
      <p:cxnSp>
        <p:nvCxnSpPr>
          <p:cNvPr id="10" name="9 - Ευθύγραμμο βέλος σύνδεσης"/>
          <p:cNvCxnSpPr/>
          <p:nvPr/>
        </p:nvCxnSpPr>
        <p:spPr>
          <a:xfrm rot="10800000" flipV="1">
            <a:off x="5572132" y="2428868"/>
            <a:ext cx="2143140" cy="2143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10800000">
            <a:off x="7500958" y="5072074"/>
            <a:ext cx="428628"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811</TotalTime>
  <Words>1945</Words>
  <Application>Microsoft Office PowerPoint</Application>
  <PresentationFormat>Προβολή στην οθόνη (4:3)</PresentationFormat>
  <Paragraphs>474</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Τεχνικό</vt:lpstr>
      <vt:lpstr>ΣΩΛΗΝΕΣ ΥΔΡΑΥΛΙΚΩΝ ΕΓΚΑΤΑΣΤΑΣΕΩΝ</vt:lpstr>
      <vt:lpstr>ΠΡΟΔΙΑΓΡΑΦΕΣ ΣΩΛΗΝΩΝ</vt:lpstr>
      <vt:lpstr>Τύποι σωλήνων</vt:lpstr>
      <vt:lpstr>1.ΣΙΔΗΡΟΣΩΛΗΝΕΣ</vt:lpstr>
      <vt:lpstr>Τύποι σιδηροσωλήνων</vt:lpstr>
      <vt:lpstr>ΔΙΑΜΕΤΡΟΙ ΣΙΔΗΡΟΣΩΛΗΝΩΝ</vt:lpstr>
      <vt:lpstr>ΣΥΝΔΕΣΕΙΣ ΣΙΔΗΡΟΣΩΛΗΝΩΝ</vt:lpstr>
      <vt:lpstr>1. Με σπειρώματα </vt:lpstr>
      <vt:lpstr>1. Χειροκίνητοι βιδολόγοι</vt:lpstr>
      <vt:lpstr>Διαφάνεια 10</vt:lpstr>
      <vt:lpstr>Διαφάνεια 11</vt:lpstr>
      <vt:lpstr>Διαφάνεια 12</vt:lpstr>
      <vt:lpstr>Διαφάνεια 13</vt:lpstr>
      <vt:lpstr>2. Ηλεκτροκίνητοι βιδολόγοι</vt:lpstr>
      <vt:lpstr>Διαφάνεια 15</vt:lpstr>
      <vt:lpstr>Διαφάνεια 16</vt:lpstr>
      <vt:lpstr>Διαφάνεια 17</vt:lpstr>
      <vt:lpstr>2. ΗΛΕΚΤΡΙΚΟΙ ΒΙΔΟΛΟΓΟΙ ΠΑΓΚΟΥ</vt:lpstr>
      <vt:lpstr>Διαφάνεια 19</vt:lpstr>
      <vt:lpstr>ΑΛΛΑ ΕΡΓΑΛΕΙΑ ΣΙΔΗΡΟΣΩΛΗΝΑΣ</vt:lpstr>
      <vt:lpstr>Διαφάνεια 21</vt:lpstr>
      <vt:lpstr>Είδη κουρμπαδόρων</vt:lpstr>
      <vt:lpstr>Συνδέσεις σιδηροσωλήνων  2. Με φλάντζα  </vt:lpstr>
      <vt:lpstr>Συνδέσεις σιδηροσωλήνων  3. Με συγγόλληση   </vt:lpstr>
      <vt:lpstr>Διαφάνεια 25</vt:lpstr>
      <vt:lpstr>Διαφάνεια 26</vt:lpstr>
      <vt:lpstr>Διαφάνεια 27</vt:lpstr>
      <vt:lpstr>Διαφάνεια 28</vt:lpstr>
      <vt:lpstr>Διαφάνεια 29</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ΣΩΛΗΝΕΣ ΥΔΡΑΥΛΙΚΩΝ ΕΓΚΑΤΑΣΤΑΣΕΩΝ</dc:title>
  <dc:creator>Giorgos Mastrogiannopoulos</dc:creator>
  <cp:lastModifiedBy>Γιωργος</cp:lastModifiedBy>
  <cp:revision>9</cp:revision>
  <dcterms:created xsi:type="dcterms:W3CDTF">2021-02-10T07:18:00Z</dcterms:created>
  <dcterms:modified xsi:type="dcterms:W3CDTF">2021-02-14T14:43:33Z</dcterms:modified>
</cp:coreProperties>
</file>