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85" r:id="rId5"/>
    <p:sldId id="260" r:id="rId6"/>
    <p:sldId id="259" r:id="rId7"/>
    <p:sldId id="261" r:id="rId8"/>
    <p:sldId id="262" r:id="rId9"/>
    <p:sldId id="275" r:id="rId10"/>
    <p:sldId id="276" r:id="rId11"/>
    <p:sldId id="274" r:id="rId12"/>
    <p:sldId id="263" r:id="rId13"/>
    <p:sldId id="264" r:id="rId14"/>
    <p:sldId id="266" r:id="rId15"/>
    <p:sldId id="265" r:id="rId16"/>
    <p:sldId id="267" r:id="rId17"/>
    <p:sldId id="268" r:id="rId18"/>
    <p:sldId id="269" r:id="rId19"/>
    <p:sldId id="272" r:id="rId20"/>
    <p:sldId id="270" r:id="rId21"/>
    <p:sldId id="271" r:id="rId22"/>
    <p:sldId id="273" r:id="rId23"/>
    <p:sldId id="277" r:id="rId24"/>
    <p:sldId id="278" r:id="rId25"/>
    <p:sldId id="279" r:id="rId26"/>
    <p:sldId id="280" r:id="rId27"/>
    <p:sldId id="281" r:id="rId28"/>
    <p:sldId id="282" r:id="rId29"/>
    <p:sldId id="283" r:id="rId30"/>
    <p:sldId id="284"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629" autoAdjust="0"/>
    <p:restoredTop sz="94660" autoAdjust="0"/>
  </p:normalViewPr>
  <p:slideViewPr>
    <p:cSldViewPr>
      <p:cViewPr varScale="1">
        <p:scale>
          <a:sx n="88" d="100"/>
          <a:sy n="88" d="100"/>
        </p:scale>
        <p:origin x="-1330" y="-77"/>
      </p:cViewPr>
      <p:guideLst>
        <p:guide orient="horz" pos="2160"/>
        <p:guide pos="2880"/>
      </p:guideLst>
    </p:cSldViewPr>
  </p:slideViewPr>
  <p:outlineViewPr>
    <p:cViewPr>
      <p:scale>
        <a:sx n="33" d="100"/>
        <a:sy n="33" d="100"/>
      </p:scale>
      <p:origin x="0" y="844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89D37-6338-4AD8-A449-211267ED3F93}" type="datetimeFigureOut">
              <a:rPr lang="el-GR" smtClean="0"/>
              <a:pPr/>
              <a:t>8/10/2024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C3C8A3-47A0-4C9E-B0FC-8AC10918FA2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5C74B8C-091A-419D-A7F0-33DB4A4256C5}" type="datetime1">
              <a:rPr lang="el-GR" smtClean="0"/>
              <a:pPr/>
              <a:t>8/10/2024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2D2C825-C28D-4B1E-B5C1-D4FDCA9FBCBB}" type="datetime1">
              <a:rPr lang="el-GR" smtClean="0"/>
              <a:pPr/>
              <a:t>8/10/2024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69C6EE7-B9F3-4328-986D-B78C3277EA6D}" type="datetime1">
              <a:rPr lang="el-GR" smtClean="0"/>
              <a:pPr/>
              <a:t>8/10/2024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1E08E65-EF74-4E4E-BA8E-21C03175B9CC}" type="datetime1">
              <a:rPr lang="el-GR" smtClean="0"/>
              <a:pPr/>
              <a:t>8/10/2024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E2D074E-EB9D-440A-A875-89B05420EDF2}" type="datetime1">
              <a:rPr lang="el-GR" smtClean="0"/>
              <a:pPr/>
              <a:t>8/10/2024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B47CDB4-BA52-493C-B5A9-60BB55D9A6F3}" type="datetime1">
              <a:rPr lang="el-GR" smtClean="0"/>
              <a:pPr/>
              <a:t>8/10/2024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A3E8B83-D2BD-46A8-92FE-B49B34E38DFF}" type="datetime1">
              <a:rPr lang="el-GR" smtClean="0"/>
              <a:pPr/>
              <a:t>8/10/2024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6428E61-4964-4C78-96D9-34B0D54BF198}" type="datetime1">
              <a:rPr lang="el-GR" smtClean="0"/>
              <a:pPr/>
              <a:t>8/10/2024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7CF464A-5FA0-44AA-88B2-4932D44D4F49}" type="datetime1">
              <a:rPr lang="el-GR" smtClean="0"/>
              <a:pPr/>
              <a:t>8/10/2024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18C1EA06-CC0D-4123-91E4-0F0261A0F0E1}" type="datetime1">
              <a:rPr lang="el-GR" smtClean="0"/>
              <a:pPr/>
              <a:t>8/10/2024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56066AAF-E42E-49B7-BBAF-FFE6B576D632}" type="datetime1">
              <a:rPr lang="el-GR" smtClean="0"/>
              <a:pPr/>
              <a:t>8/10/2024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7096A-24C4-41E5-9D96-EB881D2BBA30}" type="datetime1">
              <a:rPr lang="el-GR" smtClean="0"/>
              <a:pPr/>
              <a:t>8/10/2024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chemeClr val="accent6">
                    <a:lumMod val="50000"/>
                  </a:schemeClr>
                </a:solidFill>
              </a:rPr>
              <a:t>ΜΗΧΑΝΟΥΡΓΙΚΗ ΤΕΧΝΟΛΟΓΙΑ-ΕΡΓΑΛΕΙΟΜΗΧΑΝΕΣ </a:t>
            </a:r>
            <a:endParaRPr lang="el-GR" b="1" dirty="0">
              <a:solidFill>
                <a:schemeClr val="accent6">
                  <a:lumMod val="50000"/>
                </a:schemeClr>
              </a:solidFill>
            </a:endParaRPr>
          </a:p>
        </p:txBody>
      </p:sp>
      <p:sp>
        <p:nvSpPr>
          <p:cNvPr id="3" name="2 - Υπότιτλος"/>
          <p:cNvSpPr>
            <a:spLocks noGrp="1"/>
          </p:cNvSpPr>
          <p:nvPr>
            <p:ph type="subTitle" idx="1"/>
          </p:nvPr>
        </p:nvSpPr>
        <p:spPr/>
        <p:txBody>
          <a:bodyPr>
            <a:normAutofit/>
          </a:bodyPr>
          <a:lstStyle/>
          <a:p>
            <a:endParaRPr lang="el-GR" dirty="0" smtClean="0"/>
          </a:p>
          <a:p>
            <a:r>
              <a:rPr lang="el-GR" dirty="0" err="1" smtClean="0">
                <a:solidFill>
                  <a:schemeClr val="accent5">
                    <a:lumMod val="50000"/>
                  </a:schemeClr>
                </a:solidFill>
              </a:rPr>
              <a:t>Πιθαμίτση</a:t>
            </a:r>
            <a:r>
              <a:rPr lang="el-GR" dirty="0" smtClean="0">
                <a:solidFill>
                  <a:schemeClr val="accent5">
                    <a:lumMod val="50000"/>
                  </a:schemeClr>
                </a:solidFill>
              </a:rPr>
              <a:t> Μαργαρίτα</a:t>
            </a:r>
          </a:p>
          <a:p>
            <a:r>
              <a:rPr lang="el-GR" dirty="0" smtClean="0">
                <a:solidFill>
                  <a:schemeClr val="accent5">
                    <a:lumMod val="50000"/>
                  </a:schemeClr>
                </a:solidFill>
              </a:rPr>
              <a:t>Μηχανολόγος Μηχανικός-Φυσικός</a:t>
            </a:r>
            <a:endParaRPr lang="el-GR" dirty="0">
              <a:solidFill>
                <a:schemeClr val="accent5">
                  <a:lumMod val="50000"/>
                </a:schemeClr>
              </a:solidFill>
            </a:endParaRPr>
          </a:p>
        </p:txBody>
      </p:sp>
      <p:pic>
        <p:nvPicPr>
          <p:cNvPr id="1026" name="Picture 2" descr="C:\Users\user\Downloads\Logo_Sivitanideios.png"/>
          <p:cNvPicPr>
            <a:picLocks noChangeAspect="1" noChangeArrowheads="1"/>
          </p:cNvPicPr>
          <p:nvPr/>
        </p:nvPicPr>
        <p:blipFill>
          <a:blip r:embed="rId2"/>
          <a:srcRect/>
          <a:stretch>
            <a:fillRect/>
          </a:stretch>
        </p:blipFill>
        <p:spPr bwMode="auto">
          <a:xfrm>
            <a:off x="2786050" y="500042"/>
            <a:ext cx="3688194" cy="1268739"/>
          </a:xfrm>
          <a:prstGeom prst="rect">
            <a:avLst/>
          </a:prstGeom>
          <a:noFill/>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a:t>
            </a:fld>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Ψαθυρά </a:t>
            </a:r>
            <a:r>
              <a:rPr lang="en-US" dirty="0" err="1" smtClean="0"/>
              <a:t>vs</a:t>
            </a:r>
            <a:r>
              <a:rPr lang="en-US" dirty="0" smtClean="0"/>
              <a:t> </a:t>
            </a:r>
            <a:r>
              <a:rPr lang="el-GR" dirty="0" smtClean="0"/>
              <a:t>Όλκιμα</a:t>
            </a:r>
            <a:endParaRPr lang="el-GR" dirty="0"/>
          </a:p>
        </p:txBody>
      </p:sp>
      <p:pic>
        <p:nvPicPr>
          <p:cNvPr id="7170" name="Picture 2" descr="C:\Users\user\Downloads\differences.jfif"/>
          <p:cNvPicPr>
            <a:picLocks noChangeAspect="1" noChangeArrowheads="1"/>
          </p:cNvPicPr>
          <p:nvPr/>
        </p:nvPicPr>
        <p:blipFill>
          <a:blip r:embed="rId2"/>
          <a:srcRect/>
          <a:stretch>
            <a:fillRect/>
          </a:stretch>
        </p:blipFill>
        <p:spPr bwMode="auto">
          <a:xfrm>
            <a:off x="2214546" y="1285860"/>
            <a:ext cx="4522529" cy="5214974"/>
          </a:xfrm>
          <a:prstGeom prst="rect">
            <a:avLst/>
          </a:prstGeom>
          <a:noFill/>
        </p:spPr>
      </p:pic>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Ερώτηση </a:t>
            </a:r>
            <a:endParaRPr lang="el-GR" dirty="0"/>
          </a:p>
        </p:txBody>
      </p:sp>
      <p:sp>
        <p:nvSpPr>
          <p:cNvPr id="3" name="2 - Θέση περιεχομένου"/>
          <p:cNvSpPr>
            <a:spLocks noGrp="1"/>
          </p:cNvSpPr>
          <p:nvPr>
            <p:ph idx="1"/>
          </p:nvPr>
        </p:nvSpPr>
        <p:spPr>
          <a:xfrm>
            <a:off x="457200" y="1600200"/>
            <a:ext cx="8229600" cy="4686320"/>
          </a:xfrm>
        </p:spPr>
        <p:txBody>
          <a:bodyPr/>
          <a:lstStyle/>
          <a:p>
            <a:pPr algn="just"/>
            <a:r>
              <a:rPr lang="el-GR" dirty="0" smtClean="0"/>
              <a:t>Τα κοπτικά των εργαλειομηχανών είναι κατασκευασμένα από όλκιμα ή ψαθυρά υλικά?</a:t>
            </a:r>
          </a:p>
          <a:p>
            <a:pPr algn="just"/>
            <a:endParaRPr lang="el-GR" dirty="0" smtClean="0"/>
          </a:p>
          <a:p>
            <a:pPr algn="just"/>
            <a:endParaRPr lang="el-GR" dirty="0" smtClean="0"/>
          </a:p>
          <a:p>
            <a:pPr algn="just"/>
            <a:endParaRPr lang="el-GR" dirty="0" smtClean="0"/>
          </a:p>
          <a:p>
            <a:pPr algn="just"/>
            <a:endParaRPr lang="el-GR" dirty="0" smtClean="0"/>
          </a:p>
          <a:p>
            <a:pPr algn="just">
              <a:buNone/>
            </a:pPr>
            <a:r>
              <a:rPr lang="en-US" dirty="0" smtClean="0"/>
              <a:t> </a:t>
            </a:r>
            <a:r>
              <a:rPr lang="el-GR" dirty="0" smtClean="0"/>
              <a:t>Τρυπάνια καρβιδίου             </a:t>
            </a:r>
            <a:r>
              <a:rPr lang="el-GR" dirty="0" err="1" smtClean="0"/>
              <a:t>Βίντια</a:t>
            </a:r>
            <a:r>
              <a:rPr lang="el-GR" dirty="0" smtClean="0"/>
              <a:t> τόρνου</a:t>
            </a:r>
          </a:p>
        </p:txBody>
      </p:sp>
      <p:pic>
        <p:nvPicPr>
          <p:cNvPr id="6146" name="Picture 2" descr="C:\Users\user\Downloads\δριλλ.jfif"/>
          <p:cNvPicPr>
            <a:picLocks noChangeAspect="1" noChangeArrowheads="1"/>
          </p:cNvPicPr>
          <p:nvPr/>
        </p:nvPicPr>
        <p:blipFill>
          <a:blip r:embed="rId2"/>
          <a:srcRect/>
          <a:stretch>
            <a:fillRect/>
          </a:stretch>
        </p:blipFill>
        <p:spPr bwMode="auto">
          <a:xfrm>
            <a:off x="1428728" y="3143248"/>
            <a:ext cx="2133600" cy="2133600"/>
          </a:xfrm>
          <a:prstGeom prst="rect">
            <a:avLst/>
          </a:prstGeom>
          <a:noFill/>
        </p:spPr>
      </p:pic>
      <p:pic>
        <p:nvPicPr>
          <p:cNvPr id="6147" name="Picture 3" descr="C:\Users\user\Downloads\βιντια.jfif"/>
          <p:cNvPicPr>
            <a:picLocks noChangeAspect="1" noChangeArrowheads="1"/>
          </p:cNvPicPr>
          <p:nvPr/>
        </p:nvPicPr>
        <p:blipFill>
          <a:blip r:embed="rId3"/>
          <a:srcRect/>
          <a:stretch>
            <a:fillRect/>
          </a:stretch>
        </p:blipFill>
        <p:spPr bwMode="auto">
          <a:xfrm>
            <a:off x="5000628" y="3143248"/>
            <a:ext cx="2143125" cy="2143125"/>
          </a:xfrm>
          <a:prstGeom prst="rect">
            <a:avLst/>
          </a:prstGeom>
          <a:noFill/>
        </p:spPr>
      </p:pic>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ΔΥΣΘΡΑΥΣΤΟΤΗΤΑ ΥΛΙΚΩΝ </a:t>
            </a:r>
            <a:endParaRPr lang="el-GR" dirty="0"/>
          </a:p>
        </p:txBody>
      </p:sp>
      <p:sp>
        <p:nvSpPr>
          <p:cNvPr id="3" name="2 - Θέση περιεχομένου"/>
          <p:cNvSpPr>
            <a:spLocks noGrp="1"/>
          </p:cNvSpPr>
          <p:nvPr>
            <p:ph idx="1"/>
          </p:nvPr>
        </p:nvSpPr>
        <p:spPr/>
        <p:txBody>
          <a:bodyPr/>
          <a:lstStyle/>
          <a:p>
            <a:pPr>
              <a:buNone/>
            </a:pPr>
            <a:r>
              <a:rPr lang="el-GR" dirty="0" smtClean="0"/>
              <a:t>Εξαρτάται από:</a:t>
            </a:r>
          </a:p>
          <a:p>
            <a:pPr>
              <a:buNone/>
            </a:pPr>
            <a:endParaRPr lang="el-GR" dirty="0" smtClean="0"/>
          </a:p>
          <a:p>
            <a:r>
              <a:rPr lang="el-GR" dirty="0" smtClean="0"/>
              <a:t>Χημική σύσταση υλικού</a:t>
            </a:r>
          </a:p>
          <a:p>
            <a:r>
              <a:rPr lang="el-GR" dirty="0" smtClean="0"/>
              <a:t>Κρυσταλλική δομή υλικού </a:t>
            </a:r>
          </a:p>
          <a:p>
            <a:r>
              <a:rPr lang="el-GR" dirty="0" smtClean="0"/>
              <a:t>Θερμοκρασία</a:t>
            </a:r>
          </a:p>
          <a:p>
            <a:pPr>
              <a:buNone/>
            </a:pPr>
            <a:endParaRPr lang="el-GR" dirty="0"/>
          </a:p>
        </p:txBody>
      </p:sp>
      <p:pic>
        <p:nvPicPr>
          <p:cNvPr id="8194" name="Picture 2" descr="C:\Users\user\Downloads\δυσ.png"/>
          <p:cNvPicPr>
            <a:picLocks noChangeAspect="1" noChangeArrowheads="1"/>
          </p:cNvPicPr>
          <p:nvPr/>
        </p:nvPicPr>
        <p:blipFill>
          <a:blip r:embed="rId2"/>
          <a:srcRect/>
          <a:stretch>
            <a:fillRect/>
          </a:stretch>
        </p:blipFill>
        <p:spPr bwMode="auto">
          <a:xfrm>
            <a:off x="5357818" y="1714488"/>
            <a:ext cx="3447556" cy="3905052"/>
          </a:xfrm>
          <a:prstGeom prst="rect">
            <a:avLst/>
          </a:prstGeom>
          <a:noFill/>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ownloads\fat.jfif"/>
          <p:cNvPicPr>
            <a:picLocks noChangeAspect="1" noChangeArrowheads="1"/>
          </p:cNvPicPr>
          <p:nvPr/>
        </p:nvPicPr>
        <p:blipFill>
          <a:blip r:embed="rId2"/>
          <a:srcRect/>
          <a:stretch>
            <a:fillRect/>
          </a:stretch>
        </p:blipFill>
        <p:spPr bwMode="auto">
          <a:xfrm>
            <a:off x="68221" y="4143380"/>
            <a:ext cx="5146721" cy="2517244"/>
          </a:xfrm>
          <a:prstGeom prst="rect">
            <a:avLst/>
          </a:prstGeom>
          <a:noFill/>
        </p:spPr>
      </p:pic>
      <p:sp>
        <p:nvSpPr>
          <p:cNvPr id="2" name="1 - Τίτλος"/>
          <p:cNvSpPr>
            <a:spLocks noGrp="1"/>
          </p:cNvSpPr>
          <p:nvPr>
            <p:ph type="title"/>
          </p:nvPr>
        </p:nvSpPr>
        <p:spPr/>
        <p:txBody>
          <a:bodyPr/>
          <a:lstStyle/>
          <a:p>
            <a:r>
              <a:rPr lang="el-GR" dirty="0" smtClean="0"/>
              <a:t>3.4 ΚΟΠΩΣΗ</a:t>
            </a:r>
            <a:endParaRPr lang="el-GR" dirty="0"/>
          </a:p>
        </p:txBody>
      </p:sp>
      <p:sp>
        <p:nvSpPr>
          <p:cNvPr id="3" name="2 - Θέση περιεχομένου"/>
          <p:cNvSpPr>
            <a:spLocks noGrp="1"/>
          </p:cNvSpPr>
          <p:nvPr>
            <p:ph idx="1"/>
          </p:nvPr>
        </p:nvSpPr>
        <p:spPr/>
        <p:txBody>
          <a:bodyPr/>
          <a:lstStyle/>
          <a:p>
            <a:pPr>
              <a:buNone/>
            </a:pPr>
            <a:r>
              <a:rPr lang="el-GR" dirty="0" smtClean="0"/>
              <a:t> </a:t>
            </a:r>
            <a:r>
              <a:rPr lang="el-GR" i="1" dirty="0" smtClean="0"/>
              <a:t>Ορισμός:</a:t>
            </a:r>
          </a:p>
          <a:p>
            <a:pPr>
              <a:buNone/>
            </a:pPr>
            <a:r>
              <a:rPr lang="el-GR" dirty="0" smtClean="0"/>
              <a:t>    Η χαρακτηριστική χρονικά μεταβαλλόμενη καταπόνηση, που μετά από συγκεκριμένο χρονικό διάστημα, μπορεί να οδηγήσει σε αστοχία του υλικού (θραύση από κόπωση) </a:t>
            </a:r>
            <a:endParaRPr lang="en-US" dirty="0" smtClean="0"/>
          </a:p>
          <a:p>
            <a:pPr>
              <a:buNone/>
            </a:pPr>
            <a:r>
              <a:rPr lang="en-US" dirty="0" smtClean="0"/>
              <a:t>                                            </a:t>
            </a:r>
          </a:p>
          <a:p>
            <a:pPr>
              <a:buNone/>
            </a:pPr>
            <a:r>
              <a:rPr lang="en-US" dirty="0" smtClean="0"/>
              <a:t>                                                  fatigue test machine</a:t>
            </a:r>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ΚΟΠΩΣΗ</a:t>
            </a:r>
            <a:endParaRPr lang="el-GR" dirty="0"/>
          </a:p>
        </p:txBody>
      </p:sp>
      <p:sp>
        <p:nvSpPr>
          <p:cNvPr id="3" name="2 - Θέση περιεχομένου"/>
          <p:cNvSpPr>
            <a:spLocks noGrp="1"/>
          </p:cNvSpPr>
          <p:nvPr>
            <p:ph idx="1"/>
          </p:nvPr>
        </p:nvSpPr>
        <p:spPr/>
        <p:txBody>
          <a:bodyPr/>
          <a:lstStyle/>
          <a:p>
            <a:pPr>
              <a:buNone/>
            </a:pPr>
            <a:r>
              <a:rPr lang="el-GR" dirty="0" smtClean="0"/>
              <a:t> </a:t>
            </a:r>
            <a:r>
              <a:rPr lang="el-GR" i="1" dirty="0" smtClean="0"/>
              <a:t>Περιοδικές καταπονήσεις</a:t>
            </a:r>
          </a:p>
          <a:p>
            <a:pPr>
              <a:buNone/>
            </a:pPr>
            <a:endParaRPr lang="el-GR" dirty="0" smtClean="0"/>
          </a:p>
          <a:p>
            <a:pPr>
              <a:buFont typeface="Wingdings" pitchFamily="2" charset="2"/>
              <a:buChar char="Ø"/>
            </a:pPr>
            <a:r>
              <a:rPr lang="el-GR" dirty="0" smtClean="0"/>
              <a:t>Διωστήρας στις ΜΕΚ</a:t>
            </a:r>
          </a:p>
          <a:p>
            <a:pPr>
              <a:buFont typeface="Wingdings" pitchFamily="2" charset="2"/>
              <a:buChar char="Ø"/>
            </a:pPr>
            <a:r>
              <a:rPr lang="el-GR" dirty="0" smtClean="0"/>
              <a:t>Αμορτισέρ αυτοκινήτων </a:t>
            </a:r>
          </a:p>
          <a:p>
            <a:pPr>
              <a:buFont typeface="Wingdings" pitchFamily="2" charset="2"/>
              <a:buChar char="Ø"/>
            </a:pPr>
            <a:r>
              <a:rPr lang="el-GR" dirty="0" smtClean="0"/>
              <a:t>Πτερύγια αεροσκαφών</a:t>
            </a:r>
          </a:p>
          <a:p>
            <a:pPr>
              <a:buFont typeface="Wingdings" pitchFamily="2" charset="2"/>
              <a:buChar char="Ø"/>
            </a:pPr>
            <a:r>
              <a:rPr lang="el-GR" dirty="0" smtClean="0"/>
              <a:t>…</a:t>
            </a:r>
          </a:p>
        </p:txBody>
      </p:sp>
      <p:pic>
        <p:nvPicPr>
          <p:cNvPr id="10242" name="Picture 2" descr="C:\Users\user\Downloads\μπ.jfif"/>
          <p:cNvPicPr>
            <a:picLocks noChangeAspect="1" noChangeArrowheads="1"/>
          </p:cNvPicPr>
          <p:nvPr/>
        </p:nvPicPr>
        <p:blipFill>
          <a:blip r:embed="rId2"/>
          <a:srcRect/>
          <a:stretch>
            <a:fillRect/>
          </a:stretch>
        </p:blipFill>
        <p:spPr bwMode="auto">
          <a:xfrm>
            <a:off x="5286380" y="2214553"/>
            <a:ext cx="3143254" cy="2165353"/>
          </a:xfrm>
          <a:prstGeom prst="rect">
            <a:avLst/>
          </a:prstGeom>
          <a:noFill/>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14</a:t>
            </a:fld>
            <a:endParaRPr 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Κόπωση-Διαγράμματα </a:t>
            </a:r>
            <a:r>
              <a:rPr lang="en-US" dirty="0" smtClean="0"/>
              <a:t>S-N</a:t>
            </a:r>
            <a:endParaRPr lang="el-GR" dirty="0"/>
          </a:p>
        </p:txBody>
      </p:sp>
      <p:sp>
        <p:nvSpPr>
          <p:cNvPr id="3" name="2 - Θέση περιεχομένου"/>
          <p:cNvSpPr>
            <a:spLocks noGrp="1"/>
          </p:cNvSpPr>
          <p:nvPr>
            <p:ph idx="1"/>
          </p:nvPr>
        </p:nvSpPr>
        <p:spPr>
          <a:xfrm>
            <a:off x="214282" y="1600200"/>
            <a:ext cx="8286808" cy="4525963"/>
          </a:xfrm>
        </p:spPr>
        <p:txBody>
          <a:bodyPr/>
          <a:lstStyle/>
          <a:p>
            <a:pPr>
              <a:buNone/>
            </a:pPr>
            <a:endParaRPr lang="el-GR" dirty="0" smtClean="0"/>
          </a:p>
          <a:p>
            <a:pPr algn="just">
              <a:buNone/>
            </a:pPr>
            <a:r>
              <a:rPr lang="el-GR" dirty="0" smtClean="0"/>
              <a:t>   </a:t>
            </a:r>
            <a:r>
              <a:rPr lang="en-US" dirty="0" smtClean="0"/>
              <a:t> K</a:t>
            </a:r>
            <a:r>
              <a:rPr lang="el-GR" dirty="0" err="1" smtClean="0"/>
              <a:t>αμπύλες</a:t>
            </a:r>
            <a:r>
              <a:rPr lang="el-GR" dirty="0" smtClean="0"/>
              <a:t> που δείχνουν τη μεταβολής της </a:t>
            </a:r>
            <a:r>
              <a:rPr lang="el-GR" b="1" dirty="0" smtClean="0"/>
              <a:t>τάσης </a:t>
            </a:r>
            <a:r>
              <a:rPr lang="en-US" b="1" dirty="0" smtClean="0"/>
              <a:t>S </a:t>
            </a:r>
            <a:r>
              <a:rPr lang="el-GR" dirty="0" smtClean="0"/>
              <a:t>σε συνάρτηση με τον </a:t>
            </a:r>
            <a:r>
              <a:rPr lang="el-GR" b="1" dirty="0" smtClean="0"/>
              <a:t>αριθμό των κύκλων Ν </a:t>
            </a:r>
            <a:r>
              <a:rPr lang="el-GR" dirty="0" smtClean="0"/>
              <a:t>που αντιστοιχεί στην αστοχία του υλικού, σε μία περιοδικά (κυκλικά) επαναλαμβανόμενη καταπόνηση ενός υλικού-εξαρτήματος</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15</a:t>
            </a:fld>
            <a:endParaRPr 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p:spPr>
        <p:txBody>
          <a:bodyPr/>
          <a:lstStyle/>
          <a:p>
            <a:r>
              <a:rPr lang="el-GR" dirty="0" smtClean="0"/>
              <a:t>Διαγράμματα </a:t>
            </a:r>
            <a:r>
              <a:rPr lang="en-US" dirty="0" smtClean="0"/>
              <a:t>S-N</a:t>
            </a:r>
            <a:endParaRPr lang="el-GR" dirty="0"/>
          </a:p>
        </p:txBody>
      </p:sp>
      <p:sp>
        <p:nvSpPr>
          <p:cNvPr id="3" name="2 - Θέση περιεχομένου"/>
          <p:cNvSpPr>
            <a:spLocks noGrp="1"/>
          </p:cNvSpPr>
          <p:nvPr>
            <p:ph idx="1"/>
          </p:nvPr>
        </p:nvSpPr>
        <p:spPr>
          <a:xfrm>
            <a:off x="0" y="1214422"/>
            <a:ext cx="8686800" cy="2357454"/>
          </a:xfrm>
        </p:spPr>
        <p:txBody>
          <a:bodyPr>
            <a:normAutofit fontScale="77500" lnSpcReduction="20000"/>
          </a:bodyPr>
          <a:lstStyle/>
          <a:p>
            <a:pPr algn="just">
              <a:buNone/>
            </a:pPr>
            <a:r>
              <a:rPr lang="el-GR" dirty="0" smtClean="0"/>
              <a:t>    Το διάγραμμα (ii) δείχνει ότι υπάρχει ένα κατώτατο όριο τάσης </a:t>
            </a:r>
            <a:r>
              <a:rPr lang="el-GR" dirty="0" err="1" smtClean="0"/>
              <a:t>Sο</a:t>
            </a:r>
            <a:r>
              <a:rPr lang="el-GR" dirty="0" smtClean="0"/>
              <a:t>(όριο κόπωσης).  Κάτω από αυτό το υλικό αντέχει θεωρητικά σε άπειρο αριθμό κύκλων φορτίσεως. Δηλαδή πρακτικά δε λαμβάνει χώρα αστοχία λόγω κόπωσης. Το διάγραμμα (ii)  ισχύει κυρίως για τα περισσότερα είδη χαλύβων. </a:t>
            </a:r>
          </a:p>
          <a:p>
            <a:pPr>
              <a:buNone/>
            </a:pPr>
            <a:r>
              <a:rPr lang="el-GR" dirty="0" smtClean="0"/>
              <a:t>    </a:t>
            </a:r>
            <a:endParaRPr lang="el-GR" dirty="0"/>
          </a:p>
        </p:txBody>
      </p:sp>
      <p:pic>
        <p:nvPicPr>
          <p:cNvPr id="2050" name="Picture 2" descr="C:\Users\user\OneDrive\Εικόνες\Screenshots\2024-09-04.png"/>
          <p:cNvPicPr>
            <a:picLocks noChangeAspect="1" noChangeArrowheads="1"/>
          </p:cNvPicPr>
          <p:nvPr/>
        </p:nvPicPr>
        <p:blipFill>
          <a:blip r:embed="rId2"/>
          <a:srcRect/>
          <a:stretch>
            <a:fillRect/>
          </a:stretch>
        </p:blipFill>
        <p:spPr bwMode="auto">
          <a:xfrm>
            <a:off x="1785918" y="3000372"/>
            <a:ext cx="6000792" cy="3472396"/>
          </a:xfrm>
          <a:prstGeom prst="rect">
            <a:avLst/>
          </a:prstGeom>
          <a:noFill/>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16</a:t>
            </a:fld>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p:spPr>
        <p:txBody>
          <a:bodyPr/>
          <a:lstStyle/>
          <a:p>
            <a:r>
              <a:rPr lang="el-GR" dirty="0" smtClean="0"/>
              <a:t>Διαγράμματα </a:t>
            </a:r>
            <a:r>
              <a:rPr lang="en-US" dirty="0" smtClean="0"/>
              <a:t>S-N</a:t>
            </a:r>
            <a:endParaRPr lang="el-GR" dirty="0"/>
          </a:p>
        </p:txBody>
      </p:sp>
      <p:sp>
        <p:nvSpPr>
          <p:cNvPr id="3" name="2 - Θέση περιεχομένου"/>
          <p:cNvSpPr>
            <a:spLocks noGrp="1"/>
          </p:cNvSpPr>
          <p:nvPr>
            <p:ph idx="1"/>
          </p:nvPr>
        </p:nvSpPr>
        <p:spPr>
          <a:xfrm>
            <a:off x="0" y="1214422"/>
            <a:ext cx="8686800" cy="2428892"/>
          </a:xfrm>
        </p:spPr>
        <p:txBody>
          <a:bodyPr>
            <a:normAutofit fontScale="92500" lnSpcReduction="20000"/>
          </a:bodyPr>
          <a:lstStyle/>
          <a:p>
            <a:pPr algn="just">
              <a:buNone/>
            </a:pPr>
            <a:r>
              <a:rPr lang="el-GR" dirty="0" smtClean="0"/>
              <a:t>    Η καμπύλη (iii) του σχήματος 3.4α, η οποία ισχύει για τα μη σιδηρούχα κράματα, δείχνει ότι, για κάθε τιμή της τάσης (όσο μικρή είναι αυτή), το υλικό μετά από πεπερασμένο αριθμό κύκλων φόρτισης οδηγείται σε θραύση λόγω κόπωσης. </a:t>
            </a:r>
          </a:p>
          <a:p>
            <a:pPr>
              <a:buNone/>
            </a:pPr>
            <a:r>
              <a:rPr lang="el-GR" dirty="0" smtClean="0"/>
              <a:t>    </a:t>
            </a:r>
            <a:endParaRPr lang="el-GR" dirty="0"/>
          </a:p>
        </p:txBody>
      </p:sp>
      <p:pic>
        <p:nvPicPr>
          <p:cNvPr id="2050" name="Picture 2" descr="C:\Users\user\OneDrive\Εικόνες\Screenshots\2024-09-04.png"/>
          <p:cNvPicPr>
            <a:picLocks noChangeAspect="1" noChangeArrowheads="1"/>
          </p:cNvPicPr>
          <p:nvPr/>
        </p:nvPicPr>
        <p:blipFill>
          <a:blip r:embed="rId2"/>
          <a:srcRect/>
          <a:stretch>
            <a:fillRect/>
          </a:stretch>
        </p:blipFill>
        <p:spPr bwMode="auto">
          <a:xfrm>
            <a:off x="1357290" y="3071810"/>
            <a:ext cx="5955020" cy="3445910"/>
          </a:xfrm>
          <a:prstGeom prst="rect">
            <a:avLst/>
          </a:prstGeom>
          <a:noFill/>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17</a:t>
            </a:fld>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OneDrive\Εικόνες\Screenshots\2024-09-04 (1).png"/>
          <p:cNvPicPr>
            <a:picLocks noChangeAspect="1" noChangeArrowheads="1"/>
          </p:cNvPicPr>
          <p:nvPr/>
        </p:nvPicPr>
        <p:blipFill>
          <a:blip r:embed="rId2"/>
          <a:srcRect/>
          <a:stretch>
            <a:fillRect/>
          </a:stretch>
        </p:blipFill>
        <p:spPr bwMode="auto">
          <a:xfrm>
            <a:off x="1000100" y="857232"/>
            <a:ext cx="7111639" cy="4052260"/>
          </a:xfrm>
          <a:prstGeom prst="rect">
            <a:avLst/>
          </a:prstGeom>
          <a:noFill/>
        </p:spPr>
      </p:pic>
      <p:sp>
        <p:nvSpPr>
          <p:cNvPr id="2" name="1 - Τίτλος"/>
          <p:cNvSpPr>
            <a:spLocks noGrp="1"/>
          </p:cNvSpPr>
          <p:nvPr>
            <p:ph type="title"/>
          </p:nvPr>
        </p:nvSpPr>
        <p:spPr>
          <a:xfrm>
            <a:off x="457200" y="274638"/>
            <a:ext cx="8229600" cy="725470"/>
          </a:xfrm>
        </p:spPr>
        <p:txBody>
          <a:bodyPr>
            <a:normAutofit fontScale="90000"/>
          </a:bodyPr>
          <a:lstStyle/>
          <a:p>
            <a:r>
              <a:rPr lang="el-GR" dirty="0" smtClean="0"/>
              <a:t>ΑΣΤΟΧΙΑ ΛΟΓΩ ΚΟΠΩΣΗΣ</a:t>
            </a:r>
            <a:endParaRPr lang="el-GR" dirty="0"/>
          </a:p>
        </p:txBody>
      </p:sp>
      <p:sp>
        <p:nvSpPr>
          <p:cNvPr id="3" name="2 - Θέση περιεχομένου"/>
          <p:cNvSpPr>
            <a:spLocks noGrp="1"/>
          </p:cNvSpPr>
          <p:nvPr>
            <p:ph idx="1"/>
          </p:nvPr>
        </p:nvSpPr>
        <p:spPr>
          <a:xfrm>
            <a:off x="500034" y="4929198"/>
            <a:ext cx="7072362" cy="1500198"/>
          </a:xfrm>
        </p:spPr>
        <p:txBody>
          <a:bodyPr>
            <a:noAutofit/>
          </a:bodyPr>
          <a:lstStyle/>
          <a:p>
            <a:pPr algn="just">
              <a:buNone/>
            </a:pPr>
            <a:r>
              <a:rPr lang="el-GR" sz="2800" dirty="0" smtClean="0"/>
              <a:t>(α)</a:t>
            </a:r>
            <a:r>
              <a:rPr lang="en-US" sz="2800" dirty="0" smtClean="0"/>
              <a:t> </a:t>
            </a:r>
            <a:r>
              <a:rPr lang="el-GR" sz="2800" dirty="0" smtClean="0"/>
              <a:t>Μορφή επιφάνειας θραύσης από κόπωση</a:t>
            </a:r>
          </a:p>
          <a:p>
            <a:pPr algn="just">
              <a:buNone/>
            </a:pPr>
            <a:r>
              <a:rPr lang="el-GR" sz="2800" dirty="0" smtClean="0"/>
              <a:t>(β)</a:t>
            </a:r>
            <a:r>
              <a:rPr lang="en-US" sz="2800" dirty="0" smtClean="0"/>
              <a:t> </a:t>
            </a:r>
            <a:r>
              <a:rPr lang="el-GR" sz="2800" dirty="0" smtClean="0"/>
              <a:t>Επιφάνεια θραύσης στροφαλοφόρου άξονα</a:t>
            </a:r>
            <a:r>
              <a:rPr lang="en-US" sz="2800" dirty="0" smtClean="0"/>
              <a:t> </a:t>
            </a:r>
            <a:r>
              <a:rPr lang="el-GR" sz="2800" dirty="0" smtClean="0"/>
              <a:t>λόγω</a:t>
            </a:r>
            <a:r>
              <a:rPr lang="en-US" sz="2800" dirty="0" smtClean="0"/>
              <a:t> </a:t>
            </a:r>
            <a:r>
              <a:rPr lang="el-GR" sz="2800" dirty="0" smtClean="0"/>
              <a:t>κόπωσης</a:t>
            </a:r>
            <a:endParaRPr lang="el-GR" sz="2800"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18</a:t>
            </a:fld>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ΚΟΠΩΣΗ</a:t>
            </a:r>
            <a:endParaRPr lang="el-GR" dirty="0"/>
          </a:p>
        </p:txBody>
      </p:sp>
      <p:sp>
        <p:nvSpPr>
          <p:cNvPr id="3" name="2 - Θέση περιεχομένου"/>
          <p:cNvSpPr>
            <a:spLocks noGrp="1"/>
          </p:cNvSpPr>
          <p:nvPr>
            <p:ph idx="1"/>
          </p:nvPr>
        </p:nvSpPr>
        <p:spPr>
          <a:xfrm>
            <a:off x="285720" y="1600200"/>
            <a:ext cx="8358246" cy="4525963"/>
          </a:xfrm>
        </p:spPr>
        <p:txBody>
          <a:bodyPr/>
          <a:lstStyle/>
          <a:p>
            <a:pPr algn="just">
              <a:buNone/>
            </a:pPr>
            <a:r>
              <a:rPr lang="el-GR" dirty="0" smtClean="0"/>
              <a:t> Η βελτίωση της αντοχής σε κόπωση επιτυγχάνεται με: </a:t>
            </a:r>
          </a:p>
          <a:p>
            <a:r>
              <a:rPr lang="el-GR" dirty="0" smtClean="0"/>
              <a:t>την εξάλειψη επιφανειακών ατελειών (υποψήφιες θέσεις έναρξης ρωγμής) με λείανση </a:t>
            </a:r>
          </a:p>
          <a:p>
            <a:r>
              <a:rPr lang="el-GR" dirty="0" smtClean="0"/>
              <a:t>μεθόδους επιφανειακής σκλήρυνσης (</a:t>
            </a:r>
            <a:r>
              <a:rPr lang="el-GR" dirty="0" err="1" smtClean="0"/>
              <a:t>π.χ</a:t>
            </a:r>
            <a:r>
              <a:rPr lang="el-GR" dirty="0" smtClean="0"/>
              <a:t> με </a:t>
            </a:r>
            <a:r>
              <a:rPr lang="el-GR" dirty="0" err="1" smtClean="0"/>
              <a:t>αμμοβολή–υαλοβολή</a:t>
            </a:r>
            <a:r>
              <a:rPr lang="el-GR" dirty="0" smtClean="0"/>
              <a:t>, ενανθράκωση, </a:t>
            </a:r>
            <a:r>
              <a:rPr lang="el-GR" dirty="0" err="1" smtClean="0"/>
              <a:t>εναζώτωση</a:t>
            </a:r>
            <a:r>
              <a:rPr lang="el-GR" dirty="0" smtClean="0"/>
              <a:t>, </a:t>
            </a:r>
            <a:r>
              <a:rPr lang="el-GR" dirty="0" err="1" smtClean="0"/>
              <a:t>κ.λ.π</a:t>
            </a:r>
            <a:r>
              <a:rPr lang="el-GR" dirty="0" smtClean="0"/>
              <a:t>)</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19</a:t>
            </a:fld>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dirty="0" smtClean="0"/>
              <a:t>ΒΙΒΛΙΑ</a:t>
            </a:r>
            <a:endParaRPr lang="el-GR" u="sng" dirty="0"/>
          </a:p>
        </p:txBody>
      </p:sp>
      <p:sp>
        <p:nvSpPr>
          <p:cNvPr id="3" name="2 - Θέση περιεχομένου"/>
          <p:cNvSpPr>
            <a:spLocks noGrp="1"/>
          </p:cNvSpPr>
          <p:nvPr>
            <p:ph idx="1"/>
          </p:nvPr>
        </p:nvSpPr>
        <p:spPr/>
        <p:txBody>
          <a:bodyPr/>
          <a:lstStyle/>
          <a:p>
            <a:r>
              <a:rPr lang="el-GR" dirty="0" smtClean="0"/>
              <a:t>ΜΗΧΑΝΟΥΡΓΙΚΗ ΤΕΧΝΟΛΟΓΙΑ Ι </a:t>
            </a:r>
          </a:p>
          <a:p>
            <a:pPr>
              <a:buNone/>
            </a:pPr>
            <a:r>
              <a:rPr lang="el-GR" dirty="0" smtClean="0"/>
              <a:t>     (ΚΑΤΕΡΓΑΣΙΕΣ ΚΟΠΗΣ)</a:t>
            </a:r>
          </a:p>
          <a:p>
            <a:endParaRPr lang="el-GR" dirty="0" smtClean="0"/>
          </a:p>
          <a:p>
            <a:endParaRPr lang="el-GR" dirty="0" smtClean="0"/>
          </a:p>
          <a:p>
            <a:r>
              <a:rPr lang="el-GR" dirty="0" smtClean="0"/>
              <a:t>ΜΗΧΑΝΟΥΡΓΙΚΗ ΤΕΧΝΟΛΟΓΙΑ ΙΙ </a:t>
            </a:r>
          </a:p>
          <a:p>
            <a:pPr>
              <a:buNone/>
            </a:pPr>
            <a:r>
              <a:rPr lang="el-GR" dirty="0" smtClean="0"/>
              <a:t>     (ΚΑΤΕΡΓΑΣΙΕΣ ΔΙΑΜΟΡΦΩΣΗΣ)</a:t>
            </a:r>
            <a:endParaRPr lang="el-GR" dirty="0"/>
          </a:p>
        </p:txBody>
      </p:sp>
      <p:pic>
        <p:nvPicPr>
          <p:cNvPr id="1026" name="Picture 2" descr="C:\Users\user\OneDrive\Εικόνες\Screenshots\2024-09-09 (1).png"/>
          <p:cNvPicPr>
            <a:picLocks noChangeAspect="1" noChangeArrowheads="1"/>
          </p:cNvPicPr>
          <p:nvPr/>
        </p:nvPicPr>
        <p:blipFill>
          <a:blip r:embed="rId2" cstate="print"/>
          <a:srcRect/>
          <a:stretch>
            <a:fillRect/>
          </a:stretch>
        </p:blipFill>
        <p:spPr bwMode="auto">
          <a:xfrm>
            <a:off x="6643702" y="3643314"/>
            <a:ext cx="1654626" cy="2340106"/>
          </a:xfrm>
          <a:prstGeom prst="rect">
            <a:avLst/>
          </a:prstGeom>
          <a:noFill/>
        </p:spPr>
      </p:pic>
      <p:pic>
        <p:nvPicPr>
          <p:cNvPr id="1027" name="Picture 3" descr="C:\Users\user\OneDrive\Εικόνες\Screenshots\2024-09-09.png"/>
          <p:cNvPicPr>
            <a:picLocks noChangeAspect="1" noChangeArrowheads="1"/>
          </p:cNvPicPr>
          <p:nvPr/>
        </p:nvPicPr>
        <p:blipFill>
          <a:blip r:embed="rId3" cstate="print"/>
          <a:srcRect/>
          <a:stretch>
            <a:fillRect/>
          </a:stretch>
        </p:blipFill>
        <p:spPr bwMode="auto">
          <a:xfrm>
            <a:off x="6643702" y="1142984"/>
            <a:ext cx="1643074" cy="2329563"/>
          </a:xfrm>
          <a:prstGeom prst="rect">
            <a:avLst/>
          </a:prstGeom>
          <a:noFill/>
        </p:spPr>
      </p:pic>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2</a:t>
            </a:fld>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OneDrive\Εικόνες\Screenshots\2024-09-12 (2).png"/>
          <p:cNvPicPr>
            <a:picLocks noChangeAspect="1" noChangeArrowheads="1"/>
          </p:cNvPicPr>
          <p:nvPr/>
        </p:nvPicPr>
        <p:blipFill>
          <a:blip r:embed="rId2"/>
          <a:srcRect/>
          <a:stretch>
            <a:fillRect/>
          </a:stretch>
        </p:blipFill>
        <p:spPr bwMode="auto">
          <a:xfrm>
            <a:off x="4786314" y="4500570"/>
            <a:ext cx="3706535" cy="2078032"/>
          </a:xfrm>
          <a:prstGeom prst="rect">
            <a:avLst/>
          </a:prstGeom>
          <a:noFill/>
        </p:spPr>
      </p:pic>
      <p:sp>
        <p:nvSpPr>
          <p:cNvPr id="2" name="1 - Τίτλος"/>
          <p:cNvSpPr>
            <a:spLocks noGrp="1"/>
          </p:cNvSpPr>
          <p:nvPr>
            <p:ph type="title"/>
          </p:nvPr>
        </p:nvSpPr>
        <p:spPr/>
        <p:txBody>
          <a:bodyPr/>
          <a:lstStyle/>
          <a:p>
            <a:r>
              <a:rPr lang="el-GR" dirty="0" smtClean="0"/>
              <a:t>3.5 ΕΡΠΥΣΜΟΣ</a:t>
            </a:r>
            <a:endParaRPr lang="el-GR" dirty="0"/>
          </a:p>
        </p:txBody>
      </p:sp>
      <p:sp>
        <p:nvSpPr>
          <p:cNvPr id="3" name="2 - Θέση περιεχομένου"/>
          <p:cNvSpPr>
            <a:spLocks noGrp="1"/>
          </p:cNvSpPr>
          <p:nvPr>
            <p:ph idx="1"/>
          </p:nvPr>
        </p:nvSpPr>
        <p:spPr/>
        <p:txBody>
          <a:bodyPr/>
          <a:lstStyle/>
          <a:p>
            <a:pPr>
              <a:buNone/>
            </a:pPr>
            <a:r>
              <a:rPr lang="el-GR" i="1" dirty="0" smtClean="0"/>
              <a:t>Ορισμός</a:t>
            </a:r>
          </a:p>
          <a:p>
            <a:pPr algn="just">
              <a:buNone/>
            </a:pPr>
            <a:r>
              <a:rPr lang="el-GR" dirty="0" smtClean="0"/>
              <a:t>    Η πλαστική παραμόρφωση (ε) ενός υλικού ως συνάρτηση:</a:t>
            </a:r>
          </a:p>
          <a:p>
            <a:r>
              <a:rPr lang="el-GR" dirty="0" smtClean="0"/>
              <a:t>της εφαρμοζόμενης τάσης (σ)</a:t>
            </a:r>
          </a:p>
          <a:p>
            <a:r>
              <a:rPr lang="el-GR" dirty="0" smtClean="0"/>
              <a:t>του χρόνου επιβολής της τάσης (</a:t>
            </a:r>
            <a:r>
              <a:rPr lang="en-US" dirty="0" smtClean="0"/>
              <a:t>t</a:t>
            </a:r>
            <a:r>
              <a:rPr lang="el-GR" dirty="0" smtClean="0"/>
              <a:t>)</a:t>
            </a:r>
          </a:p>
          <a:p>
            <a:r>
              <a:rPr lang="el-GR" dirty="0" smtClean="0"/>
              <a:t>της θερμοκρασίας (Τ)</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20</a:t>
            </a:fld>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ownloads\common-creep-failure.jpg"/>
          <p:cNvPicPr>
            <a:picLocks noChangeAspect="1" noChangeArrowheads="1"/>
          </p:cNvPicPr>
          <p:nvPr/>
        </p:nvPicPr>
        <p:blipFill>
          <a:blip r:embed="rId2"/>
          <a:srcRect/>
          <a:stretch>
            <a:fillRect/>
          </a:stretch>
        </p:blipFill>
        <p:spPr bwMode="auto">
          <a:xfrm>
            <a:off x="4929190" y="1571612"/>
            <a:ext cx="3894137" cy="4473575"/>
          </a:xfrm>
          <a:prstGeom prst="rect">
            <a:avLst/>
          </a:prstGeom>
          <a:noFill/>
        </p:spPr>
      </p:pic>
      <p:sp>
        <p:nvSpPr>
          <p:cNvPr id="2" name="1 - Τίτλος"/>
          <p:cNvSpPr>
            <a:spLocks noGrp="1"/>
          </p:cNvSpPr>
          <p:nvPr>
            <p:ph type="title"/>
          </p:nvPr>
        </p:nvSpPr>
        <p:spPr/>
        <p:txBody>
          <a:bodyPr/>
          <a:lstStyle/>
          <a:p>
            <a:r>
              <a:rPr lang="el-GR" dirty="0" smtClean="0"/>
              <a:t>3.5 ΕΡΠΥΣΜΟΣ</a:t>
            </a:r>
            <a:endParaRPr lang="el-GR" dirty="0"/>
          </a:p>
        </p:txBody>
      </p:sp>
      <p:sp>
        <p:nvSpPr>
          <p:cNvPr id="3" name="2 - Θέση περιεχομένου"/>
          <p:cNvSpPr>
            <a:spLocks noGrp="1"/>
          </p:cNvSpPr>
          <p:nvPr>
            <p:ph idx="1"/>
          </p:nvPr>
        </p:nvSpPr>
        <p:spPr>
          <a:xfrm>
            <a:off x="457200" y="1600200"/>
            <a:ext cx="5114932" cy="4525963"/>
          </a:xfrm>
        </p:spPr>
        <p:txBody>
          <a:bodyPr/>
          <a:lstStyle/>
          <a:p>
            <a:pPr>
              <a:buNone/>
            </a:pPr>
            <a:r>
              <a:rPr lang="el-GR" i="1" dirty="0" smtClean="0"/>
              <a:t>Παρατηρείται σε:</a:t>
            </a:r>
          </a:p>
          <a:p>
            <a:r>
              <a:rPr lang="el-GR" i="1" dirty="0" err="1" smtClean="0"/>
              <a:t>Εναλλάκτες</a:t>
            </a:r>
            <a:r>
              <a:rPr lang="el-GR" i="1" dirty="0" smtClean="0"/>
              <a:t> θερμότητας </a:t>
            </a:r>
          </a:p>
          <a:p>
            <a:r>
              <a:rPr lang="el-GR" i="1" dirty="0" smtClean="0"/>
              <a:t>Αντιστάσεις κλιβάνων</a:t>
            </a:r>
          </a:p>
          <a:p>
            <a:r>
              <a:rPr lang="el-GR" i="1" dirty="0" smtClean="0"/>
              <a:t>Εξαρτήματα στο εσωτερικό θαλάμων καύσης </a:t>
            </a:r>
          </a:p>
          <a:p>
            <a:r>
              <a:rPr lang="el-GR" i="1" dirty="0" smtClean="0"/>
              <a:t>Πτερωτές αεροστρόβιλων και ατμοστρόβιλων</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a:t>
            </a:fld>
            <a:endParaRPr lang="el-GR"/>
          </a:p>
        </p:txBody>
      </p:sp>
      <p:sp>
        <p:nvSpPr>
          <p:cNvPr id="6" name="5 - Ορθογώνιο"/>
          <p:cNvSpPr/>
          <p:nvPr/>
        </p:nvSpPr>
        <p:spPr>
          <a:xfrm>
            <a:off x="5857884" y="5929330"/>
            <a:ext cx="2928958" cy="923330"/>
          </a:xfrm>
          <a:prstGeom prst="rect">
            <a:avLst/>
          </a:prstGeom>
        </p:spPr>
        <p:txBody>
          <a:bodyPr wrap="square">
            <a:spAutoFit/>
          </a:bodyPr>
          <a:lstStyle/>
          <a:p>
            <a:r>
              <a:rPr lang="en-US" i="1" dirty="0" smtClean="0"/>
              <a:t>Common creep failure of an aircraft engine’s low-pressure turbine blade</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3.6 ΚΑΤΕΡΓΑΣΙΜΟΤΗΤΑ</a:t>
            </a:r>
            <a:endParaRPr lang="el-GR" dirty="0"/>
          </a:p>
        </p:txBody>
      </p:sp>
      <p:sp>
        <p:nvSpPr>
          <p:cNvPr id="3" name="2 - Θέση περιεχομένου"/>
          <p:cNvSpPr>
            <a:spLocks noGrp="1"/>
          </p:cNvSpPr>
          <p:nvPr>
            <p:ph idx="1"/>
          </p:nvPr>
        </p:nvSpPr>
        <p:spPr/>
        <p:txBody>
          <a:bodyPr/>
          <a:lstStyle/>
          <a:p>
            <a:pPr algn="just"/>
            <a:r>
              <a:rPr lang="el-GR" dirty="0" smtClean="0"/>
              <a:t>Η δυνατότητα (ευκολία ή δυσκολία) κατεργασίας, που παρουσιάζει ένα υλικό, προκειμένου από αυτό να κατασκευασθούν εξαρτήματα συγκεκριμένης γεωμετρίας </a:t>
            </a:r>
          </a:p>
          <a:p>
            <a:pPr algn="just">
              <a:buNone/>
            </a:pPr>
            <a:endParaRPr lang="el-GR"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22</a:t>
            </a:fld>
            <a:endParaRPr lang="el-GR"/>
          </a:p>
        </p:txBody>
      </p:sp>
      <p:pic>
        <p:nvPicPr>
          <p:cNvPr id="10242" name="Picture 2" descr="C:\Users\user\Downloads\αρχείο λήψης (1).jfif"/>
          <p:cNvPicPr>
            <a:picLocks noChangeAspect="1" noChangeArrowheads="1"/>
          </p:cNvPicPr>
          <p:nvPr/>
        </p:nvPicPr>
        <p:blipFill>
          <a:blip r:embed="rId2"/>
          <a:srcRect/>
          <a:stretch>
            <a:fillRect/>
          </a:stretch>
        </p:blipFill>
        <p:spPr bwMode="auto">
          <a:xfrm>
            <a:off x="3214678" y="4000504"/>
            <a:ext cx="2143125" cy="21431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Κατηγορίες </a:t>
            </a:r>
            <a:r>
              <a:rPr lang="el-GR" dirty="0" err="1" smtClean="0"/>
              <a:t>Κατεργασιμότητας</a:t>
            </a:r>
            <a:endParaRPr lang="el-GR" dirty="0"/>
          </a:p>
        </p:txBody>
      </p:sp>
      <p:sp>
        <p:nvSpPr>
          <p:cNvPr id="3" name="2 - Θέση περιεχομένου"/>
          <p:cNvSpPr>
            <a:spLocks noGrp="1"/>
          </p:cNvSpPr>
          <p:nvPr>
            <p:ph idx="1"/>
          </p:nvPr>
        </p:nvSpPr>
        <p:spPr>
          <a:xfrm>
            <a:off x="1357290" y="2285993"/>
            <a:ext cx="6357982" cy="3286148"/>
          </a:xfrm>
        </p:spPr>
        <p:txBody>
          <a:bodyPr>
            <a:normAutofit/>
          </a:bodyPr>
          <a:lstStyle/>
          <a:p>
            <a:pPr marL="514350" indent="-514350">
              <a:buFont typeface="+mj-lt"/>
              <a:buAutoNum type="arabicPeriod"/>
            </a:pPr>
            <a:r>
              <a:rPr lang="el-GR" sz="3600" dirty="0" err="1" smtClean="0"/>
              <a:t>Διαμορφωσιμότητα</a:t>
            </a:r>
            <a:r>
              <a:rPr lang="el-GR" sz="3600" dirty="0" smtClean="0"/>
              <a:t> </a:t>
            </a:r>
          </a:p>
          <a:p>
            <a:pPr marL="514350" indent="-514350">
              <a:buFont typeface="+mj-lt"/>
              <a:buAutoNum type="arabicPeriod"/>
            </a:pPr>
            <a:r>
              <a:rPr lang="el-GR" sz="3600" dirty="0" err="1" smtClean="0"/>
              <a:t>Ευχυτότητα</a:t>
            </a:r>
            <a:r>
              <a:rPr lang="el-GR" sz="3600" dirty="0" smtClean="0"/>
              <a:t> ή </a:t>
            </a:r>
            <a:r>
              <a:rPr lang="el-GR" sz="3600" dirty="0" err="1" smtClean="0"/>
              <a:t>χυτευσιμότητα</a:t>
            </a:r>
            <a:r>
              <a:rPr lang="el-GR" sz="3600" dirty="0" smtClean="0"/>
              <a:t> </a:t>
            </a:r>
          </a:p>
          <a:p>
            <a:pPr marL="514350" indent="-514350">
              <a:buFont typeface="+mj-lt"/>
              <a:buAutoNum type="arabicPeriod"/>
            </a:pPr>
            <a:r>
              <a:rPr lang="el-GR" sz="3600" dirty="0" err="1" smtClean="0"/>
              <a:t>Συγκολλησιμότητα</a:t>
            </a:r>
            <a:endParaRPr lang="el-GR" sz="3600" dirty="0" smtClean="0"/>
          </a:p>
          <a:p>
            <a:pPr marL="514350" indent="-514350">
              <a:buFont typeface="+mj-lt"/>
              <a:buAutoNum type="arabicPeriod"/>
            </a:pPr>
            <a:r>
              <a:rPr lang="el-GR" sz="3600" dirty="0" err="1" smtClean="0"/>
              <a:t>Κατεργασιμότητα</a:t>
            </a:r>
            <a:r>
              <a:rPr lang="el-GR" sz="3600" dirty="0" smtClean="0"/>
              <a:t> στην κοπή</a:t>
            </a:r>
            <a:endParaRPr lang="el-GR" sz="36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23</a:t>
            </a:fld>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1.Διαμορφωσιμότητα</a:t>
            </a:r>
            <a:endParaRPr lang="el-GR" dirty="0"/>
          </a:p>
        </p:txBody>
      </p:sp>
      <p:sp>
        <p:nvSpPr>
          <p:cNvPr id="3" name="2 - Θέση περιεχομένου"/>
          <p:cNvSpPr>
            <a:spLocks noGrp="1"/>
          </p:cNvSpPr>
          <p:nvPr>
            <p:ph idx="1"/>
          </p:nvPr>
        </p:nvSpPr>
        <p:spPr/>
        <p:txBody>
          <a:bodyPr/>
          <a:lstStyle/>
          <a:p>
            <a:pPr>
              <a:buNone/>
            </a:pPr>
            <a:r>
              <a:rPr lang="el-GR" i="1" dirty="0" smtClean="0"/>
              <a:t>Ορισμός:</a:t>
            </a:r>
          </a:p>
          <a:p>
            <a:r>
              <a:rPr lang="el-GR" dirty="0" smtClean="0"/>
              <a:t>η δυνατότητα ενός υλικού να διαμορφωθεί σε μία συγκεκριμένη γεωμετρία (έλασμα, φύλλο, σύρμα, κ.λπ.), μέσω κατεργασίας πλαστικής παραμόρφωσης</a:t>
            </a:r>
          </a:p>
          <a:p>
            <a:r>
              <a:rPr lang="el-GR" dirty="0" smtClean="0"/>
              <a:t>Υποκατηγορίες </a:t>
            </a:r>
            <a:r>
              <a:rPr lang="el-GR" dirty="0" err="1" smtClean="0"/>
              <a:t>διαμορφωσ</a:t>
            </a:r>
            <a:r>
              <a:rPr lang="el-GR" dirty="0" err="1" smtClean="0"/>
              <a:t>ι</a:t>
            </a:r>
            <a:r>
              <a:rPr lang="el-GR" dirty="0" err="1" smtClean="0"/>
              <a:t>μότητας</a:t>
            </a:r>
            <a:r>
              <a:rPr lang="el-GR" dirty="0" smtClean="0"/>
              <a:t>:</a:t>
            </a:r>
          </a:p>
          <a:p>
            <a:pPr>
              <a:buFont typeface="Wingdings" pitchFamily="2" charset="2"/>
              <a:buChar char="Ø"/>
            </a:pPr>
            <a:r>
              <a:rPr lang="el-GR" dirty="0" err="1" smtClean="0"/>
              <a:t>Ελατότητα</a:t>
            </a:r>
            <a:endParaRPr lang="el-GR" dirty="0" smtClean="0"/>
          </a:p>
          <a:p>
            <a:pPr>
              <a:buFont typeface="Wingdings" pitchFamily="2" charset="2"/>
              <a:buChar char="Ø"/>
            </a:pPr>
            <a:r>
              <a:rPr lang="el-GR" dirty="0" smtClean="0"/>
              <a:t>Ολκιμότητα</a:t>
            </a:r>
          </a:p>
          <a:p>
            <a:pPr>
              <a:buFont typeface="Wingdings" pitchFamily="2" charset="2"/>
              <a:buChar char="Ø"/>
            </a:pP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24</a:t>
            </a:fld>
            <a:endParaRPr lang="el-GR"/>
          </a:p>
        </p:txBody>
      </p:sp>
      <p:pic>
        <p:nvPicPr>
          <p:cNvPr id="6147" name="Picture 3" descr="C:\Users\user\Downloads\αρχείο λήψης.jfif"/>
          <p:cNvPicPr>
            <a:picLocks noChangeAspect="1" noChangeArrowheads="1"/>
          </p:cNvPicPr>
          <p:nvPr/>
        </p:nvPicPr>
        <p:blipFill>
          <a:blip r:embed="rId2"/>
          <a:srcRect/>
          <a:stretch>
            <a:fillRect/>
          </a:stretch>
        </p:blipFill>
        <p:spPr bwMode="auto">
          <a:xfrm>
            <a:off x="4222750" y="4881563"/>
            <a:ext cx="2857500" cy="1600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2.Ευχυτότητα ή </a:t>
            </a:r>
            <a:r>
              <a:rPr lang="el-GR" dirty="0" err="1" smtClean="0"/>
              <a:t>χυτευσιμότητα</a:t>
            </a:r>
            <a:r>
              <a:rPr lang="el-GR" dirty="0" smtClean="0"/>
              <a:t>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t>Ορισμός:</a:t>
            </a:r>
          </a:p>
          <a:p>
            <a:pPr>
              <a:buNone/>
            </a:pPr>
            <a:r>
              <a:rPr lang="el-GR" dirty="0" smtClean="0"/>
              <a:t>    η δυνατότητα ενός υλικού να διαμορφωθεί, μέσω χύτευσης, σε εξάρτημα συγκεκριμένης γεωμετρίας</a:t>
            </a:r>
          </a:p>
          <a:p>
            <a:pPr>
              <a:buNone/>
            </a:pPr>
            <a:r>
              <a:rPr lang="el-GR" dirty="0" smtClean="0"/>
              <a:t>Παράγοντες που επηρεάζουν:</a:t>
            </a:r>
          </a:p>
          <a:p>
            <a:r>
              <a:rPr lang="el-GR" dirty="0" smtClean="0"/>
              <a:t>το σημείο τήξεως του μετάλλου</a:t>
            </a:r>
          </a:p>
          <a:p>
            <a:r>
              <a:rPr lang="el-GR" dirty="0" smtClean="0"/>
              <a:t>το ιξώδες </a:t>
            </a:r>
          </a:p>
          <a:p>
            <a:r>
              <a:rPr lang="el-GR" dirty="0" smtClean="0"/>
              <a:t>η επιφανειακή τάση του </a:t>
            </a:r>
            <a:r>
              <a:rPr lang="el-GR" dirty="0" err="1" smtClean="0"/>
              <a:t>τήγματος</a:t>
            </a:r>
            <a:r>
              <a:rPr lang="el-GR" dirty="0" smtClean="0"/>
              <a:t> του μετάλλου</a:t>
            </a:r>
          </a:p>
          <a:p>
            <a:r>
              <a:rPr lang="el-GR" dirty="0" smtClean="0"/>
              <a:t>οι διάφορες προσμείξεις</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25</a:t>
            </a:fld>
            <a:endParaRPr lang="el-GR"/>
          </a:p>
        </p:txBody>
      </p:sp>
      <p:pic>
        <p:nvPicPr>
          <p:cNvPr id="7170" name="Picture 2" descr="C:\Users\user\Downloads\αρχείο λήψης.jfif"/>
          <p:cNvPicPr>
            <a:picLocks noChangeAspect="1" noChangeArrowheads="1"/>
          </p:cNvPicPr>
          <p:nvPr/>
        </p:nvPicPr>
        <p:blipFill>
          <a:blip r:embed="rId2"/>
          <a:srcRect/>
          <a:stretch>
            <a:fillRect/>
          </a:stretch>
        </p:blipFill>
        <p:spPr bwMode="auto">
          <a:xfrm>
            <a:off x="6000760" y="3071810"/>
            <a:ext cx="2827493" cy="188156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3.Συγκολλησιμότητα</a:t>
            </a:r>
            <a:br>
              <a:rPr lang="el-GR" dirty="0" smtClean="0"/>
            </a:b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i="1" dirty="0" smtClean="0"/>
              <a:t>Ορισμός: </a:t>
            </a:r>
          </a:p>
          <a:p>
            <a:pPr>
              <a:buNone/>
            </a:pPr>
            <a:r>
              <a:rPr lang="el-GR" dirty="0" smtClean="0"/>
              <a:t>η δυνατότητα συγκόλλησης </a:t>
            </a:r>
            <a:endParaRPr lang="en-US" dirty="0" smtClean="0"/>
          </a:p>
          <a:p>
            <a:pPr>
              <a:buNone/>
            </a:pPr>
            <a:r>
              <a:rPr lang="el-GR" dirty="0" smtClean="0"/>
              <a:t>ενός υλικού</a:t>
            </a:r>
          </a:p>
          <a:p>
            <a:pPr>
              <a:buNone/>
            </a:pPr>
            <a:endParaRPr lang="el-GR" dirty="0" smtClean="0"/>
          </a:p>
          <a:p>
            <a:pPr>
              <a:buNone/>
            </a:pPr>
            <a:r>
              <a:rPr lang="el-GR" dirty="0" smtClean="0"/>
              <a:t>Παράγοντες που επηρεάζουν:</a:t>
            </a:r>
          </a:p>
          <a:p>
            <a:r>
              <a:rPr lang="el-GR" dirty="0" smtClean="0"/>
              <a:t>η καθαρότητα του μετάλλου </a:t>
            </a:r>
          </a:p>
          <a:p>
            <a:r>
              <a:rPr lang="el-GR" dirty="0" smtClean="0"/>
              <a:t>η χημική σύσταση του κράματος προς συγκόλληση </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26</a:t>
            </a:fld>
            <a:endParaRPr lang="el-GR"/>
          </a:p>
        </p:txBody>
      </p:sp>
      <p:pic>
        <p:nvPicPr>
          <p:cNvPr id="8194" name="Picture 2" descr="C:\Users\user\Downloads\αρχείο λήψης.jfif"/>
          <p:cNvPicPr>
            <a:picLocks noChangeAspect="1" noChangeArrowheads="1"/>
          </p:cNvPicPr>
          <p:nvPr/>
        </p:nvPicPr>
        <p:blipFill>
          <a:blip r:embed="rId2"/>
          <a:srcRect/>
          <a:stretch>
            <a:fillRect/>
          </a:stretch>
        </p:blipFill>
        <p:spPr bwMode="auto">
          <a:xfrm>
            <a:off x="5500694" y="1357298"/>
            <a:ext cx="3242696" cy="242889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4.Κατεργασιμότητα στην κοπή</a:t>
            </a:r>
            <a:br>
              <a:rPr lang="el-GR" dirty="0" smtClean="0"/>
            </a:br>
            <a:endParaRPr lang="el-GR" dirty="0"/>
          </a:p>
        </p:txBody>
      </p:sp>
      <p:sp>
        <p:nvSpPr>
          <p:cNvPr id="3" name="2 - Θέση περιεχομένου"/>
          <p:cNvSpPr>
            <a:spLocks noGrp="1"/>
          </p:cNvSpPr>
          <p:nvPr>
            <p:ph idx="1"/>
          </p:nvPr>
        </p:nvSpPr>
        <p:spPr/>
        <p:txBody>
          <a:bodyPr/>
          <a:lstStyle/>
          <a:p>
            <a:pPr>
              <a:buNone/>
            </a:pPr>
            <a:r>
              <a:rPr lang="el-GR" dirty="0" smtClean="0"/>
              <a:t>Ορισμός: </a:t>
            </a:r>
          </a:p>
          <a:p>
            <a:pPr>
              <a:buNone/>
            </a:pPr>
            <a:r>
              <a:rPr lang="el-GR" dirty="0" smtClean="0"/>
              <a:t>    η δυνατότητα διαμόρφωσης, που παρουσιάζει ένα υλικό, μέσω κατεργασιών αποβολής υλικού (π.χ. τόρνευση, φρεζάρισμα, </a:t>
            </a:r>
            <a:r>
              <a:rPr lang="el-GR" dirty="0" err="1" smtClean="0"/>
              <a:t>πλάνιση</a:t>
            </a:r>
            <a:r>
              <a:rPr lang="el-GR" dirty="0" smtClean="0"/>
              <a:t>, λείανση, κ.λπ.)</a:t>
            </a:r>
          </a:p>
          <a:p>
            <a:pPr>
              <a:buNone/>
            </a:pPr>
            <a:r>
              <a:rPr lang="el-GR" dirty="0" smtClean="0"/>
              <a:t>Παράγοντες που επηρεάζουν:</a:t>
            </a:r>
          </a:p>
          <a:p>
            <a:r>
              <a:rPr lang="el-GR" dirty="0" smtClean="0"/>
              <a:t>η χημική σύσταση  </a:t>
            </a:r>
          </a:p>
          <a:p>
            <a:r>
              <a:rPr lang="el-GR" dirty="0" smtClean="0"/>
              <a:t>η δομή του υλικού </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27</a:t>
            </a:fld>
            <a:endParaRPr lang="el-GR"/>
          </a:p>
        </p:txBody>
      </p:sp>
      <p:pic>
        <p:nvPicPr>
          <p:cNvPr id="9218" name="Picture 2" descr="C:\Users\user\Downloads\αρχείο λήψης.jfif"/>
          <p:cNvPicPr>
            <a:picLocks noChangeAspect="1" noChangeArrowheads="1"/>
          </p:cNvPicPr>
          <p:nvPr/>
        </p:nvPicPr>
        <p:blipFill>
          <a:blip r:embed="rId2"/>
          <a:srcRect/>
          <a:stretch>
            <a:fillRect/>
          </a:stretch>
        </p:blipFill>
        <p:spPr bwMode="auto">
          <a:xfrm>
            <a:off x="6143636" y="3929066"/>
            <a:ext cx="2124075" cy="21526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274638"/>
            <a:ext cx="8786874" cy="1143000"/>
          </a:xfrm>
        </p:spPr>
        <p:txBody>
          <a:bodyPr>
            <a:normAutofit fontScale="90000"/>
          </a:bodyPr>
          <a:lstStyle/>
          <a:p>
            <a:r>
              <a:rPr lang="el-GR" dirty="0" smtClean="0"/>
              <a:t>3.10 ΚΑΤΕΡΓΑΣΙΕΣ </a:t>
            </a:r>
            <a:r>
              <a:rPr lang="el-GR" dirty="0" smtClean="0">
                <a:solidFill>
                  <a:schemeClr val="tx2">
                    <a:lumMod val="60000"/>
                    <a:lumOff val="40000"/>
                  </a:schemeClr>
                </a:solidFill>
              </a:rPr>
              <a:t>ΕΝ ΨΥΧΡΩ </a:t>
            </a:r>
            <a:r>
              <a:rPr lang="el-GR" sz="4000" dirty="0" smtClean="0"/>
              <a:t>ΑΠΟΚΑΤΑΣΤΑΣΗ ΚΑΙ ΑΝΑΚΡΥΣΤΑΛΛΩΣΗ</a:t>
            </a:r>
            <a:endParaRPr lang="el-GR" sz="4000" dirty="0"/>
          </a:p>
        </p:txBody>
      </p:sp>
      <p:sp>
        <p:nvSpPr>
          <p:cNvPr id="3" name="2 - Θέση περιεχομένου"/>
          <p:cNvSpPr>
            <a:spLocks noGrp="1"/>
          </p:cNvSpPr>
          <p:nvPr>
            <p:ph idx="1"/>
          </p:nvPr>
        </p:nvSpPr>
        <p:spPr/>
        <p:txBody>
          <a:bodyPr>
            <a:normAutofit fontScale="92500" lnSpcReduction="10000"/>
          </a:bodyPr>
          <a:lstStyle/>
          <a:p>
            <a:pPr algn="just"/>
            <a:r>
              <a:rPr lang="el-GR" sz="2800" dirty="0" smtClean="0"/>
              <a:t>πραγματοποιούνται σε θερμοκρασία περιβάλλοντος </a:t>
            </a:r>
          </a:p>
          <a:p>
            <a:pPr algn="just"/>
            <a:r>
              <a:rPr lang="el-GR" sz="2800" dirty="0" smtClean="0"/>
              <a:t>αφορούν κυρίως κατεργασίες μαλακών μετάλλων (αλουμινίου, μολύβδου, κασσιτέρου)</a:t>
            </a:r>
          </a:p>
          <a:p>
            <a:pPr algn="just"/>
            <a:endParaRPr lang="el-GR" sz="2800" dirty="0" smtClean="0"/>
          </a:p>
          <a:p>
            <a:pPr algn="just"/>
            <a:endParaRPr lang="el-GR" sz="2800" dirty="0" smtClean="0"/>
          </a:p>
          <a:p>
            <a:pPr algn="just"/>
            <a:endParaRPr lang="el-GR" sz="2800" dirty="0" smtClean="0"/>
          </a:p>
          <a:p>
            <a:pPr algn="just"/>
            <a:endParaRPr lang="el-GR" sz="2800" dirty="0" smtClean="0"/>
          </a:p>
          <a:p>
            <a:pPr algn="just"/>
            <a:r>
              <a:rPr lang="el-GR" sz="2800" u="sng" dirty="0" smtClean="0">
                <a:solidFill>
                  <a:srgbClr val="C00000"/>
                </a:solidFill>
              </a:rPr>
              <a:t>ΠΡΟΒΛΗΜΑ</a:t>
            </a:r>
            <a:r>
              <a:rPr lang="el-GR" sz="2800" dirty="0" smtClean="0"/>
              <a:t>: προκαλούν αυξημένες ατέλειες (διαταραχές) στην κρυσταλλική δομή του υλικού, οι οποίες είναι αποθηκευμένες με τη μορφή εσωτερικών τάσεων</a:t>
            </a:r>
            <a:endParaRPr lang="el-GR" sz="2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28</a:t>
            </a:fld>
            <a:endParaRPr lang="el-GR"/>
          </a:p>
        </p:txBody>
      </p:sp>
      <p:pic>
        <p:nvPicPr>
          <p:cNvPr id="3074" name="Picture 2" descr="C:\Users\user\OneDrive\Εικόνες\Screenshots\2024-09-12 - Αντιγραφή.png"/>
          <p:cNvPicPr>
            <a:picLocks noChangeAspect="1" noChangeArrowheads="1"/>
          </p:cNvPicPr>
          <p:nvPr/>
        </p:nvPicPr>
        <p:blipFill>
          <a:blip r:embed="rId2"/>
          <a:srcRect/>
          <a:stretch>
            <a:fillRect/>
          </a:stretch>
        </p:blipFill>
        <p:spPr bwMode="auto">
          <a:xfrm>
            <a:off x="2071670" y="3000372"/>
            <a:ext cx="4206875" cy="15081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ΚΑΤΕΡΓΑΣΙΕΣ </a:t>
            </a:r>
            <a:r>
              <a:rPr lang="el-GR" dirty="0" smtClean="0">
                <a:solidFill>
                  <a:schemeClr val="tx2">
                    <a:lumMod val="60000"/>
                    <a:lumOff val="40000"/>
                  </a:schemeClr>
                </a:solidFill>
              </a:rPr>
              <a:t>ΕΝ ΨΥΧΡΩ</a:t>
            </a:r>
            <a:endParaRPr lang="el-GR" dirty="0">
              <a:solidFill>
                <a:schemeClr val="tx2">
                  <a:lumMod val="60000"/>
                  <a:lumOff val="40000"/>
                </a:schemeClr>
              </a:solidFill>
            </a:endParaRPr>
          </a:p>
        </p:txBody>
      </p:sp>
      <p:sp>
        <p:nvSpPr>
          <p:cNvPr id="3" name="2 - Θέση περιεχομένου"/>
          <p:cNvSpPr>
            <a:spLocks noGrp="1"/>
          </p:cNvSpPr>
          <p:nvPr>
            <p:ph idx="1"/>
          </p:nvPr>
        </p:nvSpPr>
        <p:spPr/>
        <p:txBody>
          <a:bodyPr/>
          <a:lstStyle/>
          <a:p>
            <a:pPr>
              <a:buNone/>
            </a:pPr>
            <a:r>
              <a:rPr lang="el-GR" dirty="0" smtClean="0"/>
              <a:t>Λύση προβλήματος:    </a:t>
            </a:r>
            <a:r>
              <a:rPr lang="el-GR" dirty="0" smtClean="0">
                <a:solidFill>
                  <a:srgbClr val="C00000"/>
                </a:solidFill>
              </a:rPr>
              <a:t> </a:t>
            </a:r>
            <a:r>
              <a:rPr lang="el-GR" sz="4800" dirty="0" smtClean="0">
                <a:solidFill>
                  <a:schemeClr val="accent5">
                    <a:lumMod val="75000"/>
                  </a:schemeClr>
                </a:solidFill>
              </a:rPr>
              <a:t>ΑΝΟΠΤΗΣΗ</a:t>
            </a:r>
            <a:r>
              <a:rPr lang="el-GR" sz="4800" dirty="0" smtClean="0">
                <a:solidFill>
                  <a:srgbClr val="C00000"/>
                </a:solidFill>
              </a:rPr>
              <a:t> </a:t>
            </a:r>
          </a:p>
          <a:p>
            <a:pPr>
              <a:buNone/>
            </a:pPr>
            <a:endParaRPr lang="el-GR" dirty="0" smtClean="0">
              <a:solidFill>
                <a:srgbClr val="C00000"/>
              </a:solidFill>
            </a:endParaRPr>
          </a:p>
          <a:p>
            <a:pPr>
              <a:buFont typeface="Wingdings" pitchFamily="2" charset="2"/>
              <a:buChar char="Ø"/>
            </a:pPr>
            <a:r>
              <a:rPr lang="el-GR" sz="2400" dirty="0" smtClean="0"/>
              <a:t>Θερμική κατεργασία </a:t>
            </a:r>
          </a:p>
          <a:p>
            <a:pPr>
              <a:buNone/>
            </a:pPr>
            <a:r>
              <a:rPr lang="el-GR" sz="2400" dirty="0" smtClean="0"/>
              <a:t>         σε 3 στάδια: </a:t>
            </a:r>
          </a:p>
          <a:p>
            <a:pPr marL="514350" indent="-514350">
              <a:buFont typeface="+mj-lt"/>
              <a:buAutoNum type="arabicPeriod"/>
            </a:pPr>
            <a:r>
              <a:rPr lang="el-GR" sz="2400" dirty="0" smtClean="0"/>
              <a:t>Αποκατάσταση                                                                                  ή </a:t>
            </a:r>
            <a:r>
              <a:rPr lang="el-GR" sz="2400" dirty="0" err="1" smtClean="0"/>
              <a:t>απόταση</a:t>
            </a:r>
            <a:endParaRPr lang="el-GR" sz="2400" dirty="0" smtClean="0"/>
          </a:p>
          <a:p>
            <a:pPr marL="514350" indent="-514350">
              <a:buFont typeface="+mj-lt"/>
              <a:buAutoNum type="arabicPeriod"/>
            </a:pPr>
            <a:r>
              <a:rPr lang="el-GR" sz="2400" dirty="0" err="1" smtClean="0"/>
              <a:t>Ανακρυστάλλωση</a:t>
            </a:r>
            <a:endParaRPr lang="el-GR" sz="2400" dirty="0" smtClean="0"/>
          </a:p>
          <a:p>
            <a:pPr marL="514350" indent="-514350">
              <a:buFont typeface="+mj-lt"/>
              <a:buAutoNum type="arabicPeriod"/>
            </a:pPr>
            <a:r>
              <a:rPr lang="el-GR" sz="2400" dirty="0" smtClean="0"/>
              <a:t>Ανάπτυξη των κόκκων</a:t>
            </a: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29</a:t>
            </a:fld>
            <a:endParaRPr lang="el-GR"/>
          </a:p>
        </p:txBody>
      </p:sp>
      <p:pic>
        <p:nvPicPr>
          <p:cNvPr id="2050" name="Picture 2" descr="C:\Users\user\OneDrive\Εικόνες\Screenshots\2024-09-12.png"/>
          <p:cNvPicPr>
            <a:picLocks noChangeAspect="1" noChangeArrowheads="1"/>
          </p:cNvPicPr>
          <p:nvPr/>
        </p:nvPicPr>
        <p:blipFill>
          <a:blip r:embed="rId2"/>
          <a:srcRect/>
          <a:stretch>
            <a:fillRect/>
          </a:stretch>
        </p:blipFill>
        <p:spPr bwMode="auto">
          <a:xfrm>
            <a:off x="3857620" y="2643182"/>
            <a:ext cx="5075237" cy="3352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357298"/>
            <a:ext cx="8229600" cy="3571900"/>
          </a:xfrm>
        </p:spPr>
        <p:txBody>
          <a:bodyPr>
            <a:noAutofit/>
          </a:bodyPr>
          <a:lstStyle/>
          <a:p>
            <a:r>
              <a:rPr lang="el-GR" sz="3200" u="sng" dirty="0" smtClean="0"/>
              <a:t>Μ.Τ. 2   -  Κεφ.3 </a:t>
            </a:r>
            <a:br>
              <a:rPr lang="el-GR" sz="3200" u="sng" dirty="0" smtClean="0"/>
            </a:br>
            <a:r>
              <a:rPr lang="el-GR" sz="3200" u="sng" dirty="0" smtClean="0"/>
              <a:t>Μηχανική Συμπεριφορά των Υλικών</a:t>
            </a:r>
            <a:br>
              <a:rPr lang="el-GR" sz="3200" u="sng" dirty="0" smtClean="0"/>
            </a:br>
            <a:endParaRPr lang="el-GR" sz="3200" u="sng" dirty="0"/>
          </a:p>
        </p:txBody>
      </p:sp>
      <p:sp>
        <p:nvSpPr>
          <p:cNvPr id="10" name="9 - Θέση αριθμού διαφάνειας"/>
          <p:cNvSpPr>
            <a:spLocks noGrp="1"/>
          </p:cNvSpPr>
          <p:nvPr>
            <p:ph type="sldNum" sz="quarter" idx="12"/>
          </p:nvPr>
        </p:nvSpPr>
        <p:spPr/>
        <p:txBody>
          <a:bodyPr/>
          <a:lstStyle/>
          <a:p>
            <a:fld id="{D3F1D1C4-C2D9-4231-9FB2-B2D9D97AA41D}" type="slidenum">
              <a:rPr lang="el-GR" smtClean="0"/>
              <a:pPr/>
              <a:t>3</a:t>
            </a:fld>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OneDrive\Εικόνες\Screenshots\2024-09-12 (1).png"/>
          <p:cNvPicPr>
            <a:picLocks noChangeAspect="1" noChangeArrowheads="1"/>
          </p:cNvPicPr>
          <p:nvPr/>
        </p:nvPicPr>
        <p:blipFill>
          <a:blip r:embed="rId2"/>
          <a:srcRect/>
          <a:stretch>
            <a:fillRect/>
          </a:stretch>
        </p:blipFill>
        <p:spPr bwMode="auto">
          <a:xfrm>
            <a:off x="1928794" y="2820728"/>
            <a:ext cx="4857784" cy="2357588"/>
          </a:xfrm>
          <a:prstGeom prst="rect">
            <a:avLst/>
          </a:prstGeom>
          <a:noFill/>
        </p:spPr>
      </p:pic>
      <p:sp>
        <p:nvSpPr>
          <p:cNvPr id="2" name="1 - Τίτλος"/>
          <p:cNvSpPr>
            <a:spLocks noGrp="1"/>
          </p:cNvSpPr>
          <p:nvPr>
            <p:ph type="title"/>
          </p:nvPr>
        </p:nvSpPr>
        <p:spPr/>
        <p:txBody>
          <a:bodyPr/>
          <a:lstStyle/>
          <a:p>
            <a:r>
              <a:rPr lang="el-GR" dirty="0" smtClean="0"/>
              <a:t>3.11 ΚΑΤΕΡΓΑΣΙΕΣ </a:t>
            </a:r>
            <a:r>
              <a:rPr lang="el-GR" dirty="0" smtClean="0">
                <a:solidFill>
                  <a:schemeClr val="accent6">
                    <a:lumMod val="75000"/>
                  </a:schemeClr>
                </a:solidFill>
              </a:rPr>
              <a:t>ΕΝ ΘΕΡΜΩ</a:t>
            </a:r>
            <a:endParaRPr lang="el-GR" dirty="0">
              <a:solidFill>
                <a:schemeClr val="accent6">
                  <a:lumMod val="75000"/>
                </a:schemeClr>
              </a:solidFill>
            </a:endParaRPr>
          </a:p>
        </p:txBody>
      </p:sp>
      <p:sp>
        <p:nvSpPr>
          <p:cNvPr id="3" name="2 - Θέση περιεχομένου"/>
          <p:cNvSpPr>
            <a:spLocks noGrp="1"/>
          </p:cNvSpPr>
          <p:nvPr>
            <p:ph idx="1"/>
          </p:nvPr>
        </p:nvSpPr>
        <p:spPr>
          <a:xfrm>
            <a:off x="214282" y="1357298"/>
            <a:ext cx="8572560" cy="5257800"/>
          </a:xfrm>
        </p:spPr>
        <p:txBody>
          <a:bodyPr>
            <a:normAutofit fontScale="92500" lnSpcReduction="20000"/>
          </a:bodyPr>
          <a:lstStyle/>
          <a:p>
            <a:pPr algn="just"/>
            <a:r>
              <a:rPr lang="el-GR" dirty="0" smtClean="0"/>
              <a:t>Οι περισσότερες βιομηχανικές κατεργασίες μορφοποίησης εξαρτημάτων ακριβείας και στοιχείων μηχανών (χάλυβας, ορείχαλκος…) πραγματοποιούνται σε υψηλή θερμοκρασία</a:t>
            </a:r>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r>
              <a:rPr lang="el-GR" dirty="0" smtClean="0"/>
              <a:t>Η ψυχρή διαμόρφωση γίνεται με δυσκολία (λόγω σκληρότητας) και μπορεί να προκαλέσει ζημιά στο μηχανολογικό εξοπλισμό</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30</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u="sng" dirty="0" smtClean="0"/>
              <a:t>3.3.1 </a:t>
            </a:r>
            <a:r>
              <a:rPr lang="el-GR" sz="3200" u="sng" dirty="0" smtClean="0"/>
              <a:t>Όλκιμα και ψαθυρά υλικά</a:t>
            </a:r>
            <a:endParaRPr lang="el-GR" sz="3200" u="sng" dirty="0"/>
          </a:p>
        </p:txBody>
      </p:sp>
      <p:sp>
        <p:nvSpPr>
          <p:cNvPr id="3" name="2 - Θέση περιεχομένου"/>
          <p:cNvSpPr>
            <a:spLocks noGrp="1"/>
          </p:cNvSpPr>
          <p:nvPr>
            <p:ph idx="1"/>
          </p:nvPr>
        </p:nvSpPr>
        <p:spPr>
          <a:xfrm>
            <a:off x="285720" y="1600200"/>
            <a:ext cx="8358246" cy="4525963"/>
          </a:xfrm>
        </p:spPr>
        <p:txBody>
          <a:bodyPr>
            <a:normAutofit/>
          </a:bodyPr>
          <a:lstStyle/>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lgn="just">
              <a:buNone/>
            </a:pPr>
            <a:r>
              <a:rPr lang="el-GR" dirty="0" smtClean="0"/>
              <a:t>    Διακρίνονται ανάλογα με το ποσό ενέργειας που δαπανάται κατά τη θραύση στα πλαίσια της δοκιμής της κρούσης </a:t>
            </a:r>
          </a:p>
        </p:txBody>
      </p:sp>
      <p:sp>
        <p:nvSpPr>
          <p:cNvPr id="4" name="3 - Έλλειψη"/>
          <p:cNvSpPr/>
          <p:nvPr/>
        </p:nvSpPr>
        <p:spPr>
          <a:xfrm>
            <a:off x="3071802" y="1714488"/>
            <a:ext cx="2857520" cy="107157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smtClean="0">
                <a:solidFill>
                  <a:sysClr val="windowText" lastClr="000000"/>
                </a:solidFill>
              </a:rPr>
              <a:t>ΥΛΙΚΑ</a:t>
            </a:r>
            <a:endParaRPr lang="el-GR" dirty="0">
              <a:solidFill>
                <a:sysClr val="windowText" lastClr="000000"/>
              </a:solidFill>
            </a:endParaRPr>
          </a:p>
        </p:txBody>
      </p:sp>
      <p:cxnSp>
        <p:nvCxnSpPr>
          <p:cNvPr id="6" name="5 - Ευθύγραμμο βέλος σύνδεσης"/>
          <p:cNvCxnSpPr/>
          <p:nvPr/>
        </p:nvCxnSpPr>
        <p:spPr>
          <a:xfrm rot="10800000" flipV="1">
            <a:off x="2786050" y="2714620"/>
            <a:ext cx="64294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a:off x="5500694" y="2643182"/>
            <a:ext cx="57150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 Έλλειψη"/>
          <p:cNvSpPr/>
          <p:nvPr/>
        </p:nvSpPr>
        <p:spPr>
          <a:xfrm>
            <a:off x="928662" y="3071810"/>
            <a:ext cx="2000264" cy="1143008"/>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ΟΛΚΙΜΑ</a:t>
            </a:r>
            <a:endParaRPr lang="el-GR" dirty="0">
              <a:solidFill>
                <a:schemeClr val="tx1"/>
              </a:solidFill>
            </a:endParaRPr>
          </a:p>
        </p:txBody>
      </p:sp>
      <p:sp>
        <p:nvSpPr>
          <p:cNvPr id="11" name="10 - Έλλειψη"/>
          <p:cNvSpPr/>
          <p:nvPr/>
        </p:nvSpPr>
        <p:spPr>
          <a:xfrm>
            <a:off x="5786446" y="3000372"/>
            <a:ext cx="2071702" cy="121444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smtClean="0">
                <a:solidFill>
                  <a:schemeClr val="tx1"/>
                </a:solidFill>
              </a:rPr>
              <a:t>ΨΑΘΥΡΑ</a:t>
            </a:r>
            <a:endParaRPr lang="el-GR" dirty="0">
              <a:solidFill>
                <a:schemeClr val="tx1"/>
              </a:solidFill>
            </a:endParaRPr>
          </a:p>
        </p:txBody>
      </p:sp>
      <p:sp>
        <p:nvSpPr>
          <p:cNvPr id="10" name="9 - Θέση αριθμού διαφάνειας"/>
          <p:cNvSpPr>
            <a:spLocks noGrp="1"/>
          </p:cNvSpPr>
          <p:nvPr>
            <p:ph type="sldNum" sz="quarter" idx="12"/>
          </p:nvPr>
        </p:nvSpPr>
        <p:spPr/>
        <p:txBody>
          <a:bodyPr/>
          <a:lstStyle/>
          <a:p>
            <a:fld id="{D3F1D1C4-C2D9-4231-9FB2-B2D9D97AA41D}" type="slidenum">
              <a:rPr lang="el-GR" smtClean="0"/>
              <a:pPr/>
              <a:t>4</a:t>
            </a:fld>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ΟΛΚΙΜΑ ΥΛΙΚΑ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Τα περισσότερα </a:t>
            </a:r>
            <a:r>
              <a:rPr lang="en-US" dirty="0" smtClean="0"/>
              <a:t>                                        </a:t>
            </a:r>
          </a:p>
          <a:p>
            <a:pPr>
              <a:buNone/>
            </a:pPr>
            <a:r>
              <a:rPr lang="en-US" dirty="0" smtClean="0"/>
              <a:t>    </a:t>
            </a:r>
            <a:r>
              <a:rPr lang="el-GR" dirty="0" smtClean="0"/>
              <a:t>καθαρά μέταλλα                     </a:t>
            </a:r>
            <a:endParaRPr lang="en-US" dirty="0" smtClean="0"/>
          </a:p>
          <a:p>
            <a:pPr>
              <a:buNone/>
            </a:pPr>
            <a:r>
              <a:rPr lang="en-US" dirty="0" smtClean="0"/>
              <a:t>    </a:t>
            </a:r>
            <a:r>
              <a:rPr lang="el-GR" dirty="0" smtClean="0"/>
              <a:t>(</a:t>
            </a:r>
            <a:r>
              <a:rPr lang="en-US" dirty="0" smtClean="0"/>
              <a:t>Fe, Al, Cu, </a:t>
            </a:r>
            <a:r>
              <a:rPr lang="en-US" dirty="0" err="1" smtClean="0"/>
              <a:t>Pb</a:t>
            </a:r>
            <a:r>
              <a:rPr lang="el-GR" dirty="0" smtClean="0"/>
              <a:t>)</a:t>
            </a:r>
          </a:p>
          <a:p>
            <a:pPr>
              <a:buNone/>
            </a:pPr>
            <a:endParaRPr lang="en-US" dirty="0" smtClean="0"/>
          </a:p>
          <a:p>
            <a:pPr>
              <a:buNone/>
            </a:pPr>
            <a:endParaRPr lang="en-US" dirty="0" smtClean="0"/>
          </a:p>
          <a:p>
            <a:r>
              <a:rPr lang="el-GR" dirty="0" smtClean="0"/>
              <a:t>Αρκετά κράματα όταν δεν έχουν υποστεί κατεργασίες σκλήρυνσης</a:t>
            </a:r>
            <a:r>
              <a:rPr lang="en-US" dirty="0" smtClean="0"/>
              <a:t> </a:t>
            </a:r>
          </a:p>
          <a:p>
            <a:pPr marL="571500" indent="-571500">
              <a:buFontTx/>
              <a:buChar char="-"/>
            </a:pPr>
            <a:r>
              <a:rPr lang="el-GR" dirty="0" smtClean="0"/>
              <a:t>Μπρούτζος </a:t>
            </a:r>
            <a:r>
              <a:rPr lang="en-US" dirty="0" smtClean="0"/>
              <a:t>Cu-</a:t>
            </a:r>
            <a:r>
              <a:rPr lang="en-US" dirty="0" err="1" smtClean="0"/>
              <a:t>Sn</a:t>
            </a:r>
            <a:endParaRPr lang="en-US" dirty="0" smtClean="0"/>
          </a:p>
          <a:p>
            <a:pPr marL="571500" indent="-571500">
              <a:buFontTx/>
              <a:buChar char="-"/>
            </a:pPr>
            <a:r>
              <a:rPr lang="el-GR" dirty="0" smtClean="0"/>
              <a:t>Ορείχαλκος </a:t>
            </a:r>
            <a:r>
              <a:rPr lang="en-US" dirty="0" smtClean="0"/>
              <a:t>Cu-Zn</a:t>
            </a:r>
          </a:p>
          <a:p>
            <a:pPr marL="571500" indent="-571500">
              <a:buFontTx/>
              <a:buChar char="-"/>
            </a:pPr>
            <a:r>
              <a:rPr lang="el-GR" dirty="0" smtClean="0"/>
              <a:t>Χάλυβες με μικρή περιεκτικότητα σε </a:t>
            </a:r>
            <a:r>
              <a:rPr lang="en-US" dirty="0" smtClean="0"/>
              <a:t>C </a:t>
            </a:r>
          </a:p>
          <a:p>
            <a:pPr marL="571500" indent="-571500">
              <a:buFontTx/>
              <a:buChar char="-"/>
            </a:pPr>
            <a:endParaRPr lang="en-US" dirty="0" smtClean="0"/>
          </a:p>
          <a:p>
            <a:pPr marL="571500" indent="-571500">
              <a:buFontTx/>
              <a:buChar char="-"/>
            </a:pPr>
            <a:endParaRPr lang="el-GR" dirty="0"/>
          </a:p>
        </p:txBody>
      </p:sp>
      <p:pic>
        <p:nvPicPr>
          <p:cNvPr id="2050" name="Picture 2" descr="C:\Users\user\Downloads\ductile.jpg"/>
          <p:cNvPicPr>
            <a:picLocks noChangeAspect="1" noChangeArrowheads="1"/>
          </p:cNvPicPr>
          <p:nvPr/>
        </p:nvPicPr>
        <p:blipFill>
          <a:blip r:embed="rId2" cstate="print"/>
          <a:srcRect/>
          <a:stretch>
            <a:fillRect/>
          </a:stretch>
        </p:blipFill>
        <p:spPr bwMode="auto">
          <a:xfrm>
            <a:off x="4429124" y="1357298"/>
            <a:ext cx="3460060" cy="2357454"/>
          </a:xfrm>
          <a:prstGeom prst="rect">
            <a:avLst/>
          </a:prstGeom>
          <a:noFill/>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5</a:t>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ΟΛΚΙΜΑ ΥΛΙΚΑ</a:t>
            </a:r>
            <a:endParaRPr lang="el-GR" dirty="0"/>
          </a:p>
        </p:txBody>
      </p:sp>
      <p:sp>
        <p:nvSpPr>
          <p:cNvPr id="3" name="2 - Θέση περιεχομένου"/>
          <p:cNvSpPr>
            <a:spLocks noGrp="1"/>
          </p:cNvSpPr>
          <p:nvPr>
            <p:ph idx="1"/>
          </p:nvPr>
        </p:nvSpPr>
        <p:spPr>
          <a:xfrm>
            <a:off x="285720" y="1600200"/>
            <a:ext cx="8401080" cy="4525963"/>
          </a:xfrm>
        </p:spPr>
        <p:txBody>
          <a:bodyPr>
            <a:normAutofit fontScale="92500" lnSpcReduction="10000"/>
          </a:bodyPr>
          <a:lstStyle/>
          <a:p>
            <a:pPr>
              <a:buNone/>
            </a:pPr>
            <a:r>
              <a:rPr lang="el-GR" dirty="0" smtClean="0"/>
              <a:t>Χαρακτηριστικά:</a:t>
            </a:r>
          </a:p>
          <a:p>
            <a:r>
              <a:rPr lang="el-GR" dirty="0" smtClean="0"/>
              <a:t>Υψηλή </a:t>
            </a:r>
            <a:r>
              <a:rPr lang="el-GR" dirty="0" err="1" smtClean="0"/>
              <a:t>δυσθραυστότητα</a:t>
            </a:r>
            <a:r>
              <a:rPr lang="el-GR" dirty="0" smtClean="0"/>
              <a:t> (απορροφούν μεγάλα ποσά Ε κατά τις πρότυπες δοκιμές κρούσης, Ε&gt;100</a:t>
            </a:r>
            <a:r>
              <a:rPr lang="en-US" dirty="0" smtClean="0"/>
              <a:t>J</a:t>
            </a:r>
            <a:r>
              <a:rPr lang="el-GR" dirty="0" smtClean="0"/>
              <a:t>)</a:t>
            </a:r>
            <a:endParaRPr lang="en-US" dirty="0" smtClean="0"/>
          </a:p>
          <a:p>
            <a:r>
              <a:rPr lang="el-GR" dirty="0" smtClean="0"/>
              <a:t>Σημαντική πλαστική παραμόρφωση </a:t>
            </a:r>
            <a:endParaRPr lang="en-US" dirty="0" smtClean="0"/>
          </a:p>
          <a:p>
            <a:pPr>
              <a:buNone/>
            </a:pPr>
            <a:r>
              <a:rPr lang="en-US" dirty="0" smtClean="0"/>
              <a:t>    </a:t>
            </a:r>
            <a:r>
              <a:rPr lang="el-GR" dirty="0" smtClean="0"/>
              <a:t>που προηγείται της θραύσης</a:t>
            </a:r>
          </a:p>
          <a:p>
            <a:r>
              <a:rPr lang="el-GR" dirty="0" smtClean="0"/>
              <a:t>Μέτρια έως χαμηλή σκληρότητα</a:t>
            </a:r>
          </a:p>
          <a:p>
            <a:r>
              <a:rPr lang="el-GR" dirty="0" smtClean="0"/>
              <a:t>Εύπλαστα και ευήλατα (ευκολία σε </a:t>
            </a:r>
            <a:endParaRPr lang="en-US" dirty="0" smtClean="0"/>
          </a:p>
          <a:p>
            <a:pPr>
              <a:buNone/>
            </a:pPr>
            <a:r>
              <a:rPr lang="en-US" dirty="0" smtClean="0"/>
              <a:t>    </a:t>
            </a:r>
            <a:r>
              <a:rPr lang="el-GR" dirty="0" smtClean="0"/>
              <a:t>διαμόρφωση εν ψυχρώ)</a:t>
            </a:r>
            <a:endParaRPr lang="el-GR" dirty="0"/>
          </a:p>
        </p:txBody>
      </p:sp>
      <p:pic>
        <p:nvPicPr>
          <p:cNvPr id="3074" name="Picture 2" descr="C:\Users\user\Downloads\duct2.jfif"/>
          <p:cNvPicPr>
            <a:picLocks noChangeAspect="1" noChangeArrowheads="1"/>
          </p:cNvPicPr>
          <p:nvPr/>
        </p:nvPicPr>
        <p:blipFill>
          <a:blip r:embed="rId2"/>
          <a:srcRect/>
          <a:stretch>
            <a:fillRect/>
          </a:stretch>
        </p:blipFill>
        <p:spPr bwMode="auto">
          <a:xfrm>
            <a:off x="6357950" y="3214686"/>
            <a:ext cx="2517123" cy="3143272"/>
          </a:xfrm>
          <a:prstGeom prst="rect">
            <a:avLst/>
          </a:prstGeom>
          <a:noFill/>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6</a:t>
            </a:fld>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ΨΑΘΥΡΑ ΥΛΙΚΑ</a:t>
            </a:r>
            <a:endParaRPr lang="el-GR" dirty="0"/>
          </a:p>
        </p:txBody>
      </p:sp>
      <p:sp>
        <p:nvSpPr>
          <p:cNvPr id="3" name="2 - Θέση περιεχομένου"/>
          <p:cNvSpPr>
            <a:spLocks noGrp="1"/>
          </p:cNvSpPr>
          <p:nvPr>
            <p:ph idx="1"/>
          </p:nvPr>
        </p:nvSpPr>
        <p:spPr/>
        <p:txBody>
          <a:bodyPr/>
          <a:lstStyle/>
          <a:p>
            <a:r>
              <a:rPr lang="el-GR" dirty="0" smtClean="0"/>
              <a:t>Κεραμικά </a:t>
            </a:r>
          </a:p>
          <a:p>
            <a:r>
              <a:rPr lang="el-GR" dirty="0" smtClean="0"/>
              <a:t>Γυαλί</a:t>
            </a:r>
          </a:p>
          <a:p>
            <a:r>
              <a:rPr lang="el-GR" dirty="0" smtClean="0"/>
              <a:t>Γύψος</a:t>
            </a:r>
          </a:p>
          <a:p>
            <a:r>
              <a:rPr lang="el-GR" dirty="0" smtClean="0"/>
              <a:t>Χάλυβες μεγάλης περιεκτικότητας σε </a:t>
            </a:r>
            <a:r>
              <a:rPr lang="en-US" dirty="0" smtClean="0"/>
              <a:t>C</a:t>
            </a:r>
            <a:r>
              <a:rPr lang="el-GR" dirty="0" smtClean="0"/>
              <a:t> μετά από βαφή (σκλήρυνση)</a:t>
            </a:r>
          </a:p>
          <a:p>
            <a:r>
              <a:rPr lang="el-GR" dirty="0" smtClean="0"/>
              <a:t>Τα περισσότερα είδη χυτοσιδήρου</a:t>
            </a:r>
            <a:endParaRPr lang="en-US" dirty="0" smtClean="0"/>
          </a:p>
        </p:txBody>
      </p:sp>
      <p:pic>
        <p:nvPicPr>
          <p:cNvPr id="4098" name="Picture 2" descr="C:\Users\user\Downloads\brittle.jpg"/>
          <p:cNvPicPr>
            <a:picLocks noChangeAspect="1" noChangeArrowheads="1"/>
          </p:cNvPicPr>
          <p:nvPr/>
        </p:nvPicPr>
        <p:blipFill>
          <a:blip r:embed="rId2"/>
          <a:srcRect/>
          <a:stretch>
            <a:fillRect/>
          </a:stretch>
        </p:blipFill>
        <p:spPr bwMode="auto">
          <a:xfrm>
            <a:off x="4357686" y="1357298"/>
            <a:ext cx="3500462" cy="1964438"/>
          </a:xfrm>
          <a:prstGeom prst="rect">
            <a:avLst/>
          </a:prstGeom>
          <a:noFill/>
        </p:spPr>
      </p:pic>
      <p:pic>
        <p:nvPicPr>
          <p:cNvPr id="4099" name="Picture 3" descr="C:\Users\user\Downloads\ceramics.jfif"/>
          <p:cNvPicPr>
            <a:picLocks noChangeAspect="1" noChangeArrowheads="1"/>
          </p:cNvPicPr>
          <p:nvPr/>
        </p:nvPicPr>
        <p:blipFill>
          <a:blip r:embed="rId3"/>
          <a:srcRect/>
          <a:stretch>
            <a:fillRect/>
          </a:stretch>
        </p:blipFill>
        <p:spPr bwMode="auto">
          <a:xfrm>
            <a:off x="6858016" y="4000504"/>
            <a:ext cx="1800225" cy="2543175"/>
          </a:xfrm>
          <a:prstGeom prst="rect">
            <a:avLst/>
          </a:prstGeom>
          <a:noFill/>
        </p:spPr>
      </p:pic>
      <p:pic>
        <p:nvPicPr>
          <p:cNvPr id="4100" name="Picture 4" descr="C:\Users\user\Downloads\bottles.jfif"/>
          <p:cNvPicPr>
            <a:picLocks noChangeAspect="1" noChangeArrowheads="1"/>
          </p:cNvPicPr>
          <p:nvPr/>
        </p:nvPicPr>
        <p:blipFill>
          <a:blip r:embed="rId4"/>
          <a:srcRect/>
          <a:stretch>
            <a:fillRect/>
          </a:stretch>
        </p:blipFill>
        <p:spPr bwMode="auto">
          <a:xfrm>
            <a:off x="1714480" y="5072074"/>
            <a:ext cx="3200400" cy="1428750"/>
          </a:xfrm>
          <a:prstGeom prst="rect">
            <a:avLst/>
          </a:prstGeom>
          <a:noFill/>
        </p:spPr>
      </p:pic>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7</a:t>
            </a:fld>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ΨΑΘΥΡΑ ΥΛΙΚΑ</a:t>
            </a:r>
            <a:endParaRPr lang="el-GR" dirty="0"/>
          </a:p>
        </p:txBody>
      </p:sp>
      <p:sp>
        <p:nvSpPr>
          <p:cNvPr id="3" name="2 - Θέση περιεχομένου"/>
          <p:cNvSpPr>
            <a:spLocks noGrp="1"/>
          </p:cNvSpPr>
          <p:nvPr>
            <p:ph idx="1"/>
          </p:nvPr>
        </p:nvSpPr>
        <p:spPr/>
        <p:txBody>
          <a:bodyPr/>
          <a:lstStyle/>
          <a:p>
            <a:pPr>
              <a:buNone/>
            </a:pPr>
            <a:r>
              <a:rPr lang="el-GR" dirty="0" smtClean="0"/>
              <a:t>Χαρακτηριστικά:</a:t>
            </a:r>
          </a:p>
          <a:p>
            <a:r>
              <a:rPr lang="el-GR" dirty="0" smtClean="0"/>
              <a:t>Μικρή </a:t>
            </a:r>
            <a:r>
              <a:rPr lang="el-GR" dirty="0" err="1" smtClean="0"/>
              <a:t>δυσθραυστότητα</a:t>
            </a:r>
            <a:r>
              <a:rPr lang="el-GR" dirty="0" smtClean="0"/>
              <a:t> (απορροφούν μικρά ποσά ενέργειας κατά την κρούση, Ε&lt;40-50</a:t>
            </a:r>
            <a:r>
              <a:rPr lang="en-US" dirty="0" smtClean="0"/>
              <a:t>J</a:t>
            </a:r>
            <a:r>
              <a:rPr lang="el-GR" dirty="0" smtClean="0"/>
              <a:t>)</a:t>
            </a:r>
            <a:endParaRPr lang="en-US" dirty="0" smtClean="0"/>
          </a:p>
          <a:p>
            <a:r>
              <a:rPr lang="el-GR" dirty="0" smtClean="0"/>
              <a:t>Σπάζουν απότομα </a:t>
            </a:r>
          </a:p>
          <a:p>
            <a:r>
              <a:rPr lang="el-GR" dirty="0" smtClean="0"/>
              <a:t>Μεγάλη σκληρότητα</a:t>
            </a:r>
          </a:p>
          <a:p>
            <a:r>
              <a:rPr lang="el-GR" dirty="0" smtClean="0"/>
              <a:t>Όχι διαμόρφωση εν ψυχρώ</a:t>
            </a:r>
            <a:endParaRPr lang="el-GR" dirty="0"/>
          </a:p>
        </p:txBody>
      </p:sp>
      <p:pic>
        <p:nvPicPr>
          <p:cNvPr id="5122" name="Picture 2" descr="C:\Users\user\Downloads\drill.jfif"/>
          <p:cNvPicPr>
            <a:picLocks noChangeAspect="1" noChangeArrowheads="1"/>
          </p:cNvPicPr>
          <p:nvPr/>
        </p:nvPicPr>
        <p:blipFill>
          <a:blip r:embed="rId2"/>
          <a:srcRect/>
          <a:stretch>
            <a:fillRect/>
          </a:stretch>
        </p:blipFill>
        <p:spPr bwMode="auto">
          <a:xfrm>
            <a:off x="5786446" y="3429000"/>
            <a:ext cx="2619375" cy="1743075"/>
          </a:xfrm>
          <a:prstGeom prst="rect">
            <a:avLst/>
          </a:prstGeom>
          <a:noFill/>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Όλκιμα </a:t>
            </a:r>
            <a:r>
              <a:rPr lang="en-US" dirty="0" err="1" smtClean="0"/>
              <a:t>vs</a:t>
            </a:r>
            <a:r>
              <a:rPr lang="en-US" dirty="0" smtClean="0"/>
              <a:t> </a:t>
            </a:r>
            <a:r>
              <a:rPr lang="el-GR" dirty="0" smtClean="0"/>
              <a:t>Ψαθυρά</a:t>
            </a:r>
            <a:endParaRPr lang="el-GR" dirty="0"/>
          </a:p>
        </p:txBody>
      </p:sp>
      <p:pic>
        <p:nvPicPr>
          <p:cNvPr id="7171" name="Picture 3" descr="C:\Users\user\Downloads\diff.jfif"/>
          <p:cNvPicPr>
            <a:picLocks noChangeAspect="1" noChangeArrowheads="1"/>
          </p:cNvPicPr>
          <p:nvPr/>
        </p:nvPicPr>
        <p:blipFill>
          <a:blip r:embed="rId2"/>
          <a:srcRect/>
          <a:stretch>
            <a:fillRect/>
          </a:stretch>
        </p:blipFill>
        <p:spPr bwMode="auto">
          <a:xfrm>
            <a:off x="428596" y="1785926"/>
            <a:ext cx="8379785" cy="3071834"/>
          </a:xfrm>
          <a:prstGeom prst="rect">
            <a:avLst/>
          </a:prstGeom>
          <a:noFill/>
        </p:spPr>
      </p:pic>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1315</TotalTime>
  <Words>828</Words>
  <PresentationFormat>Προβολή στην οθόνη (4:3)</PresentationFormat>
  <Paragraphs>197</Paragraphs>
  <Slides>30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Θέμα του Office</vt:lpstr>
      <vt:lpstr>ΜΗΧΑΝΟΥΡΓΙΚΗ ΤΕΧΝΟΛΟΓΙΑ-ΕΡΓΑΛΕΙΟΜΗΧΑΝΕΣ </vt:lpstr>
      <vt:lpstr>ΒΙΒΛΙΑ</vt:lpstr>
      <vt:lpstr>Μ.Τ. 2   -  Κεφ.3  Μηχανική Συμπεριφορά των Υλικών </vt:lpstr>
      <vt:lpstr>3.3.1 Όλκιμα και ψαθυρά υλικά</vt:lpstr>
      <vt:lpstr>ΟΛΚΙΜΑ ΥΛΙΚΑ</vt:lpstr>
      <vt:lpstr>ΟΛΚΙΜΑ ΥΛΙΚΑ</vt:lpstr>
      <vt:lpstr>ΨΑΘΥΡΑ ΥΛΙΚΑ</vt:lpstr>
      <vt:lpstr>ΨΑΘΥΡΑ ΥΛΙΚΑ</vt:lpstr>
      <vt:lpstr>Όλκιμα vs Ψαθυρά</vt:lpstr>
      <vt:lpstr>Ψαθυρά vs Όλκιμα</vt:lpstr>
      <vt:lpstr>Ερώτηση </vt:lpstr>
      <vt:lpstr>ΔΥΣΘΡΑΥΣΤΟΤΗΤΑ ΥΛΙΚΩΝ </vt:lpstr>
      <vt:lpstr>3.4 ΚΟΠΩΣΗ</vt:lpstr>
      <vt:lpstr> ΚΟΠΩΣΗ</vt:lpstr>
      <vt:lpstr> Κόπωση-Διαγράμματα S-N</vt:lpstr>
      <vt:lpstr>Διαγράμματα S-N</vt:lpstr>
      <vt:lpstr>Διαγράμματα S-N</vt:lpstr>
      <vt:lpstr>ΑΣΤΟΧΙΑ ΛΟΓΩ ΚΟΠΩΣΗΣ</vt:lpstr>
      <vt:lpstr> ΚΟΠΩΣΗ</vt:lpstr>
      <vt:lpstr>3.5 ΕΡΠΥΣΜΟΣ</vt:lpstr>
      <vt:lpstr>3.5 ΕΡΠΥΣΜΟΣ</vt:lpstr>
      <vt:lpstr>3.6 ΚΑΤΕΡΓΑΣΙΜΟΤΗΤΑ</vt:lpstr>
      <vt:lpstr>Κατηγορίες Κατεργασιμότητας</vt:lpstr>
      <vt:lpstr>1.Διαμορφωσιμότητα</vt:lpstr>
      <vt:lpstr> 2.Ευχυτότητα ή χυτευσιμότητα  </vt:lpstr>
      <vt:lpstr> 3.Συγκολλησιμότητα </vt:lpstr>
      <vt:lpstr> 4.Κατεργασιμότητα στην κοπή </vt:lpstr>
      <vt:lpstr>3.10 ΚΑΤΕΡΓΑΣΙΕΣ ΕΝ ΨΥΧΡΩ ΑΠΟΚΑΤΑΣΤΑΣΗ ΚΑΙ ΑΝΑΚΡΥΣΤΑΛΛΩΣΗ</vt:lpstr>
      <vt:lpstr>ΚΑΤΕΡΓΑΣΙΕΣ ΕΝ ΨΥΧΡΩ</vt:lpstr>
      <vt:lpstr>3.11 ΚΑΤΕΡΓΑΣΙΕΣ ΕΝ ΘΕΡΜΩ</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ΜΗΧΑΝΟΥΡΓΙΚΗ ΤΕΧΝΟΛΟΓΙΑ-ΕΡΓΑΛΕΙΟΜΗΧΑΝΕΣ </dc:title>
  <dc:creator>user</dc:creator>
  <cp:lastModifiedBy>user</cp:lastModifiedBy>
  <cp:revision>75</cp:revision>
  <dcterms:created xsi:type="dcterms:W3CDTF">2024-09-04T13:22:15Z</dcterms:created>
  <dcterms:modified xsi:type="dcterms:W3CDTF">2024-10-08T15:02:47Z</dcterms:modified>
</cp:coreProperties>
</file>