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8" r:id="rId9"/>
    <p:sldId id="265" r:id="rId10"/>
    <p:sldId id="269" r:id="rId11"/>
    <p:sldId id="266" r:id="rId12"/>
    <p:sldId id="270" r:id="rId13"/>
    <p:sldId id="267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74" autoAdjust="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89D37-6338-4AD8-A449-211267ED3F93}" type="datetimeFigureOut">
              <a:rPr lang="el-GR" smtClean="0"/>
              <a:pPr/>
              <a:t>15/10/2024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C3C8A3-47A0-4C9E-B0FC-8AC10918FA2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4B8C-091A-419D-A7F0-33DB4A4256C5}" type="datetime1">
              <a:rPr lang="el-GR" smtClean="0"/>
              <a:pPr/>
              <a:t>15/10/2024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C825-C28D-4B1E-B5C1-D4FDCA9FBCBB}" type="datetime1">
              <a:rPr lang="el-GR" smtClean="0"/>
              <a:pPr/>
              <a:t>15/10/2024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6EE7-B9F3-4328-986D-B78C3277EA6D}" type="datetime1">
              <a:rPr lang="el-GR" smtClean="0"/>
              <a:pPr/>
              <a:t>15/10/2024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08E65-EF74-4E4E-BA8E-21C03175B9CC}" type="datetime1">
              <a:rPr lang="el-GR" smtClean="0"/>
              <a:pPr/>
              <a:t>15/10/2024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074E-EB9D-440A-A875-89B05420EDF2}" type="datetime1">
              <a:rPr lang="el-GR" smtClean="0"/>
              <a:pPr/>
              <a:t>15/10/2024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7CDB4-BA52-493C-B5A9-60BB55D9A6F3}" type="datetime1">
              <a:rPr lang="el-GR" smtClean="0"/>
              <a:pPr/>
              <a:t>15/10/2024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B83-D2BD-46A8-92FE-B49B34E38DFF}" type="datetime1">
              <a:rPr lang="el-GR" smtClean="0"/>
              <a:pPr/>
              <a:t>15/10/2024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8E61-4964-4C78-96D9-34B0D54BF198}" type="datetime1">
              <a:rPr lang="el-GR" smtClean="0"/>
              <a:pPr/>
              <a:t>15/10/2024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F464A-5FA0-44AA-88B2-4932D44D4F49}" type="datetime1">
              <a:rPr lang="el-GR" smtClean="0"/>
              <a:pPr/>
              <a:t>15/10/2024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1EA06-CC0D-4123-91E4-0F0261A0F0E1}" type="datetime1">
              <a:rPr lang="el-GR" smtClean="0"/>
              <a:pPr/>
              <a:t>15/10/2024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6AAF-E42E-49B7-BBAF-FFE6B576D632}" type="datetime1">
              <a:rPr lang="el-GR" smtClean="0"/>
              <a:pPr/>
              <a:t>15/10/2024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7096A-24C4-41E5-9D96-EB881D2BBA30}" type="datetime1">
              <a:rPr lang="el-GR" smtClean="0"/>
              <a:pPr/>
              <a:t>15/10/2024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ΜΗΧΑΝΟΥΡΓΙΚΗ ΤΕΧΝΟΛΟΓΙΑ-ΕΡΓΑΛΕΙΟΜΗΧΑΝΕΣ </a:t>
            </a:r>
            <a:endParaRPr lang="el-G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err="1" smtClean="0">
                <a:solidFill>
                  <a:schemeClr val="accent5">
                    <a:lumMod val="50000"/>
                  </a:schemeClr>
                </a:solidFill>
              </a:rPr>
              <a:t>Πιθαμίτση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 Μαργαρίτα</a:t>
            </a:r>
          </a:p>
          <a:p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Μηχανολόγος Μηχανικός-Φυσικός</a:t>
            </a:r>
            <a:endParaRPr lang="el-GR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user\Downloads\Logo_Sivitanideio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500042"/>
            <a:ext cx="3688194" cy="1268739"/>
          </a:xfrm>
          <a:prstGeom prst="rect">
            <a:avLst/>
          </a:prstGeom>
          <a:noFill/>
        </p:spPr>
      </p:pic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Βαφή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i="1" dirty="0" smtClean="0"/>
              <a:t>Στόχος</a:t>
            </a:r>
          </a:p>
          <a:p>
            <a:endParaRPr lang="el-GR" dirty="0" smtClean="0"/>
          </a:p>
          <a:p>
            <a:pPr marL="571500" indent="-571500">
              <a:buFont typeface="+mj-lt"/>
              <a:buAutoNum type="romanLcPeriod"/>
            </a:pPr>
            <a:r>
              <a:rPr lang="el-GR" dirty="0" smtClean="0"/>
              <a:t>η σκλήρυνση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</a:t>
            </a:fld>
            <a:endParaRPr lang="el-GR"/>
          </a:p>
        </p:txBody>
      </p:sp>
      <p:pic>
        <p:nvPicPr>
          <p:cNvPr id="1026" name="Picture 2" descr="C:\Users\user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2214554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Επαναφορά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i="1" dirty="0" smtClean="0"/>
              <a:t>Ορισμός 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αναθέρμανση </a:t>
            </a:r>
            <a:r>
              <a:rPr lang="el-GR" dirty="0" smtClean="0"/>
              <a:t>του χάλυβα μετά από τη βαφή σε θερμοκρασίες κάτω από 250-650°C, διάρκειας μερικών ωρών</a:t>
            </a:r>
          </a:p>
          <a:p>
            <a:r>
              <a:rPr lang="el-GR" dirty="0" smtClean="0"/>
              <a:t>ήρεμη ψύξη (λάδι, αέρας ή μέσα στο φούρνο)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Επαναφορά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i="1" dirty="0" smtClean="0"/>
              <a:t>Στόχος</a:t>
            </a:r>
          </a:p>
          <a:p>
            <a:pPr>
              <a:buNone/>
            </a:pPr>
            <a:endParaRPr lang="el-GR" dirty="0" smtClean="0"/>
          </a:p>
          <a:p>
            <a:pPr marL="571500" indent="-571500">
              <a:buFont typeface="+mj-lt"/>
              <a:buAutoNum type="romanLcPeriod"/>
            </a:pPr>
            <a:r>
              <a:rPr lang="el-GR" dirty="0" smtClean="0"/>
              <a:t>η ανάκτηση της </a:t>
            </a:r>
            <a:r>
              <a:rPr lang="el-GR" dirty="0" err="1" smtClean="0"/>
              <a:t>δυσθραυστότητας</a:t>
            </a:r>
            <a:r>
              <a:rPr lang="el-GR" dirty="0" smtClean="0"/>
              <a:t> μέσω μικρής μείωσης της σκληρότητας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28596" y="571481"/>
          <a:ext cx="8501122" cy="5429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0561"/>
                <a:gridCol w="4250561"/>
              </a:tblGrid>
              <a:tr h="1809762">
                <a:tc>
                  <a:txBody>
                    <a:bodyPr/>
                    <a:lstStyle/>
                    <a:p>
                      <a:r>
                        <a:rPr lang="el-GR" dirty="0" smtClean="0"/>
                        <a:t>Θερμική κατεργασία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Σκληρότητα (</a:t>
                      </a:r>
                      <a:r>
                        <a:rPr lang="en-US" dirty="0" smtClean="0"/>
                        <a:t>HV)</a:t>
                      </a:r>
                      <a:endParaRPr lang="el-GR" dirty="0"/>
                    </a:p>
                  </a:txBody>
                  <a:tcPr/>
                </a:tc>
              </a:tr>
              <a:tr h="1809762"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Ανόπτηση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100-250</a:t>
                      </a:r>
                      <a:endParaRPr lang="el-GR" dirty="0"/>
                    </a:p>
                  </a:txBody>
                  <a:tcPr/>
                </a:tc>
              </a:tr>
              <a:tr h="1809762">
                <a:tc>
                  <a:txBody>
                    <a:bodyPr/>
                    <a:lstStyle/>
                    <a:p>
                      <a:r>
                        <a:rPr lang="el-GR" dirty="0" smtClean="0"/>
                        <a:t>Βαφή - Επαναφορά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500-1000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00132"/>
          </a:xfrm>
        </p:spPr>
        <p:txBody>
          <a:bodyPr>
            <a:noAutofit/>
          </a:bodyPr>
          <a:lstStyle/>
          <a:p>
            <a:r>
              <a:rPr lang="el-GR" sz="3200" b="1" dirty="0" smtClean="0"/>
              <a:t>Μ.Τ.  Τόμος 2- Κεφάλαιο </a:t>
            </a:r>
            <a:r>
              <a:rPr lang="en-US" sz="3200" b="1" dirty="0" smtClean="0"/>
              <a:t>5</a:t>
            </a:r>
            <a:r>
              <a:rPr lang="el-GR" sz="3200" b="1" dirty="0" smtClean="0"/>
              <a:t> </a:t>
            </a:r>
            <a:endParaRPr lang="el-GR" sz="3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600200"/>
            <a:ext cx="8358246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 algn="just">
              <a:buNone/>
            </a:pPr>
            <a:r>
              <a:rPr lang="el-GR" dirty="0" smtClean="0"/>
              <a:t>    </a:t>
            </a:r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12" name="1 - Τίτλος"/>
          <p:cNvSpPr txBox="1">
            <a:spLocks/>
          </p:cNvSpPr>
          <p:nvPr/>
        </p:nvSpPr>
        <p:spPr>
          <a:xfrm>
            <a:off x="609600" y="3429000"/>
            <a:ext cx="8229600" cy="2928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sz="32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sz="32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sz="32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sz="32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sz="32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sz="32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200" dirty="0" smtClean="0">
                <a:latin typeface="+mj-lt"/>
                <a:ea typeface="+mj-ea"/>
                <a:cs typeface="+mj-cs"/>
              </a:rPr>
              <a:t>Θερμικές Κατεργασίες Χαλύβων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32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C:\Users\user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6784" y="1285860"/>
            <a:ext cx="5738203" cy="43386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Θερμική κατεργασία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i="1" u="sng" dirty="0" smtClean="0"/>
              <a:t>Ορισμός</a:t>
            </a:r>
            <a:r>
              <a:rPr lang="el-GR" dirty="0" smtClean="0"/>
              <a:t> </a:t>
            </a:r>
          </a:p>
          <a:p>
            <a:pPr>
              <a:buNone/>
            </a:pPr>
            <a:r>
              <a:rPr lang="el-GR" dirty="0" smtClean="0"/>
              <a:t>    μία διεργασία, κατά την οποία το επεξεργαζόμενο τεμάχιο υφίσταται ένα συγκεκριμένο θερμικό κύκλο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</a:t>
            </a:fld>
            <a:endParaRPr lang="el-GR"/>
          </a:p>
        </p:txBody>
      </p:sp>
      <p:pic>
        <p:nvPicPr>
          <p:cNvPr id="2050" name="Picture 2" descr="C:\Users\user\Desktop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2734" y="3929066"/>
            <a:ext cx="7078316" cy="2071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Θερμική κατεργασία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428736"/>
            <a:ext cx="6715172" cy="428628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i="1" dirty="0" smtClean="0"/>
              <a:t>Στάδια</a:t>
            </a:r>
          </a:p>
          <a:p>
            <a:pPr>
              <a:buNone/>
            </a:pPr>
            <a:endParaRPr lang="el-GR" dirty="0" smtClean="0"/>
          </a:p>
          <a:p>
            <a:pPr marL="571500" indent="-571500">
              <a:buFont typeface="+mj-lt"/>
              <a:buAutoNum type="romanLcPeriod"/>
            </a:pPr>
            <a:r>
              <a:rPr lang="el-GR" dirty="0" smtClean="0"/>
              <a:t>θέρμανση από τη θερμοκρασία περιβάλλοντος στην επιθυμητή θερμοκρασία</a:t>
            </a:r>
          </a:p>
          <a:p>
            <a:pPr marL="571500" indent="-571500">
              <a:buFont typeface="+mj-lt"/>
              <a:buAutoNum type="romanLcPeriod"/>
            </a:pPr>
            <a:endParaRPr lang="el-GR" dirty="0" smtClean="0"/>
          </a:p>
          <a:p>
            <a:pPr marL="514350" indent="-514350">
              <a:buFont typeface="+mj-lt"/>
              <a:buAutoNum type="romanLcPeriod"/>
            </a:pPr>
            <a:r>
              <a:rPr lang="el-GR" dirty="0" smtClean="0"/>
              <a:t>παραμονή στην εν λόγω θερμοκρασία για ένα ορισμένο χρονικό διάστημα</a:t>
            </a:r>
          </a:p>
          <a:p>
            <a:pPr marL="514350" indent="-514350">
              <a:buFont typeface="+mj-lt"/>
              <a:buAutoNum type="romanLcPeriod"/>
            </a:pPr>
            <a:endParaRPr lang="el-GR" dirty="0" smtClean="0"/>
          </a:p>
          <a:p>
            <a:pPr marL="514350" indent="-514350">
              <a:buFont typeface="+mj-lt"/>
              <a:buAutoNum type="romanLcPeriod"/>
            </a:pPr>
            <a:r>
              <a:rPr lang="el-GR" dirty="0" smtClean="0"/>
              <a:t>ψύξη μέχρι τη θερμοκρασία περιβάλλοντος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</a:t>
            </a:fld>
            <a:endParaRPr lang="el-GR"/>
          </a:p>
        </p:txBody>
      </p:sp>
      <p:pic>
        <p:nvPicPr>
          <p:cNvPr id="3076" name="Picture 4" descr="C:\Users\user\Desktop\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1285860"/>
            <a:ext cx="1500198" cy="1500198"/>
          </a:xfrm>
          <a:prstGeom prst="rect">
            <a:avLst/>
          </a:prstGeom>
          <a:noFill/>
        </p:spPr>
      </p:pic>
      <p:pic>
        <p:nvPicPr>
          <p:cNvPr id="3077" name="Picture 5" descr="C:\Users\user\Desktop\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2928934"/>
            <a:ext cx="1517649" cy="1482827"/>
          </a:xfrm>
          <a:prstGeom prst="rect">
            <a:avLst/>
          </a:prstGeom>
          <a:noFill/>
        </p:spPr>
      </p:pic>
      <p:pic>
        <p:nvPicPr>
          <p:cNvPr id="3078" name="Picture 6" descr="C:\Users\user\Desktop\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15206" y="4929198"/>
            <a:ext cx="928695" cy="9286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Θερμική κατεργασία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/>
              <a:t>Βασικά στοιχεία των θερμικών </a:t>
            </a:r>
            <a:r>
              <a:rPr lang="el-GR" dirty="0" smtClean="0"/>
              <a:t>κατεργασιών</a:t>
            </a:r>
          </a:p>
          <a:p>
            <a:pPr>
              <a:buNone/>
            </a:pPr>
            <a:endParaRPr lang="el-GR" dirty="0" smtClean="0"/>
          </a:p>
          <a:p>
            <a:pPr marL="571500" indent="-571500"/>
            <a:r>
              <a:rPr lang="el-GR" dirty="0" smtClean="0"/>
              <a:t>Το </a:t>
            </a:r>
            <a:r>
              <a:rPr lang="el-GR" b="1" dirty="0" smtClean="0"/>
              <a:t>μέσο ή περιβάλλον θέρμανσης </a:t>
            </a:r>
            <a:r>
              <a:rPr lang="el-GR" dirty="0" smtClean="0"/>
              <a:t>(αέρας, τηγμένα άλατα)</a:t>
            </a:r>
            <a:endParaRPr lang="en-US" dirty="0" smtClean="0"/>
          </a:p>
          <a:p>
            <a:pPr marL="571500" indent="-571500">
              <a:buNone/>
            </a:pPr>
            <a:endParaRPr lang="el-GR" dirty="0" smtClean="0"/>
          </a:p>
          <a:p>
            <a:pPr marL="571500" indent="-571500"/>
            <a:r>
              <a:rPr lang="el-GR" dirty="0" smtClean="0"/>
              <a:t>το </a:t>
            </a:r>
            <a:r>
              <a:rPr lang="el-GR" b="1" dirty="0" smtClean="0"/>
              <a:t>μέσο απόψυξης </a:t>
            </a:r>
            <a:r>
              <a:rPr lang="el-GR" dirty="0" smtClean="0"/>
              <a:t>(νερό, λάδι, αλατόνερο)</a:t>
            </a:r>
            <a:endParaRPr lang="en-US" dirty="0" smtClean="0"/>
          </a:p>
          <a:p>
            <a:pPr marL="571500" indent="-571500"/>
            <a:endParaRPr lang="el-GR" dirty="0" smtClean="0"/>
          </a:p>
          <a:p>
            <a:pPr marL="571500" indent="-571500"/>
            <a:r>
              <a:rPr lang="el-GR" dirty="0" smtClean="0"/>
              <a:t>η </a:t>
            </a:r>
            <a:r>
              <a:rPr lang="el-GR" b="1" dirty="0" smtClean="0"/>
              <a:t>μάζα </a:t>
            </a:r>
            <a:r>
              <a:rPr lang="el-GR" dirty="0" smtClean="0"/>
              <a:t>του κατεργαζόμενου υλικού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σημαντικότερες οικογένειες θερμικών κατεργασιών χαλύβων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357422" y="2000240"/>
            <a:ext cx="3786214" cy="3857652"/>
          </a:xfrm>
        </p:spPr>
        <p:txBody>
          <a:bodyPr>
            <a:normAutofit/>
          </a:bodyPr>
          <a:lstStyle/>
          <a:p>
            <a:r>
              <a:rPr lang="el-GR" sz="4000" dirty="0" err="1" smtClean="0"/>
              <a:t>Ανόπτηση</a:t>
            </a:r>
            <a:r>
              <a:rPr lang="el-GR" sz="4000" dirty="0" smtClean="0"/>
              <a:t>  </a:t>
            </a:r>
            <a:endParaRPr lang="en-US" sz="4000" dirty="0" smtClean="0"/>
          </a:p>
          <a:p>
            <a:pPr>
              <a:buNone/>
            </a:pPr>
            <a:endParaRPr lang="el-GR" sz="4000" dirty="0" smtClean="0"/>
          </a:p>
          <a:p>
            <a:r>
              <a:rPr lang="el-GR" sz="4000" dirty="0" smtClean="0"/>
              <a:t>Βαφή </a:t>
            </a:r>
            <a:endParaRPr lang="en-US" sz="4000" dirty="0" smtClean="0"/>
          </a:p>
          <a:p>
            <a:pPr>
              <a:buNone/>
            </a:pPr>
            <a:endParaRPr lang="el-GR" sz="4000" dirty="0" smtClean="0"/>
          </a:p>
          <a:p>
            <a:r>
              <a:rPr lang="el-GR" sz="4000" dirty="0" smtClean="0"/>
              <a:t>Επαναφορά</a:t>
            </a:r>
            <a:endParaRPr lang="el-GR" sz="4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Ανόπτηση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85861"/>
            <a:ext cx="8229600" cy="3000396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Θέρμανση του χάλυβα για κάποιο ορισμένο χρονικό διάστημα, συνήθως σε </a:t>
            </a:r>
            <a:r>
              <a:rPr lang="el-GR" dirty="0" smtClean="0"/>
              <a:t>θ </a:t>
            </a:r>
            <a:r>
              <a:rPr lang="el-GR" dirty="0" smtClean="0"/>
              <a:t>μεγαλύτερη από τη </a:t>
            </a:r>
            <a:r>
              <a:rPr lang="el-GR" dirty="0" smtClean="0"/>
              <a:t>θ </a:t>
            </a:r>
            <a:r>
              <a:rPr lang="el-GR" dirty="0" err="1" smtClean="0"/>
              <a:t>ανακρυστάλλωσης</a:t>
            </a:r>
            <a:r>
              <a:rPr lang="el-GR" dirty="0" smtClean="0"/>
              <a:t> (~500°C για μαλακό χάλυβα) μεταξύ 550°-650°C</a:t>
            </a:r>
          </a:p>
          <a:p>
            <a:r>
              <a:rPr lang="el-GR" dirty="0" smtClean="0"/>
              <a:t>Βραδεία (αργή) απόψυξη του υλικού έως τη </a:t>
            </a:r>
            <a:r>
              <a:rPr lang="el-GR" dirty="0" smtClean="0"/>
              <a:t>θ </a:t>
            </a:r>
            <a:r>
              <a:rPr lang="el-GR" dirty="0" smtClean="0"/>
              <a:t>περιβάλλοντος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7</a:t>
            </a:fld>
            <a:endParaRPr lang="el-GR"/>
          </a:p>
        </p:txBody>
      </p:sp>
      <p:pic>
        <p:nvPicPr>
          <p:cNvPr id="5" name="Picture 3" descr="C:\Users\user\Desktop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4071942"/>
            <a:ext cx="4381500" cy="2286000"/>
          </a:xfrm>
          <a:prstGeom prst="rect">
            <a:avLst/>
          </a:prstGeom>
          <a:noFill/>
        </p:spPr>
      </p:pic>
      <p:sp>
        <p:nvSpPr>
          <p:cNvPr id="6" name="5 - TextBox"/>
          <p:cNvSpPr txBox="1"/>
          <p:nvPr/>
        </p:nvSpPr>
        <p:spPr>
          <a:xfrm>
            <a:off x="7000892" y="5929330"/>
            <a:ext cx="1737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θ= θερμοκρασία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Ανόπτηση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i="1" u="sng" dirty="0" smtClean="0"/>
              <a:t>Στόχος</a:t>
            </a:r>
          </a:p>
          <a:p>
            <a:pPr marL="571500" indent="-571500">
              <a:buFont typeface="+mj-lt"/>
              <a:buAutoNum type="romanLcPeriod"/>
            </a:pPr>
            <a:r>
              <a:rPr lang="el-GR" dirty="0" smtClean="0"/>
              <a:t>η μείωση της σκληρότητας των εσωτερικών τάσεων</a:t>
            </a:r>
          </a:p>
          <a:p>
            <a:pPr marL="571500" indent="-571500">
              <a:buFont typeface="+mj-lt"/>
              <a:buAutoNum type="romanLcPeriod"/>
            </a:pPr>
            <a:r>
              <a:rPr lang="el-GR" dirty="0" smtClean="0"/>
              <a:t>η αύξηση της πλαστικότητας και της </a:t>
            </a:r>
            <a:r>
              <a:rPr lang="el-GR" dirty="0" err="1" smtClean="0"/>
              <a:t>κατεργασιμότητας</a:t>
            </a:r>
            <a:r>
              <a:rPr lang="el-GR" dirty="0" smtClean="0"/>
              <a:t> </a:t>
            </a:r>
          </a:p>
          <a:p>
            <a:pPr marL="571500" indent="-571500">
              <a:buFont typeface="+mj-lt"/>
              <a:buAutoNum type="romanLcPeriod"/>
            </a:pPr>
            <a:r>
              <a:rPr lang="el-GR" dirty="0" smtClean="0"/>
              <a:t>η </a:t>
            </a:r>
            <a:r>
              <a:rPr lang="el-GR" dirty="0" err="1" smtClean="0"/>
              <a:t>ομογενοποίηση</a:t>
            </a:r>
            <a:r>
              <a:rPr lang="el-GR" dirty="0" smtClean="0"/>
              <a:t> της χημικής σύστασης χυτών, κυρίως, τεμαχίων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Βαφή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Περιλαμβάνει </a:t>
            </a:r>
            <a:endParaRPr lang="el-GR" dirty="0" smtClean="0"/>
          </a:p>
          <a:p>
            <a:pPr marL="514350" indent="-514350"/>
            <a:r>
              <a:rPr lang="el-GR" dirty="0" smtClean="0"/>
              <a:t>ένα στάδιο θέρμανσης και παραμονής του χάλυβα σε θερμοκρασία ίδια με αυτή της πλήρους </a:t>
            </a:r>
            <a:r>
              <a:rPr lang="el-GR" dirty="0" err="1" smtClean="0"/>
              <a:t>ανόπτησης</a:t>
            </a:r>
            <a:r>
              <a:rPr lang="el-GR" dirty="0" smtClean="0"/>
              <a:t> 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</a:t>
            </a:fld>
            <a:endParaRPr lang="el-GR"/>
          </a:p>
        </p:txBody>
      </p:sp>
      <p:pic>
        <p:nvPicPr>
          <p:cNvPr id="4098" name="Picture 2" descr="C:\Users\user\Desktop\2.jf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79516" y="3429000"/>
            <a:ext cx="2461568" cy="2428892"/>
          </a:xfrm>
          <a:prstGeom prst="rect">
            <a:avLst/>
          </a:prstGeom>
          <a:noFill/>
        </p:spPr>
      </p:pic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357158" y="3500438"/>
            <a:ext cx="5643602" cy="2778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ένα στάδιο απότομης ψύξης, με εμβάπτιση του χάλυβα σε κάποιο μέσο ψύξης (αλατόνερο, νερό, λάδι, αέρας)</a:t>
            </a: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1423</TotalTime>
  <Words>278</Words>
  <PresentationFormat>Προβολή στην οθόνη (4:3)</PresentationFormat>
  <Paragraphs>88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ΜΗΧΑΝΟΥΡΓΙΚΗ ΤΕΧΝΟΛΟΓΙΑ-ΕΡΓΑΛΕΙΟΜΗΧΑΝΕΣ </vt:lpstr>
      <vt:lpstr>Μ.Τ.  Τόμος 2- Κεφάλαιο 5 </vt:lpstr>
      <vt:lpstr>Θερμική κατεργασία </vt:lpstr>
      <vt:lpstr>Θερμική κατεργασία </vt:lpstr>
      <vt:lpstr>Θερμική κατεργασία </vt:lpstr>
      <vt:lpstr>Οι σημαντικότερες οικογένειες θερμικών κατεργασιών χαλύβων </vt:lpstr>
      <vt:lpstr>Ανόπτηση</vt:lpstr>
      <vt:lpstr>Ανόπτηση</vt:lpstr>
      <vt:lpstr>Βαφή</vt:lpstr>
      <vt:lpstr>Βαφή</vt:lpstr>
      <vt:lpstr>Επαναφορά </vt:lpstr>
      <vt:lpstr>Επαναφορά </vt:lpstr>
      <vt:lpstr>Διαφάνεια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ΜΗΧΑΝΟΥΡΓΙΚΗ ΤΕΧΝΟΛΟΓΙΑ-ΕΡΓΑΛΕΙΟΜΗΧΑΝΕΣ </dc:title>
  <dc:creator>user</dc:creator>
  <cp:lastModifiedBy>user</cp:lastModifiedBy>
  <cp:revision>94</cp:revision>
  <dcterms:created xsi:type="dcterms:W3CDTF">2024-09-04T13:22:15Z</dcterms:created>
  <dcterms:modified xsi:type="dcterms:W3CDTF">2024-10-15T10:41:48Z</dcterms:modified>
</cp:coreProperties>
</file>