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74" r:id="rId10"/>
    <p:sldId id="267" r:id="rId11"/>
    <p:sldId id="268" r:id="rId12"/>
    <p:sldId id="266" r:id="rId13"/>
    <p:sldId id="269" r:id="rId14"/>
    <p:sldId id="270" r:id="rId15"/>
    <p:sldId id="271" r:id="rId16"/>
    <p:sldId id="260" r:id="rId17"/>
    <p:sldId id="272" r:id="rId18"/>
    <p:sldId id="273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13" autoAdjust="0"/>
    <p:restoredTop sz="94660"/>
  </p:normalViewPr>
  <p:slideViewPr>
    <p:cSldViewPr>
      <p:cViewPr varScale="1">
        <p:scale>
          <a:sx n="83" d="100"/>
          <a:sy n="83" d="100"/>
        </p:scale>
        <p:origin x="-143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89D37-6338-4AD8-A449-211267ED3F93}" type="datetimeFigureOut">
              <a:rPr lang="el-GR" smtClean="0"/>
              <a:pPr/>
              <a:t>1/12/2024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3C8A3-47A0-4C9E-B0FC-8AC10918FA2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74B8C-091A-419D-A7F0-33DB4A4256C5}" type="datetime1">
              <a:rPr lang="el-GR" smtClean="0"/>
              <a:pPr/>
              <a:t>1/12/2024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C825-C28D-4B1E-B5C1-D4FDCA9FBCBB}" type="datetime1">
              <a:rPr lang="el-GR" smtClean="0"/>
              <a:pPr/>
              <a:t>1/12/2024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C6EE7-B9F3-4328-986D-B78C3277EA6D}" type="datetime1">
              <a:rPr lang="el-GR" smtClean="0"/>
              <a:pPr/>
              <a:t>1/12/2024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08E65-EF74-4E4E-BA8E-21C03175B9CC}" type="datetime1">
              <a:rPr lang="el-GR" smtClean="0"/>
              <a:pPr/>
              <a:t>1/12/2024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074E-EB9D-440A-A875-89B05420EDF2}" type="datetime1">
              <a:rPr lang="el-GR" smtClean="0"/>
              <a:pPr/>
              <a:t>1/12/2024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CDB4-BA52-493C-B5A9-60BB55D9A6F3}" type="datetime1">
              <a:rPr lang="el-GR" smtClean="0"/>
              <a:pPr/>
              <a:t>1/12/2024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8B83-D2BD-46A8-92FE-B49B34E38DFF}" type="datetime1">
              <a:rPr lang="el-GR" smtClean="0"/>
              <a:pPr/>
              <a:t>1/12/2024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28E61-4964-4C78-96D9-34B0D54BF198}" type="datetime1">
              <a:rPr lang="el-GR" smtClean="0"/>
              <a:pPr/>
              <a:t>1/12/2024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464A-5FA0-44AA-88B2-4932D44D4F49}" type="datetime1">
              <a:rPr lang="el-GR" smtClean="0"/>
              <a:pPr/>
              <a:t>1/12/2024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EA06-CC0D-4123-91E4-0F0261A0F0E1}" type="datetime1">
              <a:rPr lang="el-GR" smtClean="0"/>
              <a:pPr/>
              <a:t>1/12/2024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6AAF-E42E-49B7-BBAF-FFE6B576D632}" type="datetime1">
              <a:rPr lang="el-GR" smtClean="0"/>
              <a:pPr/>
              <a:t>1/12/2024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7096A-24C4-41E5-9D96-EB881D2BBA30}" type="datetime1">
              <a:rPr lang="el-GR" smtClean="0"/>
              <a:pPr/>
              <a:t>1/12/2024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</a:rPr>
              <a:t>ΜΗΧΑΝΟΥΡΓΙΚΗ ΤΕΧΝΟΛΟΓΙΑ-ΕΡΓΑΛΕΙΟΜΗΧΑΝΕΣ </a:t>
            </a:r>
            <a:endParaRPr lang="el-G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l-GR" dirty="0" smtClean="0"/>
          </a:p>
          <a:p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</a:rPr>
              <a:t>Πιθαμίτση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 Μαργαρίτα</a:t>
            </a:r>
          </a:p>
          <a:p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Μηχανολόγος Μηχανικός-Φυσικός</a:t>
            </a:r>
            <a:endParaRPr lang="el-GR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user\Downloads\Logo_Sivitanideio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500042"/>
            <a:ext cx="3688194" cy="1268739"/>
          </a:xfrm>
          <a:prstGeom prst="rect">
            <a:avLst/>
          </a:prstGeom>
          <a:noFill/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7.1.1 Κράματα </a:t>
            </a:r>
            <a:r>
              <a:rPr lang="en-US" dirty="0" smtClean="0"/>
              <a:t>Cu-Zn (</a:t>
            </a:r>
            <a:r>
              <a:rPr lang="el-GR" dirty="0" smtClean="0"/>
              <a:t>Ορείχαλκοι)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57299"/>
            <a:ext cx="8229600" cy="50006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b="1" i="1" dirty="0" smtClean="0"/>
              <a:t>Είδη Ορείχαλκων</a:t>
            </a:r>
          </a:p>
          <a:p>
            <a:pPr>
              <a:buNone/>
            </a:pP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10</a:t>
            </a:fld>
            <a:endParaRPr lang="el-GR"/>
          </a:p>
        </p:txBody>
      </p:sp>
      <p:pic>
        <p:nvPicPr>
          <p:cNvPr id="1026" name="Picture 2" descr="C:\Users\user\OneDrive\Εικόνες\Screenshots\2024-11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7651750" cy="4130675"/>
          </a:xfrm>
          <a:prstGeom prst="rect">
            <a:avLst/>
          </a:prstGeom>
          <a:noFill/>
        </p:spPr>
      </p:pic>
      <p:sp>
        <p:nvSpPr>
          <p:cNvPr id="6" name="2 - Θέση περιεχομένου"/>
          <p:cNvSpPr txBox="1">
            <a:spLocks/>
          </p:cNvSpPr>
          <p:nvPr/>
        </p:nvSpPr>
        <p:spPr>
          <a:xfrm>
            <a:off x="1214414" y="6000768"/>
            <a:ext cx="2928958" cy="57150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l-GR" sz="3200" dirty="0" smtClean="0"/>
              <a:t>α-ορείχαλκοι ή μονοφασικοί ορείχαλκοι (Ζn&lt;39%)</a:t>
            </a:r>
            <a:endParaRPr kumimoji="0" lang="el-G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4929190" y="5929330"/>
            <a:ext cx="300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err="1" smtClean="0"/>
              <a:t>α+β</a:t>
            </a:r>
            <a:r>
              <a:rPr lang="el-GR" dirty="0" smtClean="0"/>
              <a:t>’ ορείχαλκοι ή διφασικοί ορείχαλκοι (Ζn&gt;39%),</a:t>
            </a:r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7.1.1 Κράματα </a:t>
            </a:r>
            <a:r>
              <a:rPr lang="en-US" dirty="0" smtClean="0"/>
              <a:t>Cu-Zn (</a:t>
            </a:r>
            <a:r>
              <a:rPr lang="el-GR" dirty="0" smtClean="0"/>
              <a:t>Ορείχαλκοι)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r>
              <a:rPr lang="el-GR" dirty="0" smtClean="0"/>
              <a:t>Οι μονοφασικοί α-ορείχαλκοι διαμορφώνονται ευκολότερα </a:t>
            </a:r>
            <a:r>
              <a:rPr lang="el-GR" dirty="0" smtClean="0">
                <a:solidFill>
                  <a:srgbClr val="0070C0"/>
                </a:solidFill>
              </a:rPr>
              <a:t>εν ψυχρώ</a:t>
            </a:r>
          </a:p>
          <a:p>
            <a:pPr>
              <a:buNone/>
            </a:pPr>
            <a:endParaRPr lang="en-US" dirty="0" smtClean="0"/>
          </a:p>
          <a:p>
            <a:r>
              <a:rPr lang="el-GR" dirty="0" smtClean="0"/>
              <a:t>οι διφασικοί </a:t>
            </a:r>
            <a:r>
              <a:rPr lang="el-GR" dirty="0" err="1" smtClean="0"/>
              <a:t>α+β’</a:t>
            </a:r>
            <a:r>
              <a:rPr lang="el-GR" dirty="0" smtClean="0"/>
              <a:t>-ορείχαλκοι διαμορφώνονται ευκολότερα </a:t>
            </a:r>
            <a:r>
              <a:rPr lang="el-GR" dirty="0" smtClean="0">
                <a:solidFill>
                  <a:srgbClr val="FF0000"/>
                </a:solidFill>
              </a:rPr>
              <a:t>εν </a:t>
            </a:r>
            <a:r>
              <a:rPr lang="el-GR" dirty="0" err="1" smtClean="0">
                <a:solidFill>
                  <a:srgbClr val="FF0000"/>
                </a:solidFill>
              </a:rPr>
              <a:t>θερμώ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7.1.1 Κράματα </a:t>
            </a:r>
            <a:r>
              <a:rPr lang="en-US" dirty="0" smtClean="0"/>
              <a:t>Cu-Zn (</a:t>
            </a:r>
            <a:r>
              <a:rPr lang="el-GR" dirty="0" smtClean="0"/>
              <a:t>Ορείχαλκοι)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1600200"/>
            <a:ext cx="8329642" cy="468631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l-GR" b="1" i="1" dirty="0" smtClean="0"/>
              <a:t>Εποχική </a:t>
            </a:r>
            <a:r>
              <a:rPr lang="el-GR" b="1" i="1" dirty="0" err="1" smtClean="0"/>
              <a:t>ρωγμάτωση</a:t>
            </a:r>
            <a:endParaRPr lang="el-GR" b="1" i="1" dirty="0" smtClean="0"/>
          </a:p>
          <a:p>
            <a:r>
              <a:rPr lang="el-GR" dirty="0" smtClean="0"/>
              <a:t>φαινόμενο που εμφανίζουν οι ορείχαλκοι με ποσοστό ψευδαργύρου μεγαλύτερο από 10%</a:t>
            </a:r>
          </a:p>
          <a:p>
            <a:r>
              <a:rPr lang="el-GR" dirty="0" smtClean="0"/>
              <a:t>οφείλεται στην </a:t>
            </a:r>
            <a:r>
              <a:rPr lang="el-GR" dirty="0" err="1" smtClean="0"/>
              <a:t>εργοδιάβρωση</a:t>
            </a:r>
            <a:r>
              <a:rPr lang="el-GR" dirty="0" smtClean="0"/>
              <a:t>, δηλαδή στην ταυτόχρονη επίδραση της διάβρωσης γύρω από τα όρια των κόκκων </a:t>
            </a:r>
          </a:p>
          <a:p>
            <a:r>
              <a:rPr lang="el-GR" dirty="0" smtClean="0"/>
              <a:t>συμβαίνει λόγω της </a:t>
            </a:r>
            <a:r>
              <a:rPr lang="el-GR" b="1" dirty="0" smtClean="0"/>
              <a:t>υγρασίας</a:t>
            </a:r>
            <a:r>
              <a:rPr lang="el-GR" dirty="0" smtClean="0"/>
              <a:t> της ατμόσφαιρας και των </a:t>
            </a:r>
            <a:r>
              <a:rPr lang="el-GR" b="1" dirty="0" smtClean="0"/>
              <a:t>εσωτερικών τάσεων</a:t>
            </a:r>
            <a:r>
              <a:rPr lang="el-GR" dirty="0" smtClean="0"/>
              <a:t>, που υπάρχουν σε ορειχάλκινα εξαρτήματα, έπειτα από κατάλληλη ψυχρή παραμόρφωση (π.χ. έλαση, </a:t>
            </a:r>
            <a:r>
              <a:rPr lang="el-GR" dirty="0" err="1" smtClean="0"/>
              <a:t>βαθεία</a:t>
            </a:r>
            <a:r>
              <a:rPr lang="el-GR" dirty="0" smtClean="0"/>
              <a:t> </a:t>
            </a:r>
            <a:r>
              <a:rPr lang="el-GR" dirty="0" err="1" smtClean="0"/>
              <a:t>κοίλανση</a:t>
            </a:r>
            <a:r>
              <a:rPr lang="el-GR" dirty="0" smtClean="0"/>
              <a:t>).  </a:t>
            </a:r>
          </a:p>
          <a:p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Αντιμετωπίζεται με </a:t>
            </a:r>
            <a:r>
              <a:rPr lang="el-GR" dirty="0" err="1" smtClean="0">
                <a:solidFill>
                  <a:schemeClr val="accent1">
                    <a:lumMod val="50000"/>
                  </a:schemeClr>
                </a:solidFill>
              </a:rPr>
              <a:t>ανόπτηση</a:t>
            </a: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7.1.1 Κράματα </a:t>
            </a:r>
            <a:r>
              <a:rPr lang="en-US" dirty="0" smtClean="0"/>
              <a:t>Cu-Zn (</a:t>
            </a:r>
            <a:r>
              <a:rPr lang="el-GR" dirty="0" smtClean="0"/>
              <a:t>Ορείχαλκοι)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1600200"/>
            <a:ext cx="8501122" cy="468631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l-GR" b="1" i="1" dirty="0" err="1" smtClean="0"/>
              <a:t>Αποψευδαργύρωση</a:t>
            </a:r>
            <a:endParaRPr lang="el-GR" b="1" i="1" dirty="0" smtClean="0"/>
          </a:p>
          <a:p>
            <a:r>
              <a:rPr lang="el-GR" dirty="0" smtClean="0"/>
              <a:t>συχνό φαινόμενο αστοχίας ορειχάλκινων εξαρτημάτων, π.χ. σωλήνων, που έρχονται σε </a:t>
            </a:r>
            <a:r>
              <a:rPr lang="el-GR" b="1" dirty="0" smtClean="0"/>
              <a:t>επαφή με υγρό περιβάλλον </a:t>
            </a:r>
            <a:r>
              <a:rPr lang="el-GR" dirty="0" smtClean="0"/>
              <a:t>(λόγω ηλεκτρόλυσης)</a:t>
            </a:r>
            <a:endParaRPr lang="el-GR" b="1" dirty="0" smtClean="0"/>
          </a:p>
          <a:p>
            <a:r>
              <a:rPr lang="el-GR" dirty="0" smtClean="0"/>
              <a:t>σταδιακή διάλυση του ψευδαργύρου του ορείχαλκου, μέσα σε υγρό (εμφάνιση κρατήρων)</a:t>
            </a:r>
          </a:p>
          <a:p>
            <a:r>
              <a:rPr lang="el-GR" dirty="0" smtClean="0"/>
              <a:t>αντιμετωπίζεται με προσθήκη μικρών ποσοτήτων κασσιτέρου (</a:t>
            </a:r>
            <a:r>
              <a:rPr lang="el-GR" dirty="0" err="1" smtClean="0"/>
              <a:t>Sn</a:t>
            </a:r>
            <a:r>
              <a:rPr lang="el-GR" dirty="0" smtClean="0"/>
              <a:t>) ή αρσενικού (</a:t>
            </a:r>
            <a:r>
              <a:rPr lang="el-GR" dirty="0" err="1" smtClean="0"/>
              <a:t>As</a:t>
            </a:r>
            <a:r>
              <a:rPr lang="el-GR" dirty="0" smtClean="0"/>
              <a:t>)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7.1.2 Κράματα </a:t>
            </a:r>
            <a:r>
              <a:rPr lang="en-US" dirty="0" smtClean="0"/>
              <a:t>Cu-</a:t>
            </a:r>
            <a:r>
              <a:rPr lang="en-US" dirty="0" err="1" smtClean="0"/>
              <a:t>Sn</a:t>
            </a:r>
            <a:r>
              <a:rPr lang="en-US" dirty="0" smtClean="0"/>
              <a:t> (</a:t>
            </a:r>
            <a:r>
              <a:rPr lang="el-GR" dirty="0" smtClean="0"/>
              <a:t>Μπρούντζοι)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Περιέχουν κασσίτερο σε ποσοστά 7-18%</a:t>
            </a:r>
          </a:p>
          <a:p>
            <a:r>
              <a:rPr lang="el-GR" dirty="0" smtClean="0"/>
              <a:t>Παρουσιάζουν γενικά μεγαλύτερη αντοχή σε διάβρωση και φθορά-τριβή σε σχέση με τους ορείχαλκους </a:t>
            </a:r>
          </a:p>
          <a:p>
            <a:r>
              <a:rPr lang="el-GR" dirty="0" smtClean="0"/>
              <a:t>Το κόστος τους είναι μεγαλύτερο σε σχέση με τους ορείχαλκους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14</a:t>
            </a:fld>
            <a:endParaRPr lang="el-GR"/>
          </a:p>
        </p:txBody>
      </p:sp>
      <p:pic>
        <p:nvPicPr>
          <p:cNvPr id="4098" name="Picture 2" descr="C:\Users\user\Desktop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4357694"/>
            <a:ext cx="2928958" cy="2084914"/>
          </a:xfrm>
          <a:prstGeom prst="rect">
            <a:avLst/>
          </a:prstGeom>
          <a:noFill/>
        </p:spPr>
      </p:pic>
      <p:pic>
        <p:nvPicPr>
          <p:cNvPr id="4099" name="Picture 3" descr="C:\Users\user\OneDrive\Εικόνες\Screenshots\2024-11-16.png"/>
          <p:cNvPicPr>
            <a:picLocks noChangeAspect="1" noChangeArrowheads="1"/>
          </p:cNvPicPr>
          <p:nvPr/>
        </p:nvPicPr>
        <p:blipFill>
          <a:blip r:embed="rId3"/>
          <a:srcRect l="19493" t="36944" r="22499" b="42222"/>
          <a:stretch>
            <a:fillRect/>
          </a:stretch>
        </p:blipFill>
        <p:spPr bwMode="auto">
          <a:xfrm>
            <a:off x="571472" y="5072074"/>
            <a:ext cx="4643470" cy="938075"/>
          </a:xfrm>
          <a:prstGeom prst="rect">
            <a:avLst/>
          </a:prstGeom>
          <a:noFill/>
        </p:spPr>
      </p:pic>
      <p:sp>
        <p:nvSpPr>
          <p:cNvPr id="7" name="6 - TextBox"/>
          <p:cNvSpPr txBox="1"/>
          <p:nvPr/>
        </p:nvSpPr>
        <p:spPr>
          <a:xfrm>
            <a:off x="1357290" y="628652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Εξαρτήματα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5572132" y="6429396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Αρχαία ελληνικά νομίσματα</a:t>
            </a:r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7.1.2 Κράματα </a:t>
            </a:r>
            <a:r>
              <a:rPr lang="en-US" dirty="0" smtClean="0"/>
              <a:t>Cu-</a:t>
            </a:r>
            <a:r>
              <a:rPr lang="en-US" dirty="0" err="1" smtClean="0"/>
              <a:t>Sn</a:t>
            </a:r>
            <a:r>
              <a:rPr lang="en-US" dirty="0" smtClean="0"/>
              <a:t> (</a:t>
            </a:r>
            <a:r>
              <a:rPr lang="el-GR" dirty="0" smtClean="0"/>
              <a:t>Μπρούντζοι)</a:t>
            </a:r>
            <a:endParaRPr lang="el-GR" dirty="0"/>
          </a:p>
        </p:txBody>
      </p:sp>
      <p:graphicFrame>
        <p:nvGraphicFramePr>
          <p:cNvPr id="6" name="5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43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833345">
                <a:tc>
                  <a:txBody>
                    <a:bodyPr/>
                    <a:lstStyle/>
                    <a:p>
                      <a:r>
                        <a:rPr lang="el-GR" dirty="0" smtClean="0"/>
                        <a:t>Βασικά είδη μπρούντζου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Εφαρμογές</a:t>
                      </a:r>
                      <a:endParaRPr lang="el-GR" dirty="0"/>
                    </a:p>
                  </a:txBody>
                  <a:tcPr/>
                </a:tc>
              </a:tr>
              <a:tr h="1438377">
                <a:tc>
                  <a:txBody>
                    <a:bodyPr/>
                    <a:lstStyle/>
                    <a:p>
                      <a:r>
                        <a:rPr lang="el-GR" dirty="0" smtClean="0"/>
                        <a:t>Μπρούντζος φωσφόρου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έδρανα, κουζινέτα και στοιχεία που καταπονούνται σε τριβή</a:t>
                      </a:r>
                      <a:endParaRPr lang="el-GR" dirty="0"/>
                    </a:p>
                  </a:txBody>
                  <a:tcPr/>
                </a:tc>
              </a:tr>
              <a:tr h="833345">
                <a:tc>
                  <a:txBody>
                    <a:bodyPr/>
                    <a:lstStyle/>
                    <a:p>
                      <a:r>
                        <a:rPr lang="el-GR" dirty="0" smtClean="0"/>
                        <a:t>Μπρούντζος ψευδαργύρου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κατασκευή πυροβόλων και νομισμάτων</a:t>
                      </a:r>
                      <a:endParaRPr lang="el-GR" dirty="0"/>
                    </a:p>
                  </a:txBody>
                  <a:tcPr/>
                </a:tc>
              </a:tr>
              <a:tr h="1438377">
                <a:tc>
                  <a:txBody>
                    <a:bodyPr/>
                    <a:lstStyle/>
                    <a:p>
                      <a:r>
                        <a:rPr lang="el-GR" dirty="0" smtClean="0"/>
                        <a:t>Μπρούντζος μολύβδου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έδρανα υψηλών απαιτήσεων</a:t>
                      </a:r>
                    </a:p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7.2 Κράματα Αλουμινίου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b="1" i="1" dirty="0" smtClean="0"/>
              <a:t>Αλουμίνιο </a:t>
            </a:r>
            <a:r>
              <a:rPr lang="el-GR" dirty="0" smtClean="0"/>
              <a:t> </a:t>
            </a:r>
          </a:p>
          <a:p>
            <a:r>
              <a:rPr lang="el-GR" dirty="0" smtClean="0"/>
              <a:t>ελαφρύ μέταλλο</a:t>
            </a:r>
          </a:p>
          <a:p>
            <a:r>
              <a:rPr lang="el-GR" dirty="0" smtClean="0"/>
              <a:t>σημείο τήξης στους 661°</a:t>
            </a:r>
            <a:r>
              <a:rPr lang="en-US" dirty="0" smtClean="0"/>
              <a:t>C</a:t>
            </a:r>
            <a:endParaRPr lang="el-GR" dirty="0" smtClean="0"/>
          </a:p>
          <a:p>
            <a:r>
              <a:rPr lang="el-GR" dirty="0" smtClean="0"/>
              <a:t>εμφανίζει μεγάλη αντοχή στη διάβρωση (και τα κράματα)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16</a:t>
            </a:fld>
            <a:endParaRPr lang="el-GR"/>
          </a:p>
        </p:txBody>
      </p:sp>
      <p:pic>
        <p:nvPicPr>
          <p:cNvPr id="4098" name="Picture 2" descr="C:\Users\user\Downloads\3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4214818"/>
            <a:ext cx="2552700" cy="1790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17</a:t>
            </a:fld>
            <a:endParaRPr lang="el-GR"/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142844" y="0"/>
          <a:ext cx="8858312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532"/>
                <a:gridCol w="1857395"/>
                <a:gridCol w="1402818"/>
                <a:gridCol w="4795567"/>
              </a:tblGrid>
              <a:tr h="554129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dirty="0" smtClean="0"/>
                        <a:t>Σειρές κραμάτων αλουμινίου διαμορφώσεως και βασικές χρήσεις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688472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Σειρά</a:t>
                      </a:r>
                      <a:endParaRPr lang="el-G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 Κύρια πρόσμιξη</a:t>
                      </a:r>
                      <a:endParaRPr lang="el-G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θερμική κατεργασία</a:t>
                      </a:r>
                      <a:endParaRPr lang="el-G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Χρήσεις</a:t>
                      </a:r>
                      <a:endParaRPr lang="el-GR" sz="1600" b="1" dirty="0"/>
                    </a:p>
                  </a:txBody>
                  <a:tcPr/>
                </a:tc>
              </a:tr>
              <a:tr h="949357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1000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Καθαρό αλουμίνιο &gt; 99,00%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ΟΧΙ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Κατασκευή καλοριφέρ, εξαρτημάτων χημικών βιομηχανιών και βιομηχανιών τροφίμων και οικοδομικές εφαρμογές</a:t>
                      </a:r>
                      <a:endParaRPr lang="el-GR" sz="1600" dirty="0"/>
                    </a:p>
                  </a:txBody>
                  <a:tcPr/>
                </a:tc>
              </a:tr>
              <a:tr h="660259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2000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Χαλκός (</a:t>
                      </a:r>
                      <a:r>
                        <a:rPr lang="en-US" sz="1600" dirty="0" smtClean="0"/>
                        <a:t>Cu)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ΝΑΙ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Δομικά εξαρτήματα αεροναυπηγικής και οχημάτων</a:t>
                      </a:r>
                      <a:endParaRPr lang="el-GR" sz="1600" dirty="0"/>
                    </a:p>
                  </a:txBody>
                  <a:tcPr/>
                </a:tc>
              </a:tr>
              <a:tr h="873501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3000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Μαγγάνιο (Μ</a:t>
                      </a:r>
                      <a:r>
                        <a:rPr lang="en-US" sz="1600" dirty="0" smtClean="0"/>
                        <a:t>n)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ΟΧΙ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Ίδια η χρήση με τη σειρά 1000, αλλά με περισσότερες απαιτήσεις σε μηχανική αντοχή</a:t>
                      </a:r>
                      <a:endParaRPr lang="el-GR" sz="1600" dirty="0"/>
                    </a:p>
                  </a:txBody>
                  <a:tcPr/>
                </a:tc>
              </a:tr>
              <a:tr h="660259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4000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Πυρίτιο (</a:t>
                      </a:r>
                      <a:r>
                        <a:rPr lang="en-US" sz="1600" dirty="0" smtClean="0"/>
                        <a:t>Si)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ΟΧΙ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Σύρμα συγκολλήσεων, σκελετοί μικρών σκαφών θαλάσσης</a:t>
                      </a:r>
                      <a:endParaRPr lang="el-GR" sz="1600" dirty="0"/>
                    </a:p>
                  </a:txBody>
                  <a:tcPr/>
                </a:tc>
              </a:tr>
              <a:tr h="873501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5000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Μαγνήσιο (</a:t>
                      </a:r>
                      <a:r>
                        <a:rPr lang="en-US" sz="1600" dirty="0" smtClean="0"/>
                        <a:t>Mg)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ΟΧΙ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Σε οικοδομικές εφαρμογές, στην κατασκευή σωλήνων και λεβήτων. Σε εφαρμογές θαλάσσης</a:t>
                      </a:r>
                      <a:endParaRPr lang="el-GR" sz="1600" dirty="0"/>
                    </a:p>
                  </a:txBody>
                  <a:tcPr/>
                </a:tc>
              </a:tr>
              <a:tr h="660259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6000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Μαγνήσιο και πυρίτιο (</a:t>
                      </a:r>
                      <a:r>
                        <a:rPr lang="el-GR" sz="1600" dirty="0" err="1" smtClean="0"/>
                        <a:t>Mg</a:t>
                      </a:r>
                      <a:r>
                        <a:rPr lang="el-GR" sz="1600" dirty="0" smtClean="0"/>
                        <a:t>, </a:t>
                      </a:r>
                      <a:r>
                        <a:rPr lang="el-GR" sz="1600" dirty="0" err="1" smtClean="0"/>
                        <a:t>Si</a:t>
                      </a:r>
                      <a:r>
                        <a:rPr lang="el-GR" sz="1600" dirty="0" smtClean="0"/>
                        <a:t>)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ΝΑΙ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Σε σασί αυτοκινήτων και αεροσκαφών. Σε οικοδομικές εφαρμογές.</a:t>
                      </a:r>
                      <a:endParaRPr lang="el-GR" sz="1600" dirty="0"/>
                    </a:p>
                  </a:txBody>
                  <a:tcPr/>
                </a:tc>
              </a:tr>
              <a:tr h="938264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7000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Ψευδάργυρος και μαγνήσιο (</a:t>
                      </a:r>
                      <a:r>
                        <a:rPr lang="el-GR" sz="1600" dirty="0" err="1" smtClean="0"/>
                        <a:t>Zn</a:t>
                      </a:r>
                      <a:r>
                        <a:rPr lang="el-GR" sz="1600" dirty="0" smtClean="0"/>
                        <a:t>, </a:t>
                      </a:r>
                      <a:r>
                        <a:rPr lang="el-GR" sz="1600" dirty="0" err="1" smtClean="0"/>
                        <a:t>Mg</a:t>
                      </a:r>
                      <a:r>
                        <a:rPr lang="el-GR" sz="1600" dirty="0" smtClean="0"/>
                        <a:t>)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ΝΑΙ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Στην αεροναυπηγική, στην κατασκευή όπλων, βαλβίδων, σιδηροδρομικών εξαρτημάτων και αθλητικών ειδών.</a:t>
                      </a:r>
                      <a:endParaRPr lang="el-GR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7.2 Κράματα Αλουμινίου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18</a:t>
            </a:fld>
            <a:endParaRPr lang="el-GR"/>
          </a:p>
        </p:txBody>
      </p:sp>
      <p:pic>
        <p:nvPicPr>
          <p:cNvPr id="5123" name="Picture 3" descr="C:\Users\user\Downloads\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496"/>
            <a:ext cx="2847975" cy="1600200"/>
          </a:xfrm>
          <a:prstGeom prst="rect">
            <a:avLst/>
          </a:prstGeom>
          <a:noFill/>
        </p:spPr>
      </p:pic>
      <p:pic>
        <p:nvPicPr>
          <p:cNvPr id="5124" name="Picture 4" descr="C:\Users\user\Downloads\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22" y="1643050"/>
            <a:ext cx="5786478" cy="38599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>
            <a:noAutofit/>
          </a:bodyPr>
          <a:lstStyle/>
          <a:p>
            <a:r>
              <a:rPr lang="el-GR" sz="3200" b="1" dirty="0" smtClean="0"/>
              <a:t>Μ.Τ.  Τόμος 2- Κεφάλαιο 7 </a:t>
            </a:r>
            <a:endParaRPr lang="el-GR" sz="32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5000636"/>
            <a:ext cx="8358246" cy="1125527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 algn="just">
              <a:buNone/>
            </a:pPr>
            <a:r>
              <a:rPr lang="el-GR" dirty="0" smtClean="0"/>
              <a:t>    </a:t>
            </a:r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</a:t>
            </a:fld>
            <a:endParaRPr lang="el-GR"/>
          </a:p>
        </p:txBody>
      </p:sp>
      <p:sp>
        <p:nvSpPr>
          <p:cNvPr id="12" name="1 - Τίτλος"/>
          <p:cNvSpPr txBox="1">
            <a:spLocks/>
          </p:cNvSpPr>
          <p:nvPr/>
        </p:nvSpPr>
        <p:spPr>
          <a:xfrm>
            <a:off x="609600" y="5214950"/>
            <a:ext cx="7748614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32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 </a:t>
            </a:r>
            <a:r>
              <a:rPr lang="el-GR" sz="3200" dirty="0" smtClean="0">
                <a:latin typeface="+mj-lt"/>
                <a:ea typeface="+mj-ea"/>
                <a:cs typeface="+mj-cs"/>
              </a:rPr>
              <a:t>Μη Σιδηρούχα Κράματα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C:\Users\user\Downloads\1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357430"/>
            <a:ext cx="3643338" cy="1897816"/>
          </a:xfrm>
          <a:prstGeom prst="rect">
            <a:avLst/>
          </a:prstGeom>
          <a:noFill/>
        </p:spPr>
      </p:pic>
      <p:pic>
        <p:nvPicPr>
          <p:cNvPr id="3076" name="Picture 4" descr="C:\Users\user\Downloads\5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857364"/>
            <a:ext cx="2509868" cy="2509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24" cy="1143000"/>
          </a:xfrm>
        </p:spPr>
        <p:txBody>
          <a:bodyPr/>
          <a:lstStyle/>
          <a:p>
            <a:r>
              <a:rPr lang="el-GR" dirty="0" smtClean="0"/>
              <a:t>7.1 Κράματα Χαλκού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l-GR" b="1" i="1" dirty="0" smtClean="0"/>
              <a:t>Χαλκός </a:t>
            </a:r>
            <a:r>
              <a:rPr lang="el-GR" dirty="0" smtClean="0"/>
              <a:t> </a:t>
            </a:r>
            <a:r>
              <a:rPr lang="en-US" b="1" i="1" dirty="0" smtClean="0"/>
              <a:t>(Copper)</a:t>
            </a:r>
            <a:endParaRPr lang="el-GR" b="1" i="1" dirty="0" smtClean="0"/>
          </a:p>
          <a:p>
            <a:r>
              <a:rPr lang="el-GR" dirty="0" smtClean="0"/>
              <a:t>Το πρώτο μέταλλο που χρησιμοποίησε ο άνθρωπος είτε καθαρό είτε με τη μορφή κράματος </a:t>
            </a:r>
          </a:p>
          <a:p>
            <a:r>
              <a:rPr lang="el-GR" dirty="0" smtClean="0"/>
              <a:t>Ως καθαρό μέταλλο έχει </a:t>
            </a:r>
            <a:r>
              <a:rPr lang="el-GR" dirty="0" smtClean="0">
                <a:solidFill>
                  <a:srgbClr val="C00000"/>
                </a:solidFill>
              </a:rPr>
              <a:t>κόκκινο χρώμα</a:t>
            </a:r>
            <a:r>
              <a:rPr lang="el-GR" dirty="0" smtClean="0"/>
              <a:t> </a:t>
            </a:r>
          </a:p>
          <a:p>
            <a:r>
              <a:rPr lang="el-GR" dirty="0" smtClean="0"/>
              <a:t>Σημείο τήξης 1083°C</a:t>
            </a:r>
          </a:p>
          <a:p>
            <a:r>
              <a:rPr lang="el-GR" dirty="0" smtClean="0"/>
              <a:t>Πυκνότητα 8,9 g/cm3</a:t>
            </a:r>
          </a:p>
          <a:p>
            <a:r>
              <a:rPr lang="el-GR" dirty="0" smtClean="0"/>
              <a:t>Μεγάλη ηλεκτρική και θερμική αγωγιμότητα</a:t>
            </a:r>
          </a:p>
          <a:p>
            <a:r>
              <a:rPr lang="el-GR" dirty="0" smtClean="0"/>
              <a:t>Ελατός και όλκιμος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</a:t>
            </a:fld>
            <a:endParaRPr lang="el-GR"/>
          </a:p>
        </p:txBody>
      </p:sp>
      <p:pic>
        <p:nvPicPr>
          <p:cNvPr id="1026" name="Picture 2" descr="C:\Users\user\Desktop\4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571480"/>
            <a:ext cx="2071669" cy="1160135"/>
          </a:xfrm>
          <a:prstGeom prst="rect">
            <a:avLst/>
          </a:prstGeom>
          <a:noFill/>
        </p:spPr>
      </p:pic>
      <p:pic>
        <p:nvPicPr>
          <p:cNvPr id="1027" name="Picture 3" descr="C:\Users\user\Desktop\5.jf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1342380" cy="1005488"/>
          </a:xfrm>
          <a:prstGeom prst="rect">
            <a:avLst/>
          </a:prstGeom>
          <a:noFill/>
        </p:spPr>
      </p:pic>
      <p:pic>
        <p:nvPicPr>
          <p:cNvPr id="1028" name="Picture 4" descr="C:\Users\user\Desktop\2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5" y="5357826"/>
            <a:ext cx="2039937" cy="1369884"/>
          </a:xfrm>
          <a:prstGeom prst="rect">
            <a:avLst/>
          </a:prstGeom>
          <a:noFill/>
        </p:spPr>
      </p:pic>
      <p:pic>
        <p:nvPicPr>
          <p:cNvPr id="1029" name="Picture 5" descr="C:\Users\user\Desktop\3.jf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50334" y="5357826"/>
            <a:ext cx="2028213" cy="13496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7.1 Κράματα Χαλκού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142976" y="1643050"/>
            <a:ext cx="7215238" cy="4483113"/>
          </a:xfrm>
        </p:spPr>
        <p:txBody>
          <a:bodyPr>
            <a:normAutofit fontScale="92500"/>
          </a:bodyPr>
          <a:lstStyle/>
          <a:p>
            <a:r>
              <a:rPr lang="el-GR" sz="4000" dirty="0" smtClean="0"/>
              <a:t>Κράμα </a:t>
            </a:r>
            <a:r>
              <a:rPr lang="en-US" sz="4000" dirty="0" smtClean="0"/>
              <a:t>Cu-Zn (</a:t>
            </a:r>
            <a:r>
              <a:rPr lang="el-GR" sz="4000" dirty="0" smtClean="0"/>
              <a:t>ορείχαλκος</a:t>
            </a:r>
            <a:r>
              <a:rPr lang="en-US" sz="4000" dirty="0" smtClean="0"/>
              <a:t>-brass</a:t>
            </a:r>
            <a:r>
              <a:rPr lang="el-GR" sz="4000" dirty="0" smtClean="0"/>
              <a:t>) </a:t>
            </a:r>
            <a:r>
              <a:rPr lang="en-US" sz="4000" dirty="0" smtClean="0"/>
              <a:t> </a:t>
            </a:r>
            <a:endParaRPr lang="el-GR" sz="4000" dirty="0" smtClean="0"/>
          </a:p>
          <a:p>
            <a:r>
              <a:rPr lang="el-GR" sz="4000" dirty="0" smtClean="0"/>
              <a:t>Κράμα </a:t>
            </a:r>
            <a:r>
              <a:rPr lang="en-US" sz="4000" dirty="0" smtClean="0"/>
              <a:t>Cu-</a:t>
            </a:r>
            <a:r>
              <a:rPr lang="en-US" sz="4000" dirty="0" err="1" smtClean="0"/>
              <a:t>Sn</a:t>
            </a:r>
            <a:r>
              <a:rPr lang="en-US" sz="4000" dirty="0" smtClean="0"/>
              <a:t> (</a:t>
            </a:r>
            <a:r>
              <a:rPr lang="el-GR" sz="4000" dirty="0" smtClean="0"/>
              <a:t>μπρούντζος</a:t>
            </a:r>
            <a:r>
              <a:rPr lang="en-US" sz="4000" dirty="0" smtClean="0"/>
              <a:t>-bronze</a:t>
            </a:r>
            <a:r>
              <a:rPr lang="el-GR" sz="4000" dirty="0" smtClean="0"/>
              <a:t>) </a:t>
            </a:r>
            <a:r>
              <a:rPr lang="en-US" sz="4000" dirty="0" smtClean="0"/>
              <a:t> </a:t>
            </a:r>
            <a:endParaRPr lang="el-GR" sz="4000" dirty="0" smtClean="0"/>
          </a:p>
          <a:p>
            <a:r>
              <a:rPr lang="el-GR" sz="4000" dirty="0" smtClean="0"/>
              <a:t>Κράμα </a:t>
            </a:r>
            <a:r>
              <a:rPr lang="en-US" sz="4000" dirty="0" smtClean="0"/>
              <a:t>Cu-AI (</a:t>
            </a:r>
            <a:r>
              <a:rPr lang="el-GR" sz="4000" dirty="0" err="1" smtClean="0"/>
              <a:t>χαλκοαλουμίνιο</a:t>
            </a:r>
            <a:r>
              <a:rPr lang="el-GR" sz="4000" dirty="0" smtClean="0"/>
              <a:t>) </a:t>
            </a:r>
            <a:r>
              <a:rPr lang="en-US" sz="4000" dirty="0" smtClean="0"/>
              <a:t> </a:t>
            </a:r>
            <a:endParaRPr lang="el-GR" sz="4000" dirty="0" smtClean="0"/>
          </a:p>
          <a:p>
            <a:r>
              <a:rPr lang="el-GR" sz="4000" dirty="0" smtClean="0"/>
              <a:t>Κράμα </a:t>
            </a:r>
            <a:r>
              <a:rPr lang="en-US" sz="4000" dirty="0" smtClean="0"/>
              <a:t>Cu-Ni (</a:t>
            </a:r>
            <a:r>
              <a:rPr lang="el-GR" sz="4000" dirty="0" smtClean="0"/>
              <a:t>χαλκονικέλιο)</a:t>
            </a:r>
          </a:p>
          <a:p>
            <a:r>
              <a:rPr lang="el-GR" sz="4000" dirty="0" smtClean="0"/>
              <a:t>Κράμα </a:t>
            </a:r>
            <a:r>
              <a:rPr lang="en-US" sz="4000" dirty="0" smtClean="0"/>
              <a:t>Cu- Si</a:t>
            </a:r>
            <a:r>
              <a:rPr lang="el-GR" sz="4000" dirty="0" smtClean="0"/>
              <a:t> </a:t>
            </a:r>
            <a:r>
              <a:rPr lang="en-US" sz="4000" dirty="0" smtClean="0"/>
              <a:t>(</a:t>
            </a:r>
            <a:r>
              <a:rPr lang="el-GR" sz="4000" dirty="0" err="1" smtClean="0"/>
              <a:t>χαλκοπυρίτιο</a:t>
            </a:r>
            <a:r>
              <a:rPr lang="el-GR" sz="4000" dirty="0" smtClean="0"/>
              <a:t>)</a:t>
            </a:r>
          </a:p>
          <a:p>
            <a:r>
              <a:rPr lang="el-GR" sz="4000" dirty="0" smtClean="0"/>
              <a:t>Κράμα </a:t>
            </a:r>
            <a:r>
              <a:rPr lang="en-US" sz="4000" dirty="0" smtClean="0"/>
              <a:t>Cu-Be (</a:t>
            </a:r>
            <a:r>
              <a:rPr lang="el-GR" sz="4000" dirty="0" err="1" smtClean="0"/>
              <a:t>χαλκοβηρύλλιο</a:t>
            </a:r>
            <a:r>
              <a:rPr lang="el-GR" sz="4000" dirty="0" smtClean="0"/>
              <a:t>)</a:t>
            </a:r>
          </a:p>
          <a:p>
            <a:endParaRPr lang="el-GR" sz="400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7.1 Κράματα Χαλκού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643050"/>
            <a:ext cx="8072494" cy="448311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4400" i="1" dirty="0" smtClean="0"/>
              <a:t>Ιδιότητες</a:t>
            </a:r>
          </a:p>
          <a:p>
            <a:r>
              <a:rPr lang="el-GR" sz="4400" dirty="0" smtClean="0"/>
              <a:t>ηλεκτρική-θερμική αγωγιμότητα</a:t>
            </a:r>
          </a:p>
          <a:p>
            <a:r>
              <a:rPr lang="el-GR" sz="4400" dirty="0" smtClean="0"/>
              <a:t>αντοχή στη διάβρωση</a:t>
            </a:r>
          </a:p>
          <a:p>
            <a:r>
              <a:rPr lang="el-GR" sz="4400" dirty="0" smtClean="0"/>
              <a:t>αντοχή στη φθορά-τριβή</a:t>
            </a:r>
          </a:p>
          <a:p>
            <a:r>
              <a:rPr lang="el-GR" sz="4400" dirty="0" smtClean="0"/>
              <a:t>αυξημένη </a:t>
            </a:r>
            <a:r>
              <a:rPr lang="el-GR" sz="4400" dirty="0" err="1" smtClean="0"/>
              <a:t>διαμορφωσιμότητα</a:t>
            </a:r>
            <a:endParaRPr lang="el-GR" sz="440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7.1 Κράματα Χαλκού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85786" y="1643050"/>
            <a:ext cx="7786742" cy="44831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Χρήσεις</a:t>
            </a:r>
          </a:p>
          <a:p>
            <a:r>
              <a:rPr lang="el-GR" dirty="0" smtClean="0"/>
              <a:t>στη μηχανολογία και στη ναυπηγική (κατασκευή εδράνων, κουζινέτων, </a:t>
            </a:r>
            <a:r>
              <a:rPr lang="el-GR" dirty="0" err="1" smtClean="0"/>
              <a:t>εναλλακτών</a:t>
            </a:r>
            <a:r>
              <a:rPr lang="el-GR" dirty="0" smtClean="0"/>
              <a:t> θερμότητας, κελυφών και καλύκων βλημάτων, </a:t>
            </a:r>
            <a:r>
              <a:rPr lang="el-GR" dirty="0" err="1" smtClean="0"/>
              <a:t>κ.λπ</a:t>
            </a:r>
            <a:r>
              <a:rPr lang="el-GR" dirty="0" smtClean="0"/>
              <a:t>)</a:t>
            </a:r>
          </a:p>
          <a:p>
            <a:r>
              <a:rPr lang="el-GR" dirty="0" smtClean="0"/>
              <a:t>στην </a:t>
            </a:r>
            <a:r>
              <a:rPr lang="el-GR" dirty="0" err="1" smtClean="0"/>
              <a:t>κοσμηματοποιία</a:t>
            </a:r>
            <a:r>
              <a:rPr lang="el-GR" dirty="0" smtClean="0"/>
              <a:t> </a:t>
            </a:r>
          </a:p>
          <a:p>
            <a:r>
              <a:rPr lang="el-GR" dirty="0" smtClean="0"/>
              <a:t>στην ωρολογοποιία </a:t>
            </a:r>
          </a:p>
          <a:p>
            <a:r>
              <a:rPr lang="el-GR" dirty="0" smtClean="0"/>
              <a:t>στην αρχιτεκτονική 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7.1 Κράματα Χαλκού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571604" y="1643050"/>
            <a:ext cx="7000924" cy="44831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    προσθήκη ψευδαργύρου (</a:t>
            </a:r>
            <a:r>
              <a:rPr lang="el-GR" dirty="0" err="1" smtClean="0"/>
              <a:t>Ζn</a:t>
            </a:r>
            <a:r>
              <a:rPr lang="el-GR" dirty="0" smtClean="0"/>
              <a:t>) βελτιώνει τη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μηχανική αντοχή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l-GR" dirty="0" smtClean="0"/>
          </a:p>
          <a:p>
            <a:pPr>
              <a:buNone/>
            </a:pPr>
            <a:r>
              <a:rPr lang="el-GR" dirty="0" smtClean="0"/>
              <a:t>    προσθήκη κασσιτέρου (</a:t>
            </a:r>
            <a:r>
              <a:rPr lang="el-GR" dirty="0" err="1" smtClean="0"/>
              <a:t>Sn</a:t>
            </a:r>
            <a:r>
              <a:rPr lang="el-GR" dirty="0" smtClean="0"/>
              <a:t>) </a:t>
            </a:r>
            <a:endParaRPr lang="en-US" dirty="0" smtClean="0"/>
          </a:p>
          <a:p>
            <a:pPr>
              <a:buNone/>
            </a:pPr>
            <a:r>
              <a:rPr lang="el-GR" dirty="0" smtClean="0"/>
              <a:t>    βελτιώνει την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αντοχή στη διάβρωση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l-GR" dirty="0" smtClean="0"/>
          </a:p>
          <a:p>
            <a:pPr>
              <a:buNone/>
            </a:pPr>
            <a:r>
              <a:rPr lang="el-GR" dirty="0" smtClean="0"/>
              <a:t>    προσθήκη μολύβδου (</a:t>
            </a:r>
            <a:r>
              <a:rPr lang="el-GR" dirty="0" err="1" smtClean="0"/>
              <a:t>Pb</a:t>
            </a:r>
            <a:r>
              <a:rPr lang="el-GR" dirty="0" smtClean="0"/>
              <a:t>) βελτιώνει την </a:t>
            </a:r>
            <a:r>
              <a:rPr lang="el-GR" dirty="0" err="1" smtClean="0">
                <a:solidFill>
                  <a:schemeClr val="accent1">
                    <a:lumMod val="50000"/>
                  </a:schemeClr>
                </a:solidFill>
              </a:rPr>
              <a:t>κατεργασιμότητα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στην κοπή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7</a:t>
            </a:fld>
            <a:endParaRPr lang="el-GR"/>
          </a:p>
        </p:txBody>
      </p:sp>
      <p:pic>
        <p:nvPicPr>
          <p:cNvPr id="2050" name="Picture 2" descr="C:\Users\user\Desktop\6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5"/>
            <a:ext cx="1427338" cy="1143008"/>
          </a:xfrm>
          <a:prstGeom prst="rect">
            <a:avLst/>
          </a:prstGeom>
          <a:noFill/>
        </p:spPr>
      </p:pic>
      <p:pic>
        <p:nvPicPr>
          <p:cNvPr id="2051" name="Picture 3" descr="C:\Users\user\Desktop\7.jf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2928934"/>
            <a:ext cx="1785950" cy="1025715"/>
          </a:xfrm>
          <a:prstGeom prst="rect">
            <a:avLst/>
          </a:prstGeom>
          <a:noFill/>
        </p:spPr>
      </p:pic>
      <p:pic>
        <p:nvPicPr>
          <p:cNvPr id="2052" name="Picture 4" descr="C:\Users\user\Desktop\8.jfif"/>
          <p:cNvPicPr>
            <a:picLocks noChangeAspect="1" noChangeArrowheads="1"/>
          </p:cNvPicPr>
          <p:nvPr/>
        </p:nvPicPr>
        <p:blipFill>
          <a:blip r:embed="rId4"/>
          <a:srcRect l="14659" t="15665" r="12424" b="23176"/>
          <a:stretch>
            <a:fillRect/>
          </a:stretch>
        </p:blipFill>
        <p:spPr bwMode="auto">
          <a:xfrm>
            <a:off x="571472" y="3500438"/>
            <a:ext cx="928694" cy="840247"/>
          </a:xfrm>
          <a:prstGeom prst="rect">
            <a:avLst/>
          </a:prstGeom>
          <a:noFill/>
        </p:spPr>
      </p:pic>
      <p:pic>
        <p:nvPicPr>
          <p:cNvPr id="2053" name="Picture 5" descr="C:\Users\user\Desktop\10.jf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714875"/>
            <a:ext cx="1643083" cy="1643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7.1.1 Κράματα </a:t>
            </a:r>
            <a:r>
              <a:rPr lang="en-US" dirty="0" smtClean="0"/>
              <a:t>Cu-Zn (</a:t>
            </a:r>
            <a:r>
              <a:rPr lang="el-GR" dirty="0" smtClean="0"/>
              <a:t>Ορείχαλκοι)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r>
              <a:rPr lang="el-GR" dirty="0" smtClean="0"/>
              <a:t>προσθήκη του ψευδαργύρου μέχρι 30% βοηθά στην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αύξηση της μηχανικής αντοχής </a:t>
            </a:r>
          </a:p>
          <a:p>
            <a:r>
              <a:rPr lang="el-GR" dirty="0" smtClean="0"/>
              <a:t>το χρώμα από κόκκινο γίνεται </a:t>
            </a:r>
            <a:r>
              <a:rPr lang="el-GR" dirty="0" smtClean="0">
                <a:solidFill>
                  <a:srgbClr val="FFC000"/>
                </a:solidFill>
              </a:rPr>
              <a:t>κίτρινο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8</a:t>
            </a:fld>
            <a:endParaRPr lang="el-GR"/>
          </a:p>
        </p:txBody>
      </p:sp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1643042" y="3714752"/>
            <a:ext cx="7043758" cy="2357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C:\Users\user\Desktop\2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00438"/>
            <a:ext cx="2495535" cy="2495535"/>
          </a:xfrm>
          <a:prstGeom prst="rect">
            <a:avLst/>
          </a:prstGeom>
          <a:noFill/>
        </p:spPr>
      </p:pic>
      <p:pic>
        <p:nvPicPr>
          <p:cNvPr id="3075" name="Picture 3" descr="C:\Users\user\Desktop\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786190"/>
            <a:ext cx="2143125" cy="1609725"/>
          </a:xfrm>
          <a:prstGeom prst="rect">
            <a:avLst/>
          </a:prstGeom>
          <a:noFill/>
        </p:spPr>
      </p:pic>
      <p:pic>
        <p:nvPicPr>
          <p:cNvPr id="3076" name="Picture 4" descr="C:\Users\user\Desktop\4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83313" y="3357562"/>
            <a:ext cx="1571371" cy="2339976"/>
          </a:xfrm>
          <a:prstGeom prst="rect">
            <a:avLst/>
          </a:prstGeom>
          <a:noFill/>
        </p:spPr>
      </p:pic>
      <p:sp>
        <p:nvSpPr>
          <p:cNvPr id="10" name="9 - Ορθογώνιο"/>
          <p:cNvSpPr/>
          <p:nvPr/>
        </p:nvSpPr>
        <p:spPr>
          <a:xfrm>
            <a:off x="6072198" y="5857892"/>
            <a:ext cx="22145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Κεφαλή του μεγάλου βασιλιά των Σουμερίων, Σαργών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3714744" y="5643578"/>
            <a:ext cx="1000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 Κόρνο</a:t>
            </a:r>
            <a:endParaRPr lang="el-GR" dirty="0"/>
          </a:p>
        </p:txBody>
      </p:sp>
      <p:sp>
        <p:nvSpPr>
          <p:cNvPr id="12" name="11 - TextBox"/>
          <p:cNvSpPr txBox="1"/>
          <p:nvPr/>
        </p:nvSpPr>
        <p:spPr>
          <a:xfrm>
            <a:off x="642910" y="5715016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Υδραυλικά εξαρτήματα </a:t>
            </a:r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7.1.1 Κράματα </a:t>
            </a:r>
            <a:r>
              <a:rPr lang="en-US" dirty="0" smtClean="0"/>
              <a:t>Cu-Zn (</a:t>
            </a:r>
            <a:r>
              <a:rPr lang="el-GR" dirty="0" smtClean="0"/>
              <a:t>Ορείχαλκοι)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9</a:t>
            </a:fld>
            <a:endParaRPr lang="el-GR"/>
          </a:p>
        </p:txBody>
      </p:sp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2000232" y="2071678"/>
            <a:ext cx="6215106" cy="4000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Το ποσοστό του ψευδαργύρου δεν πρέπει να ξεπερνά το </a:t>
            </a: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45%</a:t>
            </a: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διότι σε μεγάλη αναλογία οδηγεί στο σχηματισμό εύθραυστων φάσεων και στην </a:t>
            </a:r>
            <a:r>
              <a:rPr kumimoji="0" lang="el-G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ψαθυροποίηση</a:t>
            </a: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του υλικού.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Users\user\Downloads\2.jfif"/>
          <p:cNvPicPr>
            <a:picLocks noChangeAspect="1" noChangeArrowheads="1"/>
          </p:cNvPicPr>
          <p:nvPr/>
        </p:nvPicPr>
        <p:blipFill>
          <a:blip r:embed="rId2"/>
          <a:srcRect l="31494" r="29713"/>
          <a:stretch>
            <a:fillRect/>
          </a:stretch>
        </p:blipFill>
        <p:spPr bwMode="auto">
          <a:xfrm>
            <a:off x="357158" y="2214554"/>
            <a:ext cx="1714512" cy="2651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2090</TotalTime>
  <Words>669</Words>
  <PresentationFormat>Προβολή στην οθόνη (4:3)</PresentationFormat>
  <Paragraphs>146</Paragraphs>
  <Slides>18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Θέμα του Office</vt:lpstr>
      <vt:lpstr>ΜΗΧΑΝΟΥΡΓΙΚΗ ΤΕΧΝΟΛΟΓΙΑ-ΕΡΓΑΛΕΙΟΜΗΧΑΝΕΣ </vt:lpstr>
      <vt:lpstr>Μ.Τ.  Τόμος 2- Κεφάλαιο 7 </vt:lpstr>
      <vt:lpstr>7.1 Κράματα Χαλκού</vt:lpstr>
      <vt:lpstr>7.1 Κράματα Χαλκού</vt:lpstr>
      <vt:lpstr>7.1 Κράματα Χαλκού</vt:lpstr>
      <vt:lpstr>7.1 Κράματα Χαλκού</vt:lpstr>
      <vt:lpstr>7.1 Κράματα Χαλκού</vt:lpstr>
      <vt:lpstr>7.1.1 Κράματα Cu-Zn (Ορείχαλκοι)</vt:lpstr>
      <vt:lpstr>7.1.1 Κράματα Cu-Zn (Ορείχαλκοι)</vt:lpstr>
      <vt:lpstr>7.1.1 Κράματα Cu-Zn (Ορείχαλκοι)</vt:lpstr>
      <vt:lpstr>7.1.1 Κράματα Cu-Zn (Ορείχαλκοι)</vt:lpstr>
      <vt:lpstr>7.1.1 Κράματα Cu-Zn (Ορείχαλκοι)</vt:lpstr>
      <vt:lpstr>7.1.1 Κράματα Cu-Zn (Ορείχαλκοι)</vt:lpstr>
      <vt:lpstr>7.1.2 Κράματα Cu-Sn (Μπρούντζοι)</vt:lpstr>
      <vt:lpstr>7.1.2 Κράματα Cu-Sn (Μπρούντζοι)</vt:lpstr>
      <vt:lpstr>7.2 Κράματα Αλουμινίου</vt:lpstr>
      <vt:lpstr>Διαφάνεια 17</vt:lpstr>
      <vt:lpstr>7.2 Κράματα Αλουμινίου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ΜΗΧΑΝΟΥΡΓΙΚΗ ΤΕΧΝΟΛΟΓΙΑ-ΕΡΓΑΛΕΙΟΜΗΧΑΝΕΣ </dc:title>
  <dc:creator>user</dc:creator>
  <cp:lastModifiedBy>user</cp:lastModifiedBy>
  <cp:revision>175</cp:revision>
  <dcterms:created xsi:type="dcterms:W3CDTF">2024-09-04T13:22:15Z</dcterms:created>
  <dcterms:modified xsi:type="dcterms:W3CDTF">2024-12-01T08:36:09Z</dcterms:modified>
</cp:coreProperties>
</file>