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3" autoAdjust="0"/>
    <p:restoredTop sz="94660"/>
  </p:normalViewPr>
  <p:slideViewPr>
    <p:cSldViewPr>
      <p:cViewPr varScale="1">
        <p:scale>
          <a:sx n="83" d="100"/>
          <a:sy n="83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89D37-6338-4AD8-A449-211267ED3F93}" type="datetimeFigureOut">
              <a:rPr lang="el-GR" smtClean="0"/>
              <a:pPr/>
              <a:t>23/11/2024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3C8A3-47A0-4C9E-B0FC-8AC10918FA2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4B8C-091A-419D-A7F0-33DB4A4256C5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C825-C28D-4B1E-B5C1-D4FDCA9FBCBB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6EE7-B9F3-4328-986D-B78C3277EA6D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8E65-EF74-4E4E-BA8E-21C03175B9CC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074E-EB9D-440A-A875-89B05420EDF2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CDB4-BA52-493C-B5A9-60BB55D9A6F3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B83-D2BD-46A8-92FE-B49B34E38DFF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8E61-4964-4C78-96D9-34B0D54BF198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464A-5FA0-44AA-88B2-4932D44D4F49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EA06-CC0D-4123-91E4-0F0261A0F0E1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6AAF-E42E-49B7-BBAF-FFE6B576D632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096A-24C4-41E5-9D96-EB881D2BBA30}" type="datetime1">
              <a:rPr lang="el-GR" smtClean="0"/>
              <a:pPr/>
              <a:t>23/11/2024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ΜΗΧΑΝΟΥΡΓΙΚΗ ΤΕΧΝΟΛΟΓΙΑ-ΕΡΓΑΛΕΙΟΜΗΧΑΝΕΣ </a:t>
            </a:r>
            <a:endParaRPr lang="el-G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err="1" smtClean="0">
                <a:solidFill>
                  <a:schemeClr val="accent5">
                    <a:lumMod val="50000"/>
                  </a:schemeClr>
                </a:solidFill>
              </a:rPr>
              <a:t>Πιθαμίτση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 Μαργαρίτα</a:t>
            </a:r>
          </a:p>
          <a:p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Μηχανολόγος Μηχανικός-Φυσικός</a:t>
            </a:r>
            <a:endParaRPr lang="el-G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Downloads\Logo_Sivitanideio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500042"/>
            <a:ext cx="3688194" cy="1268739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</a:t>
            </a:r>
            <a:r>
              <a:rPr lang="el-GR" dirty="0" smtClean="0">
                <a:solidFill>
                  <a:srgbClr val="FF0000"/>
                </a:solidFill>
              </a:rPr>
              <a:t>εν </a:t>
            </a:r>
            <a:r>
              <a:rPr lang="el-GR" dirty="0" err="1" smtClean="0">
                <a:solidFill>
                  <a:srgbClr val="FF0000"/>
                </a:solidFill>
              </a:rPr>
              <a:t>θερμώ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Μερικά μέταλλα δεν μπορούν να διαμορφωθούν εν </a:t>
            </a:r>
            <a:r>
              <a:rPr lang="el-GR" dirty="0" err="1" smtClean="0"/>
              <a:t>θερμώ</a:t>
            </a:r>
            <a:r>
              <a:rPr lang="el-GR" dirty="0" smtClean="0"/>
              <a:t>, επειδή σε υψηλές </a:t>
            </a:r>
            <a:r>
              <a:rPr lang="el-GR" b="1" dirty="0" smtClean="0"/>
              <a:t>θ</a:t>
            </a:r>
            <a:r>
              <a:rPr lang="el-GR" dirty="0" smtClean="0"/>
              <a:t> παρουσιάζουν ευθραυστότητα. </a:t>
            </a:r>
          </a:p>
          <a:p>
            <a:r>
              <a:rPr lang="el-GR" u="sng" dirty="0" smtClean="0"/>
              <a:t>Λόγω της διαστολής</a:t>
            </a:r>
            <a:r>
              <a:rPr lang="el-GR" dirty="0" smtClean="0"/>
              <a:t>, που γίνεται από τη θερμοκρασία, </a:t>
            </a:r>
            <a:r>
              <a:rPr lang="el-GR" u="sng" dirty="0" smtClean="0"/>
              <a:t>δεν μπορεί να επιτευχθεί μεγάλη ακρίβεια στις διαστάσεις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Η συγκράτηση του τεμαχίου είναι δύσκολη.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l-GR" dirty="0" smtClean="0">
                <a:solidFill>
                  <a:srgbClr val="0070C0"/>
                </a:solidFill>
              </a:rPr>
              <a:t>εν ψυχρώ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εν ψυχρώ παραμόρφωση αυξάνει την αντοχή και την επιφανειακή σκληρότητα του κατεργαζόμενου τεμαχίου.  </a:t>
            </a:r>
          </a:p>
          <a:p>
            <a:r>
              <a:rPr lang="el-GR" dirty="0" smtClean="0"/>
              <a:t>Αφού δεν υπάρχουν υψηλές θερμοκρασίες, δεν παρουσιάζονται οξείδια στην επιφάνεια του τεμαχίου, με αποτέλεσμα η ποιότητα της επιφάνειάς του να είναι καλύτερη. </a:t>
            </a:r>
          </a:p>
          <a:p>
            <a:r>
              <a:rPr lang="el-GR" dirty="0" smtClean="0"/>
              <a:t>Επιτυγχάνεται καλύτερη ακρίβεια στις τελικές διαστάσεις. </a:t>
            </a:r>
          </a:p>
          <a:p>
            <a:r>
              <a:rPr lang="el-GR" dirty="0" smtClean="0"/>
              <a:t>Είναι εύκολος ο χειρισμός και η συγκράτηση των τεμαχίων.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</a:t>
            </a:r>
            <a:r>
              <a:rPr lang="el-GR" dirty="0" smtClean="0">
                <a:solidFill>
                  <a:srgbClr val="0070C0"/>
                </a:solidFill>
              </a:rPr>
              <a:t>εν ψυχρώ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υλικό έχει υψηλό όριο διαρροής και απαιτεί περισσότερο φορτίο για να παραμορφωθεί.  </a:t>
            </a:r>
          </a:p>
          <a:p>
            <a:r>
              <a:rPr lang="el-GR" dirty="0" smtClean="0"/>
              <a:t>Το υλικό με την εν ψυχρώ παραμόρφωση αντιστέκεται στην περαιτέρω παραμόρφωσή του. Περισσότερη παραμόρφωση μπορεί να γίνει, αφού προηγηθεί </a:t>
            </a:r>
            <a:r>
              <a:rPr lang="el-GR" dirty="0" err="1" smtClean="0"/>
              <a:t>ανόπτηση</a:t>
            </a:r>
            <a:r>
              <a:rPr lang="el-GR" dirty="0" smtClean="0"/>
              <a:t>.  </a:t>
            </a:r>
          </a:p>
          <a:p>
            <a:r>
              <a:rPr lang="el-GR" dirty="0" smtClean="0"/>
              <a:t>Διάφορα εύθραυστα υλικά δε μπορούν να διαμορφωθούν εν ψυχρώ.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Μ.Τ.  Τόμος 2- Κεφάλαιο 12 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5000636"/>
            <a:ext cx="8358246" cy="1125527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    </a:t>
            </a: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2" name="1 - Τίτλος"/>
          <p:cNvSpPr txBox="1">
            <a:spLocks/>
          </p:cNvSpPr>
          <p:nvPr/>
        </p:nvSpPr>
        <p:spPr>
          <a:xfrm>
            <a:off x="357158" y="5500702"/>
            <a:ext cx="8358246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320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l-GR" sz="3200" dirty="0" smtClean="0"/>
              <a:t>ΕΙΣΑΓΩΓΗ ΣΤΙΣ ΚΑΤΕΡΓΑΣΙΕΣ ΜΕ ΠΑΡΑΜΟΡΦΩΣΗ</a:t>
            </a:r>
            <a:endParaRPr lang="el-GR" sz="32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user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4686" y="1206790"/>
            <a:ext cx="6359148" cy="4222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Μηχανουργικές κατεργασίες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285860"/>
            <a:ext cx="8401080" cy="17859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 Τρόποι και οι μέθοδοι που χρησιμοποιεί ο άνθρωπος για να δώσει μορφή σε υλικά και να φτιάξει προϊόντα από πρώτες ύλες.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500034" y="3214684"/>
          <a:ext cx="8143932" cy="308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568171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Κατεργασίες μορφοποίησης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Μέθοδοι μορφοποίησης</a:t>
                      </a:r>
                      <a:endParaRPr lang="el-GR" dirty="0"/>
                    </a:p>
                  </a:txBody>
                  <a:tcPr/>
                </a:tc>
              </a:tr>
              <a:tr h="568171"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Αρχέγονη μορφοποίηση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Χύτευση ή </a:t>
                      </a:r>
                      <a:r>
                        <a:rPr lang="el-G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κονιομεταλλουργία</a:t>
                      </a:r>
                      <a:endParaRPr lang="el-GR" dirty="0"/>
                    </a:p>
                  </a:txBody>
                  <a:tcPr/>
                </a:tc>
              </a:tr>
              <a:tr h="687943"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Μορφοποίηση με αφαίρεση υλικού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Τόρνευση, φρεζάρισμα, διάτρηση, </a:t>
                      </a:r>
                      <a:r>
                        <a:rPr lang="el-G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πλάνιση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λείανση, κ.α.</a:t>
                      </a:r>
                      <a:endParaRPr lang="el-GR" dirty="0"/>
                    </a:p>
                  </a:txBody>
                  <a:tcPr/>
                </a:tc>
              </a:tr>
              <a:tr h="687943"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Μορφοποίηση με παραμόρφωση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Απότμηση, </a:t>
                      </a:r>
                      <a:r>
                        <a:rPr lang="el-G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κοίλανση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κάμψη, σφυρηλασία, έλαση, κ.α.</a:t>
                      </a:r>
                      <a:endParaRPr lang="el-GR" dirty="0"/>
                    </a:p>
                  </a:txBody>
                  <a:tcPr/>
                </a:tc>
              </a:tr>
              <a:tr h="568171"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Μορφοποίηση με προσθήκη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Συγκόλληση, επικάλυψη, κ.α.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Αρχέγονη μορφοποίηση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4143372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Τα διάφορα μηχανολογικά εξαρτήματα παίρνουν την αρχική τους μορφή κατά κανόνα με μεθόδους μορφοποίησης (ιδιαίτερα χύτευση) χωρίς αφαίρεση υλικού, αφήνοντας μικρή ποσότητα υλικού για την τελική κατεργασία.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5" name="Picture 2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28132" y="2000240"/>
            <a:ext cx="470315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dk1"/>
                </a:solidFill>
              </a:rPr>
              <a:t>Μορφοποίηση με αφαίρεση υλικού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714752"/>
            <a:ext cx="8229600" cy="2714644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Η τελική κατεργασία στη διαμόρφωση ενός εξαρτήματος μπορεί να επιτευχθεί κυρίως με μεθόδους αφαίρεσης υλικού. </a:t>
            </a:r>
          </a:p>
          <a:p>
            <a:r>
              <a:rPr lang="el-GR" dirty="0" smtClean="0"/>
              <a:t>Με τέτοιες κατεργασίες προκύπτει μεγαλύτερη ακρίβεια στις διαστάσεις και καλύτερη ποιότητα επιφάνειας.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2050" name="Picture 2" descr="C:\Users\user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7514308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dk1"/>
                </a:solidFill>
              </a:rPr>
              <a:t>Μορφοποίηση με παραμόρφωση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5829312" cy="4525963"/>
          </a:xfrm>
        </p:spPr>
        <p:txBody>
          <a:bodyPr/>
          <a:lstStyle/>
          <a:p>
            <a:r>
              <a:rPr lang="el-GR" dirty="0" smtClean="0"/>
              <a:t>Με τη μορφοποίηση με παραμόρφωση επιτυγχάνεται η διαμόρφωση ενός προϊόντος χωρίς μεγάλη απώλεια </a:t>
            </a:r>
            <a:r>
              <a:rPr lang="el-GR" dirty="0" smtClean="0"/>
              <a:t>υλικού</a:t>
            </a:r>
            <a:endParaRPr lang="el-GR" dirty="0" smtClean="0"/>
          </a:p>
          <a:p>
            <a:r>
              <a:rPr lang="el-GR" dirty="0" smtClean="0"/>
              <a:t>Με τις κατεργασίες διαμόρφωσης συνήθως παράγονται προϊόντα κοντά στην τελική μορφή τους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2050" name="Picture 2" descr="C:\Users\user\Desktop\3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571612"/>
            <a:ext cx="2619375" cy="1743075"/>
          </a:xfrm>
          <a:prstGeom prst="rect">
            <a:avLst/>
          </a:prstGeom>
          <a:noFill/>
        </p:spPr>
      </p:pic>
      <p:pic>
        <p:nvPicPr>
          <p:cNvPr id="2051" name="Picture 3" descr="C:\Users\user\Desktop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714752"/>
            <a:ext cx="257176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dk1"/>
                </a:solidFill>
              </a:rPr>
              <a:t>Μορφοποίηση με προσθήκη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τις κατεργασίες με προσθήκη (συνδέσεις, κολλήσεις, κ.λπ.), παράγονται προϊόντα από διαφορετικά εξαρτήματα, τα οποία συνδέονται μεταξύ τους είτε μόνιμα (συγκολλήσεις, κολλήσεις) είτε προσωρινά (</a:t>
            </a:r>
            <a:r>
              <a:rPr lang="el-GR" dirty="0" err="1" smtClean="0"/>
              <a:t>κοχλιοσυνδέσεις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3074" name="Picture 2" descr="C:\Users\user\Desktop\5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857760"/>
            <a:ext cx="3314700" cy="1381125"/>
          </a:xfrm>
          <a:prstGeom prst="rect">
            <a:avLst/>
          </a:prstGeom>
          <a:noFill/>
        </p:spPr>
      </p:pic>
      <p:pic>
        <p:nvPicPr>
          <p:cNvPr id="3075" name="Picture 3" descr="C:\Users\user\Desktop\7.jf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286256"/>
            <a:ext cx="3063085" cy="2038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ΠΑΡΑΜΟΡΦΩΣΗ </a:t>
            </a:r>
            <a:r>
              <a:rPr lang="el-GR" dirty="0" smtClean="0">
                <a:solidFill>
                  <a:srgbClr val="FF0000"/>
                </a:solidFill>
              </a:rPr>
              <a:t>ΕΝ ΘΕΡΜΩ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ΕΝ ΨΥΧΡΩ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Η διαφορά στις δύο περιπτώσεις είναι η </a:t>
            </a:r>
            <a:r>
              <a:rPr lang="el-GR" u="sng" dirty="0" smtClean="0"/>
              <a:t>θερμοκρασία</a:t>
            </a:r>
            <a:r>
              <a:rPr lang="el-GR" dirty="0" smtClean="0"/>
              <a:t> στην οποία βρίσκεται το υλικό πριν δεχθεί τη δύναμη παραμόρφωσης.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Αν το υλικό βρίσκεται σε θερμοκρασία χαμηλότερη από τη θερμοκρασία </a:t>
            </a:r>
            <a:r>
              <a:rPr lang="el-GR" dirty="0" err="1" smtClean="0"/>
              <a:t>ανακρυστάλλωσής</a:t>
            </a:r>
            <a:r>
              <a:rPr lang="el-GR" dirty="0" smtClean="0"/>
              <a:t> του, η παραμόρφωση γίνεται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εν ψυχρώ</a:t>
            </a:r>
            <a:r>
              <a:rPr lang="el-GR" dirty="0" smtClean="0"/>
              <a:t>, ενώ αντίστοιχα σε υψηλότερες θερμοκρασίες από τη θερμοκρασία </a:t>
            </a:r>
            <a:r>
              <a:rPr lang="el-GR" dirty="0" err="1" smtClean="0"/>
              <a:t>ανακρυστάλλωσης</a:t>
            </a:r>
            <a:r>
              <a:rPr lang="el-GR" dirty="0" smtClean="0"/>
              <a:t> γίνεται </a:t>
            </a:r>
            <a:r>
              <a:rPr lang="el-GR" dirty="0" smtClean="0">
                <a:solidFill>
                  <a:srgbClr val="FF0000"/>
                </a:solidFill>
              </a:rPr>
              <a:t>εν </a:t>
            </a:r>
            <a:r>
              <a:rPr lang="el-GR" dirty="0" err="1" smtClean="0">
                <a:solidFill>
                  <a:srgbClr val="FF0000"/>
                </a:solidFill>
              </a:rPr>
              <a:t>θερμώ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l-GR" dirty="0" smtClean="0">
                <a:solidFill>
                  <a:srgbClr val="FF0000"/>
                </a:solidFill>
              </a:rPr>
              <a:t>εν </a:t>
            </a:r>
            <a:r>
              <a:rPr lang="el-GR" dirty="0" err="1" smtClean="0">
                <a:solidFill>
                  <a:srgbClr val="FF0000"/>
                </a:solidFill>
              </a:rPr>
              <a:t>θερμώ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υλικό δε σκληραίνει από την επίδραση του φορτίου παραμόρφωσης.</a:t>
            </a:r>
          </a:p>
          <a:p>
            <a:r>
              <a:rPr lang="el-GR" dirty="0" smtClean="0"/>
              <a:t>Σε υψηλές θερμοκρασίες το υλικό μπορεί να παραμορφωθεί εντονότερα.</a:t>
            </a:r>
          </a:p>
          <a:p>
            <a:r>
              <a:rPr lang="el-GR" dirty="0" smtClean="0"/>
              <a:t>Για την ίδια παραμόρφωση, στην εν </a:t>
            </a:r>
            <a:r>
              <a:rPr lang="el-GR" dirty="0" err="1" smtClean="0"/>
              <a:t>θερμώ</a:t>
            </a:r>
            <a:r>
              <a:rPr lang="el-GR" dirty="0" smtClean="0"/>
              <a:t> διαμόρφωση απαιτείται λιγότερη δύναμη από </a:t>
            </a:r>
            <a:r>
              <a:rPr lang="el-GR" dirty="0" err="1" smtClean="0"/>
              <a:t>ό,τι</a:t>
            </a:r>
            <a:r>
              <a:rPr lang="el-GR" dirty="0" smtClean="0"/>
              <a:t> στην εν ψυχρώ.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Words>492</Words>
  <PresentationFormat>Προβολή στην οθόνη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ΜΗΧΑΝΟΥΡΓΙΚΗ ΤΕΧΝΟΛΟΓΙΑ-ΕΡΓΑΛΕΙΟΜΗΧΑΝΕΣ </vt:lpstr>
      <vt:lpstr>Μ.Τ.  Τόμος 2- Κεφάλαιο 12 </vt:lpstr>
      <vt:lpstr>Μηχανουργικές κατεργασίες</vt:lpstr>
      <vt:lpstr>Αρχέγονη μορφοποίηση</vt:lpstr>
      <vt:lpstr>Μορφοποίηση με αφαίρεση υλικού</vt:lpstr>
      <vt:lpstr>Μορφοποίηση με παραμόρφωση</vt:lpstr>
      <vt:lpstr>Μορφοποίηση με προσθήκη</vt:lpstr>
      <vt:lpstr>ΠΑΡΑΜΟΡΦΩΣΗ ΕΝ ΘΕΡΜΩ ΚΑΙ ΕΝ ΨΥΧΡΩ</vt:lpstr>
      <vt:lpstr>Πλεονεκτήματα εν θερμώ</vt:lpstr>
      <vt:lpstr>Μειονεκτήματα εν θερμώ</vt:lpstr>
      <vt:lpstr>Πλεονεκτήματα εν ψυχρώ</vt:lpstr>
      <vt:lpstr>Μειονεκτήματα εν ψυχρώ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ΜΗΧΑΝΟΥΡΓΙΚΗ ΤΕΧΝΟΛΟΓΙΑ-ΕΡΓΑΛΕΙΟΜΗΧΑΝΕΣ </dc:title>
  <dc:creator>user</dc:creator>
  <cp:lastModifiedBy>user</cp:lastModifiedBy>
  <cp:revision>196</cp:revision>
  <dcterms:created xsi:type="dcterms:W3CDTF">2024-09-04T13:22:15Z</dcterms:created>
  <dcterms:modified xsi:type="dcterms:W3CDTF">2024-11-23T11:29:37Z</dcterms:modified>
</cp:coreProperties>
</file>