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0ADD23-88F4-88DF-ED54-5C3CEAB20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Ε΄ Η περίοδος μεταξύ των δύο πολέμων.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17A739-8E40-902E-62FA-3A9531CB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1" y="4777379"/>
            <a:ext cx="8915399" cy="1126283"/>
          </a:xfrm>
        </p:spPr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2200" b="1" dirty="0"/>
              <a:t>Μεσοπόλεμος </a:t>
            </a:r>
          </a:p>
        </p:txBody>
      </p:sp>
    </p:spTree>
    <p:extLst>
      <p:ext uri="{BB962C8B-B14F-4D97-AF65-F5344CB8AC3E}">
        <p14:creationId xmlns:p14="http://schemas.microsoft.com/office/powerpoint/2010/main" val="73192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F2743D5C-3E66-9447-999F-FCEABFFD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περίοδος του </a:t>
            </a:r>
            <a:r>
              <a:rPr lang="el-GR" b="1" dirty="0"/>
              <a:t>Μεσοπολέμου</a:t>
            </a:r>
            <a:r>
              <a:rPr lang="el-GR" dirty="0"/>
              <a:t>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4AFD30-40DC-01FF-7D5C-5E66C70DB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Τι ονομάζουμε με τον όρο </a:t>
            </a:r>
            <a:r>
              <a:rPr lang="el-GR" sz="2400" b="1" dirty="0"/>
              <a:t>Μεσοπόλεμο</a:t>
            </a:r>
            <a:r>
              <a:rPr lang="el-GR" sz="2400" dirty="0"/>
              <a:t>;</a:t>
            </a:r>
          </a:p>
          <a:p>
            <a:pPr marL="0" indent="0">
              <a:buNone/>
            </a:pPr>
            <a:r>
              <a:rPr lang="el-GR" sz="2400" dirty="0"/>
              <a:t>		Είναι το διάστημα ανάμεσα στους δυο Παγκοσμίους Πολέμους. </a:t>
            </a:r>
          </a:p>
          <a:p>
            <a:pPr marL="0" indent="0">
              <a:buNone/>
            </a:pPr>
            <a:r>
              <a:rPr lang="el-GR" sz="2400" dirty="0"/>
              <a:t>		Από το </a:t>
            </a:r>
            <a:r>
              <a:rPr lang="el-GR" sz="2400" b="1" dirty="0"/>
              <a:t>τέλος</a:t>
            </a:r>
            <a:r>
              <a:rPr lang="el-GR" sz="2400" dirty="0"/>
              <a:t> του Α΄ </a:t>
            </a:r>
            <a:r>
              <a:rPr lang="el-GR" sz="2400" dirty="0" err="1"/>
              <a:t>Π.Π</a:t>
            </a:r>
            <a:r>
              <a:rPr lang="el-GR" sz="2400" dirty="0"/>
              <a:t>. μέχρι την </a:t>
            </a:r>
            <a:r>
              <a:rPr lang="el-GR" sz="2400" b="1" dirty="0"/>
              <a:t>αρχή</a:t>
            </a:r>
            <a:r>
              <a:rPr lang="el-GR" sz="2400" dirty="0"/>
              <a:t> του Β΄ </a:t>
            </a:r>
            <a:r>
              <a:rPr lang="el-GR" sz="2400" dirty="0" err="1"/>
              <a:t>Π.Π</a:t>
            </a:r>
            <a:r>
              <a:rPr lang="el-GR" sz="2400" dirty="0"/>
              <a:t>.</a:t>
            </a:r>
          </a:p>
          <a:p>
            <a:r>
              <a:rPr lang="el-GR" sz="2400" dirty="0"/>
              <a:t>Ποια είναι τα </a:t>
            </a:r>
            <a:r>
              <a:rPr lang="el-GR" sz="2400" b="1" dirty="0"/>
              <a:t>χρονικά</a:t>
            </a:r>
            <a:r>
              <a:rPr lang="el-GR" sz="2400" dirty="0"/>
              <a:t> του όρια;</a:t>
            </a:r>
          </a:p>
          <a:p>
            <a:pPr lvl="1"/>
            <a:r>
              <a:rPr lang="el-GR" sz="2400" b="1" dirty="0"/>
              <a:t>1920</a:t>
            </a:r>
            <a:r>
              <a:rPr lang="el-GR" sz="2400" dirty="0"/>
              <a:t>  (υπογραφή των Συνθηκών Ειρήνης στο Παρίσι – </a:t>
            </a:r>
            <a:r>
              <a:rPr lang="el-GR" sz="2400" b="1" dirty="0"/>
              <a:t>1939</a:t>
            </a:r>
            <a:r>
              <a:rPr lang="el-GR" sz="2400" dirty="0"/>
              <a:t> (εισβολή της ναζιστικής Γερμανίας στην Πολωνία).</a:t>
            </a:r>
          </a:p>
        </p:txBody>
      </p:sp>
    </p:spTree>
    <p:extLst>
      <p:ext uri="{BB962C8B-B14F-4D97-AF65-F5344CB8AC3E}">
        <p14:creationId xmlns:p14="http://schemas.microsoft.com/office/powerpoint/2010/main" val="289792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195433-0EE2-72F0-250C-468F2388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Οι </a:t>
            </a:r>
            <a:r>
              <a:rPr lang="el-GR" b="1" dirty="0"/>
              <a:t>λόγοι</a:t>
            </a:r>
            <a:r>
              <a:rPr lang="el-GR" dirty="0"/>
              <a:t> που οδήγησαν στον </a:t>
            </a:r>
            <a:r>
              <a:rPr lang="el-GR" b="1" dirty="0"/>
              <a:t>Β΄ </a:t>
            </a:r>
            <a:r>
              <a:rPr lang="el-GR" b="1" dirty="0" err="1"/>
              <a:t>Π.Π</a:t>
            </a:r>
            <a:r>
              <a:rPr lang="el-GR" b="1" dirty="0"/>
              <a:t>.</a:t>
            </a:r>
            <a:br>
              <a:rPr lang="el-GR" b="1" dirty="0"/>
            </a:br>
            <a:r>
              <a:rPr lang="el-GR" b="1" dirty="0"/>
              <a:t>οικονομία - πολιτική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656B26-94AF-83B9-FDD2-DB9A7D69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b="1" dirty="0"/>
              <a:t>Οικονομική Κρίση</a:t>
            </a:r>
          </a:p>
          <a:p>
            <a:pPr lvl="1"/>
            <a:r>
              <a:rPr lang="el-GR" sz="2200" dirty="0"/>
              <a:t>1929: Κατάρρευση του Χρηματιστηρίου της Νέας Υόρκης (</a:t>
            </a:r>
            <a:r>
              <a:rPr lang="el-GR" sz="2200" b="1" dirty="0"/>
              <a:t>κραχ</a:t>
            </a:r>
            <a:r>
              <a:rPr lang="el-GR" sz="2200" dirty="0"/>
              <a:t>). «ντόμινο» εξελίξεων</a:t>
            </a:r>
          </a:p>
          <a:p>
            <a:pPr lvl="1"/>
            <a:r>
              <a:rPr lang="el-GR" sz="2200" b="1" dirty="0"/>
              <a:t>Βιομηχανία</a:t>
            </a:r>
            <a:r>
              <a:rPr lang="el-GR" sz="2200" dirty="0"/>
              <a:t> καταρρέει (δευτερογενής παραγωγή).</a:t>
            </a:r>
          </a:p>
          <a:p>
            <a:pPr lvl="1"/>
            <a:r>
              <a:rPr lang="el-GR" sz="2200" b="1" dirty="0"/>
              <a:t>Εργάτες</a:t>
            </a:r>
            <a:r>
              <a:rPr lang="el-GR" sz="2200" dirty="0"/>
              <a:t> χάνουν τη δουλειά τους (άνοδος της ανεργίας).</a:t>
            </a:r>
          </a:p>
          <a:p>
            <a:pPr lvl="1"/>
            <a:r>
              <a:rPr lang="el-GR" sz="2200" dirty="0"/>
              <a:t>Αγρότες, κτηνοτρόφοι δεν πουλούν τα </a:t>
            </a:r>
            <a:r>
              <a:rPr lang="el-GR" sz="2200" b="1" dirty="0"/>
              <a:t>προϊόντα</a:t>
            </a:r>
            <a:r>
              <a:rPr lang="el-GR" sz="2200" dirty="0"/>
              <a:t> τους στη βιομηχανία (πρωτογενής παραγωγή).</a:t>
            </a:r>
          </a:p>
          <a:p>
            <a:r>
              <a:rPr lang="el-GR" sz="2400" b="1" dirty="0"/>
              <a:t>Επιπτώσεις</a:t>
            </a:r>
            <a:r>
              <a:rPr lang="el-GR" sz="2400" dirty="0"/>
              <a:t>: φτώχεια και οι πολίτες χάνουν την εμπιστοσύνη τους στις ιδέες του Διαφωτισμού π.χ. </a:t>
            </a:r>
            <a:r>
              <a:rPr lang="el-GR" sz="2400" b="1" dirty="0"/>
              <a:t>δημοκρατία</a:t>
            </a:r>
            <a:r>
              <a:rPr lang="el-GR" sz="2400" dirty="0"/>
              <a:t>, </a:t>
            </a:r>
            <a:r>
              <a:rPr lang="el-GR" sz="2400" b="1" dirty="0"/>
              <a:t>ελευθερία, ισότητα</a:t>
            </a:r>
            <a:r>
              <a:rPr lang="el-GR" sz="2400" dirty="0"/>
              <a:t> κ.ά.  (</a:t>
            </a:r>
            <a:r>
              <a:rPr lang="el-GR" sz="2400" dirty="0">
                <a:solidFill>
                  <a:srgbClr val="FF0000"/>
                </a:solidFill>
              </a:rPr>
              <a:t>δείτε ξανά το κεφάλαιο του Διαφωτισμού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43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1DEF1A-57FA-9061-6AA2-0F265576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b="1" dirty="0"/>
              <a:t>λόγοι</a:t>
            </a:r>
            <a:r>
              <a:rPr lang="el-GR" dirty="0"/>
              <a:t> που οδήγησαν στον </a:t>
            </a:r>
            <a:r>
              <a:rPr lang="el-GR" b="1" dirty="0"/>
              <a:t>Β΄ </a:t>
            </a:r>
            <a:r>
              <a:rPr lang="el-GR" b="1" dirty="0" err="1"/>
              <a:t>Π.Π</a:t>
            </a:r>
            <a:r>
              <a:rPr lang="el-GR" b="1" dirty="0"/>
              <a:t>.</a:t>
            </a:r>
            <a:br>
              <a:rPr lang="el-GR" b="1" dirty="0"/>
            </a:br>
            <a:r>
              <a:rPr lang="el-GR" b="1" dirty="0"/>
              <a:t>οικονομία - πολιτική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B9E06C-07D1-6F85-200B-A0D4BE75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930" y="2133600"/>
            <a:ext cx="9856682" cy="4377732"/>
          </a:xfrm>
        </p:spPr>
        <p:txBody>
          <a:bodyPr>
            <a:normAutofit/>
          </a:bodyPr>
          <a:lstStyle/>
          <a:p>
            <a:r>
              <a:rPr lang="el-GR" sz="2200" b="1" dirty="0"/>
              <a:t>Πολιτική κρίση </a:t>
            </a:r>
          </a:p>
          <a:p>
            <a:pPr lvl="1"/>
            <a:r>
              <a:rPr lang="el-GR" sz="2000" dirty="0"/>
              <a:t>Πρόσφορο έδαφος για την ανάπτυξη </a:t>
            </a:r>
            <a:r>
              <a:rPr lang="el-GR" sz="2000" b="1" dirty="0"/>
              <a:t>ολοκληρωτικών</a:t>
            </a:r>
            <a:r>
              <a:rPr lang="el-GR" sz="2000" dirty="0"/>
              <a:t> καθεστώτων:</a:t>
            </a:r>
          </a:p>
          <a:p>
            <a:pPr lvl="2"/>
            <a:r>
              <a:rPr lang="el-GR" sz="1800" dirty="0"/>
              <a:t>1922: φασιστικό καθεστώς στην Ιταλία (</a:t>
            </a:r>
            <a:r>
              <a:rPr lang="el-GR" sz="1800" dirty="0" err="1"/>
              <a:t>Μουσολίνι</a:t>
            </a:r>
            <a:r>
              <a:rPr lang="el-GR" sz="1800" dirty="0"/>
              <a:t>) </a:t>
            </a:r>
          </a:p>
          <a:p>
            <a:pPr lvl="2"/>
            <a:r>
              <a:rPr lang="el-GR" sz="1800" dirty="0"/>
              <a:t>1933 ναζιστικό καθεστώς στη Γερμανία (Χίτλερ)</a:t>
            </a:r>
          </a:p>
          <a:p>
            <a:pPr lvl="1"/>
            <a:r>
              <a:rPr lang="el-GR" sz="2000" b="1" dirty="0"/>
              <a:t>Εχθρεύονται</a:t>
            </a:r>
            <a:r>
              <a:rPr lang="el-GR" sz="2000" dirty="0"/>
              <a:t> τις ιδέες και τις αξίες του Διαφωτισμού: </a:t>
            </a:r>
            <a:r>
              <a:rPr lang="el-GR" sz="2000" b="1" dirty="0"/>
              <a:t>δημοκρατία</a:t>
            </a:r>
            <a:r>
              <a:rPr lang="el-GR" sz="2000" dirty="0"/>
              <a:t>, </a:t>
            </a:r>
            <a:r>
              <a:rPr lang="el-GR" sz="2000" b="1" dirty="0"/>
              <a:t>ορθολογισμός</a:t>
            </a:r>
            <a:r>
              <a:rPr lang="el-GR" sz="2000" dirty="0"/>
              <a:t>, </a:t>
            </a:r>
            <a:r>
              <a:rPr lang="el-GR" sz="2000" b="1" dirty="0"/>
              <a:t>ισότητα</a:t>
            </a:r>
            <a:r>
              <a:rPr lang="el-GR" sz="2000" dirty="0"/>
              <a:t>, </a:t>
            </a:r>
            <a:r>
              <a:rPr lang="el-GR" sz="2000" b="1" dirty="0"/>
              <a:t>ελευθερία</a:t>
            </a:r>
            <a:r>
              <a:rPr lang="el-GR" sz="2000" dirty="0"/>
              <a:t> κ.ά.</a:t>
            </a:r>
          </a:p>
          <a:p>
            <a:pPr lvl="1"/>
            <a:r>
              <a:rPr lang="el-GR" sz="2000" dirty="0"/>
              <a:t>Με ποιο τρόπο εχθρεύονται τις αξίες του Διαφωτισμού; Σκεφτείτε πως εκφράστηκε στην πράξη αυτή η έχθρα. (π.χ. ιδεολογία της </a:t>
            </a:r>
            <a:r>
              <a:rPr lang="el-GR" sz="2000" b="1" dirty="0"/>
              <a:t>Άριας Φυλής</a:t>
            </a:r>
            <a:r>
              <a:rPr lang="el-GR" sz="2000" dirty="0"/>
              <a:t>, </a:t>
            </a:r>
            <a:r>
              <a:rPr lang="el-GR" sz="2000" b="1" dirty="0"/>
              <a:t>Στρατόπεδα Συγκέντρωσης </a:t>
            </a:r>
            <a:r>
              <a:rPr lang="el-GR" sz="2000" dirty="0"/>
              <a:t>κ.ά.)</a:t>
            </a:r>
          </a:p>
        </p:txBody>
      </p:sp>
    </p:spTree>
    <p:extLst>
      <p:ext uri="{BB962C8B-B14F-4D97-AF65-F5344CB8AC3E}">
        <p14:creationId xmlns:p14="http://schemas.microsoft.com/office/powerpoint/2010/main" val="221815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CA476E-5826-55CD-F824-D01E0E89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κρίση &amp; Πολιτική Κρίση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7FA0FD-B5AD-13BA-8B35-98B4B1A3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2133599"/>
            <a:ext cx="9937069" cy="4397829"/>
          </a:xfrm>
        </p:spPr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οικονομική</a:t>
            </a:r>
            <a:r>
              <a:rPr lang="el-GR" sz="2400" dirty="0"/>
              <a:t> κρίση έφερε την </a:t>
            </a:r>
            <a:r>
              <a:rPr lang="el-GR" sz="2400" b="1" dirty="0"/>
              <a:t>πολιτική</a:t>
            </a:r>
            <a:r>
              <a:rPr lang="el-GR" sz="2400" dirty="0"/>
              <a:t> κρίση. </a:t>
            </a:r>
          </a:p>
          <a:p>
            <a:r>
              <a:rPr lang="el-GR" sz="2400" dirty="0"/>
              <a:t>Το </a:t>
            </a:r>
            <a:r>
              <a:rPr lang="el-GR" sz="2400" b="1" dirty="0" err="1"/>
              <a:t>κράχ</a:t>
            </a:r>
            <a:r>
              <a:rPr lang="el-GR" sz="2400" b="1" dirty="0"/>
              <a:t> του 1929 </a:t>
            </a:r>
            <a:r>
              <a:rPr lang="el-GR" sz="2400" dirty="0"/>
              <a:t>οδήγησε στην πεποίθηση ότι ο </a:t>
            </a:r>
            <a:r>
              <a:rPr lang="el-GR" sz="2400" b="1" dirty="0"/>
              <a:t>οικονομικός φιλελευθερισμός </a:t>
            </a:r>
            <a:r>
              <a:rPr lang="el-GR" sz="2400" dirty="0"/>
              <a:t>οδήγησε στην </a:t>
            </a:r>
            <a:r>
              <a:rPr lang="el-GR" sz="2400" b="1" dirty="0"/>
              <a:t>κρίση</a:t>
            </a:r>
            <a:r>
              <a:rPr lang="el-GR" sz="2400" dirty="0"/>
              <a:t> </a:t>
            </a:r>
            <a:r>
              <a:rPr lang="el-GR" sz="2400" b="1" dirty="0"/>
              <a:t>ΑΡΑ</a:t>
            </a:r>
            <a:r>
              <a:rPr lang="el-GR" sz="2400" dirty="0"/>
              <a:t> και ο </a:t>
            </a:r>
            <a:r>
              <a:rPr lang="el-GR" sz="2400" b="1" dirty="0"/>
              <a:t>πολιτικός φιλελευθερισμός </a:t>
            </a:r>
            <a:r>
              <a:rPr lang="el-GR" sz="2400" dirty="0">
                <a:solidFill>
                  <a:srgbClr val="FF0000"/>
                </a:solidFill>
              </a:rPr>
              <a:t>ΑΜΦΙΣΒΗΤΗΘΗΚΕ. </a:t>
            </a:r>
          </a:p>
          <a:p>
            <a:pPr lvl="1"/>
            <a:r>
              <a:rPr lang="el-GR" sz="2200" b="1" dirty="0">
                <a:solidFill>
                  <a:schemeClr val="tx1"/>
                </a:solidFill>
              </a:rPr>
              <a:t>(ΣΧΟΛΙΟ: δείτε ξανά το κεφάλαιο του Διαφωτισμού).</a:t>
            </a:r>
          </a:p>
          <a:p>
            <a:r>
              <a:rPr lang="el-GR" sz="2400" dirty="0"/>
              <a:t>Οι βαρύτατοι </a:t>
            </a:r>
            <a:r>
              <a:rPr lang="el-GR" sz="2400" b="1" dirty="0">
                <a:solidFill>
                  <a:srgbClr val="FF0000"/>
                </a:solidFill>
              </a:rPr>
              <a:t>οικονομικοί όροι </a:t>
            </a:r>
            <a:r>
              <a:rPr lang="el-GR" sz="2400" dirty="0"/>
              <a:t>κατά της Γερμανίας μετά το τέλος του Α΄ </a:t>
            </a:r>
            <a:r>
              <a:rPr lang="el-GR" sz="2400" dirty="0" err="1"/>
              <a:t>Π.Π</a:t>
            </a:r>
            <a:r>
              <a:rPr lang="el-GR" sz="2400" dirty="0"/>
              <a:t>. &amp; η </a:t>
            </a:r>
            <a:r>
              <a:rPr lang="el-GR" sz="2400" b="1" dirty="0">
                <a:solidFill>
                  <a:srgbClr val="FF0000"/>
                </a:solidFill>
              </a:rPr>
              <a:t>Οικονομική Κρίση (1929)</a:t>
            </a:r>
            <a:r>
              <a:rPr lang="el-GR" sz="2400" dirty="0"/>
              <a:t> οδήγησαν σε αυτό τον «δρόμο». </a:t>
            </a:r>
          </a:p>
          <a:p>
            <a:pPr lvl="1"/>
            <a:r>
              <a:rPr lang="el-GR" sz="2200" dirty="0"/>
              <a:t>Έτσι, νίκησε και ο Χίτλερ της εκλογές (1933).</a:t>
            </a:r>
          </a:p>
        </p:txBody>
      </p:sp>
    </p:spTree>
    <p:extLst>
      <p:ext uri="{BB962C8B-B14F-4D97-AF65-F5344CB8AC3E}">
        <p14:creationId xmlns:p14="http://schemas.microsoft.com/office/powerpoint/2010/main" val="314006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3679A-E20B-BE95-06FE-D1CAC3AA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Χαρακτηριστικά των ολοκληρωτικών καθεστώτων.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6BA402-52D2-1341-9689-51DB4D87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133600"/>
            <a:ext cx="10459583" cy="3777622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Θεοποίηση του </a:t>
            </a:r>
            <a:r>
              <a:rPr lang="el-GR" sz="2800" b="1" dirty="0"/>
              <a:t>ΑΡΧΗΓΟΥ</a:t>
            </a:r>
            <a:r>
              <a:rPr lang="el-GR" sz="2800" dirty="0"/>
              <a:t>. </a:t>
            </a:r>
          </a:p>
          <a:p>
            <a:pPr lvl="1"/>
            <a:r>
              <a:rPr lang="el-GR" sz="2800" dirty="0"/>
              <a:t>Βρείτε ονόματα που είχε ο </a:t>
            </a:r>
            <a:r>
              <a:rPr lang="el-GR" sz="2800" dirty="0" err="1"/>
              <a:t>Μουσολίνι</a:t>
            </a:r>
            <a:r>
              <a:rPr lang="el-GR" sz="2800" dirty="0"/>
              <a:t> και ο Χίτλερ.</a:t>
            </a:r>
          </a:p>
          <a:p>
            <a:pPr lvl="1"/>
            <a:r>
              <a:rPr lang="el-GR" sz="2800" dirty="0"/>
              <a:t>Πως απεικονίζονται; </a:t>
            </a:r>
          </a:p>
          <a:p>
            <a:r>
              <a:rPr lang="el-GR" sz="2800" b="1" dirty="0"/>
              <a:t>Προπαγάνδα</a:t>
            </a:r>
            <a:r>
              <a:rPr lang="el-GR" sz="2800" dirty="0"/>
              <a:t> για την προσέλκυση του λαού.</a:t>
            </a:r>
          </a:p>
          <a:p>
            <a:r>
              <a:rPr lang="el-GR" sz="2800" b="1" dirty="0"/>
              <a:t>Οικονομική</a:t>
            </a:r>
            <a:r>
              <a:rPr lang="el-GR" sz="2800" dirty="0"/>
              <a:t> στήριξη στον λαό με κριτήρια εθνικά. </a:t>
            </a:r>
          </a:p>
          <a:p>
            <a:r>
              <a:rPr lang="el-GR" sz="2800" dirty="0"/>
              <a:t>Εκδηλώσεις δημόσιες για την προβολή του </a:t>
            </a:r>
            <a:r>
              <a:rPr lang="el-GR" sz="2800" b="1" dirty="0"/>
              <a:t>ΕΝΔΟΞΟΥ</a:t>
            </a:r>
            <a:r>
              <a:rPr lang="el-GR" sz="2800" dirty="0"/>
              <a:t> παρελθόντος. </a:t>
            </a:r>
          </a:p>
          <a:p>
            <a:r>
              <a:rPr lang="el-GR" sz="2800" dirty="0"/>
              <a:t>Έντονη χρήση του </a:t>
            </a:r>
            <a:r>
              <a:rPr lang="el-GR" sz="2800" b="1" dirty="0"/>
              <a:t>ιστορικού παρελθόντος</a:t>
            </a:r>
            <a:r>
              <a:rPr lang="el-GR" sz="2800" dirty="0"/>
              <a:t> για  να προβληθεί το παρόν. </a:t>
            </a:r>
          </a:p>
          <a:p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4241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6C21AB-7491-B46A-5EBB-7C6FE9AC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Προς ολοταχώς προς τον Β΄ </a:t>
            </a:r>
            <a:r>
              <a:rPr lang="el-GR" b="1" dirty="0" err="1"/>
              <a:t>Π.Π</a:t>
            </a:r>
            <a:r>
              <a:rPr lang="el-GR" b="1" dirty="0"/>
              <a:t>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DD9E61-8119-A2FE-D23E-45F5718C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342" y="1374111"/>
            <a:ext cx="8915400" cy="1061777"/>
          </a:xfrm>
        </p:spPr>
        <p:txBody>
          <a:bodyPr/>
          <a:lstStyle/>
          <a:p>
            <a:r>
              <a:rPr lang="el-GR" dirty="0"/>
              <a:t>Η πλειονότητα των χωρών της Ευρώπης είχε </a:t>
            </a:r>
            <a:r>
              <a:rPr lang="el-GR" b="1" dirty="0"/>
              <a:t>Δικτατορίες</a:t>
            </a:r>
          </a:p>
          <a:p>
            <a:r>
              <a:rPr lang="el-GR" dirty="0"/>
              <a:t>Οι υπόλοιπες χώρες είχαν </a:t>
            </a:r>
            <a:r>
              <a:rPr lang="el-GR" b="1" dirty="0"/>
              <a:t>συντηρητικές</a:t>
            </a:r>
            <a:r>
              <a:rPr lang="el-GR" dirty="0"/>
              <a:t>  κυβερνήσεις.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496BF2-099B-91E6-6B94-4B6F310B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2" y="2655001"/>
            <a:ext cx="2381250" cy="24765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5DE62D-2A31-0045-7575-0DF51369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45" y="2813251"/>
            <a:ext cx="2192893" cy="21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DF3EA-941B-FFAA-36BC-7743439B483C}"/>
              </a:ext>
            </a:extLst>
          </p:cNvPr>
          <p:cNvSpPr txBox="1"/>
          <p:nvPr/>
        </p:nvSpPr>
        <p:spPr>
          <a:xfrm>
            <a:off x="4494545" y="5355771"/>
            <a:ext cx="160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Caudillos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36940-B0A7-94C1-3C14-6D44A418409F}"/>
              </a:ext>
            </a:extLst>
          </p:cNvPr>
          <p:cNvSpPr txBox="1"/>
          <p:nvPr/>
        </p:nvSpPr>
        <p:spPr>
          <a:xfrm>
            <a:off x="1266092" y="5355771"/>
            <a:ext cx="114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Duce 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2A376-306F-8C4A-16AB-CD16892F0E72}"/>
              </a:ext>
            </a:extLst>
          </p:cNvPr>
          <p:cNvSpPr txBox="1"/>
          <p:nvPr/>
        </p:nvSpPr>
        <p:spPr>
          <a:xfrm>
            <a:off x="9324871" y="5100840"/>
            <a:ext cx="15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tr-TR" dirty="0"/>
              <a:t>ührer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5A2D3-EC0E-4E71-A1BC-98146CBABC87}"/>
              </a:ext>
            </a:extLst>
          </p:cNvPr>
          <p:cNvSpPr txBox="1"/>
          <p:nvPr/>
        </p:nvSpPr>
        <p:spPr>
          <a:xfrm>
            <a:off x="2100105" y="601162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Κουίζ:</a:t>
            </a:r>
            <a:r>
              <a:rPr lang="el-GR" dirty="0"/>
              <a:t> Τι κοινό έχουν τα τρία (3) προσωνύμια των </a:t>
            </a:r>
            <a:r>
              <a:rPr lang="el-GR" dirty="0" err="1"/>
              <a:t>Μουσολίνι</a:t>
            </a:r>
            <a:r>
              <a:rPr lang="el-GR" dirty="0"/>
              <a:t>, Φράγκο και Χίτλερ αντίστοιχα;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BE30FD8-730F-7E4B-8D91-D3C189B5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809" y="2886576"/>
            <a:ext cx="319261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5A8CF5-DDC1-1880-51FA-1B7F6F4B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1280890"/>
          </a:xfrm>
        </p:spPr>
        <p:txBody>
          <a:bodyPr/>
          <a:lstStyle/>
          <a:p>
            <a:pPr algn="ctr"/>
            <a:r>
              <a:rPr lang="el-GR" b="1" dirty="0"/>
              <a:t>ΕΡΩΤΗΣΕΙΣ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C04B69-B4E3-B923-BADF-A16A49DB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688" y="2133600"/>
            <a:ext cx="9906924" cy="3777622"/>
          </a:xfrm>
        </p:spPr>
        <p:txBody>
          <a:bodyPr>
            <a:normAutofit/>
          </a:bodyPr>
          <a:lstStyle/>
          <a:p>
            <a:r>
              <a:rPr lang="el-GR" sz="2800" dirty="0"/>
              <a:t>Ποια περίοδος ονομάζεται </a:t>
            </a:r>
            <a:r>
              <a:rPr lang="el-GR" sz="2800" b="1" dirty="0"/>
              <a:t>ΜΕΣΟΠΟΛΕΜΟΣ</a:t>
            </a:r>
            <a:r>
              <a:rPr lang="el-GR" sz="2800" dirty="0"/>
              <a:t>;</a:t>
            </a:r>
          </a:p>
          <a:p>
            <a:r>
              <a:rPr lang="el-GR" sz="2800" dirty="0"/>
              <a:t>Ποιες ήταν οι </a:t>
            </a:r>
            <a:r>
              <a:rPr lang="el-GR" sz="2800" b="1" dirty="0"/>
              <a:t>συνέπειες</a:t>
            </a:r>
            <a:r>
              <a:rPr lang="el-GR" sz="2800" dirty="0"/>
              <a:t> της </a:t>
            </a:r>
            <a:r>
              <a:rPr lang="el-GR" sz="2800" b="1" dirty="0"/>
              <a:t>Οικονομικής Κρίσης </a:t>
            </a:r>
            <a:r>
              <a:rPr lang="el-GR" sz="2800" dirty="0"/>
              <a:t>του 1929 στην </a:t>
            </a:r>
            <a:r>
              <a:rPr lang="el-GR" sz="2800" b="1" dirty="0"/>
              <a:t>καθημερινή</a:t>
            </a:r>
            <a:r>
              <a:rPr lang="el-GR" sz="2800" dirty="0"/>
              <a:t> ζωή των ανθρώπων; </a:t>
            </a:r>
          </a:p>
          <a:p>
            <a:r>
              <a:rPr lang="el-GR" sz="2800" dirty="0"/>
              <a:t>Με ποιο τρόπο </a:t>
            </a:r>
            <a:r>
              <a:rPr lang="el-GR" sz="2800" b="1" dirty="0"/>
              <a:t>συνδέεται</a:t>
            </a:r>
            <a:r>
              <a:rPr lang="el-GR" sz="2800" dirty="0"/>
              <a:t> η </a:t>
            </a:r>
            <a:r>
              <a:rPr lang="el-GR" sz="2800" b="1" dirty="0"/>
              <a:t>Οικονομική Κρίση</a:t>
            </a:r>
            <a:r>
              <a:rPr lang="el-GR" sz="2800" dirty="0"/>
              <a:t> του 1929 με την άνοδο των ολοκληρωτικών καθεστώτων; </a:t>
            </a:r>
          </a:p>
          <a:p>
            <a:r>
              <a:rPr lang="el-GR" sz="2800" dirty="0"/>
              <a:t>Ποια ήταν η </a:t>
            </a:r>
            <a:r>
              <a:rPr lang="el-GR" sz="2800" b="1" dirty="0"/>
              <a:t>φυσιογνωμία των ολοκληρωτικών καθεστώτων</a:t>
            </a:r>
            <a:r>
              <a:rPr lang="el-GR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68000307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510</Words>
  <Application>Microsoft Office PowerPoint</Application>
  <PresentationFormat>Ευρεία οθόνη</PresentationFormat>
  <Paragraphs>49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Θρόισμα</vt:lpstr>
      <vt:lpstr>Ε΄ Η περίοδος μεταξύ των δύο πολέμων.</vt:lpstr>
      <vt:lpstr>Η περίοδος του Μεσοπολέμου.</vt:lpstr>
      <vt:lpstr>Οι λόγοι που οδήγησαν στον Β΄ Π.Π. οικονομία - πολιτική </vt:lpstr>
      <vt:lpstr>Οι λόγοι που οδήγησαν στον Β΄ Π.Π. οικονομία - πολιτική</vt:lpstr>
      <vt:lpstr>Οικονομική κρίση &amp; Πολιτική Κρίση </vt:lpstr>
      <vt:lpstr>Χαρακτηριστικά των ολοκληρωτικών καθεστώτων. </vt:lpstr>
      <vt:lpstr>Προς ολοταχώς προς τον Β΄ Π.Π.</vt:lpstr>
      <vt:lpstr>ΕΡΩΤΗΣΕΙΣ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Artavani</dc:creator>
  <cp:lastModifiedBy>Eleni Artavani</cp:lastModifiedBy>
  <cp:revision>6</cp:revision>
  <dcterms:created xsi:type="dcterms:W3CDTF">2025-03-12T20:55:21Z</dcterms:created>
  <dcterms:modified xsi:type="dcterms:W3CDTF">2025-03-15T12:15:59Z</dcterms:modified>
</cp:coreProperties>
</file>