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00" r:id="rId2"/>
    <p:sldId id="282" r:id="rId3"/>
    <p:sldId id="293" r:id="rId4"/>
    <p:sldId id="294" r:id="rId5"/>
    <p:sldId id="284" r:id="rId6"/>
    <p:sldId id="285" r:id="rId7"/>
    <p:sldId id="295" r:id="rId8"/>
    <p:sldId id="286" r:id="rId9"/>
    <p:sldId id="287" r:id="rId10"/>
    <p:sldId id="290" r:id="rId11"/>
    <p:sldId id="296" r:id="rId12"/>
    <p:sldId id="291" r:id="rId13"/>
    <p:sldId id="29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9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rtflix.gr/vod/vod.522661-o-khitler-sto-dutiko-metopo-1" TargetMode="External"/><Relationship Id="rId2" Type="http://schemas.openxmlformats.org/officeDocument/2006/relationships/hyperlink" Target="https://www.ertflix.gr/vod/vod.516632-e-makhe-tes-kretes-epikheirese-ermes-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ertflix.gr/vod/vod.157011-ekpompes-pou-agapesa-7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D6610-1C25-8231-D898-78A9EC089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26448BA-FB51-A4CC-19FA-B6B551047C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7109" y="1808704"/>
            <a:ext cx="10027504" cy="1889089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err="1"/>
              <a:t>ΣΤ</a:t>
            </a:r>
            <a:r>
              <a:rPr lang="el-GR" dirty="0"/>
              <a:t>΄. Ο Β΄ Παγκόσμιος Πόλεμος</a:t>
            </a:r>
            <a:br>
              <a:rPr lang="el-GR" dirty="0"/>
            </a:br>
            <a:r>
              <a:rPr lang="el-GR" dirty="0"/>
              <a:t>1939-1945 </a:t>
            </a:r>
            <a:br>
              <a:rPr lang="el-GR" dirty="0"/>
            </a:br>
            <a:r>
              <a:rPr lang="el-GR" dirty="0"/>
              <a:t>Γ΄ Μέρος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51CDBFB9-32B8-C127-578D-6986A89595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el-GR" b="1" dirty="0"/>
              <a:t>Ιουλία </a:t>
            </a:r>
            <a:r>
              <a:rPr lang="el-GR" b="1" dirty="0" err="1"/>
              <a:t>Αρταβάνη</a:t>
            </a:r>
            <a:endParaRPr lang="el-GR" b="1" dirty="0"/>
          </a:p>
          <a:p>
            <a:pPr algn="r"/>
            <a:r>
              <a:rPr lang="el-GR" b="1" dirty="0"/>
              <a:t>Σχ. Έτος 2024-2025</a:t>
            </a:r>
          </a:p>
          <a:p>
            <a:pPr algn="r"/>
            <a:r>
              <a:rPr lang="el-GR" b="1" dirty="0"/>
              <a:t>2</a:t>
            </a:r>
            <a:r>
              <a:rPr lang="el-GR" b="1" baseline="30000" dirty="0"/>
              <a:t>ο</a:t>
            </a:r>
            <a:r>
              <a:rPr lang="el-GR" b="1" dirty="0"/>
              <a:t> </a:t>
            </a:r>
            <a:r>
              <a:rPr lang="el-GR" b="1" dirty="0" err="1"/>
              <a:t>ΕΠΑΛ</a:t>
            </a:r>
            <a:r>
              <a:rPr lang="el-GR" b="1" dirty="0"/>
              <a:t> Αγ. Παρασκευής</a:t>
            </a:r>
          </a:p>
        </p:txBody>
      </p:sp>
    </p:spTree>
    <p:extLst>
      <p:ext uri="{BB962C8B-B14F-4D97-AF65-F5344CB8AC3E}">
        <p14:creationId xmlns:p14="http://schemas.microsoft.com/office/powerpoint/2010/main" val="3632229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03F308-1AC2-50F3-1097-43784C2967BA}"/>
              </a:ext>
            </a:extLst>
          </p:cNvPr>
          <p:cNvSpPr txBox="1"/>
          <p:nvPr/>
        </p:nvSpPr>
        <p:spPr>
          <a:xfrm>
            <a:off x="2516956" y="1961492"/>
            <a:ext cx="67684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Υπήρχαν 3 ελληνικές κυβερνήσεις κατά τη διάρκεια της Κατοχής.</a:t>
            </a:r>
          </a:p>
          <a:p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κατοχική κυβέρνηση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σχηματισμός από τις κατοχικές δυνάμεις.</a:t>
            </a: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εξόριστη κυβέρνηση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σχηματισμός από τον Βασιλιά και μέλη της κυβέρνησης που καταφεύγουν 1</a:t>
            </a:r>
            <a:r>
              <a:rPr lang="el-G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στην Κρήτη και μετά στην Αίγυπτο.</a:t>
            </a: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κυβέρνηση του Βουνού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σχηματισμός από το ΕΑΜ (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Σχόλιο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στις εκλογές που κηρύσσονται ψηφίζουν για 1</a:t>
            </a:r>
            <a:r>
              <a:rPr lang="el-G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φορά οι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γυναίκες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CEB5C8-B82E-3177-F364-E66001C3408D}"/>
              </a:ext>
            </a:extLst>
          </p:cNvPr>
          <p:cNvSpPr txBox="1"/>
          <p:nvPr/>
        </p:nvSpPr>
        <p:spPr>
          <a:xfrm>
            <a:off x="1451727" y="5934670"/>
            <a:ext cx="2992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Τίτλος 6">
            <a:extLst>
              <a:ext uri="{FF2B5EF4-FFF2-40B4-BE49-F238E27FC236}">
                <a16:creationId xmlns:a16="http://schemas.microsoft.com/office/drawing/2014/main" id="{241A7CFF-2E0D-1914-C74D-F307778A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072" y="284745"/>
            <a:ext cx="8911687" cy="1280890"/>
          </a:xfrm>
        </p:spPr>
        <p:txBody>
          <a:bodyPr/>
          <a:lstStyle/>
          <a:p>
            <a:pPr algn="ctr"/>
            <a:r>
              <a:rPr lang="el-GR" dirty="0"/>
              <a:t>Τρόπος διακυβέρνησης της Ελλάδας.</a:t>
            </a:r>
          </a:p>
        </p:txBody>
      </p:sp>
    </p:spTree>
    <p:extLst>
      <p:ext uri="{BB962C8B-B14F-4D97-AF65-F5344CB8AC3E}">
        <p14:creationId xmlns:p14="http://schemas.microsoft.com/office/powerpoint/2010/main" val="1663513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37B0D9-AD11-BEAF-1766-2E7BF30C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369" y="270017"/>
            <a:ext cx="10448040" cy="1280890"/>
          </a:xfrm>
        </p:spPr>
        <p:txBody>
          <a:bodyPr/>
          <a:lstStyle/>
          <a:p>
            <a:pPr algn="ctr"/>
            <a:r>
              <a:rPr lang="el-GR" b="1" dirty="0"/>
              <a:t>12 Οκτωβρίου 1944</a:t>
            </a:r>
            <a:r>
              <a:rPr lang="el-GR" dirty="0"/>
              <a:t>: Απελευθέρωση της Αθήνας.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FA9A6BF-87DE-8F57-D264-5506E4CF1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14" y="802443"/>
            <a:ext cx="3566442" cy="2520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D0B70FC8-A944-C320-0EF1-77DB32B1C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109" y="3518904"/>
            <a:ext cx="4073300" cy="3240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A0742266-9AB7-5940-6566-374060D87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892" y="2737981"/>
            <a:ext cx="3343421" cy="252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9858B1-782C-5BD8-423E-22274E1AFA32}"/>
              </a:ext>
            </a:extLst>
          </p:cNvPr>
          <p:cNvSpPr txBox="1"/>
          <p:nvPr/>
        </p:nvSpPr>
        <p:spPr>
          <a:xfrm>
            <a:off x="763571" y="3518904"/>
            <a:ext cx="2036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Πανηγυρισμοί</a:t>
            </a: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EF216B-C4D8-2797-648B-E50D7D781385}"/>
              </a:ext>
            </a:extLst>
          </p:cNvPr>
          <p:cNvSpPr txBox="1"/>
          <p:nvPr/>
        </p:nvSpPr>
        <p:spPr>
          <a:xfrm>
            <a:off x="4711111" y="5387654"/>
            <a:ext cx="3028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Μεταφορά και έπαρση της ελληνικής σημαίας στην Ακρόπολη.</a:t>
            </a:r>
          </a:p>
        </p:txBody>
      </p:sp>
    </p:spTree>
    <p:extLst>
      <p:ext uri="{BB962C8B-B14F-4D97-AF65-F5344CB8AC3E}">
        <p14:creationId xmlns:p14="http://schemas.microsoft.com/office/powerpoint/2010/main" val="3877412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E50A41E-C19B-BAB6-EE96-5EA76DB9C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816" y="242273"/>
            <a:ext cx="10030120" cy="884179"/>
          </a:xfrm>
        </p:spPr>
        <p:txBody>
          <a:bodyPr>
            <a:normAutofit fontScale="90000"/>
          </a:bodyPr>
          <a:lstStyle/>
          <a:p>
            <a:r>
              <a:rPr lang="el-GR" dirty="0"/>
              <a:t>Οι πανηγυρισμοί δυστυχώς δεν κράτησαν πολύ…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8AE196-75D8-1E89-523E-7261DCF1259D}"/>
              </a:ext>
            </a:extLst>
          </p:cNvPr>
          <p:cNvSpPr txBox="1"/>
          <p:nvPr/>
        </p:nvSpPr>
        <p:spPr>
          <a:xfrm>
            <a:off x="1155560" y="1005871"/>
            <a:ext cx="1041413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δ. Ο εμφύλιος πόλεμος (1945-1949) (σελ. 128-130).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Αιτίες: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οι πολιτικές συγκρούσεις των δεκαετιών 1930-1940.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Και η νέα κατάσταση με την ήττα του Άξονα.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Στην ουσία ποια πολιτική δύναμη θα επικρατούσε.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Αφορμή: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ΔΕΚΕΜΒΡΙΑΝΑ (1944)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Συμφωνία της Βάρκιζας (1945)   (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sos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sos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Να μπορείτε να δώσετε έναν ορισμό) </a:t>
            </a: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(σελ. 128)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Αφοπλισμός των ανταρτών.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Δημιουργία εθνικού στρατού.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Αποπομπή από τον κρατικό μηχανισμό των δωσίλογων.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Αποκατάσταση της δημοκρατίας.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Δημοψήφισμα για το πολίτευμα (Βασιλιάς ή όχι).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Προκήρυξη εκλογών.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l-G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Ευρώπη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είχε χωριστεί σε ζώνες επιρροής ανάμεσα</a:t>
            </a: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στη Δύση (Βρετανούς &amp; Αμερικάνους) και τους Σοβιετικούς.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Ελλάδα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είχε περάσει στο </a:t>
            </a: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Δυτικό Μπλοκ.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απόφαση όμως ότι θα άνηκε στο</a:t>
            </a: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Δυτικό Μπλοκ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θα έπρεπε να </a:t>
            </a: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«αποφασιστεί»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από τους ίδιους τους </a:t>
            </a: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Έλληνες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Έτσι, η Ελλάδα μπήκε σε ένα λουτρό αίματος που άφησε ανεξίτηλα σημάδια στην ελληνική κοινωνία μέχρι και σήμερα. </a:t>
            </a:r>
          </a:p>
          <a:p>
            <a:pPr lvl="1"/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Ερωτήσεις: </a:t>
            </a:r>
          </a:p>
          <a:p>
            <a:pPr lvl="1"/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l-GR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Ποιες ήταν οι συνέπειες του εμφύλιου πολέμου στην Ελλάδα (1945-1949)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l-GR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σελ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130)</a:t>
            </a:r>
            <a:endParaRPr lang="el-GR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29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0E63E5-44FB-7B9D-D3D8-3AB99CEDD50B}"/>
              </a:ext>
            </a:extLst>
          </p:cNvPr>
          <p:cNvSpPr txBox="1"/>
          <p:nvPr/>
        </p:nvSpPr>
        <p:spPr>
          <a:xfrm>
            <a:off x="1986699" y="428179"/>
            <a:ext cx="868130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Ταινίες: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Λίστα του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Σίντλερ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(1993), σκηνοθεσία Στίβεν Σπίλμπεργκ.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ζωή είναι ωραία (1997), σκηνοθεσία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Ρομπέρτο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Μπενίνι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αγόρι με τις ριγέ πιτζάμες (2008), σκηνοθεσία Τζον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Μποϊν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Γράμμα από το παρελθόν (2015), σκηνοθεσία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Ατόμ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Εγκογιάν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Δουκέρνη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(2017), σκηνοθεσία Κρίστοφερ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Νόλαν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</a:t>
            </a:r>
            <a:r>
              <a:rPr lang="el-GR" sz="2000">
                <a:latin typeface="Times New Roman" panose="02020603050405020304" pitchFamily="18" charset="0"/>
                <a:cs typeface="Times New Roman" panose="02020603050405020304" pitchFamily="18" charset="0"/>
              </a:rPr>
              <a:t>αι πολλές άλλες…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Σειρές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Βραχιόλι της Φωτιάς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ertflix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Απαραίτητο Φως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ertflix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Ντοκιμαντέρ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μάχη της Κρήτης (επιχείρηση Ερμής)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https://www.ertflix.gr/vod/vod.516632-e-makhe-tes-kretes-epikheirese-ermes-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 Χίτλερ στο Δυτικό Μέτωπο.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https://www.ertflix.gr/vod/vod.522661-o-khitler-sto-dutiko-metopo-1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Εκπομπές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Συνέντευξη του Μανώλη Γλέζου &amp; του Λάκη Σάντα για την υποστολή της ναζιστικής σημαίας στον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Φρέντυ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Γερμανο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https://www.ertflix.gr/vod/vod.157011-ekpompes-pou-agapesa-7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016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9FF45E2-3292-AC1E-84F5-74E83820F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990" y="322660"/>
            <a:ext cx="8911687" cy="712321"/>
          </a:xfrm>
        </p:spPr>
        <p:txBody>
          <a:bodyPr/>
          <a:lstStyle/>
          <a:p>
            <a:pPr algn="ctr"/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Η Ελλάδα στον πόλεμο.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28854D-95D1-D00D-D894-66D5F2471F3A}"/>
              </a:ext>
            </a:extLst>
          </p:cNvPr>
          <p:cNvSpPr txBox="1"/>
          <p:nvPr/>
        </p:nvSpPr>
        <p:spPr>
          <a:xfrm>
            <a:off x="1607737" y="934333"/>
            <a:ext cx="9666514" cy="5750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β. Γερμανική Εισβολή (σελ. 125-126).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ΠΟΤΕ;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Απρίλιο του 1941.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ΑΠΟ ΠΟΥ: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Από τα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ελληνοβουλγαρικά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σύνορα.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ΓΙΑΤΙ;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Βουλγαρία ήταν σύμμαχος του Άξονα.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Μετά από 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ΑΝΤΙΣΤΑΣΗ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Ελλάδα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ΣΥΝΘΗΚΟΛΟΓΕΙ.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Απριλίου 1941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Η Κατάληψη της Αθήνας από τους Γερμανούς.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Στην 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Ακρόπολη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κυματίζει πλέον η 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ναζιστική σβάστικα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Ελεύθερη 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ΜΟΝΟ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η 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Κρήτη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Επίθεση από 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αέρος (αλεξιπτωτιστές)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Μεγάλη Αντίσταση από όλες τις συμμαχικές δυνάμεις και τους Κρητικούς. 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Δεν ήταν αρκετό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Μάιος του 1941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Κατάληψη και της Κρήτης. Αντίποινα από τους Γερμανούς.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ΕΛΛΗΝΙΚΗ ΚΥΒΕΡΝΗΣΗ μεταφέρεται στην Αίγυπτο.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034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0E883-5288-C76E-D711-CCD2542A2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414176C-2316-85DC-5CF2-426075F6A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054" y="196037"/>
            <a:ext cx="8911687" cy="1280890"/>
          </a:xfrm>
        </p:spPr>
        <p:txBody>
          <a:bodyPr/>
          <a:lstStyle/>
          <a:p>
            <a:pPr algn="ctr"/>
            <a:r>
              <a:rPr lang="el-GR" dirty="0"/>
              <a:t>Η Γερμανία στρέφεται προς τα Βαλκάνια…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90BAE61-6703-7652-3F05-F025AF668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95" y="1905000"/>
            <a:ext cx="4719262" cy="4680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119C12BB-E075-03F8-CFED-3FBA392C5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772" y="4065000"/>
            <a:ext cx="5544000" cy="252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ECBB83-43E3-77CF-6554-6F95F3B5A3C4}"/>
              </a:ext>
            </a:extLst>
          </p:cNvPr>
          <p:cNvSpPr txBox="1"/>
          <p:nvPr/>
        </p:nvSpPr>
        <p:spPr>
          <a:xfrm>
            <a:off x="5194169" y="1359733"/>
            <a:ext cx="57692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Γερμανία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επιτίθεται στην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Ελλάδα από Γιουγκοσλαβία και Βουλγαρία.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Αντίσταση των Ελλήνων στα </a:t>
            </a:r>
            <a:r>
              <a:rPr lang="el-G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ελληνοβουλγαρικά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σύνορα (δείτε τον χάρτη).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Συνθηκολόγηση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της Ελλάδας (19-23 Απριλίου 1941)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Γ.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Τσοκάλογλου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στρατηγός &amp; 1</a:t>
            </a:r>
            <a:r>
              <a:rPr lang="el-G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κατοχικός πρωθυπουργός.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F99AD1-12A7-80B2-441B-96E9D24E29C9}"/>
              </a:ext>
            </a:extLst>
          </p:cNvPr>
          <p:cNvSpPr txBox="1"/>
          <p:nvPr/>
        </p:nvSpPr>
        <p:spPr>
          <a:xfrm>
            <a:off x="868258" y="1153761"/>
            <a:ext cx="3874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Απριλίου 1941: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Γερμανική Εισβολή στην Ελλάδα.</a:t>
            </a:r>
          </a:p>
        </p:txBody>
      </p:sp>
    </p:spTree>
    <p:extLst>
      <p:ext uri="{BB962C8B-B14F-4D97-AF65-F5344CB8AC3E}">
        <p14:creationId xmlns:p14="http://schemas.microsoft.com/office/powerpoint/2010/main" val="3550039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8B461-CA34-3E63-0A7A-08A6DE395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CC6AB36-3A9B-ED33-A388-9AE456C97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639" y="254778"/>
            <a:ext cx="8911687" cy="1280890"/>
          </a:xfrm>
        </p:spPr>
        <p:txBody>
          <a:bodyPr/>
          <a:lstStyle/>
          <a:p>
            <a:r>
              <a:rPr lang="el-GR" b="1" dirty="0"/>
              <a:t>27 Απριλίου 1941: Η Αθήνα έπεσε…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CCAF7938-C574-67B0-F257-64AA0C884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051" y="4329221"/>
            <a:ext cx="4024186" cy="252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EE861C-09BC-0CA6-76B1-0CB4906E0296}"/>
              </a:ext>
            </a:extLst>
          </p:cNvPr>
          <p:cNvSpPr txBox="1"/>
          <p:nvPr/>
        </p:nvSpPr>
        <p:spPr>
          <a:xfrm>
            <a:off x="7874972" y="6352788"/>
            <a:ext cx="3623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σβάστικά στην Ακρόπολη.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0A588CF-8C48-8A89-6097-45971CCFE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00" y="1264555"/>
            <a:ext cx="4608000" cy="288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39DC4C-713A-3249-0CF0-606BD262CD47}"/>
              </a:ext>
            </a:extLst>
          </p:cNvPr>
          <p:cNvSpPr txBox="1"/>
          <p:nvPr/>
        </p:nvSpPr>
        <p:spPr>
          <a:xfrm>
            <a:off x="627556" y="4144555"/>
            <a:ext cx="241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 Τύπος της εποχής. 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CAFE7C18-29F6-5063-D825-7B5387AD3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9274" y="1197778"/>
            <a:ext cx="4452174" cy="288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FC890D-5683-F976-7CF1-737472F5BABD}"/>
              </a:ext>
            </a:extLst>
          </p:cNvPr>
          <p:cNvSpPr txBox="1"/>
          <p:nvPr/>
        </p:nvSpPr>
        <p:spPr>
          <a:xfrm>
            <a:off x="8814062" y="4338648"/>
            <a:ext cx="3129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Στρατιωτική παρέλαση των Γερμανών μπροστά από το μνημείο του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Αγνώστου Στρατιώτη.</a:t>
            </a:r>
          </a:p>
        </p:txBody>
      </p:sp>
    </p:spTree>
    <p:extLst>
      <p:ext uri="{BB962C8B-B14F-4D97-AF65-F5344CB8AC3E}">
        <p14:creationId xmlns:p14="http://schemas.microsoft.com/office/powerpoint/2010/main" val="647272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5762BAF0-E71A-3A3C-1B2F-A51193523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53" y="290879"/>
            <a:ext cx="3832700" cy="252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A262A2-6CDA-EF23-8A9E-72C7AF180DFC}"/>
              </a:ext>
            </a:extLst>
          </p:cNvPr>
          <p:cNvSpPr txBox="1"/>
          <p:nvPr/>
        </p:nvSpPr>
        <p:spPr>
          <a:xfrm>
            <a:off x="687352" y="3113725"/>
            <a:ext cx="3195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κατάληψη της Αθήνας.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58FDF7C-B89E-71A3-8AEB-861F75BB8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991" y="475491"/>
            <a:ext cx="4414946" cy="324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BB722C-A20A-26F3-BDEE-EEF62FFF758E}"/>
              </a:ext>
            </a:extLst>
          </p:cNvPr>
          <p:cNvSpPr txBox="1"/>
          <p:nvPr/>
        </p:nvSpPr>
        <p:spPr>
          <a:xfrm>
            <a:off x="6677866" y="3851534"/>
            <a:ext cx="3974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Μάιος 1941: Μάχη της Κρήτης. Γερμανοί Αλεξιπτωτιστές. 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CDE138E8-8015-E096-A6B3-181748CF4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2902" y="4633908"/>
            <a:ext cx="3401575" cy="216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9CEE0C-A604-5024-4596-E6AEDB9E4A81}"/>
              </a:ext>
            </a:extLst>
          </p:cNvPr>
          <p:cNvSpPr txBox="1"/>
          <p:nvPr/>
        </p:nvSpPr>
        <p:spPr>
          <a:xfrm>
            <a:off x="6580988" y="5788827"/>
            <a:ext cx="208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Άμαχοι Κρητικοί οδηγούνται προς εκτέλεση.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11F5F0D8-F012-0A93-5166-9A1E94CC4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937" y="3832157"/>
            <a:ext cx="1977000" cy="288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D4F4E0-A41D-888F-CF42-3F7355D28E8D}"/>
              </a:ext>
            </a:extLst>
          </p:cNvPr>
          <p:cNvSpPr txBox="1"/>
          <p:nvPr/>
        </p:nvSpPr>
        <p:spPr>
          <a:xfrm>
            <a:off x="2369306" y="6382455"/>
            <a:ext cx="1904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Κρητικοί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3EBBF94C-6832-A7C2-ECA6-93929FE2ED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756" y="3832157"/>
            <a:ext cx="1919711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84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7440D4-3C4F-A2A2-6A3F-8B65AAE7139F}"/>
              </a:ext>
            </a:extLst>
          </p:cNvPr>
          <p:cNvSpPr txBox="1"/>
          <p:nvPr/>
        </p:nvSpPr>
        <p:spPr>
          <a:xfrm>
            <a:off x="1771021" y="112707"/>
            <a:ext cx="5494774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Μάχη της Κρήτης</a:t>
            </a:r>
          </a:p>
          <a:p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Μέρα </a:t>
            </a:r>
            <a:r>
              <a:rPr lang="el-GR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Μαγιού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εδιάλεξε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ο Χίτλερ να χτυπήσει</a:t>
            </a:r>
          </a:p>
          <a:p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Και των </a:t>
            </a:r>
            <a:r>
              <a:rPr lang="el-GR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Γενναίων το νησί 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σκληρά να βομβαρδίσει</a:t>
            </a:r>
          </a:p>
          <a:p>
            <a:r>
              <a:rPr lang="el-GR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Μαύρισ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ο </a:t>
            </a:r>
            <a:r>
              <a:rPr lang="el-GR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ξάστρος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ουρανός επίθεση </a:t>
            </a:r>
            <a:r>
              <a:rPr lang="el-GR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εκάνα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(ν)</a:t>
            </a:r>
          </a:p>
          <a:p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Γερμανικά σκουρόχρωμα άμετρα αεροπλάνα</a:t>
            </a:r>
          </a:p>
          <a:p>
            <a:endParaRPr lang="el-GR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 λύσσα επάνω πέφτουνε του Χίτλερ οι </a:t>
            </a:r>
            <a:r>
              <a:rPr lang="el-GR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διαλεγμένοι</a:t>
            </a:r>
          </a:p>
          <a:p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Λεηλατούν, δολοφονούν, χάνονται αντρωμένοι.</a:t>
            </a:r>
          </a:p>
          <a:p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</a:t>
            </a:r>
            <a:r>
              <a:rPr lang="el-GR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άμυνα γερά 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κρατεί σώμα με σώμα η μάχη</a:t>
            </a:r>
          </a:p>
          <a:p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Ορμούν με </a:t>
            </a:r>
            <a:r>
              <a:rPr lang="el-GR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μαυρομάνικα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με δόντια άμα λάχει</a:t>
            </a:r>
          </a:p>
          <a:p>
            <a:endParaRPr lang="el-GR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Τσουγκράνες, τσάπες τα </a:t>
            </a:r>
            <a:r>
              <a:rPr lang="el-GR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όπλα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τους, αμύνονται με </a:t>
            </a:r>
            <a:r>
              <a:rPr lang="el-GR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θάρρος</a:t>
            </a:r>
          </a:p>
          <a:p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αντιπαλεύουν τον εχθρό κι </a:t>
            </a:r>
            <a:r>
              <a:rPr lang="el-GR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όποιονε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πάρει ο χάρος</a:t>
            </a:r>
          </a:p>
          <a:p>
            <a:r>
              <a:rPr lang="el-GR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Βιάνος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Μάλεμε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Κάνδανος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κι ύστερα τα </a:t>
            </a:r>
            <a:r>
              <a:rPr lang="el-GR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Ανώγεια</a:t>
            </a:r>
          </a:p>
          <a:p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Στο αίμα πώς πνιγήκανε, δεν περιγράφουν λόγια.</a:t>
            </a:r>
          </a:p>
          <a:p>
            <a:endParaRPr lang="el-GR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 σθένος σαν τον </a:t>
            </a:r>
            <a:r>
              <a:rPr lang="el-GR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Διγενή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στα μαρμαρένια αλώνια</a:t>
            </a:r>
          </a:p>
          <a:p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μες την γλυκιά την </a:t>
            </a:r>
            <a:r>
              <a:rPr lang="el-GR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Άνοιξη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στα ανθισμένα </a:t>
            </a:r>
            <a:r>
              <a:rPr lang="el-GR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κλώνια</a:t>
            </a:r>
            <a:endParaRPr lang="el-GR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Εννιά σκληρά μερόνυχτα 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γεμάτα αγωνία</a:t>
            </a:r>
          </a:p>
          <a:p>
            <a:r>
              <a:rPr lang="el-GR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Αντίσταση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προβάλουνε στην εχθρική </a:t>
            </a:r>
            <a:r>
              <a:rPr lang="el-GR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μανία</a:t>
            </a:r>
          </a:p>
          <a:p>
            <a:endParaRPr lang="el-GR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</a:t>
            </a:r>
            <a:r>
              <a:rPr lang="el-GR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Ρέθυμνο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και τον λαό τον κακοτυχισμένο</a:t>
            </a:r>
          </a:p>
          <a:p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που, κάθε πόρτα είχε </a:t>
            </a:r>
            <a:r>
              <a:rPr lang="el-GR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σταυρό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και </a:t>
            </a:r>
            <a:r>
              <a:rPr lang="el-GR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μαυροφορεμένο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l-GR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Λεβεντογέννα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απέδειξες πως είσαι μάνα Κρήτη</a:t>
            </a:r>
          </a:p>
          <a:p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Και </a:t>
            </a:r>
            <a:r>
              <a:rPr lang="el-GR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λεοντόκαρδα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παιδιά, γεμίζεις τον πλανήτη.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18D1F048-A0BE-DC1E-C925-9815464C0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1543" y="491318"/>
            <a:ext cx="3760631" cy="54734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8B3109-12B0-8816-FC7F-0D97DCF65E43}"/>
              </a:ext>
            </a:extLst>
          </p:cNvPr>
          <p:cNvSpPr txBox="1"/>
          <p:nvPr/>
        </p:nvSpPr>
        <p:spPr>
          <a:xfrm>
            <a:off x="7727182" y="6099349"/>
            <a:ext cx="3544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Καταστροφή της </a:t>
            </a:r>
            <a:r>
              <a:rPr lang="el-G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Κανδάνου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από τους Γερμανούς (3 Ιουνίου 1941).</a:t>
            </a:r>
          </a:p>
        </p:txBody>
      </p:sp>
    </p:spTree>
    <p:extLst>
      <p:ext uri="{BB962C8B-B14F-4D97-AF65-F5344CB8AC3E}">
        <p14:creationId xmlns:p14="http://schemas.microsoft.com/office/powerpoint/2010/main" val="1340746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9F4979A-8B58-A2AD-356F-DB7DEC4C4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117" y="318239"/>
            <a:ext cx="10265790" cy="846471"/>
          </a:xfrm>
        </p:spPr>
        <p:txBody>
          <a:bodyPr/>
          <a:lstStyle/>
          <a:p>
            <a:r>
              <a:rPr lang="el-GR" dirty="0"/>
              <a:t>Η 1</a:t>
            </a:r>
            <a:r>
              <a:rPr lang="el-GR" baseline="30000" dirty="0"/>
              <a:t>η</a:t>
            </a:r>
            <a:r>
              <a:rPr lang="el-GR" dirty="0"/>
              <a:t> αντιστασιακή πράξη κατά του Άξονα…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1BD21-2022-929B-50E9-A9828E13879A}"/>
              </a:ext>
            </a:extLst>
          </p:cNvPr>
          <p:cNvSpPr txBox="1"/>
          <p:nvPr/>
        </p:nvSpPr>
        <p:spPr>
          <a:xfrm>
            <a:off x="2023620" y="1008670"/>
            <a:ext cx="81447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l-GR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αντιστασιακή ενέργεια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διεθνώς κατά του Άξονα έλαβε χώρα στην Αθήνα, όταν δύο φοιτητές κατέβασαν τη στρατιωτική γερμανική σημαία (τη σβάστικα) από τον Ιερό Βράχο της Ακρόπολης.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ημερολόγιο έγραφε 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Μαΐου 1941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Ημερομηνία που έπεσε και το 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τελευταίο ελληνικό προπύργιο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η 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Κρήτη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Συμβολική σημασία: Ο Αγώνας συνεχίζεται… 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AE04F0C-DF2C-5A0D-D1A5-13D9C1EF9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340" y="3299761"/>
            <a:ext cx="4266667" cy="324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16AE57-A226-86CD-D704-11B67489F032}"/>
              </a:ext>
            </a:extLst>
          </p:cNvPr>
          <p:cNvSpPr txBox="1"/>
          <p:nvPr/>
        </p:nvSpPr>
        <p:spPr>
          <a:xfrm>
            <a:off x="1555423" y="6184568"/>
            <a:ext cx="2098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Μανώλης Γλέζος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AF617F-B4E9-571B-2DAA-C02CF66F060E}"/>
              </a:ext>
            </a:extLst>
          </p:cNvPr>
          <p:cNvSpPr txBox="1"/>
          <p:nvPr/>
        </p:nvSpPr>
        <p:spPr>
          <a:xfrm>
            <a:off x="8017530" y="6170429"/>
            <a:ext cx="2065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Λάκης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Σάντας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12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2F6D26A-C216-577D-DAA7-F17C0FB11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957" y="152356"/>
            <a:ext cx="8911687" cy="601789"/>
          </a:xfrm>
        </p:spPr>
        <p:txBody>
          <a:bodyPr>
            <a:normAutofit/>
          </a:bodyPr>
          <a:lstStyle/>
          <a:p>
            <a:pPr algn="ctr"/>
            <a:r>
              <a:rPr lang="el-G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Η Ελλάδα στον πόλεμο.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AB13F3-E41D-8840-6C57-6C1888F16B99}"/>
              </a:ext>
            </a:extLst>
          </p:cNvPr>
          <p:cNvSpPr txBox="1"/>
          <p:nvPr/>
        </p:nvSpPr>
        <p:spPr>
          <a:xfrm>
            <a:off x="1400069" y="1037492"/>
            <a:ext cx="63572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γ. Κατοχή &amp; Αντίσταση (1941-1944) (σελ. 126).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Στην Ελλάδα υπάρχει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τριπλή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κατοχή.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Γερμανική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Ιταλική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Βουλγαρική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Απάνθρωπες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συνθήκες για τους Έλληνες, ιδιαίτερα για τους κατοίκους των αστικών κέντρων (πείνα, φτώχεια, εξευτελισμοί...).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 χειμώνας του 1941-1942 ήταν πολύ βαρύς … μεγάλη θνησιμότητα λόγω του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λιμού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19219CB7-21D8-0BAA-77F3-4E2E3DE58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98" y="3918425"/>
            <a:ext cx="3219718" cy="21530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EC4380-49F8-8156-5A16-F1F9FBECE1CA}"/>
              </a:ext>
            </a:extLst>
          </p:cNvPr>
          <p:cNvSpPr txBox="1"/>
          <p:nvPr/>
        </p:nvSpPr>
        <p:spPr>
          <a:xfrm>
            <a:off x="1174415" y="6059313"/>
            <a:ext cx="2954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Ρακένδυτα παιδιά περιμένουν το συσσίτιο. 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93A018D0-ECD0-E302-B409-9A125B551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242" y="3862723"/>
            <a:ext cx="3245476" cy="19195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DCA5E1-E242-EDF8-BCD0-C544B3648F2A}"/>
              </a:ext>
            </a:extLst>
          </p:cNvPr>
          <p:cNvSpPr txBox="1"/>
          <p:nvPr/>
        </p:nvSpPr>
        <p:spPr>
          <a:xfrm>
            <a:off x="4578697" y="5782314"/>
            <a:ext cx="3714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Έλληνες Εβραίοι από τη Θεσσαλονίκη υφίστανται εξευτελισμούς από τους Γερμανούς. </a:t>
            </a: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E0496696-3CD8-3C64-3640-00C87EE92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110" y="932453"/>
            <a:ext cx="3915177" cy="4766553"/>
          </a:xfrm>
          <a:prstGeom prst="rect">
            <a:avLst/>
          </a:prstGeom>
        </p:spPr>
      </p:pic>
      <p:sp>
        <p:nvSpPr>
          <p:cNvPr id="13" name="Βέλος: Δεξιό 12">
            <a:extLst>
              <a:ext uri="{FF2B5EF4-FFF2-40B4-BE49-F238E27FC236}">
                <a16:creationId xmlns:a16="http://schemas.microsoft.com/office/drawing/2014/main" id="{41090FC6-5514-66C3-14FA-330B28D9E960}"/>
              </a:ext>
            </a:extLst>
          </p:cNvPr>
          <p:cNvSpPr/>
          <p:nvPr/>
        </p:nvSpPr>
        <p:spPr>
          <a:xfrm>
            <a:off x="5657222" y="1703224"/>
            <a:ext cx="1848897" cy="4873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4243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0A549C1-74D8-50EE-C425-0A2976863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791" y="111505"/>
            <a:ext cx="8911687" cy="712321"/>
          </a:xfrm>
        </p:spPr>
        <p:txBody>
          <a:bodyPr/>
          <a:lstStyle/>
          <a:p>
            <a:pPr algn="ctr"/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Η Ελλάδα στον πόλεμο.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333C70-87A8-1BB4-A93D-C8A7A5AB1E57}"/>
              </a:ext>
            </a:extLst>
          </p:cNvPr>
          <p:cNvSpPr txBox="1"/>
          <p:nvPr/>
        </p:nvSpPr>
        <p:spPr>
          <a:xfrm>
            <a:off x="1638994" y="823826"/>
            <a:ext cx="1009527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γ. Κατοχή &amp; Αντίσταση (1941-1944) (σελ. 126-128).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Αντιστασιακές Οργανώσεις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θνικό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πελευθερωτικό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έτωπο (ΕΑΜ).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θνικός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ημοκρατικός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λληνικός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τρατός (ΕΔΕΣ).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θνική &amp;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οινωνική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πελευθέρωση (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ΕΚΚΑ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μεγαλύτερη το ΕΑΜ.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Ήταν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ένοπλες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και διεξήγαγαν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ένοπλο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αγώνα.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Έχουν και ΠΟΛΙΤΙΚΟ χαρακτήρα.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ανατίναξη της Γέφυρας του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Γοργοποτάμου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(1942) … συνεργασία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ΟΛΩΝ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των αντιστασιακών οργανώσεων και με τη βοήθεια των Άγγλων. </a:t>
            </a: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Αντίποινα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από τις κατοχικές δυνάμεις. Ιδιαίτερα από τους Γερμανούς.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1943 η Ιταλία ΣΥΝΘΗΚΟΛΟΓΕΙ. Στην Ελλάδα η γερμανική στάση γίνεται ακόμα πιο ΣΚΛΗΡΗ.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Κατά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αμάχων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Καταστροφή ολόκληρων χωριών (Δίστομο, Καλάβρυτα,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Δοξάτο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και πάρα πολλά άλλα…)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ΤΟΤΕ (1943): Οδηγούνται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οι Έλληνες Εβραίοι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στα Στρατόπεδα Συγκέντρωσης (βλ. Ζάκυνθο, Κέρκυρα, Θεσσαλονίκη, Αθήνα)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Οι απώλειες για τον ελληνικό λαό από τις κατοχικές δυνάμεις ήταν ανυπολόγιστες…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(σελ. 127-128).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604038"/>
      </p:ext>
    </p:extLst>
  </p:cSld>
  <p:clrMapOvr>
    <a:masterClrMapping/>
  </p:clrMapOvr>
</p:sld>
</file>

<file path=ppt/theme/theme1.xml><?xml version="1.0" encoding="utf-8"?>
<a:theme xmlns:a="http://schemas.openxmlformats.org/drawingml/2006/main" name="Θρόισμα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1162</Words>
  <Application>Microsoft Office PowerPoint</Application>
  <PresentationFormat>Ευρεία οθόνη</PresentationFormat>
  <Paragraphs>141</Paragraphs>
  <Slides>13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19" baseType="lpstr">
      <vt:lpstr>Arial</vt:lpstr>
      <vt:lpstr>Century Gothic</vt:lpstr>
      <vt:lpstr>Times New Roman</vt:lpstr>
      <vt:lpstr>Wingdings</vt:lpstr>
      <vt:lpstr>Wingdings 3</vt:lpstr>
      <vt:lpstr>Θρόισμα</vt:lpstr>
      <vt:lpstr>ΣΤ΄. Ο Β΄ Παγκόσμιος Πόλεμος 1939-1945  Γ΄ Μέρος</vt:lpstr>
      <vt:lpstr>4. Η Ελλάδα στον πόλεμο. </vt:lpstr>
      <vt:lpstr>Η Γερμανία στρέφεται προς τα Βαλκάνια…</vt:lpstr>
      <vt:lpstr>27 Απριλίου 1941: Η Αθήνα έπεσε…</vt:lpstr>
      <vt:lpstr>Παρουσίαση του PowerPoint</vt:lpstr>
      <vt:lpstr>Παρουσίαση του PowerPoint</vt:lpstr>
      <vt:lpstr>Η 1η αντιστασιακή πράξη κατά του Άξονα…</vt:lpstr>
      <vt:lpstr>4. Η Ελλάδα στον πόλεμο.</vt:lpstr>
      <vt:lpstr>4. Η Ελλάδα στον πόλεμο. </vt:lpstr>
      <vt:lpstr>Τρόπος διακυβέρνησης της Ελλάδας.</vt:lpstr>
      <vt:lpstr>12 Οκτωβρίου 1944: Απελευθέρωση της Αθήνας.</vt:lpstr>
      <vt:lpstr>Οι πανηγυρισμοί δυστυχώς δεν κράτησαν πολύ…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Eleni Artavani</dc:creator>
  <cp:lastModifiedBy>Eleni Artavani</cp:lastModifiedBy>
  <cp:revision>2</cp:revision>
  <dcterms:created xsi:type="dcterms:W3CDTF">2025-05-01T17:16:12Z</dcterms:created>
  <dcterms:modified xsi:type="dcterms:W3CDTF">2025-05-01T17:19:48Z</dcterms:modified>
</cp:coreProperties>
</file>