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94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4/19/2026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4/19/2026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9C929E-B80F-3044-0250-59FDB92473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l-GR" dirty="0"/>
              <a:t>Πολιτική Παιδεία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3EE124F-D46F-60B7-198F-E284AFBFCE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l-GR" b="1" dirty="0"/>
              <a:t>Α΄ </a:t>
            </a:r>
            <a:r>
              <a:rPr lang="el-GR" b="1" dirty="0" err="1"/>
              <a:t>Λυκειου</a:t>
            </a:r>
            <a:r>
              <a:rPr lang="el-GR" b="1" dirty="0"/>
              <a:t> </a:t>
            </a:r>
            <a:r>
              <a:rPr lang="el-GR" b="1" dirty="0" err="1"/>
              <a:t>επα.λ</a:t>
            </a:r>
            <a:r>
              <a:rPr lang="el-GR" b="1" dirty="0"/>
              <a:t>. 2025-2026</a:t>
            </a:r>
          </a:p>
          <a:p>
            <a:pPr algn="r"/>
            <a:r>
              <a:rPr lang="el-GR" b="1" dirty="0" err="1"/>
              <a:t>Ιουλια</a:t>
            </a:r>
            <a:r>
              <a:rPr lang="el-GR" b="1" dirty="0"/>
              <a:t> </a:t>
            </a:r>
            <a:r>
              <a:rPr lang="el-GR" b="1" dirty="0" err="1"/>
              <a:t>αρταβανη</a:t>
            </a:r>
            <a:endParaRPr lang="el-GR" b="1" dirty="0"/>
          </a:p>
          <a:p>
            <a:pPr algn="r"/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3509738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08B4FE-CF94-BACE-6281-06886438E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18716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Πώς αποκτά κάποιος την ελληνική ιθαγένεια;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712D9D-D13D-3D72-95E8-66E59BBBA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1.Με τη γέννηση σε ελληνικό έδαφος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Αν ένας από τους δύο γονείς του είναι Έλληνας.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Αν ένας από τους δύο γονείς έχει γεννηθεί στην Ελλάδα και κατοικεί νόμιμα στην Ελλάδα.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2. Με αναγνώριση από τον Έλληνα πατέρα.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3. Με υιοθέτηση από Έλληνα γονέα.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4.  Με πολιτογράφηση.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5. Με τιμητική πολιτογράφηση από τον Πρόεδρο της Δημοκρατίας.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Βρείτε στο διαδίκτυο περιπτώσεις αλλοδαπών που πήραν την ελληνική ιθαγένεια με Τιμητική </a:t>
            </a:r>
            <a:r>
              <a:rPr lang="el-GR" dirty="0" err="1"/>
              <a:t>Πολιτογραφηση</a:t>
            </a:r>
            <a:r>
              <a:rPr lang="el-GR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Και άλλες περιπτώσεις πιο ειδικές καθώς πρόκειται για ένα νομικό ζήτημα.</a:t>
            </a:r>
          </a:p>
        </p:txBody>
      </p:sp>
    </p:spTree>
    <p:extLst>
      <p:ext uri="{BB962C8B-B14F-4D97-AF65-F5344CB8AC3E}">
        <p14:creationId xmlns:p14="http://schemas.microsoft.com/office/powerpoint/2010/main" val="1439338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EDB15B-7CF8-3F56-CA48-8EA21E117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Πως απολύει κάποιος την ελληνική ιθαγένεια;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13D3B0-2258-927F-F485-156BB8D4E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1. Με κτήση </a:t>
            </a:r>
            <a:r>
              <a:rPr lang="el-GR" dirty="0">
                <a:solidFill>
                  <a:srgbClr val="FF0000"/>
                </a:solidFill>
              </a:rPr>
              <a:t>αλλοδαπής</a:t>
            </a:r>
            <a:r>
              <a:rPr lang="el-GR" dirty="0"/>
              <a:t> ιθαγένειας.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2. Με </a:t>
            </a:r>
            <a:r>
              <a:rPr lang="el-GR" dirty="0">
                <a:solidFill>
                  <a:srgbClr val="FF0000"/>
                </a:solidFill>
              </a:rPr>
              <a:t>έκπτωση</a:t>
            </a:r>
            <a:r>
              <a:rPr lang="el-GR" dirty="0"/>
              <a:t>: Δηλαδή να κηρυχθεί έκπτωτος. Σε περιπτώσεις που ενήργησε προς όφελος άλλου κράτους. Π.χ. κατασκοπεία. 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3. Με δήλωση </a:t>
            </a:r>
            <a:r>
              <a:rPr lang="el-GR" dirty="0">
                <a:solidFill>
                  <a:srgbClr val="FF0000"/>
                </a:solidFill>
              </a:rPr>
              <a:t>αποποίησης</a:t>
            </a:r>
            <a:r>
              <a:rPr lang="el-GR" dirty="0"/>
              <a:t>: Να είναι ενήλικας, να το επιθυμεί και να διαμένει στην αλλοδαπή.</a:t>
            </a:r>
          </a:p>
        </p:txBody>
      </p:sp>
    </p:spTree>
    <p:extLst>
      <p:ext uri="{BB962C8B-B14F-4D97-AF65-F5344CB8AC3E}">
        <p14:creationId xmlns:p14="http://schemas.microsoft.com/office/powerpoint/2010/main" val="1242817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2FB065-3F74-50B5-52C9-87B669D3C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12.4 Δημοκρατικές αρχές για την κοινωνική συμβίωση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1639A3-C6A1-94EF-014E-773AEF614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Αλληλεγγύη και Δικαιοσύνη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Σεβασμός του «Άλλου» και Ανεκτικότητα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Πνεύμα Διαλόγου και Συνεργασίας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Ειρηνική επίλυση διαφορών</a:t>
            </a:r>
          </a:p>
        </p:txBody>
      </p:sp>
    </p:spTree>
    <p:extLst>
      <p:ext uri="{BB962C8B-B14F-4D97-AF65-F5344CB8AC3E}">
        <p14:creationId xmlns:p14="http://schemas.microsoft.com/office/powerpoint/2010/main" val="2401199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EE27F2-FBC2-EBD0-D16C-4BB29EBFCA2D}"/>
              </a:ext>
            </a:extLst>
          </p:cNvPr>
          <p:cNvSpPr txBox="1"/>
          <p:nvPr/>
        </p:nvSpPr>
        <p:spPr>
          <a:xfrm>
            <a:off x="5596932" y="869984"/>
            <a:ext cx="60708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Όταν ήρθαν να πάρουν τους τσιγγάνους δεν αντέδρασα.</a:t>
            </a:r>
          </a:p>
          <a:p>
            <a:r>
              <a:rPr lang="el-GR" dirty="0"/>
              <a:t>Δεν ήμουν τσιγγάνος.</a:t>
            </a:r>
          </a:p>
          <a:p>
            <a:endParaRPr lang="el-GR" dirty="0"/>
          </a:p>
          <a:p>
            <a:r>
              <a:rPr lang="el-GR" dirty="0"/>
              <a:t>Όταν ήρθαν να πάρουν τους κομμουνιστές δεν αντέδρασα.</a:t>
            </a:r>
          </a:p>
          <a:p>
            <a:r>
              <a:rPr lang="el-GR" dirty="0"/>
              <a:t>Δεν ήμουν κομμουνιστής.</a:t>
            </a:r>
          </a:p>
          <a:p>
            <a:endParaRPr lang="el-GR" dirty="0"/>
          </a:p>
          <a:p>
            <a:r>
              <a:rPr lang="el-GR" dirty="0"/>
              <a:t>Όταν ήρθαν να πάρουν τους Εβραίους δεν αντέδρασα.</a:t>
            </a:r>
          </a:p>
          <a:p>
            <a:r>
              <a:rPr lang="el-GR" dirty="0"/>
              <a:t>Δεν ήμουν Εβραίος.</a:t>
            </a:r>
          </a:p>
          <a:p>
            <a:endParaRPr lang="el-GR" dirty="0"/>
          </a:p>
          <a:p>
            <a:r>
              <a:rPr lang="el-GR" dirty="0"/>
              <a:t>Όταν ήρθαν να πάρουν εμένα,</a:t>
            </a:r>
          </a:p>
          <a:p>
            <a:r>
              <a:rPr lang="el-GR" dirty="0"/>
              <a:t>δεν είχε απομείνει κανείς για να αντιδράσει.</a:t>
            </a:r>
          </a:p>
          <a:p>
            <a:endParaRPr lang="el-GR" dirty="0"/>
          </a:p>
          <a:p>
            <a:r>
              <a:rPr lang="el-GR" dirty="0"/>
              <a:t>(Πάστορας Martin </a:t>
            </a:r>
            <a:r>
              <a:rPr lang="el-GR" dirty="0" err="1"/>
              <a:t>Niemöller</a:t>
            </a:r>
            <a:r>
              <a:rPr lang="el-GR" dirty="0"/>
              <a:t>)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8D767D80-2DD1-F6F1-0ADA-5FA14B768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703" y="638871"/>
            <a:ext cx="2513680" cy="252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75136C-ADE7-A4A1-E429-20FE6A54A7D1}"/>
              </a:ext>
            </a:extLst>
          </p:cNvPr>
          <p:cNvSpPr txBox="1"/>
          <p:nvPr/>
        </p:nvSpPr>
        <p:spPr>
          <a:xfrm>
            <a:off x="363486" y="3401367"/>
            <a:ext cx="329411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/>
              <a:t>Ο Οργανισμός Ηνωμένων Εθνών (ΟΗΕ) είναι ένας διεθνής οργανισμός που ιδρύθηκε το 1945, αμέσως μετά τον Β΄ Παγκόσμιο Πόλεμο, με σκοπό τη διατήρηση της ειρήνης και της διεθνούς συνεργασίας.</a:t>
            </a:r>
          </a:p>
        </p:txBody>
      </p:sp>
    </p:spTree>
    <p:extLst>
      <p:ext uri="{BB962C8B-B14F-4D97-AF65-F5344CB8AC3E}">
        <p14:creationId xmlns:p14="http://schemas.microsoft.com/office/powerpoint/2010/main" val="3577001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D1159929-53F9-09B3-A842-DE3AC504F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12.5 Ο ελληνισμός της Διασποράς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9D8719DC-5989-90E0-913A-78B7A49B9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Οι Έλληνες που ζουν έξω από τα σύνορα της χώρας.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Οργανωμένοι σε κοινότητες (παροικίες)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Κοινά στοιχεία που τους ενώνουν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l-GR" dirty="0"/>
              <a:t>Ελληνική γλώσσα (ελληνικά σχολεία)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l-GR" dirty="0"/>
              <a:t>Ήθη και Έθιμα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l-GR" dirty="0"/>
              <a:t>Ορθόδοξη Εκκλησία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Γιατί είναι σημαντικός ο Ελληνισμός της Διασποράς για την Ελλάδα;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Ξέρετε σε ποιες χώρες υπάρχουν Έλληνες της Διασποράς; Πότε πήγαν και γιατί;</a:t>
            </a:r>
          </a:p>
        </p:txBody>
      </p:sp>
    </p:spTree>
    <p:extLst>
      <p:ext uri="{BB962C8B-B14F-4D97-AF65-F5344CB8AC3E}">
        <p14:creationId xmlns:p14="http://schemas.microsoft.com/office/powerpoint/2010/main" val="1857232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03E972-9321-ECD4-B43E-BF006FCDD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12.5 Ο ελληνισμός της Διασποράς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306A24-5D3D-6712-2D9D-186DB3DC7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Αμερική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Η.Π.Α.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Καναδάς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Αυστραλία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Γερμανία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Αίγυπτος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Και σε άλλες χώρες της Αφρικής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Παρευξείνιος Ελληνισμός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Ελληνισμός της Αλβανίας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884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2A628F-6874-23D2-2D0C-E80021686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90021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/>
              <a:t>ΚΕΦΑΛΑΙΟ 12</a:t>
            </a:r>
            <a:br>
              <a:rPr lang="el-GR" b="1" dirty="0"/>
            </a:br>
            <a:r>
              <a:rPr lang="el-GR" b="1" dirty="0"/>
              <a:t>Μετανάστευση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87189D-1152-64FF-95BF-CFB8C2C65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sz="2800" b="1" dirty="0"/>
              <a:t>Ερωτήματα</a:t>
            </a:r>
            <a:r>
              <a:rPr lang="el-GR" dirty="0"/>
              <a:t>: </a:t>
            </a:r>
            <a:endParaRPr lang="el-GR"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400" dirty="0"/>
              <a:t>Τι εννοούμε τον όρο </a:t>
            </a:r>
            <a:r>
              <a:rPr lang="el-GR" sz="2400" b="1" dirty="0">
                <a:solidFill>
                  <a:srgbClr val="FF0000"/>
                </a:solidFill>
              </a:rPr>
              <a:t>ΜΕΤΑΝΑΣΤΕΥΣΗ</a:t>
            </a:r>
            <a:r>
              <a:rPr lang="el-GR" sz="2400" dirty="0"/>
              <a:t>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400" dirty="0"/>
              <a:t>Ποιοι είναι οι </a:t>
            </a:r>
            <a:r>
              <a:rPr lang="el-GR" sz="2400" b="1" dirty="0">
                <a:solidFill>
                  <a:srgbClr val="FF0000"/>
                </a:solidFill>
              </a:rPr>
              <a:t>ΛΟΓΟΙ</a:t>
            </a:r>
            <a:r>
              <a:rPr lang="el-GR" sz="2400" dirty="0"/>
              <a:t> που κάποιος αποφασίζει να μεταναστεύσει;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400" dirty="0"/>
              <a:t>Υπάρχει διαφορά ανάμεσα στον </a:t>
            </a:r>
            <a:r>
              <a:rPr lang="el-GR" sz="2400" b="1" dirty="0">
                <a:solidFill>
                  <a:srgbClr val="FF0000"/>
                </a:solidFill>
              </a:rPr>
              <a:t>ΜΕΤΑΝΑΣΤΗ</a:t>
            </a:r>
            <a:r>
              <a:rPr lang="el-GR" sz="2400" dirty="0"/>
              <a:t> και τον </a:t>
            </a:r>
            <a:r>
              <a:rPr lang="el-GR" sz="2400" b="1" dirty="0">
                <a:solidFill>
                  <a:srgbClr val="FF0000"/>
                </a:solidFill>
              </a:rPr>
              <a:t>ΠΡΟΣΦΥΓΑ</a:t>
            </a:r>
            <a:r>
              <a:rPr lang="el-GR" sz="2400" dirty="0"/>
              <a:t>;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400" dirty="0"/>
              <a:t>Τι σημαίνουν οι όροι </a:t>
            </a:r>
            <a:r>
              <a:rPr lang="el-GR" sz="2400" b="1" dirty="0">
                <a:solidFill>
                  <a:srgbClr val="FF0000"/>
                </a:solidFill>
              </a:rPr>
              <a:t>ΗΜΕΔΑΠΟΣ</a:t>
            </a:r>
            <a:r>
              <a:rPr lang="el-GR" sz="2400" dirty="0"/>
              <a:t> και </a:t>
            </a:r>
            <a:r>
              <a:rPr lang="el-GR" sz="2400" b="1" dirty="0">
                <a:solidFill>
                  <a:srgbClr val="FF0000"/>
                </a:solidFill>
              </a:rPr>
              <a:t>ΑΛΛΟΔΑΠΟΣ</a:t>
            </a:r>
            <a:r>
              <a:rPr lang="el-GR" sz="2400" dirty="0"/>
              <a:t>;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400" dirty="0"/>
              <a:t>Υπάρχει διαφορά ανάμεσα στους όρους </a:t>
            </a:r>
            <a:r>
              <a:rPr lang="el-GR" sz="2400" b="1" dirty="0">
                <a:solidFill>
                  <a:srgbClr val="FF0000"/>
                </a:solidFill>
              </a:rPr>
              <a:t>ΙΘΑΓΕΝΕΙΑ</a:t>
            </a:r>
            <a:r>
              <a:rPr lang="el-GR" sz="2400" dirty="0"/>
              <a:t> και </a:t>
            </a:r>
            <a:r>
              <a:rPr lang="el-GR" sz="2400" b="1" dirty="0">
                <a:solidFill>
                  <a:srgbClr val="FF0000"/>
                </a:solidFill>
              </a:rPr>
              <a:t>ΕΘΝΙΚΟΤΗΤΑ</a:t>
            </a:r>
            <a:r>
              <a:rPr lang="el-GR" sz="2400" dirty="0"/>
              <a:t>;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400" dirty="0"/>
              <a:t>Απόκτηση και Απώλεια </a:t>
            </a:r>
            <a:r>
              <a:rPr lang="el-GR" sz="2400" b="1" dirty="0">
                <a:solidFill>
                  <a:srgbClr val="FF0000"/>
                </a:solidFill>
              </a:rPr>
              <a:t>ΙΘΑΓΕΝΕΙΑΣ</a:t>
            </a:r>
            <a:r>
              <a:rPr lang="el-GR" sz="2400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400" dirty="0"/>
              <a:t>Γνωρίζετε τον όρο </a:t>
            </a:r>
            <a:r>
              <a:rPr lang="el-GR" sz="2400" b="1" dirty="0">
                <a:solidFill>
                  <a:srgbClr val="FF0000"/>
                </a:solidFill>
              </a:rPr>
              <a:t>«Οι Έλληνες της ΔΙΑΣΠΟΡΑΣ»</a:t>
            </a:r>
            <a:r>
              <a:rPr lang="el-GR" sz="2400" dirty="0"/>
              <a:t>;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85600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7B3EA1-860C-6574-3BF7-0386FF6EB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/>
              <a:t>12.1 ΜΕΤΑΝΑΣΤΕΥΣΗ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1C6BA2F-844A-764C-7795-9FF70E107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25899"/>
            <a:ext cx="10058400" cy="4643195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2800" b="1" dirty="0">
                <a:solidFill>
                  <a:srgbClr val="FF0000"/>
                </a:solidFill>
              </a:rPr>
              <a:t>Μετανάστευση</a:t>
            </a:r>
            <a:r>
              <a:rPr lang="el-GR" b="1" dirty="0"/>
              <a:t>             είναι ένα διαχρονικό φαινόμενο κατά το οποίο οι άνθρωποι αποφασίζουν ή αναγκάζονται για διαφόρους λόγους να αφήσουν τη μόνιμη κατοικία τους και να εγκατασταθούν σε έναν άλλο τόπο. Η μετακίνηση αυτή μπορεί να γίνει είτε μεμονωμένα είτε κατά ομάδες.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b="1" dirty="0">
                <a:solidFill>
                  <a:srgbClr val="00B0F0"/>
                </a:solidFill>
              </a:rPr>
              <a:t>Εσωτερική Μετανάστευση</a:t>
            </a:r>
            <a:r>
              <a:rPr lang="el-GR" b="1" dirty="0"/>
              <a:t>: εντός της ίδιας χώρας.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b="1" dirty="0">
                <a:solidFill>
                  <a:srgbClr val="00B0F0"/>
                </a:solidFill>
              </a:rPr>
              <a:t>Εξωτερική Μετανάστευση</a:t>
            </a:r>
            <a:r>
              <a:rPr lang="el-GR" b="1" dirty="0"/>
              <a:t>: από μία χώρα σε άλλη (χώρα προέλευσης και χώρα υποδοχής)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b="1" dirty="0"/>
              <a:t>Γιατί; (Λόγοι)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b="1" dirty="0"/>
              <a:t>Οικονομικοί / Κοινωνικοί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b="1" dirty="0"/>
              <a:t>Πολιτικοί / Θρησκευτικοί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b="1" dirty="0"/>
              <a:t> Οικολογικοί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b="1" dirty="0"/>
              <a:t>Εκπαιδευτικοί</a:t>
            </a:r>
          </a:p>
          <a:p>
            <a:pPr marL="201168" lvl="1" indent="0" algn="just">
              <a:lnSpc>
                <a:spcPct val="150000"/>
              </a:lnSpc>
              <a:buNone/>
            </a:pPr>
            <a:endParaRPr lang="el-GR" b="1" dirty="0"/>
          </a:p>
        </p:txBody>
      </p:sp>
      <p:sp>
        <p:nvSpPr>
          <p:cNvPr id="4" name="Βέλος: Δεξιό 3">
            <a:extLst>
              <a:ext uri="{FF2B5EF4-FFF2-40B4-BE49-F238E27FC236}">
                <a16:creationId xmlns:a16="http://schemas.microsoft.com/office/drawing/2014/main" id="{7EF89C4A-9065-7920-F176-400742FC03F7}"/>
              </a:ext>
            </a:extLst>
          </p:cNvPr>
          <p:cNvSpPr/>
          <p:nvPr/>
        </p:nvSpPr>
        <p:spPr>
          <a:xfrm>
            <a:off x="3898759" y="1457012"/>
            <a:ext cx="552659" cy="23111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94464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31F043-360F-4880-5F81-1DD30FE33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12.2 Μετανάστες και Πρόσφυγες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4B46F7-6849-7CAC-D336-A8857A108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Μετανάστης                      Άδεια Παραμονής</a:t>
            </a:r>
          </a:p>
          <a:p>
            <a:pPr>
              <a:buFont typeface="Wingdings" panose="05000000000000000000" pitchFamily="2" charset="2"/>
              <a:buChar char="q"/>
            </a:pPr>
            <a:endParaRPr lang="el-GR" dirty="0"/>
          </a:p>
          <a:p>
            <a:pPr>
              <a:buFont typeface="Wingdings" panose="05000000000000000000" pitchFamily="2" charset="2"/>
              <a:buChar char="q"/>
            </a:pPr>
            <a:endParaRPr lang="el-GR" dirty="0"/>
          </a:p>
          <a:p>
            <a:pPr>
              <a:buFont typeface="Wingdings" panose="05000000000000000000" pitchFamily="2" charset="2"/>
              <a:buChar char="q"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Πρόσφυγας                     Πολιτικό Άσυλο</a:t>
            </a:r>
          </a:p>
          <a:p>
            <a:pPr lvl="8">
              <a:buFont typeface="Wingdings" panose="05000000000000000000" pitchFamily="2" charset="2"/>
              <a:buChar char="q"/>
            </a:pPr>
            <a:r>
              <a:rPr lang="el-GR" dirty="0"/>
              <a:t>Για λόγους:  1. φυλετικούς</a:t>
            </a:r>
          </a:p>
          <a:p>
            <a:pPr marL="1471400" lvl="8" indent="0">
              <a:buNone/>
            </a:pPr>
            <a:r>
              <a:rPr lang="el-GR" dirty="0"/>
              <a:t>	                    2. θρησκευτικούς</a:t>
            </a:r>
          </a:p>
          <a:p>
            <a:pPr marL="1471400" lvl="8" indent="0">
              <a:buNone/>
            </a:pPr>
            <a:r>
              <a:rPr lang="el-GR" dirty="0"/>
              <a:t>	                    3. εθνικής καταγωγής</a:t>
            </a:r>
          </a:p>
          <a:p>
            <a:pPr marL="1471400" lvl="8" indent="0">
              <a:buNone/>
            </a:pPr>
            <a:r>
              <a:rPr lang="el-GR" dirty="0"/>
              <a:t>	                    4. πολιτικών πεποιθήσεων</a:t>
            </a:r>
          </a:p>
          <a:p>
            <a:pPr marL="1471400" lvl="8" indent="0">
              <a:buNone/>
            </a:pPr>
            <a:r>
              <a:rPr lang="el-GR" dirty="0"/>
              <a:t>	                    5. συμμετοχής σε ιδιαίτερες κοινωνικές ομάδες</a:t>
            </a:r>
          </a:p>
        </p:txBody>
      </p:sp>
      <p:sp>
        <p:nvSpPr>
          <p:cNvPr id="4" name="Βέλος: Δεξιό 3">
            <a:extLst>
              <a:ext uri="{FF2B5EF4-FFF2-40B4-BE49-F238E27FC236}">
                <a16:creationId xmlns:a16="http://schemas.microsoft.com/office/drawing/2014/main" id="{4C47DA07-45C8-0DFA-C8F3-012C96B52A50}"/>
              </a:ext>
            </a:extLst>
          </p:cNvPr>
          <p:cNvSpPr/>
          <p:nvPr/>
        </p:nvSpPr>
        <p:spPr>
          <a:xfrm>
            <a:off x="2793442" y="1845734"/>
            <a:ext cx="964642" cy="2210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Βέλος: Δεξιό 4">
            <a:extLst>
              <a:ext uri="{FF2B5EF4-FFF2-40B4-BE49-F238E27FC236}">
                <a16:creationId xmlns:a16="http://schemas.microsoft.com/office/drawing/2014/main" id="{918A9473-E05C-91AE-1D1D-07FAC749F798}"/>
              </a:ext>
            </a:extLst>
          </p:cNvPr>
          <p:cNvSpPr/>
          <p:nvPr/>
        </p:nvSpPr>
        <p:spPr>
          <a:xfrm>
            <a:off x="2652766" y="4173582"/>
            <a:ext cx="964642" cy="2210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935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4CBAC9-83B0-B8FE-3BE7-C1D1196F9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49344"/>
          </a:xfrm>
        </p:spPr>
        <p:txBody>
          <a:bodyPr/>
          <a:lstStyle/>
          <a:p>
            <a:pPr algn="ctr"/>
            <a:r>
              <a:rPr lang="el-GR" b="1" dirty="0"/>
              <a:t> Πρόσφυγες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1CFC745-9363-AC92-59EF-2F921E82F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l-GR" sz="2800" dirty="0">
                <a:solidFill>
                  <a:srgbClr val="FF0000"/>
                </a:solidFill>
              </a:rPr>
              <a:t>Πρόσφυγας</a:t>
            </a:r>
            <a:r>
              <a:rPr lang="el-GR" sz="2800" dirty="0"/>
              <a:t> είναι κάθε πρόσωπο που, λόγω δικαιολογημένου φόβου δίωξης λόγω </a:t>
            </a:r>
            <a:r>
              <a:rPr lang="el-GR" sz="2800" dirty="0">
                <a:solidFill>
                  <a:srgbClr val="FF0000"/>
                </a:solidFill>
              </a:rPr>
              <a:t>φυλής</a:t>
            </a:r>
            <a:r>
              <a:rPr lang="el-GR" sz="2800" dirty="0"/>
              <a:t>, </a:t>
            </a:r>
            <a:r>
              <a:rPr lang="el-GR" sz="2800" dirty="0">
                <a:solidFill>
                  <a:srgbClr val="FF0000"/>
                </a:solidFill>
              </a:rPr>
              <a:t>θρησκείας</a:t>
            </a:r>
            <a:r>
              <a:rPr lang="el-GR" sz="2800" dirty="0"/>
              <a:t>, </a:t>
            </a:r>
            <a:r>
              <a:rPr lang="el-GR" sz="2800" dirty="0">
                <a:solidFill>
                  <a:srgbClr val="FF0000"/>
                </a:solidFill>
              </a:rPr>
              <a:t>εθνικότητας</a:t>
            </a:r>
            <a:r>
              <a:rPr lang="el-GR" sz="2800" dirty="0"/>
              <a:t>, </a:t>
            </a:r>
            <a:r>
              <a:rPr lang="el-GR" sz="2800" dirty="0">
                <a:solidFill>
                  <a:srgbClr val="FF0000"/>
                </a:solidFill>
              </a:rPr>
              <a:t>κοινωνικής τάξης</a:t>
            </a:r>
            <a:r>
              <a:rPr lang="el-GR" sz="2800" dirty="0"/>
              <a:t> ή </a:t>
            </a:r>
            <a:r>
              <a:rPr lang="el-GR" sz="2800" dirty="0">
                <a:solidFill>
                  <a:srgbClr val="FF0000"/>
                </a:solidFill>
              </a:rPr>
              <a:t>πολιτικών πεποιθήσεων</a:t>
            </a:r>
            <a:r>
              <a:rPr lang="el-GR" sz="2800" dirty="0"/>
              <a:t>, βρίσκεται εκτός της χώρας της οποίας είναι υπήκοος και δεν μπορεί ή, λόγω φόβου, δεν επιθυμεί να απολαμβάνει της προστασίας της χώρας αυτής</a:t>
            </a:r>
            <a:r>
              <a:rPr lang="el-GR" dirty="0"/>
              <a:t>.</a:t>
            </a:r>
          </a:p>
          <a:p>
            <a:pPr marL="0" indent="0" algn="r">
              <a:buNone/>
            </a:pPr>
            <a:r>
              <a:rPr lang="el-GR" dirty="0"/>
              <a:t>Συνθήκη της Γενεύης (1951)</a:t>
            </a:r>
          </a:p>
        </p:txBody>
      </p:sp>
    </p:spTree>
    <p:extLst>
      <p:ext uri="{BB962C8B-B14F-4D97-AF65-F5344CB8AC3E}">
        <p14:creationId xmlns:p14="http://schemas.microsoft.com/office/powerpoint/2010/main" val="1929106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EE99C4-4009-C285-A0D5-460106451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19683"/>
          </a:xfrm>
        </p:spPr>
        <p:txBody>
          <a:bodyPr/>
          <a:lstStyle/>
          <a:p>
            <a:pPr algn="ctr"/>
            <a:r>
              <a:rPr lang="el-GR" b="1" dirty="0"/>
              <a:t>Μετανάστες και Πρόσφυγες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DC7CAC0-291C-9292-3ECB-286441443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Οι Έλληνες είναι απόγονοι μεταναστών και προσφύγων; </a:t>
            </a:r>
          </a:p>
          <a:p>
            <a:pPr lvl="1"/>
            <a:endParaRPr lang="el-GR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l-GR" dirty="0"/>
              <a:t> Ναι ή Όχι;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l-GR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l-GR" dirty="0"/>
              <a:t>Δικαιολογήστε την απάντησή σας.</a:t>
            </a:r>
          </a:p>
        </p:txBody>
      </p:sp>
    </p:spTree>
    <p:extLst>
      <p:ext uri="{BB962C8B-B14F-4D97-AF65-F5344CB8AC3E}">
        <p14:creationId xmlns:p14="http://schemas.microsoft.com/office/powerpoint/2010/main" val="2918716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F35510-42BF-1A3E-A092-62442AC42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Μετανάστες ή Πρόσφυγες;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26C66E-AC5E-3D65-F5B9-A4C2EA941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200" b="1" dirty="0"/>
              <a:t>Οι παρακάτω πληθυσμιακές ομάδες άφησαν τον τόπο κατοικίας τους και μετοίκησαν σε άλλα μέρη. Σύμφωνα με τις ιστορικές σας γνώσεις ήταν μετανάστες ή πρόσφυγες και γιατί;</a:t>
            </a: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Οι ελληνοκύπριοι της Κύπρου (1974)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Οι Έλληνες που πήγαν ως εργάτες στη Γερμανία μετά τον Β΄ </a:t>
            </a:r>
            <a:r>
              <a:rPr lang="el-GR" dirty="0" err="1"/>
              <a:t>Π.Π</a:t>
            </a:r>
            <a:r>
              <a:rPr lang="el-G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Οι </a:t>
            </a:r>
            <a:r>
              <a:rPr lang="el-GR" dirty="0" err="1"/>
              <a:t>έλληνες</a:t>
            </a:r>
            <a:r>
              <a:rPr lang="el-GR" dirty="0"/>
              <a:t> αριστεροί που πήγαν στις Λαϊκές Δημοκρατίες της Ανατολικής Ευρώπης μετά τον Εμφύλιο (1945-1949).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Οι Έλληνες που πήγαν στην Αμερική στις αρχές του 20</a:t>
            </a:r>
            <a:r>
              <a:rPr lang="el-GR" baseline="30000" dirty="0"/>
              <a:t>ου</a:t>
            </a:r>
            <a:r>
              <a:rPr lang="el-GR" dirty="0"/>
              <a:t> αι.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Οι ελληνορθόδοξοι που έφυγαν από την Τουρκία για την Ελλάδα με τη Συνθήκη της </a:t>
            </a:r>
            <a:r>
              <a:rPr lang="el-GR" dirty="0" err="1"/>
              <a:t>Λωζάνης</a:t>
            </a:r>
            <a:r>
              <a:rPr lang="el-G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Οι Έλληνες που σπουδάζουν ή δουλεύουν στο εξωτερικό.</a:t>
            </a:r>
          </a:p>
        </p:txBody>
      </p:sp>
    </p:spTree>
    <p:extLst>
      <p:ext uri="{BB962C8B-B14F-4D97-AF65-F5344CB8AC3E}">
        <p14:creationId xmlns:p14="http://schemas.microsoft.com/office/powerpoint/2010/main" val="4182397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FD18B7-22B7-BFD1-297D-62C4DD809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39296"/>
          </a:xfrm>
        </p:spPr>
        <p:txBody>
          <a:bodyPr/>
          <a:lstStyle/>
          <a:p>
            <a:pPr algn="ctr"/>
            <a:r>
              <a:rPr lang="el-GR" b="1" dirty="0"/>
              <a:t>12.3 Ημεδαποί και Αλλοδαποί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D58926-5F41-C6E4-517F-D05F06C21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b="1" dirty="0">
                <a:solidFill>
                  <a:srgbClr val="FF0000"/>
                </a:solidFill>
              </a:rPr>
              <a:t>Ημεδαπός</a:t>
            </a:r>
            <a:r>
              <a:rPr lang="el-GR" dirty="0"/>
              <a:t>: είναι αυτός που κατοικεί στην χώρα του και έχει την αντίστοιχη ιθαγένεια (υπηκοότητα), δηλαδή ο ντόπιος. 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l-GR" b="1" dirty="0">
                <a:solidFill>
                  <a:srgbClr val="FF0000"/>
                </a:solidFill>
              </a:rPr>
              <a:t>Αλλοδαπός</a:t>
            </a:r>
            <a:r>
              <a:rPr lang="el-GR" dirty="0"/>
              <a:t>: είναι αυτός που κατοικεί σε άλλη χώρα από εκείνη, της οποίας είναι υπήκοος ή πολίτης.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Δηλαδή ένας άνθρωπος είναι ημεδαπός στην χώρα του αλλά αλλοδαπός όταν διαμένει σε μία ξένη χώρα.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l-G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Ποια η διαφορά ανάμεσα σε έναν ημεδαπό και σε έναν αλλοδαπό που και οι δύο (2) κατοικούν στην Ελλάδα; 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el-GR" dirty="0"/>
              <a:t>1. 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el-GR" dirty="0"/>
              <a:t>2. </a:t>
            </a:r>
          </a:p>
        </p:txBody>
      </p:sp>
    </p:spTree>
    <p:extLst>
      <p:ext uri="{BB962C8B-B14F-4D97-AF65-F5344CB8AC3E}">
        <p14:creationId xmlns:p14="http://schemas.microsoft.com/office/powerpoint/2010/main" val="473691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2601E3-CE27-9065-8973-B2B1E0B2B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48861"/>
          </a:xfrm>
        </p:spPr>
        <p:txBody>
          <a:bodyPr/>
          <a:lstStyle/>
          <a:p>
            <a:pPr algn="ctr"/>
            <a:r>
              <a:rPr lang="el-GR" b="1" dirty="0"/>
              <a:t>Ιθαγένεια (υπηκοότητα) - Εθνικότητα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C9D573-4DAD-0E84-E263-6C137E49E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9622"/>
            <a:ext cx="10058400" cy="386947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l-GR" dirty="0">
                <a:solidFill>
                  <a:srgbClr val="FF0000"/>
                </a:solidFill>
              </a:rPr>
              <a:t>Ιθαγένεια</a:t>
            </a:r>
            <a:r>
              <a:rPr lang="el-GR" dirty="0"/>
              <a:t> είναι η σχέση που έχουμε με το </a:t>
            </a:r>
            <a:r>
              <a:rPr lang="el-GR" dirty="0">
                <a:solidFill>
                  <a:srgbClr val="FF0000"/>
                </a:solidFill>
              </a:rPr>
              <a:t>κράτος</a:t>
            </a:r>
            <a:r>
              <a:rPr lang="el-GR" dirty="0"/>
              <a:t>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l-GR" dirty="0"/>
              <a:t>Δηλαδή αυτός που είναι πολίτης μιας χώρας, έχει πολιτικά δικαιώματα (εκλέγειν και </a:t>
            </a:r>
            <a:r>
              <a:rPr lang="el-GR" dirty="0" err="1"/>
              <a:t>εκλέγεσθαι</a:t>
            </a:r>
            <a:r>
              <a:rPr lang="el-GR" dirty="0"/>
              <a:t>) αλλά και υποχρεώσεις όπως η στρατιωτική θητεία. 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>
                <a:solidFill>
                  <a:srgbClr val="FF0000"/>
                </a:solidFill>
              </a:rPr>
              <a:t>Εθνικότητα</a:t>
            </a:r>
            <a:r>
              <a:rPr lang="el-GR" dirty="0"/>
              <a:t> είναι η σχέση που έχουμε  με το </a:t>
            </a:r>
            <a:r>
              <a:rPr lang="el-GR" dirty="0">
                <a:solidFill>
                  <a:srgbClr val="FF0000"/>
                </a:solidFill>
              </a:rPr>
              <a:t>έθνος</a:t>
            </a:r>
            <a:r>
              <a:rPr lang="el-GR" dirty="0"/>
              <a:t>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l-GR" dirty="0"/>
              <a:t>Μπορεί να είσαι πολίτης μίας χώρας και λόγω καταγωγής να έχεις διαφορετική εθνικότητα.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l-GR" dirty="0"/>
          </a:p>
          <a:p>
            <a:pPr marL="201168" lvl="1" indent="0">
              <a:buNone/>
            </a:pPr>
            <a:r>
              <a:rPr lang="el-GR" dirty="0">
                <a:solidFill>
                  <a:srgbClr val="FF0000"/>
                </a:solidFill>
              </a:rPr>
              <a:t>Ερώτημα</a:t>
            </a:r>
            <a:r>
              <a:rPr lang="el-GR" dirty="0"/>
              <a:t>: Δώστε παραδείγματα που κάποιος </a:t>
            </a:r>
            <a:r>
              <a:rPr lang="el-GR" dirty="0">
                <a:solidFill>
                  <a:srgbClr val="FF0000"/>
                </a:solidFill>
              </a:rPr>
              <a:t>ΔΕΝ</a:t>
            </a:r>
            <a:r>
              <a:rPr lang="el-GR" dirty="0"/>
              <a:t> έχει την ίδια </a:t>
            </a:r>
            <a:r>
              <a:rPr lang="el-GR" dirty="0">
                <a:solidFill>
                  <a:srgbClr val="FF0000"/>
                </a:solidFill>
              </a:rPr>
              <a:t>ΙΘΑΓΕΝΕΙΑ</a:t>
            </a:r>
            <a:r>
              <a:rPr lang="el-GR" dirty="0"/>
              <a:t> με την ίδια </a:t>
            </a:r>
            <a:r>
              <a:rPr lang="el-GR" dirty="0">
                <a:solidFill>
                  <a:srgbClr val="FF0000"/>
                </a:solidFill>
              </a:rPr>
              <a:t>ΕΘΝΙΚΟΤΗΤΑ</a:t>
            </a:r>
            <a:r>
              <a:rPr lang="el-GR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1.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2.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dirty="0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652374630"/>
      </p:ext>
    </p:extLst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471</TotalTime>
  <Words>922</Words>
  <Application>Microsoft Office PowerPoint</Application>
  <PresentationFormat>Ευρεία οθόνη</PresentationFormat>
  <Paragraphs>132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9" baseType="lpstr">
      <vt:lpstr>Calibri</vt:lpstr>
      <vt:lpstr>Calibri Light</vt:lpstr>
      <vt:lpstr>Wingdings</vt:lpstr>
      <vt:lpstr>Ανασκόπηση</vt:lpstr>
      <vt:lpstr>Πολιτική Παιδεία</vt:lpstr>
      <vt:lpstr>ΚΕΦΑΛΑΙΟ 12 Μετανάστευση</vt:lpstr>
      <vt:lpstr>12.1 ΜΕΤΑΝΑΣΤΕΥΣΗ</vt:lpstr>
      <vt:lpstr>12.2 Μετανάστες και Πρόσφυγες</vt:lpstr>
      <vt:lpstr> Πρόσφυγες</vt:lpstr>
      <vt:lpstr>Μετανάστες και Πρόσφυγες</vt:lpstr>
      <vt:lpstr>Μετανάστες ή Πρόσφυγες;</vt:lpstr>
      <vt:lpstr>12.3 Ημεδαποί και Αλλοδαποί</vt:lpstr>
      <vt:lpstr>Ιθαγένεια (υπηκοότητα) - Εθνικότητα</vt:lpstr>
      <vt:lpstr>Πώς αποκτά κάποιος την ελληνική ιθαγένεια; </vt:lpstr>
      <vt:lpstr>Πως απολύει κάποιος την ελληνική ιθαγένεια;</vt:lpstr>
      <vt:lpstr>12.4 Δημοκρατικές αρχές για την κοινωνική συμβίωση</vt:lpstr>
      <vt:lpstr>Παρουσίαση του PowerPoint</vt:lpstr>
      <vt:lpstr>12.5 Ο ελληνισμός της Διασποράς</vt:lpstr>
      <vt:lpstr>12.5 Ο ελληνισμός της Διασποράς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Eleni Artavani</dc:creator>
  <cp:lastModifiedBy>Eleni Artavani</cp:lastModifiedBy>
  <cp:revision>9</cp:revision>
  <dcterms:created xsi:type="dcterms:W3CDTF">2026-02-15T16:22:19Z</dcterms:created>
  <dcterms:modified xsi:type="dcterms:W3CDTF">2026-04-19T18:59:45Z</dcterms:modified>
</cp:coreProperties>
</file>